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270" r:id="rId5"/>
    <p:sldId id="258" r:id="rId6"/>
    <p:sldId id="279" r:id="rId7"/>
    <p:sldId id="265" r:id="rId8"/>
    <p:sldId id="260" r:id="rId9"/>
    <p:sldId id="261" r:id="rId10"/>
    <p:sldId id="262" r:id="rId11"/>
    <p:sldId id="263" r:id="rId12"/>
    <p:sldId id="267" r:id="rId13"/>
    <p:sldId id="280" r:id="rId14"/>
    <p:sldId id="264" r:id="rId15"/>
    <p:sldId id="268" r:id="rId16"/>
    <p:sldId id="269" r:id="rId17"/>
    <p:sldId id="266" r:id="rId18"/>
    <p:sldId id="271" r:id="rId19"/>
    <p:sldId id="272" r:id="rId20"/>
    <p:sldId id="281" r:id="rId21"/>
    <p:sldId id="274" r:id="rId22"/>
    <p:sldId id="275" r:id="rId23"/>
    <p:sldId id="276" r:id="rId24"/>
    <p:sldId id="273" r:id="rId25"/>
    <p:sldId id="277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xue ZHANG" initials="JZ" lastIdx="10" clrIdx="0">
    <p:extLst>
      <p:ext uri="{19B8F6BF-5375-455C-9EA6-DF929625EA0E}">
        <p15:presenceInfo xmlns:p15="http://schemas.microsoft.com/office/powerpoint/2012/main" userId="S::jzhangcs@connect.ust.hk::0e476d89-924c-4e61-abb1-0048ee4eca86" providerId="AD"/>
      </p:ext>
    </p:extLst>
  </p:cmAuthor>
  <p:cmAuthor id="2" name="曾 朝亮" initials="曾" lastIdx="1" clrIdx="1">
    <p:extLst>
      <p:ext uri="{19B8F6BF-5375-455C-9EA6-DF929625EA0E}">
        <p15:presenceInfo xmlns:p15="http://schemas.microsoft.com/office/powerpoint/2012/main" userId="d91b62c4ee3564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6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217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04F14-51B2-482D-AB38-1366CA6932D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17C0C-F8EF-4310-9943-B3282D2A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5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en-US" altLang="zh-CN" baseline="0" dirty="0" smtClean="0"/>
              <a:t> SQL is widely used</a:t>
            </a:r>
          </a:p>
          <a:p>
            <a:r>
              <a:rPr lang="en-US" altLang="zh-CN" baseline="0" dirty="0" smtClean="0"/>
              <a:t>Flexible API, multi-languages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17C0C-F8EF-4310-9943-B3282D2AC9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3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Absolute running</a:t>
            </a:r>
            <a:r>
              <a:rPr lang="en-US" altLang="zh-CN" baseline="0" dirty="0"/>
              <a:t> time in ms for four software in SF10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Spark &lt; Flare: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low-level data access on the JVM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Distributed-first strategy, e.g. sort-merge join and broadcast hash join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Overhead of RDD operations and communication through Spark’s runtime system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17C0C-F8EF-4310-9943-B3282D2AC9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5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r>
              <a:rPr lang="en-US" altLang="zh-CN" baseline="0" dirty="0"/>
              <a:t> that Outperforms a Single Thread (COST)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17C0C-F8EF-4310-9943-B3282D2AC9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1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17C0C-F8EF-4310-9943-B3282D2AC9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6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17C0C-F8EF-4310-9943-B3282D2AC9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4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17C0C-F8EF-4310-9943-B3282D2AC9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621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Catalyst:</a:t>
            </a:r>
            <a:r>
              <a:rPr lang="en-US" altLang="zh-CN" baseline="0" dirty="0" smtClean="0"/>
              <a:t> push down &amp; join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17C0C-F8EF-4310-9943-B3282D2AC9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4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Running time</a:t>
            </a:r>
            <a:r>
              <a:rPr lang="en-US" altLang="zh-CN" baseline="0" dirty="0" smtClean="0"/>
              <a:t> (ms)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en-US" altLang="zh-CN" baseline="0" dirty="0" smtClean="0"/>
              <a:t> </a:t>
            </a:r>
            <a:r>
              <a:rPr lang="en-US" altLang="zh-CN" baseline="0" dirty="0"/>
              <a:t>loading becomes bottleneck of the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17C0C-F8EF-4310-9943-B3282D2AC9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67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Remove RDD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17C0C-F8EF-4310-9943-B3282D2AC9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9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17C0C-F8EF-4310-9943-B3282D2AC9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5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Speedup</a:t>
            </a:r>
            <a:r>
              <a:rPr lang="en-US" altLang="zh-CN" baseline="0" dirty="0"/>
              <a:t> for TPC-H SF1 when streaming data from SSD on a single thread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17C0C-F8EF-4310-9943-B3282D2AC9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5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593F-F8D9-424D-B8CF-0BC52ADBDCB4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FE71-2C79-43A9-BF7F-58C198DA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2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593F-F8D9-424D-B8CF-0BC52ADBDCB4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FE71-2C79-43A9-BF7F-58C198DA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6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593F-F8D9-424D-B8CF-0BC52ADBDCB4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FE71-2C79-43A9-BF7F-58C198DA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593F-F8D9-424D-B8CF-0BC52ADBDCB4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FE71-2C79-43A9-BF7F-58C198DA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593F-F8D9-424D-B8CF-0BC52ADBDCB4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FE71-2C79-43A9-BF7F-58C198DA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8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593F-F8D9-424D-B8CF-0BC52ADBDCB4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FE71-2C79-43A9-BF7F-58C198DA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0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593F-F8D9-424D-B8CF-0BC52ADBDCB4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FE71-2C79-43A9-BF7F-58C198DA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0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593F-F8D9-424D-B8CF-0BC52ADBDCB4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FE71-2C79-43A9-BF7F-58C198DA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5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593F-F8D9-424D-B8CF-0BC52ADBDCB4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FE71-2C79-43A9-BF7F-58C198DA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593F-F8D9-424D-B8CF-0BC52ADBDCB4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FE71-2C79-43A9-BF7F-58C198DA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5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593F-F8D9-424D-B8CF-0BC52ADBDCB4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FE71-2C79-43A9-BF7F-58C198DA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3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593F-F8D9-424D-B8CF-0BC52ADBDCB4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FE71-2C79-43A9-BF7F-58C198DA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4155" y="2052935"/>
            <a:ext cx="1106333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/>
              <a:t>Flare: Optimizing Apache Spark with Native Compilation</a:t>
            </a:r>
          </a:p>
          <a:p>
            <a:pPr algn="ctr"/>
            <a:r>
              <a:rPr lang="en-US" altLang="zh-CN" sz="3600" b="1" dirty="0"/>
              <a:t>for Scale-Up Architectures and Medium-Size Data</a:t>
            </a:r>
          </a:p>
          <a:p>
            <a:pPr algn="ctr"/>
            <a:r>
              <a:rPr lang="en-US" altLang="zh-CN" sz="2800" b="1" dirty="0"/>
              <a:t>(OSDI’18)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8392" y="3956365"/>
            <a:ext cx="10474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Grégory M. Essertel</a:t>
            </a:r>
            <a:r>
              <a:rPr lang="en-US" altLang="zh-CN" baseline="30000" dirty="0"/>
              <a:t>1</a:t>
            </a:r>
            <a:r>
              <a:rPr lang="en-US" altLang="zh-CN" dirty="0"/>
              <a:t>, Ruby Y. Tahboub</a:t>
            </a:r>
            <a:r>
              <a:rPr lang="en-US" altLang="zh-CN" baseline="30000" dirty="0"/>
              <a:t>1</a:t>
            </a:r>
            <a:r>
              <a:rPr lang="en-US" altLang="zh-CN" dirty="0"/>
              <a:t>, James M. Decker</a:t>
            </a:r>
            <a:r>
              <a:rPr lang="en-US" altLang="zh-CN" baseline="30000" dirty="0"/>
              <a:t>1</a:t>
            </a:r>
            <a:r>
              <a:rPr lang="en-US" altLang="zh-CN" dirty="0"/>
              <a:t>, Kevin J. Brown</a:t>
            </a:r>
            <a:r>
              <a:rPr lang="en-US" altLang="zh-CN" baseline="30000" dirty="0"/>
              <a:t>2</a:t>
            </a:r>
            <a:r>
              <a:rPr lang="en-US" altLang="zh-CN" dirty="0"/>
              <a:t>, Kunle Olukotun</a:t>
            </a:r>
            <a:r>
              <a:rPr lang="en-US" altLang="zh-CN" baseline="30000" dirty="0"/>
              <a:t>2</a:t>
            </a:r>
            <a:r>
              <a:rPr lang="en-US" altLang="zh-CN" dirty="0"/>
              <a:t>, Tiark Rompf</a:t>
            </a:r>
            <a:r>
              <a:rPr lang="en-US" altLang="zh-CN" baseline="30000" dirty="0"/>
              <a:t>1</a:t>
            </a:r>
          </a:p>
          <a:p>
            <a:pPr algn="ctr"/>
            <a:r>
              <a:rPr lang="en-US" altLang="zh-CN" baseline="30000" dirty="0"/>
              <a:t>1</a:t>
            </a:r>
            <a:r>
              <a:rPr lang="en-US" altLang="zh-CN" dirty="0"/>
              <a:t>Purdue University, </a:t>
            </a:r>
            <a:r>
              <a:rPr lang="en-US" altLang="zh-CN" baseline="30000" dirty="0"/>
              <a:t>2</a:t>
            </a:r>
            <a:r>
              <a:rPr lang="en-US" altLang="zh-CN" dirty="0"/>
              <a:t>Stanford University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4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DataFrame </a:t>
            </a:r>
            <a:r>
              <a:rPr lang="en-US" altLang="zh-CN" sz="3600" dirty="0" smtClean="0"/>
              <a:t>Operation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04" y="1132216"/>
            <a:ext cx="6053278" cy="50212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1057" y="1629172"/>
            <a:ext cx="48156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/>
              <a:t>Also, DataFrame support UDF (</a:t>
            </a:r>
            <a:r>
              <a:rPr lang="en-US" altLang="zh-CN" sz="2600" dirty="0"/>
              <a:t>User-defined function</a:t>
            </a:r>
            <a:r>
              <a:rPr lang="en-US" altLang="zh-CN" sz="2600" dirty="0" smtClean="0"/>
              <a:t>) for flexibility.</a:t>
            </a:r>
            <a:endParaRPr lang="zh-CN" altLang="en-US" sz="2600" dirty="0"/>
          </a:p>
          <a:p>
            <a:r>
              <a:rPr lang="en-US" altLang="zh-CN" sz="2600" dirty="0" smtClean="0"/>
              <a:t> </a:t>
            </a:r>
          </a:p>
          <a:p>
            <a:r>
              <a:rPr lang="en-US" altLang="zh-CN" sz="2600" dirty="0" smtClean="0">
                <a:solidFill>
                  <a:schemeClr val="accent2">
                    <a:lumMod val="50000"/>
                  </a:schemeClr>
                </a:solidFill>
              </a:rPr>
              <a:t>Example:</a:t>
            </a:r>
          </a:p>
          <a:p>
            <a:r>
              <a:rPr lang="en-US" altLang="zh-CN" sz="2600" dirty="0" smtClean="0">
                <a:solidFill>
                  <a:schemeClr val="accent2">
                    <a:lumMod val="50000"/>
                  </a:schemeClr>
                </a:solidFill>
              </a:rPr>
              <a:t>DataFrame register a TensorFlow function as UDF and use it in later SQL query.</a:t>
            </a:r>
            <a:endParaRPr lang="en-US" altLang="zh-CN" sz="2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8173932" y="2385392"/>
            <a:ext cx="1500809" cy="27829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6854" y="2339873"/>
            <a:ext cx="194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1. Define function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9336674" y="3877359"/>
            <a:ext cx="676133" cy="32381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54803" y="3854599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. Register function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9702265" y="5369325"/>
            <a:ext cx="676133" cy="32381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320394" y="5346565"/>
            <a:ext cx="168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3. Call function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Catalyst: query optimizer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53" y="1504667"/>
            <a:ext cx="9715500" cy="2762250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>
            <a:off x="2390115" y="1602463"/>
            <a:ext cx="7233719" cy="2218099"/>
          </a:xfrm>
          <a:custGeom>
            <a:avLst/>
            <a:gdLst>
              <a:gd name="connsiteX0" fmla="*/ 968721 w 7233719"/>
              <a:gd name="connsiteY0" fmla="*/ 9054 h 2218099"/>
              <a:gd name="connsiteX1" fmla="*/ 6554709 w 7233719"/>
              <a:gd name="connsiteY1" fmla="*/ 0 h 2218099"/>
              <a:gd name="connsiteX2" fmla="*/ 6554709 w 7233719"/>
              <a:gd name="connsiteY2" fmla="*/ 633743 h 2218099"/>
              <a:gd name="connsiteX3" fmla="*/ 7215612 w 7233719"/>
              <a:gd name="connsiteY3" fmla="*/ 642796 h 2218099"/>
              <a:gd name="connsiteX4" fmla="*/ 7233719 w 7233719"/>
              <a:gd name="connsiteY4" fmla="*/ 2181886 h 2218099"/>
              <a:gd name="connsiteX5" fmla="*/ 0 w 7233719"/>
              <a:gd name="connsiteY5" fmla="*/ 2218099 h 2218099"/>
              <a:gd name="connsiteX6" fmla="*/ 0 w 7233719"/>
              <a:gd name="connsiteY6" fmla="*/ 0 h 2218099"/>
              <a:gd name="connsiteX7" fmla="*/ 968721 w 7233719"/>
              <a:gd name="connsiteY7" fmla="*/ 9054 h 221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3719" h="2218099">
                <a:moveTo>
                  <a:pt x="968721" y="9054"/>
                </a:moveTo>
                <a:lnTo>
                  <a:pt x="6554709" y="0"/>
                </a:lnTo>
                <a:lnTo>
                  <a:pt x="6554709" y="633743"/>
                </a:lnTo>
                <a:lnTo>
                  <a:pt x="7215612" y="642796"/>
                </a:lnTo>
                <a:lnTo>
                  <a:pt x="7233719" y="2181886"/>
                </a:lnTo>
                <a:lnTo>
                  <a:pt x="0" y="2218099"/>
                </a:lnTo>
                <a:lnTo>
                  <a:pt x="0" y="0"/>
                </a:lnTo>
                <a:lnTo>
                  <a:pt x="968721" y="9054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左弧形箭头 7"/>
          <p:cNvSpPr/>
          <p:nvPr/>
        </p:nvSpPr>
        <p:spPr>
          <a:xfrm>
            <a:off x="1665837" y="3512746"/>
            <a:ext cx="724277" cy="19917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2542" y="5044663"/>
            <a:ext cx="146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Catalyst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9017251" y="1602463"/>
            <a:ext cx="1213165" cy="63374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弧形箭头 10"/>
          <p:cNvSpPr/>
          <p:nvPr/>
        </p:nvSpPr>
        <p:spPr>
          <a:xfrm>
            <a:off x="10230416" y="1869540"/>
            <a:ext cx="959667" cy="36983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00646" y="5055599"/>
            <a:ext cx="24529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Tungsten</a:t>
            </a:r>
          </a:p>
          <a:p>
            <a:r>
              <a:rPr lang="en-US" altLang="zh-CN" dirty="0"/>
              <a:t>(generate JVM bytecode and objects off-heap allocation)</a:t>
            </a:r>
            <a:endParaRPr lang="zh-CN" altLang="en-US" sz="1600" dirty="0"/>
          </a:p>
        </p:txBody>
      </p:sp>
      <p:sp>
        <p:nvSpPr>
          <p:cNvPr id="13" name="左大括号 12"/>
          <p:cNvSpPr/>
          <p:nvPr/>
        </p:nvSpPr>
        <p:spPr>
          <a:xfrm>
            <a:off x="3890865" y="4541255"/>
            <a:ext cx="416459" cy="15300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72824" y="4508627"/>
            <a:ext cx="240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Projection push down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72824" y="4888895"/>
            <a:ext cx="240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 push down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381082" y="5269163"/>
            <a:ext cx="240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 methods selection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381082" y="5649431"/>
            <a:ext cx="240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543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128" y="69080"/>
            <a:ext cx="6465872" cy="67889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Spark SQL stages example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33331" y="1548143"/>
            <a:ext cx="478022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Tungsten generates code based on SQL stages.</a:t>
            </a:r>
          </a:p>
          <a:p>
            <a:endParaRPr lang="en-US" altLang="zh-CN" sz="2600" dirty="0"/>
          </a:p>
          <a:p>
            <a:r>
              <a:rPr lang="en-US" altLang="zh-CN" sz="2600" dirty="0"/>
              <a:t>Example:</a:t>
            </a:r>
          </a:p>
          <a:p>
            <a:r>
              <a:rPr lang="en-US" altLang="zh-CN" sz="2000" dirty="0">
                <a:solidFill>
                  <a:schemeClr val="accent2"/>
                </a:solidFill>
              </a:rPr>
              <a:t>select l_extendedprice</a:t>
            </a:r>
          </a:p>
          <a:p>
            <a:r>
              <a:rPr lang="en-US" altLang="zh-CN" sz="2000" dirty="0">
                <a:solidFill>
                  <a:schemeClr val="accent2"/>
                </a:solidFill>
              </a:rPr>
              <a:t>from lineitem, part</a:t>
            </a:r>
          </a:p>
          <a:p>
            <a:r>
              <a:rPr lang="en-US" altLang="zh-CN" sz="2000" dirty="0">
                <a:solidFill>
                  <a:schemeClr val="accent2"/>
                </a:solidFill>
              </a:rPr>
              <a:t>where l_partkey = p_partkey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9564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46202"/>
            <a:ext cx="10515600" cy="55348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Workflow in </a:t>
            </a:r>
            <a:r>
              <a:rPr lang="en-US" altLang="zh-CN" dirty="0"/>
              <a:t>ML</a:t>
            </a:r>
          </a:p>
          <a:p>
            <a:pPr lvl="1"/>
            <a:r>
              <a:rPr lang="en-US" altLang="zh-CN" dirty="0"/>
              <a:t>Data pre-processing, computation (and storage)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Spark SQL</a:t>
            </a:r>
          </a:p>
          <a:p>
            <a:pPr lvl="1"/>
            <a:r>
              <a:rPr lang="en-US" altLang="zh-CN" dirty="0" smtClean="0"/>
              <a:t>How </a:t>
            </a:r>
            <a:r>
              <a:rPr lang="en-US" altLang="zh-CN" dirty="0"/>
              <a:t>it works? (Spark SQL in SIGMOD’15, DataFrame, Catalyst, Tungsten)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Spark SQL limitations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Data exchange between code boundaries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Java limitation (vs. C codes)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Link with external libraries (e.g. TensorFlow)</a:t>
            </a:r>
          </a:p>
          <a:p>
            <a:r>
              <a:rPr lang="en-US" altLang="zh-CN" dirty="0"/>
              <a:t>Flare</a:t>
            </a:r>
          </a:p>
          <a:p>
            <a:pPr lvl="1"/>
            <a:r>
              <a:rPr lang="en-US" altLang="zh-CN" dirty="0"/>
              <a:t>Query compilation</a:t>
            </a:r>
          </a:p>
          <a:p>
            <a:pPr lvl="1"/>
            <a:r>
              <a:rPr lang="en-US" altLang="zh-CN" dirty="0"/>
              <a:t>Optimizing data loading</a:t>
            </a:r>
          </a:p>
          <a:p>
            <a:pPr lvl="1"/>
            <a:r>
              <a:rPr lang="en-US" altLang="zh-CN" dirty="0"/>
              <a:t>ETL + UDF</a:t>
            </a:r>
          </a:p>
          <a:p>
            <a:pPr lvl="1"/>
            <a:r>
              <a:rPr lang="en-US" altLang="zh-CN" dirty="0"/>
              <a:t>Experiments</a:t>
            </a:r>
          </a:p>
          <a:p>
            <a:pPr lvl="2"/>
            <a:r>
              <a:rPr lang="en-US" altLang="zh-CN" dirty="0"/>
              <a:t>TPC-H</a:t>
            </a:r>
          </a:p>
          <a:p>
            <a:pPr lvl="2"/>
            <a:r>
              <a:rPr lang="en-US" altLang="zh-CN" dirty="0"/>
              <a:t>Spark SQL + TensorFlow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212" y="365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0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Spark SQL limitations: data </a:t>
            </a:r>
            <a:r>
              <a:rPr lang="en-US" altLang="zh-CN" sz="3600" dirty="0" smtClean="0"/>
              <a:t>exchange overhead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15" y="1332934"/>
            <a:ext cx="8105775" cy="3848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09869" y="5181034"/>
            <a:ext cx="736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Accessing and decoding the in-memory data representation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Moving between the two pieces of generated code through code paths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72144" y="4352515"/>
            <a:ext cx="139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80%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927" y="2534478"/>
            <a:ext cx="175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CPU profile of Spark SQL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Spark SQL limitations: JVM overhead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3" y="1132216"/>
            <a:ext cx="10058400" cy="56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111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Spark SQL limitations: link </a:t>
            </a:r>
            <a:r>
              <a:rPr lang="en-US" altLang="zh-CN" sz="3600" dirty="0" smtClean="0"/>
              <a:t>overhead with </a:t>
            </a:r>
            <a:r>
              <a:rPr lang="en-US" altLang="zh-CN" sz="3600" dirty="0"/>
              <a:t>external libraries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6" y="1655436"/>
            <a:ext cx="6315075" cy="419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722" y="1132216"/>
            <a:ext cx="6053278" cy="50212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5068" y="1132216"/>
            <a:ext cx="374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</a:rPr>
              <a:t>Same example as before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5962" y="5661770"/>
            <a:ext cx="536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Python code compile in run time.</a:t>
            </a:r>
          </a:p>
          <a:p>
            <a:r>
              <a:rPr lang="en-US" altLang="zh-CN" dirty="0" smtClean="0"/>
              <a:t>JNI can utilize TensorFlow Ahead-of-Time compiler, XLA.</a:t>
            </a:r>
          </a:p>
          <a:p>
            <a:r>
              <a:rPr lang="en-US" altLang="zh-CN" dirty="0" smtClean="0"/>
              <a:t>Flare will discuss later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53339" y="1932435"/>
            <a:ext cx="74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522 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26056" y="2827261"/>
            <a:ext cx="74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 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49986" y="4368418"/>
            <a:ext cx="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0.5 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9564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46202"/>
            <a:ext cx="10515600" cy="55348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Workflow in </a:t>
            </a:r>
            <a:r>
              <a:rPr lang="en-US" altLang="zh-CN" dirty="0"/>
              <a:t>ML</a:t>
            </a:r>
          </a:p>
          <a:p>
            <a:pPr lvl="1"/>
            <a:r>
              <a:rPr lang="en-US" altLang="zh-CN" dirty="0"/>
              <a:t>Data pre-processing, computation (and storage)</a:t>
            </a:r>
          </a:p>
          <a:p>
            <a:r>
              <a:rPr lang="en-US" altLang="zh-CN" dirty="0"/>
              <a:t>Spark SQL</a:t>
            </a:r>
          </a:p>
          <a:p>
            <a:pPr lvl="1"/>
            <a:r>
              <a:rPr lang="en-US" altLang="zh-CN" dirty="0" smtClean="0"/>
              <a:t>How </a:t>
            </a:r>
            <a:r>
              <a:rPr lang="en-US" altLang="zh-CN" dirty="0"/>
              <a:t>it works? (Spark SQL in SIGMOD’15, DataFrame, Catalyst, Tungsten)</a:t>
            </a:r>
          </a:p>
          <a:p>
            <a:pPr lvl="1"/>
            <a:r>
              <a:rPr lang="en-US" altLang="zh-CN" dirty="0"/>
              <a:t>Spark SQL limitations</a:t>
            </a:r>
          </a:p>
          <a:p>
            <a:pPr lvl="2"/>
            <a:r>
              <a:rPr lang="en-US" altLang="zh-CN" dirty="0"/>
              <a:t>Data exchange between code boundaries</a:t>
            </a:r>
          </a:p>
          <a:p>
            <a:pPr lvl="2"/>
            <a:r>
              <a:rPr lang="en-US" altLang="zh-CN" dirty="0"/>
              <a:t>Java limitation (vs. C codes)</a:t>
            </a:r>
          </a:p>
          <a:p>
            <a:pPr lvl="2"/>
            <a:r>
              <a:rPr lang="en-US" altLang="zh-CN" dirty="0"/>
              <a:t>Link with external libraries (e.g. TensorFlow)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Flare</a:t>
            </a:r>
          </a:p>
          <a:p>
            <a:pPr lvl="1"/>
            <a:r>
              <a:rPr lang="en-US" altLang="zh-CN" dirty="0"/>
              <a:t>Query compilation</a:t>
            </a:r>
          </a:p>
          <a:p>
            <a:pPr lvl="1"/>
            <a:r>
              <a:rPr lang="en-US" altLang="zh-CN" dirty="0"/>
              <a:t>Optimizing data loading</a:t>
            </a:r>
          </a:p>
          <a:p>
            <a:pPr lvl="1"/>
            <a:r>
              <a:rPr lang="en-US" altLang="zh-CN" dirty="0"/>
              <a:t>ETL + UDF</a:t>
            </a:r>
          </a:p>
          <a:p>
            <a:pPr lvl="1"/>
            <a:r>
              <a:rPr lang="en-US" altLang="zh-CN" dirty="0"/>
              <a:t>Experiments</a:t>
            </a:r>
          </a:p>
          <a:p>
            <a:pPr lvl="2"/>
            <a:r>
              <a:rPr lang="en-US" altLang="zh-CN" dirty="0"/>
              <a:t>TPC-H</a:t>
            </a:r>
          </a:p>
          <a:p>
            <a:pPr lvl="2"/>
            <a:r>
              <a:rPr lang="en-US" altLang="zh-CN" dirty="0"/>
              <a:t>Spark SQL + TensorFlow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212" y="365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9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System overview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95" y="1307000"/>
            <a:ext cx="8467725" cy="4895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62931" y="1493823"/>
            <a:ext cx="1865013" cy="344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TensorFlow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9596673" y="1837855"/>
            <a:ext cx="0" cy="1394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221220" y="3232087"/>
            <a:ext cx="606724" cy="570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XLA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0572939" y="1837855"/>
            <a:ext cx="0" cy="1394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9940705" y="3385996"/>
            <a:ext cx="28051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9940705" y="3675707"/>
            <a:ext cx="2805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9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Query compilation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51" y="2451734"/>
            <a:ext cx="6677025" cy="1752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66928" y="4742638"/>
            <a:ext cx="7496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Flare compiles whole queries instead of only query stages.</a:t>
            </a:r>
          </a:p>
          <a:p>
            <a:r>
              <a:rPr lang="en-US" altLang="zh-CN" sz="2400" dirty="0" smtClean="0"/>
              <a:t>Flare compiler adapt HyPer</a:t>
            </a:r>
            <a:r>
              <a:rPr lang="en-US" altLang="zh-CN" sz="2400" baseline="30000" dirty="0" smtClean="0"/>
              <a:t>[1]</a:t>
            </a:r>
            <a:r>
              <a:rPr lang="en-US" altLang="zh-CN" sz="2400" dirty="0" smtClean="0"/>
              <a:t> query compilation model.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21057" y="1132216"/>
            <a:ext cx="7497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Solving Spark SQL’s data exchange 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overhead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5069" y="6311347"/>
            <a:ext cx="831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T. Neumann. Efficiently compiling efficient </a:t>
            </a:r>
            <a:r>
              <a:rPr lang="en-US" altLang="zh-CN" sz="1400" dirty="0" smtClean="0"/>
              <a:t>query plans </a:t>
            </a:r>
            <a:r>
              <a:rPr lang="en-US" altLang="zh-CN" sz="1400" dirty="0"/>
              <a:t>for modern </a:t>
            </a:r>
            <a:r>
              <a:rPr lang="en-US" altLang="zh-CN" sz="1400" dirty="0" smtClean="0"/>
              <a:t>hardware. PVLDB</a:t>
            </a:r>
            <a:r>
              <a:rPr lang="en-US" altLang="zh-CN" sz="1400" dirty="0"/>
              <a:t>, 4(9):</a:t>
            </a:r>
            <a:r>
              <a:rPr lang="en-US" altLang="zh-CN" sz="1400" dirty="0" smtClean="0"/>
              <a:t>539–550, 2011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03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9564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46202"/>
            <a:ext cx="10515600" cy="55348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Workflow in </a:t>
            </a:r>
            <a:r>
              <a:rPr lang="en-US" altLang="zh-CN" dirty="0">
                <a:solidFill>
                  <a:srgbClr val="FF0000"/>
                </a:solidFill>
              </a:rPr>
              <a:t>ML</a:t>
            </a:r>
          </a:p>
          <a:p>
            <a:pPr lvl="1"/>
            <a:r>
              <a:rPr lang="en-US" altLang="zh-CN" dirty="0"/>
              <a:t>Data </a:t>
            </a:r>
            <a:r>
              <a:rPr lang="en-US" altLang="zh-CN" dirty="0" smtClean="0"/>
              <a:t>pre-processing</a:t>
            </a:r>
            <a:r>
              <a:rPr lang="en-US" altLang="zh-CN" dirty="0"/>
              <a:t>, computation (and storage)</a:t>
            </a:r>
          </a:p>
          <a:p>
            <a:r>
              <a:rPr lang="en-US" altLang="zh-CN" dirty="0"/>
              <a:t>Spark SQL</a:t>
            </a:r>
          </a:p>
          <a:p>
            <a:pPr lvl="1"/>
            <a:r>
              <a:rPr lang="en-US" altLang="zh-CN" dirty="0" smtClean="0"/>
              <a:t>How </a:t>
            </a:r>
            <a:r>
              <a:rPr lang="en-US" altLang="zh-CN" dirty="0"/>
              <a:t>it works? (Spark SQL in SIGMOD’15, DataFrame, Catalyst, Tungsten)</a:t>
            </a:r>
          </a:p>
          <a:p>
            <a:pPr lvl="1"/>
            <a:r>
              <a:rPr lang="en-US" altLang="zh-CN" dirty="0"/>
              <a:t>Spark SQL limitations</a:t>
            </a:r>
          </a:p>
          <a:p>
            <a:pPr lvl="2"/>
            <a:r>
              <a:rPr lang="en-US" altLang="zh-CN" dirty="0"/>
              <a:t>Data exchange between code boundaries</a:t>
            </a:r>
          </a:p>
          <a:p>
            <a:pPr lvl="2"/>
            <a:r>
              <a:rPr lang="en-US" altLang="zh-CN" dirty="0"/>
              <a:t>Java limitation (vs. C codes)</a:t>
            </a:r>
          </a:p>
          <a:p>
            <a:pPr lvl="2"/>
            <a:r>
              <a:rPr lang="en-US" altLang="zh-CN" dirty="0"/>
              <a:t>Link with external libraries (e.g. TensorFlow)</a:t>
            </a:r>
          </a:p>
          <a:p>
            <a:r>
              <a:rPr lang="en-US" altLang="zh-CN" dirty="0"/>
              <a:t>Flare</a:t>
            </a:r>
          </a:p>
          <a:p>
            <a:pPr lvl="1"/>
            <a:r>
              <a:rPr lang="en-US" altLang="zh-CN" dirty="0"/>
              <a:t>Query compilation</a:t>
            </a:r>
          </a:p>
          <a:p>
            <a:pPr lvl="1"/>
            <a:r>
              <a:rPr lang="en-US" altLang="zh-CN" dirty="0"/>
              <a:t>Optimizing data loading</a:t>
            </a:r>
          </a:p>
          <a:p>
            <a:pPr lvl="1"/>
            <a:r>
              <a:rPr lang="en-US" altLang="zh-CN" dirty="0"/>
              <a:t>ETL + UDF</a:t>
            </a:r>
          </a:p>
          <a:p>
            <a:pPr lvl="1"/>
            <a:r>
              <a:rPr lang="en-US" altLang="zh-CN" dirty="0"/>
              <a:t>Experiments</a:t>
            </a:r>
          </a:p>
          <a:p>
            <a:pPr lvl="2"/>
            <a:r>
              <a:rPr lang="en-US" altLang="zh-CN" dirty="0"/>
              <a:t>TPC-H</a:t>
            </a:r>
          </a:p>
          <a:p>
            <a:pPr lvl="2"/>
            <a:r>
              <a:rPr lang="en-US" altLang="zh-CN" dirty="0"/>
              <a:t>Spark SQL + TensorFlow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212" y="365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5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Query </a:t>
            </a:r>
            <a:r>
              <a:rPr lang="en-US" altLang="zh-CN" sz="3600" dirty="0" smtClean="0"/>
              <a:t>compilation example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21057" y="994188"/>
            <a:ext cx="76233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SQL query:</a:t>
            </a:r>
          </a:p>
          <a:p>
            <a:r>
              <a:rPr lang="en-US" altLang="zh-CN" sz="2000" b="1" smtClean="0"/>
              <a:t>SELECT </a:t>
            </a:r>
            <a:r>
              <a:rPr lang="en-US" altLang="zh-CN" sz="2000" b="1" smtClean="0">
                <a:solidFill>
                  <a:srgbClr val="FF0000"/>
                </a:solidFill>
              </a:rPr>
              <a:t>T1.A</a:t>
            </a:r>
            <a:r>
              <a:rPr lang="en-US" altLang="zh-CN" sz="2000" b="1" smtClean="0"/>
              <a:t>, </a:t>
            </a:r>
            <a:r>
              <a:rPr lang="en-US" altLang="zh-CN" sz="2000" b="1" smtClean="0">
                <a:solidFill>
                  <a:srgbClr val="FF0000"/>
                </a:solidFill>
              </a:rPr>
              <a:t>T2.B</a:t>
            </a:r>
            <a:r>
              <a:rPr lang="en-US" altLang="zh-CN" sz="2000" b="1" smtClean="0"/>
              <a:t> FROM </a:t>
            </a:r>
            <a:r>
              <a:rPr lang="en-US" altLang="zh-CN" sz="2000" b="1" smtClean="0">
                <a:solidFill>
                  <a:srgbClr val="FF0000"/>
                </a:solidFill>
              </a:rPr>
              <a:t>T1</a:t>
            </a:r>
            <a:r>
              <a:rPr lang="en-US" altLang="zh-CN" sz="2000" b="1" smtClean="0"/>
              <a:t>, </a:t>
            </a:r>
            <a:r>
              <a:rPr lang="en-US" altLang="zh-CN" sz="2000" b="1" smtClean="0">
                <a:solidFill>
                  <a:srgbClr val="FF0000"/>
                </a:solidFill>
              </a:rPr>
              <a:t>T2</a:t>
            </a:r>
            <a:r>
              <a:rPr lang="en-US" altLang="zh-CN" sz="2000" b="1" smtClean="0"/>
              <a:t> WHERE </a:t>
            </a:r>
            <a:r>
              <a:rPr lang="en-US" altLang="zh-CN" sz="2000" b="1" smtClean="0">
                <a:solidFill>
                  <a:srgbClr val="FF0000"/>
                </a:solidFill>
              </a:rPr>
              <a:t>T1.A = T2.A </a:t>
            </a:r>
            <a:r>
              <a:rPr lang="en-US" altLang="zh-CN" sz="2000" b="1" smtClean="0"/>
              <a:t>AND </a:t>
            </a:r>
            <a:r>
              <a:rPr lang="en-US" altLang="zh-CN" sz="2000" b="1" smtClean="0">
                <a:solidFill>
                  <a:srgbClr val="FF0000"/>
                </a:solidFill>
              </a:rPr>
              <a:t>T1.A &gt; 100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71817" y="1671296"/>
            <a:ext cx="1436206" cy="1182757"/>
            <a:chOff x="1463534" y="2049552"/>
            <a:chExt cx="1436206" cy="1182757"/>
          </a:xfrm>
        </p:grpSpPr>
        <p:sp>
          <p:nvSpPr>
            <p:cNvPr id="5" name="椭圆 4"/>
            <p:cNvSpPr/>
            <p:nvPr/>
          </p:nvSpPr>
          <p:spPr>
            <a:xfrm>
              <a:off x="1550502" y="2049552"/>
              <a:ext cx="1262271" cy="1182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63534" y="2286987"/>
              <a:ext cx="1436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Join</a:t>
              </a: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T1.A = T2.A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4699" y="5571317"/>
            <a:ext cx="1436206" cy="1182757"/>
            <a:chOff x="1463534" y="2049552"/>
            <a:chExt cx="1436206" cy="1182757"/>
          </a:xfrm>
        </p:grpSpPr>
        <p:sp>
          <p:nvSpPr>
            <p:cNvPr id="9" name="椭圆 8"/>
            <p:cNvSpPr/>
            <p:nvPr/>
          </p:nvSpPr>
          <p:spPr>
            <a:xfrm>
              <a:off x="1550502" y="2049552"/>
              <a:ext cx="1262271" cy="1182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63534" y="2286987"/>
              <a:ext cx="1436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Scan</a:t>
              </a: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T1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4699" y="4151938"/>
            <a:ext cx="1436206" cy="1182757"/>
            <a:chOff x="1463534" y="2049552"/>
            <a:chExt cx="1436206" cy="1182757"/>
          </a:xfrm>
        </p:grpSpPr>
        <p:sp>
          <p:nvSpPr>
            <p:cNvPr id="12" name="椭圆 11"/>
            <p:cNvSpPr/>
            <p:nvPr/>
          </p:nvSpPr>
          <p:spPr>
            <a:xfrm>
              <a:off x="1550502" y="2049552"/>
              <a:ext cx="1262271" cy="1182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63534" y="2286987"/>
              <a:ext cx="1436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Filter</a:t>
              </a: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T1.A &gt; 100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4699" y="2667536"/>
            <a:ext cx="1436206" cy="1182757"/>
            <a:chOff x="1463534" y="2049552"/>
            <a:chExt cx="1436206" cy="1182757"/>
          </a:xfrm>
        </p:grpSpPr>
        <p:sp>
          <p:nvSpPr>
            <p:cNvPr id="15" name="椭圆 14"/>
            <p:cNvSpPr/>
            <p:nvPr/>
          </p:nvSpPr>
          <p:spPr>
            <a:xfrm>
              <a:off x="1550502" y="2049552"/>
              <a:ext cx="1262271" cy="1182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63534" y="2286987"/>
              <a:ext cx="1436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T1.A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41761" y="5575167"/>
            <a:ext cx="1436206" cy="1182757"/>
            <a:chOff x="1463534" y="2049552"/>
            <a:chExt cx="1436206" cy="1182757"/>
          </a:xfrm>
        </p:grpSpPr>
        <p:sp>
          <p:nvSpPr>
            <p:cNvPr id="27" name="椭圆 26"/>
            <p:cNvSpPr/>
            <p:nvPr/>
          </p:nvSpPr>
          <p:spPr>
            <a:xfrm>
              <a:off x="1550502" y="2049552"/>
              <a:ext cx="1262271" cy="1182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63534" y="2286987"/>
              <a:ext cx="1436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Scan</a:t>
              </a: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T2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841761" y="2671386"/>
            <a:ext cx="1436206" cy="1182757"/>
            <a:chOff x="1463534" y="2049552"/>
            <a:chExt cx="1436206" cy="1182757"/>
          </a:xfrm>
        </p:grpSpPr>
        <p:sp>
          <p:nvSpPr>
            <p:cNvPr id="33" name="椭圆 32"/>
            <p:cNvSpPr/>
            <p:nvPr/>
          </p:nvSpPr>
          <p:spPr>
            <a:xfrm>
              <a:off x="1550502" y="2049552"/>
              <a:ext cx="1262271" cy="1182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63534" y="2286987"/>
              <a:ext cx="1436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T2.A, T2.B</a:t>
              </a:r>
            </a:p>
          </p:txBody>
        </p:sp>
      </p:grpSp>
      <p:cxnSp>
        <p:nvCxnSpPr>
          <p:cNvPr id="36" name="直接箭头连接符 35"/>
          <p:cNvCxnSpPr>
            <a:stCxn id="9" idx="0"/>
            <a:endCxn id="12" idx="4"/>
          </p:cNvCxnSpPr>
          <p:nvPr/>
        </p:nvCxnSpPr>
        <p:spPr>
          <a:xfrm flipV="1">
            <a:off x="902803" y="5334695"/>
            <a:ext cx="0" cy="236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0"/>
            <a:endCxn id="15" idx="4"/>
          </p:cNvCxnSpPr>
          <p:nvPr/>
        </p:nvCxnSpPr>
        <p:spPr>
          <a:xfrm flipV="1">
            <a:off x="902803" y="3850293"/>
            <a:ext cx="0" cy="301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0"/>
            <a:endCxn id="33" idx="4"/>
          </p:cNvCxnSpPr>
          <p:nvPr/>
        </p:nvCxnSpPr>
        <p:spPr>
          <a:xfrm flipV="1">
            <a:off x="3559865" y="3854143"/>
            <a:ext cx="0" cy="172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7"/>
            <a:endCxn id="5" idx="3"/>
          </p:cNvCxnSpPr>
          <p:nvPr/>
        </p:nvCxnSpPr>
        <p:spPr>
          <a:xfrm flipV="1">
            <a:off x="1349083" y="2680842"/>
            <a:ext cx="394557" cy="159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3" idx="1"/>
            <a:endCxn id="5" idx="5"/>
          </p:cNvCxnSpPr>
          <p:nvPr/>
        </p:nvCxnSpPr>
        <p:spPr>
          <a:xfrm flipH="1" flipV="1">
            <a:off x="2636201" y="2680842"/>
            <a:ext cx="477383" cy="163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84699" y="2616617"/>
            <a:ext cx="1436206" cy="413745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841761" y="2616617"/>
            <a:ext cx="1436206" cy="413745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471817" y="1634310"/>
            <a:ext cx="1456911" cy="126681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015696" y="1859121"/>
            <a:ext cx="185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SQL </a:t>
            </a:r>
            <a:r>
              <a:rPr lang="en-US" altLang="zh-CN" dirty="0" smtClean="0"/>
              <a:t>physical plan</a:t>
            </a:r>
            <a:endParaRPr lang="en-US" altLang="zh-CN" dirty="0"/>
          </a:p>
        </p:txBody>
      </p:sp>
      <p:sp>
        <p:nvSpPr>
          <p:cNvPr id="18" name="左弧形箭头 17"/>
          <p:cNvSpPr/>
          <p:nvPr/>
        </p:nvSpPr>
        <p:spPr>
          <a:xfrm>
            <a:off x="152389" y="1270714"/>
            <a:ext cx="520979" cy="929932"/>
          </a:xfrm>
          <a:prstGeom prst="curv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53" y="4221581"/>
            <a:ext cx="7481834" cy="2498948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6552414" y="1908731"/>
            <a:ext cx="5419354" cy="12416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822034" y="2177671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Flare Compiler</a:t>
            </a:r>
            <a:endParaRPr lang="zh-CN" altLang="en-US" sz="4000" dirty="0"/>
          </a:p>
        </p:txBody>
      </p:sp>
      <p:sp>
        <p:nvSpPr>
          <p:cNvPr id="30" name="右箭头 29"/>
          <p:cNvSpPr/>
          <p:nvPr/>
        </p:nvSpPr>
        <p:spPr>
          <a:xfrm>
            <a:off x="4547587" y="2308615"/>
            <a:ext cx="1847651" cy="5200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8929129" y="3239467"/>
            <a:ext cx="665921" cy="89302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547587" y="3816449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 Code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40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Extract, transform, load phase(ETL) + UDF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95" y="1321806"/>
            <a:ext cx="10858500" cy="50292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1057" y="1132216"/>
            <a:ext cx="9398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Solving Spark SQL’s 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JVM overhead and linking overhead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Experiments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60491" y="1539089"/>
            <a:ext cx="835634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TPC-H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Single-Core Running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Parallel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Spark SQL + TensorFlow (has shown before)</a:t>
            </a:r>
            <a:endParaRPr lang="zh-CN" alt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TPC-H is a decision support benchmark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21057" y="1978090"/>
            <a:ext cx="105943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</a:rPr>
              <a:t>It consists of a suite of business oriented ad-hoc queries and concurrent data modifications. The queries and the data populating the database have been chosen to have broad industry-wide relevance.</a:t>
            </a:r>
          </a:p>
          <a:p>
            <a:endParaRPr lang="en-US" altLang="zh-CN" sz="2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600" dirty="0"/>
              <a:t>8 tables + 22 queries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39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5" y="1274699"/>
            <a:ext cx="11468100" cy="5286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Data loading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768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Single-core running time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31" y="1302301"/>
            <a:ext cx="102774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Parallel scaling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6" y="1248948"/>
            <a:ext cx="11867745" cy="48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64" y="4091782"/>
            <a:ext cx="2695575" cy="190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How data flow in machine learning, from end to end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30" y="2313544"/>
            <a:ext cx="1905000" cy="19050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141552" y="3057814"/>
            <a:ext cx="1629624" cy="416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09874" y="2767525"/>
            <a:ext cx="22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 Pre-processing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34" y="2313544"/>
            <a:ext cx="1905000" cy="190500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7019830" y="3057814"/>
            <a:ext cx="1629624" cy="416460"/>
          </a:xfrm>
          <a:prstGeom prst="rightArrow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88108" y="2791666"/>
            <a:ext cx="1457608" cy="369332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Storage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150" y="2313544"/>
            <a:ext cx="1905000" cy="19050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5" name="文本框 14"/>
          <p:cNvSpPr txBox="1"/>
          <p:nvPr/>
        </p:nvSpPr>
        <p:spPr>
          <a:xfrm>
            <a:off x="9096846" y="4218167"/>
            <a:ext cx="1457608" cy="369332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14653" y="1686214"/>
            <a:ext cx="4414696" cy="31596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5400000">
            <a:off x="5705191" y="3309992"/>
            <a:ext cx="604319" cy="2420670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55" y="4638009"/>
            <a:ext cx="972870" cy="9755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872303" y="4776835"/>
            <a:ext cx="1311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n-ea"/>
              </a:rPr>
              <a:t>……</a:t>
            </a:r>
            <a:endParaRPr lang="zh-CN" altLang="en-US" sz="4000" dirty="0">
              <a:latin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376127" y="2313544"/>
            <a:ext cx="3657222" cy="190462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How data flow in machine learning, from end to end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62" y="1208709"/>
            <a:ext cx="4965213" cy="54519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37" y="2069658"/>
            <a:ext cx="6600825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4936" y="1439128"/>
            <a:ext cx="6821359" cy="4001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</a:rPr>
              <a:t>A machine learning example using Spark SQL and TensorFlow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Spark SQL is a popular tool</a:t>
            </a:r>
            <a:endParaRPr lang="zh-CN" altLang="en-US" sz="36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095469" y="1132216"/>
            <a:ext cx="8893436" cy="5561056"/>
            <a:chOff x="2413070" y="1132216"/>
            <a:chExt cx="8893436" cy="556105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894" y="1206861"/>
              <a:ext cx="5943612" cy="5486411"/>
            </a:xfrm>
            <a:prstGeom prst="rect">
              <a:avLst/>
            </a:prstGeom>
          </p:spPr>
        </p:pic>
        <p:sp>
          <p:nvSpPr>
            <p:cNvPr id="10" name="线形标注 2 9"/>
            <p:cNvSpPr/>
            <p:nvPr/>
          </p:nvSpPr>
          <p:spPr>
            <a:xfrm>
              <a:off x="6195064" y="1296863"/>
              <a:ext cx="244444" cy="17201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2500"/>
                <a:gd name="adj6" fmla="val -1150369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线形标注 2 14"/>
            <p:cNvSpPr/>
            <p:nvPr/>
          </p:nvSpPr>
          <p:spPr>
            <a:xfrm>
              <a:off x="5724284" y="2707694"/>
              <a:ext cx="715224" cy="146365"/>
            </a:xfrm>
            <a:prstGeom prst="borderCallout2">
              <a:avLst>
                <a:gd name="adj1" fmla="val 18750"/>
                <a:gd name="adj2" fmla="val -3115"/>
                <a:gd name="adj3" fmla="val 18750"/>
                <a:gd name="adj4" fmla="val -16667"/>
                <a:gd name="adj5" fmla="val 25251"/>
                <a:gd name="adj6" fmla="val -31935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13070" y="1132216"/>
              <a:ext cx="955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Rank 1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95469" y="2523028"/>
            <a:ext cx="95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Rank 8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5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Machine learning = big data + training</a:t>
            </a:r>
            <a:endParaRPr lang="zh-CN" altLang="en-US" sz="3600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621057" y="2117035"/>
            <a:ext cx="10515600" cy="37569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Big data 3V (Volume, Velocity and Variety) properties.</a:t>
            </a:r>
          </a:p>
          <a:p>
            <a:pPr lvl="1"/>
            <a:r>
              <a:rPr lang="en-US" altLang="zh-CN" dirty="0" smtClean="0"/>
              <a:t>Need </a:t>
            </a:r>
            <a:r>
              <a:rPr lang="en-US" altLang="zh-CN" dirty="0" smtClean="0">
                <a:solidFill>
                  <a:schemeClr val="accent5"/>
                </a:solidFill>
              </a:rPr>
              <a:t>ETL (</a:t>
            </a:r>
            <a:r>
              <a:rPr lang="en-US" altLang="zh-CN" dirty="0">
                <a:solidFill>
                  <a:schemeClr val="accent5"/>
                </a:solidFill>
              </a:rPr>
              <a:t>Extract, transform, load</a:t>
            </a:r>
            <a:r>
              <a:rPr lang="en-US" altLang="zh-CN" dirty="0" smtClean="0">
                <a:solidFill>
                  <a:schemeClr val="accent5"/>
                </a:solidFill>
              </a:rPr>
              <a:t>)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chemeClr val="accent5"/>
                </a:solidFill>
              </a:rPr>
              <a:t>feature engineering </a:t>
            </a:r>
            <a:r>
              <a:rPr lang="en-US" altLang="zh-CN" dirty="0" smtClean="0"/>
              <a:t>support.</a:t>
            </a:r>
          </a:p>
          <a:p>
            <a:pPr lvl="1"/>
            <a:r>
              <a:rPr lang="en-US" altLang="zh-CN" dirty="0" smtClean="0"/>
              <a:t>IO-intensive.</a:t>
            </a:r>
          </a:p>
          <a:p>
            <a:r>
              <a:rPr lang="en-US" altLang="zh-CN" dirty="0" smtClean="0"/>
              <a:t>Training is computing-intensive.</a:t>
            </a:r>
          </a:p>
          <a:p>
            <a:pPr lvl="1"/>
            <a:r>
              <a:rPr lang="en-US" altLang="zh-CN" dirty="0" smtClean="0"/>
              <a:t>Computing graph becomes more and more complicated</a:t>
            </a:r>
          </a:p>
        </p:txBody>
      </p:sp>
    </p:spTree>
    <p:extLst>
      <p:ext uri="{BB962C8B-B14F-4D97-AF65-F5344CB8AC3E}">
        <p14:creationId xmlns:p14="http://schemas.microsoft.com/office/powerpoint/2010/main" val="30547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9564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46202"/>
            <a:ext cx="10515600" cy="55348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Workflow in </a:t>
            </a:r>
            <a:r>
              <a:rPr lang="en-US" altLang="zh-CN" dirty="0"/>
              <a:t>ML</a:t>
            </a:r>
          </a:p>
          <a:p>
            <a:pPr lvl="1"/>
            <a:r>
              <a:rPr lang="en-US" altLang="zh-CN" dirty="0"/>
              <a:t>Data pre-processing, computation (and storage)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Spark SQL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How </a:t>
            </a:r>
            <a:r>
              <a:rPr lang="en-US" altLang="zh-CN" dirty="0">
                <a:solidFill>
                  <a:srgbClr val="FF0000"/>
                </a:solidFill>
              </a:rPr>
              <a:t>it works? (Spark SQL in SIGMOD’15, DataFrame, Catalyst, Tungsten)</a:t>
            </a:r>
          </a:p>
          <a:p>
            <a:pPr lvl="1"/>
            <a:r>
              <a:rPr lang="en-US" altLang="zh-CN" dirty="0"/>
              <a:t>Spark SQL limitations</a:t>
            </a:r>
          </a:p>
          <a:p>
            <a:pPr lvl="2"/>
            <a:r>
              <a:rPr lang="en-US" altLang="zh-CN" dirty="0"/>
              <a:t>Data exchange between code boundaries</a:t>
            </a:r>
          </a:p>
          <a:p>
            <a:pPr lvl="2"/>
            <a:r>
              <a:rPr lang="en-US" altLang="zh-CN" dirty="0"/>
              <a:t>Java limitation (vs. C codes)</a:t>
            </a:r>
          </a:p>
          <a:p>
            <a:pPr lvl="2"/>
            <a:r>
              <a:rPr lang="en-US" altLang="zh-CN" dirty="0"/>
              <a:t>Link with external libraries (e.g. TensorFlow)</a:t>
            </a:r>
          </a:p>
          <a:p>
            <a:r>
              <a:rPr lang="en-US" altLang="zh-CN" dirty="0"/>
              <a:t>Flare</a:t>
            </a:r>
          </a:p>
          <a:p>
            <a:pPr lvl="1"/>
            <a:r>
              <a:rPr lang="en-US" altLang="zh-CN" dirty="0"/>
              <a:t>Query compilation</a:t>
            </a:r>
          </a:p>
          <a:p>
            <a:pPr lvl="1"/>
            <a:r>
              <a:rPr lang="en-US" altLang="zh-CN" dirty="0"/>
              <a:t>Optimizing data loading</a:t>
            </a:r>
          </a:p>
          <a:p>
            <a:pPr lvl="1"/>
            <a:r>
              <a:rPr lang="en-US" altLang="zh-CN" dirty="0"/>
              <a:t>ETL + UDF</a:t>
            </a:r>
          </a:p>
          <a:p>
            <a:pPr lvl="1"/>
            <a:r>
              <a:rPr lang="en-US" altLang="zh-CN" dirty="0"/>
              <a:t>Experiments</a:t>
            </a:r>
          </a:p>
          <a:p>
            <a:pPr lvl="2"/>
            <a:r>
              <a:rPr lang="en-US" altLang="zh-CN" dirty="0"/>
              <a:t>TPC-H</a:t>
            </a:r>
          </a:p>
          <a:p>
            <a:pPr lvl="2"/>
            <a:r>
              <a:rPr lang="en-US" altLang="zh-CN" dirty="0"/>
              <a:t>Spark SQL + TensorFlow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212" y="365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2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Spark SQL = Spark + DataFrame + Catalyst</a:t>
            </a:r>
            <a:endParaRPr lang="zh-CN" altLang="en-US" sz="3600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621057" y="1807517"/>
            <a:ext cx="4231600" cy="386872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DataFrame</a:t>
            </a:r>
            <a:r>
              <a:rPr lang="en-US" altLang="zh-CN" dirty="0"/>
              <a:t>: API that can perform relational operations on both external data sources and Spark’s built-in RDDs.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Catalyst</a:t>
            </a:r>
            <a:r>
              <a:rPr lang="en-US" altLang="zh-CN" dirty="0"/>
              <a:t>: A highly extensible optimizer that uses features of Scala to add composable rules, control code generation, and define extension points.</a:t>
            </a: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56" y="1807517"/>
            <a:ext cx="6312408" cy="38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57" y="485885"/>
            <a:ext cx="105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DataFrame Operation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87651" y="1584359"/>
            <a:ext cx="103416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600" dirty="0"/>
              <a:t>Deferred API (similar to </a:t>
            </a:r>
            <a:r>
              <a:rPr lang="en-US" altLang="zh-CN" sz="2600" dirty="0" smtClean="0"/>
              <a:t>TensorFlow</a:t>
            </a:r>
            <a:r>
              <a:rPr lang="en-US" altLang="zh-CN" sz="2600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600" dirty="0"/>
              <a:t>Relational operation (select, where, join, groupby) via DSL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600" dirty="0"/>
          </a:p>
          <a:p>
            <a:pPr marL="342900" indent="-342900">
              <a:buFont typeface="+mj-lt"/>
              <a:buAutoNum type="arabicPeriod"/>
            </a:pPr>
            <a:endParaRPr lang="en-US" altLang="zh-CN" sz="2600" dirty="0"/>
          </a:p>
          <a:p>
            <a:pPr marL="342900" indent="-342900">
              <a:buFont typeface="+mj-lt"/>
              <a:buAutoNum type="arabicPeriod"/>
            </a:pPr>
            <a:endParaRPr lang="en-US" altLang="zh-CN" sz="2600" dirty="0"/>
          </a:p>
          <a:p>
            <a:pPr marL="342900" indent="-342900">
              <a:buFont typeface="+mj-lt"/>
              <a:buAutoNum type="arabicPeriod"/>
            </a:pPr>
            <a:endParaRPr lang="en-US" altLang="zh-CN" sz="2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600" dirty="0"/>
              <a:t>Alternatively, register as temp SQL table and perform traditional SQL query strings.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600" dirty="0"/>
          </a:p>
          <a:p>
            <a:pPr marL="342900" indent="-342900">
              <a:buFont typeface="+mj-lt"/>
              <a:buAutoNum type="arabicPeriod"/>
            </a:pPr>
            <a:endParaRPr lang="en-US" altLang="zh-CN" sz="2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600" dirty="0"/>
              <a:t>Operator build up an abstract syntax tree (AST), which is then optimized by Catalyst.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70" y="2480652"/>
            <a:ext cx="6925030" cy="14002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70" y="4777156"/>
            <a:ext cx="6687770" cy="8135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503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982</Words>
  <Application>Microsoft Office PowerPoint</Application>
  <PresentationFormat>宽屏</PresentationFormat>
  <Paragraphs>202</Paragraphs>
  <Slides>26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Office 主题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朝亮</dc:creator>
  <cp:lastModifiedBy>曾 朝亮</cp:lastModifiedBy>
  <cp:revision>465</cp:revision>
  <dcterms:created xsi:type="dcterms:W3CDTF">2018-11-05T07:33:58Z</dcterms:created>
  <dcterms:modified xsi:type="dcterms:W3CDTF">2018-11-09T07:03:53Z</dcterms:modified>
</cp:coreProperties>
</file>