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91" r:id="rId3"/>
    <p:sldId id="315" r:id="rId4"/>
    <p:sldId id="289" r:id="rId5"/>
    <p:sldId id="295" r:id="rId6"/>
    <p:sldId id="298" r:id="rId7"/>
    <p:sldId id="305" r:id="rId8"/>
    <p:sldId id="304" r:id="rId9"/>
    <p:sldId id="303" r:id="rId10"/>
    <p:sldId id="299" r:id="rId11"/>
    <p:sldId id="301" r:id="rId12"/>
    <p:sldId id="300" r:id="rId13"/>
    <p:sldId id="316" r:id="rId14"/>
    <p:sldId id="290" r:id="rId15"/>
    <p:sldId id="258" r:id="rId16"/>
    <p:sldId id="259" r:id="rId17"/>
    <p:sldId id="260" r:id="rId18"/>
    <p:sldId id="262" r:id="rId19"/>
    <p:sldId id="264" r:id="rId20"/>
    <p:sldId id="307" r:id="rId21"/>
    <p:sldId id="308" r:id="rId22"/>
    <p:sldId id="309" r:id="rId23"/>
    <p:sldId id="310" r:id="rId24"/>
    <p:sldId id="265" r:id="rId25"/>
    <p:sldId id="270" r:id="rId26"/>
    <p:sldId id="267" r:id="rId27"/>
    <p:sldId id="268" r:id="rId28"/>
    <p:sldId id="269" r:id="rId29"/>
    <p:sldId id="273" r:id="rId30"/>
    <p:sldId id="318" r:id="rId31"/>
    <p:sldId id="319" r:id="rId32"/>
    <p:sldId id="281" r:id="rId33"/>
    <p:sldId id="294" r:id="rId34"/>
    <p:sldId id="282" r:id="rId35"/>
    <p:sldId id="283" r:id="rId36"/>
    <p:sldId id="276" r:id="rId37"/>
    <p:sldId id="286" r:id="rId38"/>
    <p:sldId id="277" r:id="rId39"/>
    <p:sldId id="288" r:id="rId40"/>
    <p:sldId id="279" r:id="rId4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84" autoAdjust="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1CFAF62-F65E-43A8-9FC6-C1C2970E4DA9}" type="datetimeFigureOut">
              <a:rPr lang="en-US" smtClean="0"/>
              <a:t>2018-11-10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11F03AE-E8D9-4858-A425-7E786136108C}" type="slidenum">
              <a:rPr lang="en-US" smtClean="0"/>
              <a:t>‹#›</a:t>
            </a:fld>
            <a:endParaRPr lang="en-US"/>
          </a:p>
        </p:txBody>
      </p:sp>
    </p:spTree>
    <p:extLst>
      <p:ext uri="{BB962C8B-B14F-4D97-AF65-F5344CB8AC3E}">
        <p14:creationId xmlns:p14="http://schemas.microsoft.com/office/powerpoint/2010/main" val="363992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1</a:t>
            </a:fld>
            <a:endParaRPr lang="en-US"/>
          </a:p>
        </p:txBody>
      </p:sp>
    </p:spTree>
    <p:extLst>
      <p:ext uri="{BB962C8B-B14F-4D97-AF65-F5344CB8AC3E}">
        <p14:creationId xmlns:p14="http://schemas.microsoft.com/office/powerpoint/2010/main" val="206749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10</a:t>
            </a:fld>
            <a:endParaRPr lang="en-US"/>
          </a:p>
        </p:txBody>
      </p:sp>
    </p:spTree>
    <p:extLst>
      <p:ext uri="{BB962C8B-B14F-4D97-AF65-F5344CB8AC3E}">
        <p14:creationId xmlns:p14="http://schemas.microsoft.com/office/powerpoint/2010/main" val="1905985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11</a:t>
            </a:fld>
            <a:endParaRPr lang="en-US"/>
          </a:p>
        </p:txBody>
      </p:sp>
    </p:spTree>
    <p:extLst>
      <p:ext uri="{BB962C8B-B14F-4D97-AF65-F5344CB8AC3E}">
        <p14:creationId xmlns:p14="http://schemas.microsoft.com/office/powerpoint/2010/main" val="604415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12</a:t>
            </a:fld>
            <a:endParaRPr lang="en-US"/>
          </a:p>
        </p:txBody>
      </p:sp>
    </p:spTree>
    <p:extLst>
      <p:ext uri="{BB962C8B-B14F-4D97-AF65-F5344CB8AC3E}">
        <p14:creationId xmlns:p14="http://schemas.microsoft.com/office/powerpoint/2010/main" val="35555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Remy perform</a:t>
            </a:r>
            <a:r>
              <a:rPr lang="en-US" baseline="0" dirty="0" smtClean="0"/>
              <a:t> when assumptions are inaccurate?</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13</a:t>
            </a:fld>
            <a:endParaRPr lang="en-US"/>
          </a:p>
        </p:txBody>
      </p:sp>
    </p:spTree>
    <p:extLst>
      <p:ext uri="{BB962C8B-B14F-4D97-AF65-F5344CB8AC3E}">
        <p14:creationId xmlns:p14="http://schemas.microsoft.com/office/powerpoint/2010/main" val="3299720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14</a:t>
            </a:fld>
            <a:endParaRPr lang="en-US"/>
          </a:p>
        </p:txBody>
      </p:sp>
    </p:spTree>
    <p:extLst>
      <p:ext uri="{BB962C8B-B14F-4D97-AF65-F5344CB8AC3E}">
        <p14:creationId xmlns:p14="http://schemas.microsoft.com/office/powerpoint/2010/main" val="4290803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non-cooperative</a:t>
            </a:r>
            <a:r>
              <a:rPr lang="en-US" baseline="0" dirty="0" smtClean="0"/>
              <a:t> game? In game theory, a non-cooperative game is a game with competition between individual players and in which only self-enforcing (e.g. through credible threats) alliances (or competition between groups of players, called "coalitions") are possible due to the absence of external means to enforce cooperative behavior (e.g. contract law), as opposed to cooperative games.</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18</a:t>
            </a:fld>
            <a:endParaRPr lang="en-US"/>
          </a:p>
        </p:txBody>
      </p:sp>
    </p:spTree>
    <p:extLst>
      <p:ext uri="{BB962C8B-B14F-4D97-AF65-F5344CB8AC3E}">
        <p14:creationId xmlns:p14="http://schemas.microsoft.com/office/powerpoint/2010/main" val="2862683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utility function. Need</a:t>
            </a:r>
            <a:r>
              <a:rPr lang="en-US" baseline="0" dirty="0" smtClean="0"/>
              <a:t> to guarantee unique and fair Nash equilibrium.</a:t>
            </a:r>
          </a:p>
          <a:p>
            <a:r>
              <a:rPr lang="en-US" baseline="0" dirty="0" smtClean="0"/>
              <a:t>In fact, the convergence guarantee does not rely on the rate control. Any combination of AIMD, AIAD, MIMD, MIAD can work.</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19</a:t>
            </a:fld>
            <a:endParaRPr lang="en-US"/>
          </a:p>
        </p:txBody>
      </p:sp>
    </p:spTree>
    <p:extLst>
      <p:ext uri="{BB962C8B-B14F-4D97-AF65-F5344CB8AC3E}">
        <p14:creationId xmlns:p14="http://schemas.microsoft.com/office/powerpoint/2010/main" val="3357489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latency-aware utility function in Allegro, which</a:t>
            </a:r>
            <a:r>
              <a:rPr lang="en-US" baseline="0" dirty="0" smtClean="0"/>
              <a:t> does not guarantee fair Nash equilibrium and TCP friendly.</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24</a:t>
            </a:fld>
            <a:endParaRPr lang="en-US"/>
          </a:p>
        </p:txBody>
      </p:sp>
    </p:spTree>
    <p:extLst>
      <p:ext uri="{BB962C8B-B14F-4D97-AF65-F5344CB8AC3E}">
        <p14:creationId xmlns:p14="http://schemas.microsoft.com/office/powerpoint/2010/main" val="3439287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strictly</a:t>
            </a:r>
            <a:r>
              <a:rPr lang="en-US" baseline="0" dirty="0" smtClean="0"/>
              <a:t> concave mean? Concave game &lt;-&gt; All utility functions are concave.</a:t>
            </a:r>
          </a:p>
          <a:p>
            <a:r>
              <a:rPr lang="en-US" baseline="0" dirty="0" smtClean="0"/>
              <a:t>What is gradient-ascent? Taking steps proportional to the negative of the gradient. Gradient ascent finds the local maximum while gradient descent finds the local minimum</a:t>
            </a:r>
            <a:r>
              <a:rPr lang="en-US" baseline="0" smtClean="0"/>
              <a:t>. </a:t>
            </a:r>
            <a:endParaRPr lang="en-US" baseline="0" dirty="0" smtClean="0"/>
          </a:p>
        </p:txBody>
      </p:sp>
      <p:sp>
        <p:nvSpPr>
          <p:cNvPr id="4" name="Slide Number Placeholder 3"/>
          <p:cNvSpPr>
            <a:spLocks noGrp="1"/>
          </p:cNvSpPr>
          <p:nvPr>
            <p:ph type="sldNum" sz="quarter" idx="10"/>
          </p:nvPr>
        </p:nvSpPr>
        <p:spPr/>
        <p:txBody>
          <a:bodyPr/>
          <a:lstStyle/>
          <a:p>
            <a:fld id="{F11F03AE-E8D9-4858-A425-7E786136108C}" type="slidenum">
              <a:rPr lang="en-US" smtClean="0"/>
              <a:t>25</a:t>
            </a:fld>
            <a:endParaRPr lang="en-US"/>
          </a:p>
        </p:txBody>
      </p:sp>
    </p:spTree>
    <p:extLst>
      <p:ext uri="{BB962C8B-B14F-4D97-AF65-F5344CB8AC3E}">
        <p14:creationId xmlns:p14="http://schemas.microsoft.com/office/powerpoint/2010/main" val="1315469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does strictly</a:t>
            </a:r>
            <a:r>
              <a:rPr lang="en-US" baseline="0" dirty="0" smtClean="0"/>
              <a:t> concave mean? Concave game &lt;-&gt; All utility functions are concave. </a:t>
            </a:r>
            <a:r>
              <a:rPr lang="en-US" baseline="0" dirty="0" smtClean="0">
                <a:sym typeface="Wingdings" panose="05000000000000000000" pitchFamily="2" charset="2"/>
              </a:rPr>
              <a:t> Unique convergence equilibrium</a:t>
            </a:r>
            <a:endParaRPr lang="en-US" baseline="0" dirty="0" smtClean="0"/>
          </a:p>
          <a:p>
            <a:r>
              <a:rPr lang="en-US" dirty="0" smtClean="0"/>
              <a:t>P-loss-resilient -&gt;</a:t>
            </a:r>
            <a:r>
              <a:rPr lang="en-US" baseline="0" dirty="0" smtClean="0"/>
              <a:t> </a:t>
            </a:r>
            <a:r>
              <a:rPr lang="en-US" altLang="zh-CN" baseline="0" dirty="0" smtClean="0"/>
              <a:t>Does not decrease sending rate under random loss &lt; p.</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26</a:t>
            </a:fld>
            <a:endParaRPr lang="en-US"/>
          </a:p>
        </p:txBody>
      </p:sp>
    </p:spTree>
    <p:extLst>
      <p:ext uri="{BB962C8B-B14F-4D97-AF65-F5344CB8AC3E}">
        <p14:creationId xmlns:p14="http://schemas.microsoft.com/office/powerpoint/2010/main" val="119279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2</a:t>
            </a:fld>
            <a:endParaRPr lang="en-US"/>
          </a:p>
        </p:txBody>
      </p:sp>
    </p:spTree>
    <p:extLst>
      <p:ext uri="{BB962C8B-B14F-4D97-AF65-F5344CB8AC3E}">
        <p14:creationId xmlns:p14="http://schemas.microsoft.com/office/powerpoint/2010/main" val="1620177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gradient-ascent? Taking steps proportional to the negative of the gradient. Gradient ascent finds the local maximum while gradient descent finds the local minimum. </a:t>
            </a:r>
            <a:endParaRPr lang="en-US" dirty="0" smtClean="0"/>
          </a:p>
          <a:p>
            <a:r>
              <a:rPr lang="en-US" dirty="0" smtClean="0"/>
              <a:t>Linear regression</a:t>
            </a:r>
            <a:r>
              <a:rPr lang="en-US" baseline="0" dirty="0" smtClean="0"/>
              <a:t> to calculate gradient.</a:t>
            </a:r>
          </a:p>
          <a:p>
            <a:r>
              <a:rPr lang="en-US" baseline="0" dirty="0" smtClean="0"/>
              <a:t>Low-pass filter to remove small RTT noise.</a:t>
            </a:r>
          </a:p>
          <a:p>
            <a:r>
              <a:rPr lang="en-US" baseline="0" dirty="0" smtClean="0"/>
              <a:t>Double check by re-run under abnormal cases (e.g., low rate leads high loss).</a:t>
            </a:r>
          </a:p>
          <a:p>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27</a:t>
            </a:fld>
            <a:endParaRPr lang="en-US"/>
          </a:p>
        </p:txBody>
      </p:sp>
    </p:spTree>
    <p:extLst>
      <p:ext uri="{BB962C8B-B14F-4D97-AF65-F5344CB8AC3E}">
        <p14:creationId xmlns:p14="http://schemas.microsoft.com/office/powerpoint/2010/main" val="2844415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is gradient-ascent? Taking steps proportional to the negative of the gradient. Gradient ascent finds the local maximum while gradient descent finds the local minimum. </a:t>
            </a:r>
            <a:endParaRPr lang="en-US" dirty="0" smtClean="0"/>
          </a:p>
          <a:p>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28</a:t>
            </a:fld>
            <a:endParaRPr lang="en-US"/>
          </a:p>
        </p:txBody>
      </p:sp>
    </p:spTree>
    <p:extLst>
      <p:ext uri="{BB962C8B-B14F-4D97-AF65-F5344CB8AC3E}">
        <p14:creationId xmlns:p14="http://schemas.microsoft.com/office/powerpoint/2010/main" val="984270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Cubic</a:t>
            </a:r>
            <a:r>
              <a:rPr lang="en-US" altLang="zh-CN" baseline="0" dirty="0" smtClean="0"/>
              <a:t> cannot tolerate random loss.</a:t>
            </a:r>
            <a:endParaRPr lang="en-US" altLang="zh-CN" dirty="0" smtClean="0"/>
          </a:p>
          <a:p>
            <a:r>
              <a:rPr lang="en-US" altLang="zh-CN" dirty="0" smtClean="0"/>
              <a:t>BBR has occasional</a:t>
            </a:r>
            <a:r>
              <a:rPr lang="en-US" altLang="zh-CN" baseline="0" dirty="0" smtClean="0"/>
              <a:t> throughput loss due to RTT increase / surge.</a:t>
            </a:r>
          </a:p>
          <a:p>
            <a:r>
              <a:rPr lang="en-US" altLang="zh-CN" baseline="0" dirty="0" smtClean="0"/>
              <a:t>PCC tracks the changing network well. </a:t>
            </a:r>
            <a:r>
              <a:rPr lang="en-US" altLang="zh-CN" baseline="0" dirty="0" err="1" smtClean="0"/>
              <a:t>Vivace</a:t>
            </a:r>
            <a:r>
              <a:rPr lang="en-US" altLang="zh-CN" baseline="0" dirty="0" smtClean="0"/>
              <a:t> reacts faster than Allegro because of the gradient-ascent rate control.</a:t>
            </a:r>
            <a:endParaRPr lang="zh-CN" altLang="en-US" dirty="0"/>
          </a:p>
        </p:txBody>
      </p:sp>
      <p:sp>
        <p:nvSpPr>
          <p:cNvPr id="4" name="灯片编号占位符 3"/>
          <p:cNvSpPr>
            <a:spLocks noGrp="1"/>
          </p:cNvSpPr>
          <p:nvPr>
            <p:ph type="sldNum" sz="quarter" idx="10"/>
          </p:nvPr>
        </p:nvSpPr>
        <p:spPr/>
        <p:txBody>
          <a:bodyPr/>
          <a:lstStyle/>
          <a:p>
            <a:fld id="{F11F03AE-E8D9-4858-A425-7E786136108C}" type="slidenum">
              <a:rPr lang="en-US" smtClean="0"/>
              <a:t>29</a:t>
            </a:fld>
            <a:endParaRPr lang="en-US"/>
          </a:p>
        </p:txBody>
      </p:sp>
    </p:spTree>
    <p:extLst>
      <p:ext uri="{BB962C8B-B14F-4D97-AF65-F5344CB8AC3E}">
        <p14:creationId xmlns:p14="http://schemas.microsoft.com/office/powerpoint/2010/main" val="392525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33</a:t>
            </a:fld>
            <a:endParaRPr lang="en-US"/>
          </a:p>
        </p:txBody>
      </p:sp>
    </p:spTree>
    <p:extLst>
      <p:ext uri="{BB962C8B-B14F-4D97-AF65-F5344CB8AC3E}">
        <p14:creationId xmlns:p14="http://schemas.microsoft.com/office/powerpoint/2010/main" val="250358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Tahoe</a:t>
            </a:r>
            <a:r>
              <a:rPr lang="en-US" baseline="0" dirty="0" smtClean="0"/>
              <a:t>: fast retransmission – 3 duplicate </a:t>
            </a:r>
            <a:r>
              <a:rPr lang="en-US" baseline="0" dirty="0" err="1" smtClean="0"/>
              <a:t>Acks</a:t>
            </a:r>
            <a:r>
              <a:rPr lang="en-US" baseline="0" dirty="0" smtClean="0"/>
              <a:t> indicates loss.</a:t>
            </a:r>
          </a:p>
          <a:p>
            <a:r>
              <a:rPr lang="en-US" baseline="0" dirty="0" smtClean="0"/>
              <a:t>Reno: fast recovery – reduce CWND to half instead of one under 3 duplicate </a:t>
            </a:r>
            <a:r>
              <a:rPr lang="en-US" baseline="0" dirty="0" err="1" smtClean="0"/>
              <a:t>Acks</a:t>
            </a:r>
            <a:r>
              <a:rPr lang="en-US" baseline="0" dirty="0" smtClean="0"/>
              <a:t>.</a:t>
            </a:r>
          </a:p>
          <a:p>
            <a:r>
              <a:rPr lang="en-US" baseline="0" dirty="0" smtClean="0"/>
              <a:t>New Reno: to avoid multiple CWND cut due to multiple packet loss in a window, stay ‘fast recovery’ until all outstanding </a:t>
            </a:r>
            <a:r>
              <a:rPr lang="en-US" baseline="0" dirty="0" err="1" smtClean="0"/>
              <a:t>acked</a:t>
            </a:r>
            <a:r>
              <a:rPr lang="en-US" baseline="0" dirty="0" smtClean="0"/>
              <a:t>.</a:t>
            </a:r>
          </a:p>
          <a:p>
            <a:r>
              <a:rPr lang="en-US" baseline="0" dirty="0" smtClean="0"/>
              <a:t>SACK: can identify and resend multiple packet loss in a window.</a:t>
            </a:r>
          </a:p>
          <a:p>
            <a:r>
              <a:rPr lang="en-US" baseline="0" dirty="0" smtClean="0"/>
              <a:t>XCP &amp; RCP: In-network feedback assistance.</a:t>
            </a:r>
          </a:p>
          <a:p>
            <a:r>
              <a:rPr lang="en-US" baseline="0" dirty="0" smtClean="0"/>
              <a:t>BIC &amp; Cubic: Fast convergence in high BDP network. Cubic uses a cubic function of time to increase CWND to achieve RTT-fairness.</a:t>
            </a:r>
          </a:p>
        </p:txBody>
      </p:sp>
      <p:sp>
        <p:nvSpPr>
          <p:cNvPr id="4" name="Slide Number Placeholder 3"/>
          <p:cNvSpPr>
            <a:spLocks noGrp="1"/>
          </p:cNvSpPr>
          <p:nvPr>
            <p:ph type="sldNum" sz="quarter" idx="10"/>
          </p:nvPr>
        </p:nvSpPr>
        <p:spPr/>
        <p:txBody>
          <a:bodyPr/>
          <a:lstStyle/>
          <a:p>
            <a:fld id="{F11F03AE-E8D9-4858-A425-7E786136108C}" type="slidenum">
              <a:rPr lang="en-US" smtClean="0"/>
              <a:t>3</a:t>
            </a:fld>
            <a:endParaRPr lang="en-US"/>
          </a:p>
        </p:txBody>
      </p:sp>
    </p:spTree>
    <p:extLst>
      <p:ext uri="{BB962C8B-B14F-4D97-AF65-F5344CB8AC3E}">
        <p14:creationId xmlns:p14="http://schemas.microsoft.com/office/powerpoint/2010/main" val="3741207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4</a:t>
            </a:fld>
            <a:endParaRPr lang="en-US"/>
          </a:p>
        </p:txBody>
      </p:sp>
    </p:spTree>
    <p:extLst>
      <p:ext uri="{BB962C8B-B14F-4D97-AF65-F5344CB8AC3E}">
        <p14:creationId xmlns:p14="http://schemas.microsoft.com/office/powerpoint/2010/main" val="56651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solution: Cubic &lt;-&gt; DCTCP. DCTCP cannot converge</a:t>
            </a:r>
            <a:r>
              <a:rPr lang="en-US" baseline="0" dirty="0" smtClean="0"/>
              <a:t> fast in high BDP Internet like Cubic. Cubic cannot work well under DCN shallow buffer.</a:t>
            </a:r>
            <a:endParaRPr lang="en-US" dirty="0" smtClean="0"/>
          </a:p>
          <a:p>
            <a:r>
              <a:rPr lang="en-US" dirty="0" smtClean="0"/>
              <a:t>CC is essentially a set of match action rules. Match (states or events) to (actions, e.g., rate or </a:t>
            </a:r>
            <a:r>
              <a:rPr lang="en-US" dirty="0" err="1" smtClean="0"/>
              <a:t>cwnd</a:t>
            </a:r>
            <a:r>
              <a:rPr lang="en-US" dirty="0" smtClean="0"/>
              <a:t> or send time adjustment).</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5</a:t>
            </a:fld>
            <a:endParaRPr lang="en-US"/>
          </a:p>
        </p:txBody>
      </p:sp>
    </p:spTree>
    <p:extLst>
      <p:ext uri="{BB962C8B-B14F-4D97-AF65-F5344CB8AC3E}">
        <p14:creationId xmlns:p14="http://schemas.microsoft.com/office/powerpoint/2010/main" val="269418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6</a:t>
            </a:fld>
            <a:endParaRPr lang="en-US"/>
          </a:p>
        </p:txBody>
      </p:sp>
    </p:spTree>
    <p:extLst>
      <p:ext uri="{BB962C8B-B14F-4D97-AF65-F5344CB8AC3E}">
        <p14:creationId xmlns:p14="http://schemas.microsoft.com/office/powerpoint/2010/main" val="340247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is </a:t>
            </a:r>
            <a:r>
              <a:rPr lang="en-US" baseline="0" dirty="0" err="1" smtClean="0"/>
              <a:t>r_ewma</a:t>
            </a:r>
            <a:r>
              <a:rPr lang="en-US" baseline="0" dirty="0" smtClean="0"/>
              <a:t> and </a:t>
            </a:r>
            <a:r>
              <a:rPr lang="en-US" baseline="0" dirty="0" err="1" smtClean="0"/>
              <a:t>s_ewma</a:t>
            </a:r>
            <a:r>
              <a:rPr lang="en-US" baseline="0" dirty="0" smtClean="0"/>
              <a:t>? Exponential weighted moving average of receive/send time intervals of last two ACKs/</a:t>
            </a:r>
            <a:r>
              <a:rPr lang="en-US" altLang="zh-CN" baseline="0" dirty="0" smtClean="0"/>
              <a:t>data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7</a:t>
            </a:fld>
            <a:endParaRPr lang="en-US"/>
          </a:p>
        </p:txBody>
      </p:sp>
    </p:spTree>
    <p:extLst>
      <p:ext uri="{BB962C8B-B14F-4D97-AF65-F5344CB8AC3E}">
        <p14:creationId xmlns:p14="http://schemas.microsoft.com/office/powerpoint/2010/main" val="2334160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1F03AE-E8D9-4858-A425-7E786136108C}" type="slidenum">
              <a:rPr lang="en-US" smtClean="0"/>
              <a:t>8</a:t>
            </a:fld>
            <a:endParaRPr lang="en-US"/>
          </a:p>
        </p:txBody>
      </p:sp>
    </p:spTree>
    <p:extLst>
      <p:ext uri="{BB962C8B-B14F-4D97-AF65-F5344CB8AC3E}">
        <p14:creationId xmlns:p14="http://schemas.microsoft.com/office/powerpoint/2010/main" val="2792375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use this objective function? Log(throughput) guarantees proportional fairness (i.e., throughput inversely proportional to resource consumed, e.g., contending flow # or RTT</a:t>
            </a:r>
            <a:r>
              <a:rPr lang="en-US" baseline="0" dirty="0" smtClean="0"/>
              <a:t>). </a:t>
            </a:r>
            <a:r>
              <a:rPr lang="en-US" altLang="zh-CN" baseline="0" dirty="0" smtClean="0"/>
              <a:t>Max-min fairness = proportional fairness when all flows consumes equal resource.</a:t>
            </a:r>
            <a:endParaRPr lang="en-US" baseline="0" dirty="0" smtClean="0"/>
          </a:p>
          <a:p>
            <a:r>
              <a:rPr lang="en-US" baseline="0" dirty="0" smtClean="0"/>
              <a:t>Can we guarantee fairness? Yes.</a:t>
            </a:r>
            <a:endParaRPr lang="en-US" dirty="0"/>
          </a:p>
        </p:txBody>
      </p:sp>
      <p:sp>
        <p:nvSpPr>
          <p:cNvPr id="4" name="Slide Number Placeholder 3"/>
          <p:cNvSpPr>
            <a:spLocks noGrp="1"/>
          </p:cNvSpPr>
          <p:nvPr>
            <p:ph type="sldNum" sz="quarter" idx="10"/>
          </p:nvPr>
        </p:nvSpPr>
        <p:spPr/>
        <p:txBody>
          <a:bodyPr/>
          <a:lstStyle/>
          <a:p>
            <a:fld id="{F11F03AE-E8D9-4858-A425-7E786136108C}" type="slidenum">
              <a:rPr lang="en-US" smtClean="0"/>
              <a:t>9</a:t>
            </a:fld>
            <a:endParaRPr lang="en-US"/>
          </a:p>
        </p:txBody>
      </p:sp>
    </p:spTree>
    <p:extLst>
      <p:ext uri="{BB962C8B-B14F-4D97-AF65-F5344CB8AC3E}">
        <p14:creationId xmlns:p14="http://schemas.microsoft.com/office/powerpoint/2010/main" val="5437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Arial"/>
                <a:cs typeface="Arial"/>
              </a:defRPr>
            </a:lvl1pPr>
          </a:lstStyle>
          <a:p>
            <a:pPr marL="12700">
              <a:lnSpc>
                <a:spcPts val="1310"/>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5F00060-2685-41AD-9978-3214C5535C36}" type="datetime1">
              <a:rPr lang="en-US" smtClean="0"/>
              <a:t>2018-11-10</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25400">
              <a:lnSpc>
                <a:spcPts val="1310"/>
              </a:lnSpc>
            </a:pPr>
            <a:fld id="{81D60167-4931-47E6-BA6A-407CBD079E47}" type="slidenum">
              <a:rPr spc="-40" dirty="0"/>
              <a:t>‹#›</a:t>
            </a:fld>
            <a:endParaRPr spc="-4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Arial"/>
                <a:cs typeface="Arial"/>
              </a:defRPr>
            </a:lvl1pPr>
          </a:lstStyle>
          <a:p>
            <a:pPr marL="12700">
              <a:lnSpc>
                <a:spcPts val="1310"/>
              </a:lnSpc>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87603C4-E040-4A9A-8F76-C391281DEE59}" type="datetime1">
              <a:rPr lang="en-US" smtClean="0"/>
              <a:t>2018-11-10</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25400">
              <a:lnSpc>
                <a:spcPts val="1310"/>
              </a:lnSpc>
            </a:pPr>
            <a:fld id="{81D60167-4931-47E6-BA6A-407CBD079E47}" type="slidenum">
              <a:rPr spc="-40" dirty="0"/>
              <a:t>‹#›</a:t>
            </a:fld>
            <a:endParaRPr spc="-4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98989"/>
                </a:solidFill>
                <a:latin typeface="Arial"/>
                <a:cs typeface="Arial"/>
              </a:defRPr>
            </a:lvl1pPr>
          </a:lstStyle>
          <a:p>
            <a:pPr marL="12700">
              <a:lnSpc>
                <a:spcPts val="1310"/>
              </a:lnSpc>
            </a:pP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FCF4DB13-4BFB-4457-90A3-ACA0CAABB524}" type="datetime1">
              <a:rPr lang="en-US" smtClean="0"/>
              <a:t>2018-11-10</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25400">
              <a:lnSpc>
                <a:spcPts val="1310"/>
              </a:lnSpc>
            </a:pPr>
            <a:fld id="{81D60167-4931-47E6-BA6A-407CBD079E47}" type="slidenum">
              <a:rPr spc="-40" dirty="0"/>
              <a:t>‹#›</a:t>
            </a:fld>
            <a:endParaRPr spc="-4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98989"/>
                </a:solidFill>
                <a:latin typeface="Arial"/>
                <a:cs typeface="Arial"/>
              </a:defRPr>
            </a:lvl1pPr>
          </a:lstStyle>
          <a:p>
            <a:pPr marL="12700">
              <a:lnSpc>
                <a:spcPts val="1310"/>
              </a:lnSpc>
            </a:pP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1F0BA03-C912-402D-8DA6-9C2C14EE0362}" type="datetime1">
              <a:rPr lang="en-US" smtClean="0"/>
              <a:t>2018-11-10</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25400">
              <a:lnSpc>
                <a:spcPts val="1310"/>
              </a:lnSpc>
            </a:pPr>
            <a:fld id="{81D60167-4931-47E6-BA6A-407CBD079E47}" type="slidenum">
              <a:rPr spc="-40" dirty="0"/>
              <a:t>‹#›</a:t>
            </a:fld>
            <a:endParaRPr spc="-4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98989"/>
                </a:solidFill>
                <a:latin typeface="Arial"/>
                <a:cs typeface="Arial"/>
              </a:defRPr>
            </a:lvl1pPr>
          </a:lstStyle>
          <a:p>
            <a:pPr marL="12700">
              <a:lnSpc>
                <a:spcPts val="1310"/>
              </a:lnSpc>
            </a:pP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E199E6F-0AAD-4771-A9AE-89B6A3206B6C}" type="datetime1">
              <a:rPr lang="en-US" smtClean="0"/>
              <a:t>2018-11-10</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25400">
              <a:lnSpc>
                <a:spcPts val="1310"/>
              </a:lnSpc>
            </a:pPr>
            <a:fld id="{81D60167-4931-47E6-BA6A-407CBD079E47}" type="slidenum">
              <a:rPr spc="-40" dirty="0"/>
              <a:t>‹#›</a:t>
            </a:fld>
            <a:endParaRPr spc="-4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90972" y="3023273"/>
            <a:ext cx="1810055"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16939" y="1759585"/>
            <a:ext cx="9926320" cy="375412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482300" y="6451019"/>
            <a:ext cx="3228340" cy="184784"/>
          </a:xfrm>
          <a:prstGeom prst="rect">
            <a:avLst/>
          </a:prstGeom>
        </p:spPr>
        <p:txBody>
          <a:bodyPr wrap="square" lIns="0" tIns="0" rIns="0" bIns="0">
            <a:spAutoFit/>
          </a:bodyPr>
          <a:lstStyle>
            <a:lvl1pPr>
              <a:defRPr sz="1200" b="0" i="0">
                <a:solidFill>
                  <a:srgbClr val="898989"/>
                </a:solidFill>
                <a:latin typeface="Arial"/>
                <a:cs typeface="Arial"/>
              </a:defRPr>
            </a:lvl1pPr>
          </a:lstStyle>
          <a:p>
            <a:pPr marL="12700">
              <a:lnSpc>
                <a:spcPts val="1310"/>
              </a:lnSpc>
            </a:pP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95C7BC28-70B0-4856-87B3-689806AFB2F7}" type="datetime1">
              <a:rPr lang="en-US" smtClean="0"/>
              <a:t>2018-11-10</a:t>
            </a:fld>
            <a:endParaRPr lang="en-US"/>
          </a:p>
        </p:txBody>
      </p:sp>
      <p:sp>
        <p:nvSpPr>
          <p:cNvPr id="6" name="Holder 6"/>
          <p:cNvSpPr>
            <a:spLocks noGrp="1"/>
          </p:cNvSpPr>
          <p:nvPr>
            <p:ph type="sldNum" sz="quarter" idx="7"/>
          </p:nvPr>
        </p:nvSpPr>
        <p:spPr>
          <a:xfrm>
            <a:off x="11073765" y="6451019"/>
            <a:ext cx="213359" cy="184784"/>
          </a:xfrm>
          <a:prstGeom prst="rect">
            <a:avLst/>
          </a:prstGeom>
        </p:spPr>
        <p:txBody>
          <a:bodyPr wrap="square" lIns="0" tIns="0" rIns="0" bIns="0">
            <a:spAutoFit/>
          </a:bodyPr>
          <a:lstStyle>
            <a:lvl1pPr>
              <a:defRPr sz="1200" b="0" i="0">
                <a:solidFill>
                  <a:srgbClr val="898989"/>
                </a:solidFill>
                <a:latin typeface="Arial"/>
                <a:cs typeface="Arial"/>
              </a:defRPr>
            </a:lvl1pPr>
          </a:lstStyle>
          <a:p>
            <a:pPr marL="25400">
              <a:lnSpc>
                <a:spcPts val="1310"/>
              </a:lnSpc>
            </a:pPr>
            <a:fld id="{81D60167-4931-47E6-BA6A-407CBD079E47}" type="slidenum">
              <a:rPr spc="-40" dirty="0"/>
              <a:t>‹#›</a:t>
            </a:fld>
            <a:endParaRPr spc="-4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jp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4.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23.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9.png"/><Relationship Id="rId5" Type="http://schemas.openxmlformats.org/officeDocument/2006/relationships/image" Target="../media/image27.png"/><Relationship Id="rId15" Type="http://schemas.openxmlformats.org/officeDocument/2006/relationships/image" Target="../media/image43.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26.png"/><Relationship Id="rId9" Type="http://schemas.openxmlformats.org/officeDocument/2006/relationships/image" Target="../media/image37.png"/><Relationship Id="rId1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038" y="1752600"/>
            <a:ext cx="10820558" cy="948978"/>
          </a:xfrm>
          <a:prstGeom prst="rect">
            <a:avLst/>
          </a:prstGeom>
        </p:spPr>
        <p:txBody>
          <a:bodyPr vert="horz" wrap="square" lIns="0" tIns="114300" rIns="0" bIns="0" rtlCol="0">
            <a:spAutoFit/>
          </a:bodyPr>
          <a:lstStyle/>
          <a:p>
            <a:pPr marL="1527175" marR="5080" indent="-1514475" algn="ctr">
              <a:lnSpc>
                <a:spcPts val="6500"/>
              </a:lnSpc>
              <a:spcBef>
                <a:spcPts val="900"/>
              </a:spcBef>
            </a:pPr>
            <a:r>
              <a:rPr sz="5400" spc="-105" dirty="0" smtClean="0"/>
              <a:t>Learning</a:t>
            </a:r>
            <a:r>
              <a:rPr lang="en-US" sz="5400" spc="-105" dirty="0" smtClean="0"/>
              <a:t>-based</a:t>
            </a:r>
            <a:r>
              <a:rPr sz="5400" spc="-105" dirty="0" smtClean="0"/>
              <a:t> </a:t>
            </a:r>
            <a:r>
              <a:rPr sz="5400" spc="-180" dirty="0"/>
              <a:t>Congestion</a:t>
            </a:r>
            <a:r>
              <a:rPr sz="5400" spc="-40" dirty="0"/>
              <a:t> </a:t>
            </a:r>
            <a:r>
              <a:rPr sz="5400" spc="-105" dirty="0"/>
              <a:t>Control</a:t>
            </a:r>
            <a:endParaRPr sz="5400" dirty="0"/>
          </a:p>
        </p:txBody>
      </p:sp>
      <p:sp>
        <p:nvSpPr>
          <p:cNvPr id="3" name="object 3"/>
          <p:cNvSpPr txBox="1"/>
          <p:nvPr/>
        </p:nvSpPr>
        <p:spPr>
          <a:xfrm>
            <a:off x="1477962" y="4267200"/>
            <a:ext cx="9236710" cy="1315745"/>
          </a:xfrm>
          <a:prstGeom prst="rect">
            <a:avLst/>
          </a:prstGeom>
        </p:spPr>
        <p:txBody>
          <a:bodyPr vert="horz" wrap="square" lIns="0" tIns="71120" rIns="0" bIns="0" rtlCol="0">
            <a:spAutoFit/>
          </a:bodyPr>
          <a:lstStyle/>
          <a:p>
            <a:pPr algn="ctr">
              <a:lnSpc>
                <a:spcPct val="100000"/>
              </a:lnSpc>
              <a:spcBef>
                <a:spcPts val="560"/>
              </a:spcBef>
              <a:tabLst>
                <a:tab pos="1456690" algn="l"/>
                <a:tab pos="3237865" algn="l"/>
                <a:tab pos="5193665" algn="l"/>
                <a:tab pos="6997065" algn="l"/>
              </a:tabLst>
            </a:pPr>
            <a:r>
              <a:rPr lang="en-US" sz="2400" i="1" spc="50" dirty="0" smtClean="0">
                <a:latin typeface="Arial"/>
                <a:cs typeface="Arial"/>
              </a:rPr>
              <a:t>Gaoxiong Zeng</a:t>
            </a:r>
            <a:endParaRPr sz="2400" i="1" baseline="25925" dirty="0">
              <a:latin typeface="Arial"/>
              <a:cs typeface="Arial"/>
            </a:endParaRPr>
          </a:p>
          <a:p>
            <a:pPr>
              <a:lnSpc>
                <a:spcPct val="100000"/>
              </a:lnSpc>
              <a:spcBef>
                <a:spcPts val="50"/>
              </a:spcBef>
            </a:pPr>
            <a:endParaRPr sz="2400" dirty="0">
              <a:latin typeface="Times New Roman"/>
              <a:cs typeface="Times New Roman"/>
            </a:endParaRPr>
          </a:p>
          <a:p>
            <a:pPr algn="ctr">
              <a:lnSpc>
                <a:spcPct val="100000"/>
              </a:lnSpc>
              <a:tabLst>
                <a:tab pos="950594" algn="l"/>
                <a:tab pos="5036820" algn="l"/>
                <a:tab pos="8606790" algn="l"/>
              </a:tabLst>
            </a:pPr>
            <a:r>
              <a:rPr lang="en-US" sz="3200" spc="-67" baseline="25925" dirty="0" err="1" smtClean="0">
                <a:latin typeface="Arial"/>
                <a:cs typeface="Arial"/>
              </a:rPr>
              <a:t>SINGLab</a:t>
            </a:r>
            <a:r>
              <a:rPr lang="en-US" sz="3200" spc="-67" baseline="25925" dirty="0" smtClean="0">
                <a:latin typeface="Arial"/>
                <a:cs typeface="Arial"/>
              </a:rPr>
              <a:t>, CSE, HKUST</a:t>
            </a:r>
            <a:endParaRPr sz="32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10</a:t>
            </a:fld>
            <a:endParaRPr lang="en-US" spc="-40" dirty="0"/>
          </a:p>
        </p:txBody>
      </p:sp>
      <p:pic>
        <p:nvPicPr>
          <p:cNvPr id="3" name="Picture 2"/>
          <p:cNvPicPr>
            <a:picLocks noChangeAspect="1"/>
          </p:cNvPicPr>
          <p:nvPr/>
        </p:nvPicPr>
        <p:blipFill>
          <a:blip r:embed="rId3"/>
          <a:stretch>
            <a:fillRect/>
          </a:stretch>
        </p:blipFill>
        <p:spPr>
          <a:xfrm>
            <a:off x="2820669" y="1613832"/>
            <a:ext cx="6400800" cy="4837187"/>
          </a:xfrm>
          <a:prstGeom prst="rect">
            <a:avLst/>
          </a:prstGeom>
        </p:spPr>
      </p:pic>
      <p:sp>
        <p:nvSpPr>
          <p:cNvPr id="7" name="object 2"/>
          <p:cNvSpPr txBox="1">
            <a:spLocks/>
          </p:cNvSpPr>
          <p:nvPr/>
        </p:nvSpPr>
        <p:spPr>
          <a:xfrm>
            <a:off x="916939" y="611847"/>
            <a:ext cx="10208261"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90" dirty="0" smtClean="0"/>
              <a:t>Remy Example: </a:t>
            </a:r>
            <a:r>
              <a:rPr lang="en-US" spc="-90" dirty="0" smtClean="0"/>
              <a:t>Learn the </a:t>
            </a:r>
            <a:r>
              <a:rPr lang="en-US" spc="-90" dirty="0" err="1" smtClean="0"/>
              <a:t>RemyCC</a:t>
            </a:r>
            <a:r>
              <a:rPr lang="en-US" spc="-90" dirty="0" smtClean="0"/>
              <a:t> Rules</a:t>
            </a:r>
            <a:r>
              <a:rPr lang="en-US" kern="0" spc="-90" dirty="0" smtClean="0"/>
              <a:t> </a:t>
            </a:r>
            <a:endParaRPr lang="en-US" kern="0" spc="-75" dirty="0"/>
          </a:p>
        </p:txBody>
      </p:sp>
      <p:sp>
        <p:nvSpPr>
          <p:cNvPr id="8" name="TextBox 7"/>
          <p:cNvSpPr txBox="1"/>
          <p:nvPr/>
        </p:nvSpPr>
        <p:spPr>
          <a:xfrm>
            <a:off x="916939" y="1613832"/>
            <a:ext cx="1501950" cy="584775"/>
          </a:xfrm>
          <a:prstGeom prst="rect">
            <a:avLst/>
          </a:prstGeom>
          <a:noFill/>
        </p:spPr>
        <p:txBody>
          <a:bodyPr wrap="none" rtlCol="0">
            <a:spAutoFit/>
          </a:bodyPr>
          <a:lstStyle/>
          <a:p>
            <a:r>
              <a:rPr lang="en-US" sz="3200" b="1" i="1" dirty="0" smtClean="0"/>
              <a:t>Epoch 0</a:t>
            </a:r>
            <a:endParaRPr lang="en-US" sz="3200" b="1" i="1" dirty="0"/>
          </a:p>
        </p:txBody>
      </p:sp>
    </p:spTree>
    <p:extLst>
      <p:ext uri="{BB962C8B-B14F-4D97-AF65-F5344CB8AC3E}">
        <p14:creationId xmlns:p14="http://schemas.microsoft.com/office/powerpoint/2010/main" val="590193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11</a:t>
            </a:fld>
            <a:endParaRPr lang="en-US" spc="-40" dirty="0"/>
          </a:p>
        </p:txBody>
      </p:sp>
      <p:sp>
        <p:nvSpPr>
          <p:cNvPr id="8" name="object 2"/>
          <p:cNvSpPr txBox="1">
            <a:spLocks/>
          </p:cNvSpPr>
          <p:nvPr/>
        </p:nvSpPr>
        <p:spPr>
          <a:xfrm>
            <a:off x="916939" y="611847"/>
            <a:ext cx="10208261"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90" dirty="0" smtClean="0"/>
              <a:t>Remy Example: </a:t>
            </a:r>
            <a:r>
              <a:rPr lang="en-US" spc="-90" dirty="0"/>
              <a:t>Learn </a:t>
            </a:r>
            <a:r>
              <a:rPr lang="en-US" spc="-90" dirty="0" smtClean="0"/>
              <a:t>the </a:t>
            </a:r>
            <a:r>
              <a:rPr lang="en-US" spc="-90" dirty="0" err="1"/>
              <a:t>RemyCC</a:t>
            </a:r>
            <a:r>
              <a:rPr lang="en-US" spc="-90" dirty="0"/>
              <a:t> </a:t>
            </a:r>
            <a:r>
              <a:rPr lang="en-US" spc="-90" dirty="0" smtClean="0"/>
              <a:t>Rules</a:t>
            </a:r>
            <a:r>
              <a:rPr lang="en-US" kern="0" spc="-90" dirty="0" smtClean="0"/>
              <a:t> </a:t>
            </a:r>
            <a:endParaRPr lang="en-US" kern="0" spc="-75" dirty="0"/>
          </a:p>
        </p:txBody>
      </p:sp>
      <p:pic>
        <p:nvPicPr>
          <p:cNvPr id="9" name="Picture 8"/>
          <p:cNvPicPr>
            <a:picLocks noChangeAspect="1"/>
          </p:cNvPicPr>
          <p:nvPr/>
        </p:nvPicPr>
        <p:blipFill>
          <a:blip r:embed="rId3"/>
          <a:stretch>
            <a:fillRect/>
          </a:stretch>
        </p:blipFill>
        <p:spPr>
          <a:xfrm>
            <a:off x="2820669" y="1617762"/>
            <a:ext cx="6400800" cy="4833257"/>
          </a:xfrm>
          <a:prstGeom prst="rect">
            <a:avLst/>
          </a:prstGeom>
        </p:spPr>
      </p:pic>
      <p:sp>
        <p:nvSpPr>
          <p:cNvPr id="10" name="Rounded Rectangle 9"/>
          <p:cNvSpPr/>
          <p:nvPr/>
        </p:nvSpPr>
        <p:spPr>
          <a:xfrm>
            <a:off x="9245432" y="4495800"/>
            <a:ext cx="26670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solidFill>
                  <a:schemeClr val="tx1"/>
                </a:solidFill>
              </a:rPr>
              <a:t>Split &amp; learn the </a:t>
            </a:r>
            <a:r>
              <a:rPr lang="en-US" sz="2800" dirty="0">
                <a:solidFill>
                  <a:schemeClr val="tx1"/>
                </a:solidFill>
              </a:rPr>
              <a:t>most-used </a:t>
            </a:r>
            <a:r>
              <a:rPr lang="en-US" sz="2800" dirty="0" smtClean="0">
                <a:solidFill>
                  <a:schemeClr val="tx1"/>
                </a:solidFill>
              </a:rPr>
              <a:t>rule.</a:t>
            </a:r>
            <a:endParaRPr lang="en-US" sz="2800" dirty="0">
              <a:solidFill>
                <a:schemeClr val="tx1"/>
              </a:solidFill>
            </a:endParaRPr>
          </a:p>
        </p:txBody>
      </p:sp>
      <p:sp>
        <p:nvSpPr>
          <p:cNvPr id="11" name="TextBox 10"/>
          <p:cNvSpPr txBox="1"/>
          <p:nvPr/>
        </p:nvSpPr>
        <p:spPr>
          <a:xfrm>
            <a:off x="916939" y="1613832"/>
            <a:ext cx="1501950" cy="584775"/>
          </a:xfrm>
          <a:prstGeom prst="rect">
            <a:avLst/>
          </a:prstGeom>
          <a:noFill/>
        </p:spPr>
        <p:txBody>
          <a:bodyPr wrap="none" rtlCol="0">
            <a:spAutoFit/>
          </a:bodyPr>
          <a:lstStyle/>
          <a:p>
            <a:r>
              <a:rPr lang="en-US" sz="3200" b="1" i="1" dirty="0" smtClean="0"/>
              <a:t>Epoch 1</a:t>
            </a:r>
            <a:endParaRPr lang="en-US" sz="3200" b="1" i="1" dirty="0"/>
          </a:p>
        </p:txBody>
      </p:sp>
    </p:spTree>
    <p:extLst>
      <p:ext uri="{BB962C8B-B14F-4D97-AF65-F5344CB8AC3E}">
        <p14:creationId xmlns:p14="http://schemas.microsoft.com/office/powerpoint/2010/main" val="4093483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12</a:t>
            </a:fld>
            <a:endParaRPr lang="en-US" spc="-40" dirty="0"/>
          </a:p>
        </p:txBody>
      </p:sp>
      <p:sp>
        <p:nvSpPr>
          <p:cNvPr id="6" name="object 2"/>
          <p:cNvSpPr txBox="1">
            <a:spLocks/>
          </p:cNvSpPr>
          <p:nvPr/>
        </p:nvSpPr>
        <p:spPr>
          <a:xfrm>
            <a:off x="916939" y="611847"/>
            <a:ext cx="10208261"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90" dirty="0" smtClean="0"/>
              <a:t>Remy Example: </a:t>
            </a:r>
            <a:r>
              <a:rPr lang="en-US" spc="-90" dirty="0"/>
              <a:t>Learn </a:t>
            </a:r>
            <a:r>
              <a:rPr lang="en-US" spc="-90" dirty="0" smtClean="0"/>
              <a:t>the </a:t>
            </a:r>
            <a:r>
              <a:rPr lang="en-US" spc="-90" dirty="0" err="1"/>
              <a:t>RemyCC</a:t>
            </a:r>
            <a:r>
              <a:rPr lang="en-US" spc="-90" dirty="0"/>
              <a:t> </a:t>
            </a:r>
            <a:r>
              <a:rPr lang="en-US" spc="-90" dirty="0" smtClean="0"/>
              <a:t>Rules</a:t>
            </a:r>
            <a:r>
              <a:rPr lang="en-US" kern="0" spc="-90" dirty="0" smtClean="0"/>
              <a:t> </a:t>
            </a:r>
            <a:endParaRPr lang="en-US" kern="0" spc="-75" dirty="0"/>
          </a:p>
        </p:txBody>
      </p:sp>
      <p:sp>
        <p:nvSpPr>
          <p:cNvPr id="8" name="Rounded Rectangle 7"/>
          <p:cNvSpPr/>
          <p:nvPr/>
        </p:nvSpPr>
        <p:spPr>
          <a:xfrm>
            <a:off x="9245432" y="4495800"/>
            <a:ext cx="2667000" cy="1066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solidFill>
                  <a:schemeClr val="tx1"/>
                </a:solidFill>
              </a:rPr>
              <a:t>Split &amp; learn the </a:t>
            </a:r>
            <a:r>
              <a:rPr lang="en-US" sz="2800" dirty="0">
                <a:solidFill>
                  <a:schemeClr val="tx1"/>
                </a:solidFill>
              </a:rPr>
              <a:t>most-used </a:t>
            </a:r>
            <a:r>
              <a:rPr lang="en-US" sz="2800" dirty="0" smtClean="0">
                <a:solidFill>
                  <a:schemeClr val="tx1"/>
                </a:solidFill>
              </a:rPr>
              <a:t>rule.</a:t>
            </a:r>
            <a:endParaRPr lang="en-US" sz="2800" dirty="0">
              <a:solidFill>
                <a:schemeClr val="tx1"/>
              </a:solidFill>
            </a:endParaRPr>
          </a:p>
        </p:txBody>
      </p:sp>
      <p:sp>
        <p:nvSpPr>
          <p:cNvPr id="9" name="TextBox 8"/>
          <p:cNvSpPr txBox="1"/>
          <p:nvPr/>
        </p:nvSpPr>
        <p:spPr>
          <a:xfrm>
            <a:off x="916939" y="1613832"/>
            <a:ext cx="1501950" cy="584775"/>
          </a:xfrm>
          <a:prstGeom prst="rect">
            <a:avLst/>
          </a:prstGeom>
          <a:noFill/>
        </p:spPr>
        <p:txBody>
          <a:bodyPr wrap="none" rtlCol="0">
            <a:spAutoFit/>
          </a:bodyPr>
          <a:lstStyle/>
          <a:p>
            <a:r>
              <a:rPr lang="en-US" sz="3200" b="1" i="1" dirty="0" smtClean="0"/>
              <a:t>Epoch 2</a:t>
            </a:r>
            <a:endParaRPr lang="en-US" sz="3200" b="1" i="1" dirty="0"/>
          </a:p>
        </p:txBody>
      </p:sp>
      <p:pic>
        <p:nvPicPr>
          <p:cNvPr id="10" name="Picture 9"/>
          <p:cNvPicPr>
            <a:picLocks noChangeAspect="1"/>
          </p:cNvPicPr>
          <p:nvPr/>
        </p:nvPicPr>
        <p:blipFill>
          <a:blip r:embed="rId3"/>
          <a:stretch>
            <a:fillRect/>
          </a:stretch>
        </p:blipFill>
        <p:spPr>
          <a:xfrm>
            <a:off x="2820669" y="1564555"/>
            <a:ext cx="6400800" cy="4886464"/>
          </a:xfrm>
          <a:prstGeom prst="rect">
            <a:avLst/>
          </a:prstGeom>
        </p:spPr>
      </p:pic>
    </p:spTree>
    <p:extLst>
      <p:ext uri="{BB962C8B-B14F-4D97-AF65-F5344CB8AC3E}">
        <p14:creationId xmlns:p14="http://schemas.microsoft.com/office/powerpoint/2010/main" val="3910635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13</a:t>
            </a:fld>
            <a:endParaRPr lang="en-US" spc="-40" dirty="0"/>
          </a:p>
        </p:txBody>
      </p:sp>
      <p:sp>
        <p:nvSpPr>
          <p:cNvPr id="6" name="object 2"/>
          <p:cNvSpPr txBox="1">
            <a:spLocks/>
          </p:cNvSpPr>
          <p:nvPr/>
        </p:nvSpPr>
        <p:spPr>
          <a:xfrm>
            <a:off x="916939" y="611847"/>
            <a:ext cx="10208261"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90" dirty="0" smtClean="0"/>
              <a:t>Remy Example: Performance</a:t>
            </a:r>
            <a:endParaRPr lang="en-US" kern="0" spc="-75" dirty="0"/>
          </a:p>
        </p:txBody>
      </p:sp>
      <p:pic>
        <p:nvPicPr>
          <p:cNvPr id="2" name="Picture 1"/>
          <p:cNvPicPr>
            <a:picLocks noChangeAspect="1"/>
          </p:cNvPicPr>
          <p:nvPr/>
        </p:nvPicPr>
        <p:blipFill>
          <a:blip r:embed="rId3"/>
          <a:stretch>
            <a:fillRect/>
          </a:stretch>
        </p:blipFill>
        <p:spPr>
          <a:xfrm>
            <a:off x="2820669" y="1560464"/>
            <a:ext cx="6400800" cy="5075339"/>
          </a:xfrm>
          <a:prstGeom prst="rect">
            <a:avLst/>
          </a:prstGeom>
        </p:spPr>
      </p:pic>
    </p:spTree>
    <p:extLst>
      <p:ext uri="{BB962C8B-B14F-4D97-AF65-F5344CB8AC3E}">
        <p14:creationId xmlns:p14="http://schemas.microsoft.com/office/powerpoint/2010/main" val="2228496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6536055" cy="695960"/>
          </a:xfrm>
          <a:prstGeom prst="rect">
            <a:avLst/>
          </a:prstGeom>
        </p:spPr>
        <p:txBody>
          <a:bodyPr vert="horz" wrap="square" lIns="0" tIns="12700" rIns="0" bIns="0" rtlCol="0">
            <a:spAutoFit/>
          </a:bodyPr>
          <a:lstStyle/>
          <a:p>
            <a:pPr marL="12700">
              <a:lnSpc>
                <a:spcPct val="100000"/>
              </a:lnSpc>
              <a:spcBef>
                <a:spcPts val="100"/>
              </a:spcBef>
            </a:pPr>
            <a:r>
              <a:rPr lang="en-US" spc="-90" dirty="0" smtClean="0"/>
              <a:t>Outline</a:t>
            </a:r>
            <a:endParaRPr spc="-75" dirty="0"/>
          </a:p>
        </p:txBody>
      </p:sp>
      <p:sp>
        <p:nvSpPr>
          <p:cNvPr id="3" name="TextBox 2"/>
          <p:cNvSpPr txBox="1"/>
          <p:nvPr/>
        </p:nvSpPr>
        <p:spPr>
          <a:xfrm>
            <a:off x="916939" y="1614395"/>
            <a:ext cx="1005586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Background: Congestion Control</a:t>
            </a:r>
          </a:p>
          <a:p>
            <a:pPr marL="285750" indent="-285750">
              <a:buFont typeface="Arial" panose="020B0604020202020204" pitchFamily="34" charset="0"/>
              <a:buChar char="•"/>
            </a:pPr>
            <a:endParaRPr lang="en-US" sz="900" dirty="0" smtClean="0"/>
          </a:p>
          <a:p>
            <a:pPr marL="285750" indent="-285750">
              <a:buFont typeface="Arial" panose="020B0604020202020204" pitchFamily="34" charset="0"/>
              <a:buChar char="•"/>
            </a:pPr>
            <a:r>
              <a:rPr lang="en-US" sz="3200" dirty="0" smtClean="0"/>
              <a:t>Offline learning based congestion control</a:t>
            </a:r>
          </a:p>
          <a:p>
            <a:pPr marL="742950" lvl="1" indent="-285750">
              <a:buFont typeface="Arial" panose="020B0604020202020204" pitchFamily="34" charset="0"/>
              <a:buChar char="•"/>
            </a:pPr>
            <a:r>
              <a:rPr lang="en-US" sz="3200" dirty="0" smtClean="0"/>
              <a:t>Remy (SIGCOMM’13)</a:t>
            </a:r>
          </a:p>
          <a:p>
            <a:pPr lvl="1"/>
            <a:endParaRPr lang="en-US" sz="900" dirty="0" smtClean="0"/>
          </a:p>
          <a:p>
            <a:pPr marL="285750" indent="-285750">
              <a:buFont typeface="Arial" panose="020B0604020202020204" pitchFamily="34" charset="0"/>
              <a:buChar char="•"/>
            </a:pPr>
            <a:r>
              <a:rPr lang="en-US" sz="3200" dirty="0" smtClean="0">
                <a:solidFill>
                  <a:srgbClr val="C00000"/>
                </a:solidFill>
              </a:rPr>
              <a:t>Online learning based congestion control</a:t>
            </a:r>
          </a:p>
          <a:p>
            <a:pPr marL="742950" lvl="1" indent="-285750">
              <a:buFont typeface="Arial" panose="020B0604020202020204" pitchFamily="34" charset="0"/>
              <a:buChar char="•"/>
            </a:pPr>
            <a:r>
              <a:rPr lang="en-US" sz="3200" dirty="0" smtClean="0"/>
              <a:t>PCC Allegro (NSDI’15)</a:t>
            </a:r>
          </a:p>
          <a:p>
            <a:pPr marL="742950" lvl="1" indent="-285750">
              <a:buFont typeface="Arial" panose="020B0604020202020204" pitchFamily="34" charset="0"/>
              <a:buChar char="•"/>
            </a:pPr>
            <a:r>
              <a:rPr lang="en-US" sz="3200" dirty="0" smtClean="0"/>
              <a:t>PCC </a:t>
            </a:r>
            <a:r>
              <a:rPr lang="en-US" sz="3200" dirty="0" err="1" smtClean="0"/>
              <a:t>Vivace</a:t>
            </a:r>
            <a:r>
              <a:rPr lang="en-US" sz="3200" dirty="0" smtClean="0"/>
              <a:t> (NSDI’18)</a:t>
            </a:r>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14</a:t>
            </a:fld>
            <a:endParaRPr lang="en-US" spc="-40" dirty="0"/>
          </a:p>
        </p:txBody>
      </p:sp>
    </p:spTree>
    <p:extLst>
      <p:ext uri="{BB962C8B-B14F-4D97-AF65-F5344CB8AC3E}">
        <p14:creationId xmlns:p14="http://schemas.microsoft.com/office/powerpoint/2010/main" val="1051953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6536055" cy="695960"/>
          </a:xfrm>
          <a:prstGeom prst="rect">
            <a:avLst/>
          </a:prstGeom>
        </p:spPr>
        <p:txBody>
          <a:bodyPr vert="horz" wrap="square" lIns="0" tIns="12700" rIns="0" bIns="0" rtlCol="0">
            <a:spAutoFit/>
          </a:bodyPr>
          <a:lstStyle/>
          <a:p>
            <a:pPr marL="12700">
              <a:lnSpc>
                <a:spcPct val="100000"/>
              </a:lnSpc>
              <a:spcBef>
                <a:spcPts val="100"/>
              </a:spcBef>
            </a:pPr>
            <a:r>
              <a:rPr spc="-90" dirty="0"/>
              <a:t>Internet </a:t>
            </a:r>
            <a:r>
              <a:rPr spc="-135" dirty="0"/>
              <a:t>Congestion</a:t>
            </a:r>
            <a:r>
              <a:rPr spc="-5" dirty="0"/>
              <a:t> </a:t>
            </a:r>
            <a:r>
              <a:rPr spc="-75" dirty="0"/>
              <a:t>Control</a:t>
            </a:r>
          </a:p>
        </p:txBody>
      </p:sp>
      <p:sp>
        <p:nvSpPr>
          <p:cNvPr id="3" name="object 3"/>
          <p:cNvSpPr/>
          <p:nvPr/>
        </p:nvSpPr>
        <p:spPr>
          <a:xfrm>
            <a:off x="5095064" y="2491619"/>
            <a:ext cx="3726179" cy="2232025"/>
          </a:xfrm>
          <a:custGeom>
            <a:avLst/>
            <a:gdLst/>
            <a:ahLst/>
            <a:cxnLst/>
            <a:rect l="l" t="t" r="r" b="b"/>
            <a:pathLst>
              <a:path w="3726179" h="2232025">
                <a:moveTo>
                  <a:pt x="338739" y="734496"/>
                </a:moveTo>
                <a:lnTo>
                  <a:pt x="333958" y="691420"/>
                </a:lnTo>
                <a:lnTo>
                  <a:pt x="333932" y="648912"/>
                </a:lnTo>
                <a:lnTo>
                  <a:pt x="338486" y="607163"/>
                </a:lnTo>
                <a:lnTo>
                  <a:pt x="347444" y="566359"/>
                </a:lnTo>
                <a:lnTo>
                  <a:pt x="360631" y="526691"/>
                </a:lnTo>
                <a:lnTo>
                  <a:pt x="377870" y="488346"/>
                </a:lnTo>
                <a:lnTo>
                  <a:pt x="398986" y="451514"/>
                </a:lnTo>
                <a:lnTo>
                  <a:pt x="423802" y="416382"/>
                </a:lnTo>
                <a:lnTo>
                  <a:pt x="452144" y="383140"/>
                </a:lnTo>
                <a:lnTo>
                  <a:pt x="483835" y="351976"/>
                </a:lnTo>
                <a:lnTo>
                  <a:pt x="518698" y="323080"/>
                </a:lnTo>
                <a:lnTo>
                  <a:pt x="556560" y="296638"/>
                </a:lnTo>
                <a:lnTo>
                  <a:pt x="597243" y="272841"/>
                </a:lnTo>
                <a:lnTo>
                  <a:pt x="640572" y="251877"/>
                </a:lnTo>
                <a:lnTo>
                  <a:pt x="686370" y="233934"/>
                </a:lnTo>
                <a:lnTo>
                  <a:pt x="734463" y="219202"/>
                </a:lnTo>
                <a:lnTo>
                  <a:pt x="784674" y="207868"/>
                </a:lnTo>
                <a:lnTo>
                  <a:pt x="836828" y="200122"/>
                </a:lnTo>
                <a:lnTo>
                  <a:pt x="885270" y="196420"/>
                </a:lnTo>
                <a:lnTo>
                  <a:pt x="933667" y="196027"/>
                </a:lnTo>
                <a:lnTo>
                  <a:pt x="981776" y="198904"/>
                </a:lnTo>
                <a:lnTo>
                  <a:pt x="1029348" y="205009"/>
                </a:lnTo>
                <a:lnTo>
                  <a:pt x="1076140" y="214303"/>
                </a:lnTo>
                <a:lnTo>
                  <a:pt x="1121904" y="226745"/>
                </a:lnTo>
                <a:lnTo>
                  <a:pt x="1166395" y="242295"/>
                </a:lnTo>
                <a:lnTo>
                  <a:pt x="1209368" y="260914"/>
                </a:lnTo>
                <a:lnTo>
                  <a:pt x="1235235" y="225825"/>
                </a:lnTo>
                <a:lnTo>
                  <a:pt x="1264966" y="193857"/>
                </a:lnTo>
                <a:lnTo>
                  <a:pt x="1298183" y="165106"/>
                </a:lnTo>
                <a:lnTo>
                  <a:pt x="1334507" y="139666"/>
                </a:lnTo>
                <a:lnTo>
                  <a:pt x="1373558" y="117633"/>
                </a:lnTo>
                <a:lnTo>
                  <a:pt x="1414957" y="99100"/>
                </a:lnTo>
                <a:lnTo>
                  <a:pt x="1458326" y="84163"/>
                </a:lnTo>
                <a:lnTo>
                  <a:pt x="1503285" y="72917"/>
                </a:lnTo>
                <a:lnTo>
                  <a:pt x="1549456" y="65456"/>
                </a:lnTo>
                <a:lnTo>
                  <a:pt x="1596459" y="61875"/>
                </a:lnTo>
                <a:lnTo>
                  <a:pt x="1643914" y="62269"/>
                </a:lnTo>
                <a:lnTo>
                  <a:pt x="1691444" y="66733"/>
                </a:lnTo>
                <a:lnTo>
                  <a:pt x="1738669" y="75362"/>
                </a:lnTo>
                <a:lnTo>
                  <a:pt x="1785210" y="88250"/>
                </a:lnTo>
                <a:lnTo>
                  <a:pt x="1830688" y="105493"/>
                </a:lnTo>
                <a:lnTo>
                  <a:pt x="1886917" y="134329"/>
                </a:lnTo>
                <a:lnTo>
                  <a:pt x="1937468" y="169485"/>
                </a:lnTo>
                <a:lnTo>
                  <a:pt x="1963319" y="133447"/>
                </a:lnTo>
                <a:lnTo>
                  <a:pt x="1994115" y="101328"/>
                </a:lnTo>
                <a:lnTo>
                  <a:pt x="2029256" y="73291"/>
                </a:lnTo>
                <a:lnTo>
                  <a:pt x="2068141" y="49502"/>
                </a:lnTo>
                <a:lnTo>
                  <a:pt x="2110168" y="30123"/>
                </a:lnTo>
                <a:lnTo>
                  <a:pt x="2154737" y="15319"/>
                </a:lnTo>
                <a:lnTo>
                  <a:pt x="2201247" y="5255"/>
                </a:lnTo>
                <a:lnTo>
                  <a:pt x="2249096" y="93"/>
                </a:lnTo>
                <a:lnTo>
                  <a:pt x="2297684" y="0"/>
                </a:lnTo>
                <a:lnTo>
                  <a:pt x="2346409" y="5137"/>
                </a:lnTo>
                <a:lnTo>
                  <a:pt x="2394671" y="15670"/>
                </a:lnTo>
                <a:lnTo>
                  <a:pt x="2441869" y="31762"/>
                </a:lnTo>
                <a:lnTo>
                  <a:pt x="2479163" y="49195"/>
                </a:lnTo>
                <a:lnTo>
                  <a:pt x="2513671" y="69915"/>
                </a:lnTo>
                <a:lnTo>
                  <a:pt x="2545071" y="93706"/>
                </a:lnTo>
                <a:lnTo>
                  <a:pt x="2573039" y="120349"/>
                </a:lnTo>
                <a:lnTo>
                  <a:pt x="2606742" y="91524"/>
                </a:lnTo>
                <a:lnTo>
                  <a:pt x="2643512" y="66579"/>
                </a:lnTo>
                <a:lnTo>
                  <a:pt x="2682906" y="45545"/>
                </a:lnTo>
                <a:lnTo>
                  <a:pt x="2724480" y="28451"/>
                </a:lnTo>
                <a:lnTo>
                  <a:pt x="2767794" y="15326"/>
                </a:lnTo>
                <a:lnTo>
                  <a:pt x="2812403" y="6201"/>
                </a:lnTo>
                <a:lnTo>
                  <a:pt x="2857866" y="1106"/>
                </a:lnTo>
                <a:lnTo>
                  <a:pt x="2903741" y="69"/>
                </a:lnTo>
                <a:lnTo>
                  <a:pt x="2949584" y="3121"/>
                </a:lnTo>
                <a:lnTo>
                  <a:pt x="2994953" y="10291"/>
                </a:lnTo>
                <a:lnTo>
                  <a:pt x="3039405" y="21609"/>
                </a:lnTo>
                <a:lnTo>
                  <a:pt x="3082499" y="37105"/>
                </a:lnTo>
                <a:lnTo>
                  <a:pt x="3123791" y="56809"/>
                </a:lnTo>
                <a:lnTo>
                  <a:pt x="3162839" y="80750"/>
                </a:lnTo>
                <a:lnTo>
                  <a:pt x="3204330" y="113659"/>
                </a:lnTo>
                <a:lnTo>
                  <a:pt x="3239611" y="150642"/>
                </a:lnTo>
                <a:lnTo>
                  <a:pt x="3268271" y="191119"/>
                </a:lnTo>
                <a:lnTo>
                  <a:pt x="3289900" y="234509"/>
                </a:lnTo>
                <a:lnTo>
                  <a:pt x="3304089" y="280231"/>
                </a:lnTo>
                <a:lnTo>
                  <a:pt x="3354980" y="294181"/>
                </a:lnTo>
                <a:lnTo>
                  <a:pt x="3402555" y="312437"/>
                </a:lnTo>
                <a:lnTo>
                  <a:pt x="3446572" y="334653"/>
                </a:lnTo>
                <a:lnTo>
                  <a:pt x="3486789" y="360483"/>
                </a:lnTo>
                <a:lnTo>
                  <a:pt x="3522964" y="389582"/>
                </a:lnTo>
                <a:lnTo>
                  <a:pt x="3554855" y="421602"/>
                </a:lnTo>
                <a:lnTo>
                  <a:pt x="3582219" y="456199"/>
                </a:lnTo>
                <a:lnTo>
                  <a:pt x="3604816" y="493025"/>
                </a:lnTo>
                <a:lnTo>
                  <a:pt x="3622402" y="531735"/>
                </a:lnTo>
                <a:lnTo>
                  <a:pt x="3634737" y="571983"/>
                </a:lnTo>
                <a:lnTo>
                  <a:pt x="3641576" y="613423"/>
                </a:lnTo>
                <a:lnTo>
                  <a:pt x="3642680" y="655709"/>
                </a:lnTo>
                <a:lnTo>
                  <a:pt x="3637805" y="698494"/>
                </a:lnTo>
                <a:lnTo>
                  <a:pt x="3626709" y="741433"/>
                </a:lnTo>
                <a:lnTo>
                  <a:pt x="3611717" y="778680"/>
                </a:lnTo>
                <a:lnTo>
                  <a:pt x="3605669" y="790788"/>
                </a:lnTo>
                <a:lnTo>
                  <a:pt x="3636141" y="826354"/>
                </a:lnTo>
                <a:lnTo>
                  <a:pt x="3662123" y="863358"/>
                </a:lnTo>
                <a:lnTo>
                  <a:pt x="3683655" y="901564"/>
                </a:lnTo>
                <a:lnTo>
                  <a:pt x="3700774" y="940737"/>
                </a:lnTo>
                <a:lnTo>
                  <a:pt x="3713517" y="980640"/>
                </a:lnTo>
                <a:lnTo>
                  <a:pt x="3721924" y="1021039"/>
                </a:lnTo>
                <a:lnTo>
                  <a:pt x="3726031" y="1061697"/>
                </a:lnTo>
                <a:lnTo>
                  <a:pt x="3725877" y="1102379"/>
                </a:lnTo>
                <a:lnTo>
                  <a:pt x="3721499" y="1142848"/>
                </a:lnTo>
                <a:lnTo>
                  <a:pt x="3712936" y="1182869"/>
                </a:lnTo>
                <a:lnTo>
                  <a:pt x="3700225" y="1222206"/>
                </a:lnTo>
                <a:lnTo>
                  <a:pt x="3683405" y="1260624"/>
                </a:lnTo>
                <a:lnTo>
                  <a:pt x="3662513" y="1297887"/>
                </a:lnTo>
                <a:lnTo>
                  <a:pt x="3637586" y="1333758"/>
                </a:lnTo>
                <a:lnTo>
                  <a:pt x="3608664" y="1368002"/>
                </a:lnTo>
                <a:lnTo>
                  <a:pt x="3575783" y="1400384"/>
                </a:lnTo>
                <a:lnTo>
                  <a:pt x="3538982" y="1430667"/>
                </a:lnTo>
                <a:lnTo>
                  <a:pt x="3498299" y="1458617"/>
                </a:lnTo>
                <a:lnTo>
                  <a:pt x="3457345" y="1482073"/>
                </a:lnTo>
                <a:lnTo>
                  <a:pt x="3414242" y="1502514"/>
                </a:lnTo>
                <a:lnTo>
                  <a:pt x="3369240" y="1519852"/>
                </a:lnTo>
                <a:lnTo>
                  <a:pt x="3322593" y="1534000"/>
                </a:lnTo>
                <a:lnTo>
                  <a:pt x="3274552" y="1544870"/>
                </a:lnTo>
                <a:lnTo>
                  <a:pt x="3225369" y="1552377"/>
                </a:lnTo>
                <a:lnTo>
                  <a:pt x="3222387" y="1593908"/>
                </a:lnTo>
                <a:lnTo>
                  <a:pt x="3214437" y="1634207"/>
                </a:lnTo>
                <a:lnTo>
                  <a:pt x="3201772" y="1673070"/>
                </a:lnTo>
                <a:lnTo>
                  <a:pt x="3184645" y="1710296"/>
                </a:lnTo>
                <a:lnTo>
                  <a:pt x="3163308" y="1745680"/>
                </a:lnTo>
                <a:lnTo>
                  <a:pt x="3138014" y="1779021"/>
                </a:lnTo>
                <a:lnTo>
                  <a:pt x="3109014" y="1810116"/>
                </a:lnTo>
                <a:lnTo>
                  <a:pt x="3076563" y="1838763"/>
                </a:lnTo>
                <a:lnTo>
                  <a:pt x="3040911" y="1864759"/>
                </a:lnTo>
                <a:lnTo>
                  <a:pt x="3002313" y="1887900"/>
                </a:lnTo>
                <a:lnTo>
                  <a:pt x="2961019" y="1907986"/>
                </a:lnTo>
                <a:lnTo>
                  <a:pt x="2917283" y="1924812"/>
                </a:lnTo>
                <a:lnTo>
                  <a:pt x="2871358" y="1938177"/>
                </a:lnTo>
                <a:lnTo>
                  <a:pt x="2823495" y="1947878"/>
                </a:lnTo>
                <a:lnTo>
                  <a:pt x="2773948" y="1953712"/>
                </a:lnTo>
                <a:lnTo>
                  <a:pt x="2722969" y="1955477"/>
                </a:lnTo>
                <a:lnTo>
                  <a:pt x="2668111" y="1952648"/>
                </a:lnTo>
                <a:lnTo>
                  <a:pt x="2614210" y="1944957"/>
                </a:lnTo>
                <a:lnTo>
                  <a:pt x="2561743" y="1932516"/>
                </a:lnTo>
                <a:lnTo>
                  <a:pt x="2511190" y="1915438"/>
                </a:lnTo>
                <a:lnTo>
                  <a:pt x="2463029" y="1893837"/>
                </a:lnTo>
                <a:lnTo>
                  <a:pt x="2445408" y="1934740"/>
                </a:lnTo>
                <a:lnTo>
                  <a:pt x="2423754" y="1973505"/>
                </a:lnTo>
                <a:lnTo>
                  <a:pt x="2398323" y="2010021"/>
                </a:lnTo>
                <a:lnTo>
                  <a:pt x="2369370" y="2044173"/>
                </a:lnTo>
                <a:lnTo>
                  <a:pt x="2337151" y="2075852"/>
                </a:lnTo>
                <a:lnTo>
                  <a:pt x="2301924" y="2104944"/>
                </a:lnTo>
                <a:lnTo>
                  <a:pt x="2263943" y="2131337"/>
                </a:lnTo>
                <a:lnTo>
                  <a:pt x="2223465" y="2154919"/>
                </a:lnTo>
                <a:lnTo>
                  <a:pt x="2180746" y="2175578"/>
                </a:lnTo>
                <a:lnTo>
                  <a:pt x="2136042" y="2193202"/>
                </a:lnTo>
                <a:lnTo>
                  <a:pt x="2089609" y="2207679"/>
                </a:lnTo>
                <a:lnTo>
                  <a:pt x="2041703" y="2218897"/>
                </a:lnTo>
                <a:lnTo>
                  <a:pt x="1992581" y="2226743"/>
                </a:lnTo>
                <a:lnTo>
                  <a:pt x="1942497" y="2231106"/>
                </a:lnTo>
                <a:lnTo>
                  <a:pt x="1891709" y="2231872"/>
                </a:lnTo>
                <a:lnTo>
                  <a:pt x="1840473" y="2228931"/>
                </a:lnTo>
                <a:lnTo>
                  <a:pt x="1789044" y="2222170"/>
                </a:lnTo>
                <a:lnTo>
                  <a:pt x="1737678" y="2211477"/>
                </a:lnTo>
                <a:lnTo>
                  <a:pt x="1690211" y="2197858"/>
                </a:lnTo>
                <a:lnTo>
                  <a:pt x="1644609" y="2181038"/>
                </a:lnTo>
                <a:lnTo>
                  <a:pt x="1601096" y="2161151"/>
                </a:lnTo>
                <a:lnTo>
                  <a:pt x="1559893" y="2138333"/>
                </a:lnTo>
                <a:lnTo>
                  <a:pt x="1521224" y="2112718"/>
                </a:lnTo>
                <a:lnTo>
                  <a:pt x="1485310" y="2084440"/>
                </a:lnTo>
                <a:lnTo>
                  <a:pt x="1452374" y="2053635"/>
                </a:lnTo>
                <a:lnTo>
                  <a:pt x="1422638" y="2020437"/>
                </a:lnTo>
                <a:lnTo>
                  <a:pt x="1377057" y="2040960"/>
                </a:lnTo>
                <a:lnTo>
                  <a:pt x="1330402" y="2058281"/>
                </a:lnTo>
                <a:lnTo>
                  <a:pt x="1282876" y="2072444"/>
                </a:lnTo>
                <a:lnTo>
                  <a:pt x="1234683" y="2083487"/>
                </a:lnTo>
                <a:lnTo>
                  <a:pt x="1186026" y="2091454"/>
                </a:lnTo>
                <a:lnTo>
                  <a:pt x="1137106" y="2096386"/>
                </a:lnTo>
                <a:lnTo>
                  <a:pt x="1088128" y="2098324"/>
                </a:lnTo>
                <a:lnTo>
                  <a:pt x="1039294" y="2097308"/>
                </a:lnTo>
                <a:lnTo>
                  <a:pt x="990807" y="2093382"/>
                </a:lnTo>
                <a:lnTo>
                  <a:pt x="942870" y="2086586"/>
                </a:lnTo>
                <a:lnTo>
                  <a:pt x="895686" y="2076961"/>
                </a:lnTo>
                <a:lnTo>
                  <a:pt x="849458" y="2064549"/>
                </a:lnTo>
                <a:lnTo>
                  <a:pt x="804388" y="2049392"/>
                </a:lnTo>
                <a:lnTo>
                  <a:pt x="760680" y="2031530"/>
                </a:lnTo>
                <a:lnTo>
                  <a:pt x="718536" y="2011006"/>
                </a:lnTo>
                <a:lnTo>
                  <a:pt x="678160" y="1987860"/>
                </a:lnTo>
                <a:lnTo>
                  <a:pt x="639755" y="1962134"/>
                </a:lnTo>
                <a:lnTo>
                  <a:pt x="603522" y="1933869"/>
                </a:lnTo>
                <a:lnTo>
                  <a:pt x="569666" y="1903107"/>
                </a:lnTo>
                <a:lnTo>
                  <a:pt x="538389" y="1869889"/>
                </a:lnTo>
                <a:lnTo>
                  <a:pt x="509894" y="1834257"/>
                </a:lnTo>
                <a:lnTo>
                  <a:pt x="502863" y="1824447"/>
                </a:lnTo>
                <a:lnTo>
                  <a:pt x="451838" y="1826510"/>
                </a:lnTo>
                <a:lnTo>
                  <a:pt x="402118" y="1823074"/>
                </a:lnTo>
                <a:lnTo>
                  <a:pt x="354201" y="1814457"/>
                </a:lnTo>
                <a:lnTo>
                  <a:pt x="308582" y="1800979"/>
                </a:lnTo>
                <a:lnTo>
                  <a:pt x="265759" y="1782959"/>
                </a:lnTo>
                <a:lnTo>
                  <a:pt x="226228" y="1760717"/>
                </a:lnTo>
                <a:lnTo>
                  <a:pt x="190486" y="1734571"/>
                </a:lnTo>
                <a:lnTo>
                  <a:pt x="159029" y="1704841"/>
                </a:lnTo>
                <a:lnTo>
                  <a:pt x="132355" y="1671846"/>
                </a:lnTo>
                <a:lnTo>
                  <a:pt x="110959" y="1635906"/>
                </a:lnTo>
                <a:lnTo>
                  <a:pt x="95339" y="1597340"/>
                </a:lnTo>
                <a:lnTo>
                  <a:pt x="85991" y="1556467"/>
                </a:lnTo>
                <a:lnTo>
                  <a:pt x="83589" y="1511880"/>
                </a:lnTo>
                <a:lnTo>
                  <a:pt x="89093" y="1467943"/>
                </a:lnTo>
                <a:lnTo>
                  <a:pt x="102236" y="1425317"/>
                </a:lnTo>
                <a:lnTo>
                  <a:pt x="122750" y="1384664"/>
                </a:lnTo>
                <a:lnTo>
                  <a:pt x="150369" y="1346646"/>
                </a:lnTo>
                <a:lnTo>
                  <a:pt x="184823" y="1311926"/>
                </a:lnTo>
                <a:lnTo>
                  <a:pt x="139139" y="1286120"/>
                </a:lnTo>
                <a:lnTo>
                  <a:pt x="99536" y="1255885"/>
                </a:lnTo>
                <a:lnTo>
                  <a:pt x="66223" y="1221871"/>
                </a:lnTo>
                <a:lnTo>
                  <a:pt x="39405" y="1184729"/>
                </a:lnTo>
                <a:lnTo>
                  <a:pt x="19291" y="1145108"/>
                </a:lnTo>
                <a:lnTo>
                  <a:pt x="6086" y="1103658"/>
                </a:lnTo>
                <a:lnTo>
                  <a:pt x="0" y="1061030"/>
                </a:lnTo>
                <a:lnTo>
                  <a:pt x="1237" y="1017874"/>
                </a:lnTo>
                <a:lnTo>
                  <a:pt x="10006" y="974839"/>
                </a:lnTo>
                <a:lnTo>
                  <a:pt x="26513" y="932576"/>
                </a:lnTo>
                <a:lnTo>
                  <a:pt x="50965" y="891734"/>
                </a:lnTo>
                <a:lnTo>
                  <a:pt x="79485" y="857350"/>
                </a:lnTo>
                <a:lnTo>
                  <a:pt x="113000" y="826771"/>
                </a:lnTo>
                <a:lnTo>
                  <a:pt x="150942" y="800296"/>
                </a:lnTo>
                <a:lnTo>
                  <a:pt x="192742" y="778225"/>
                </a:lnTo>
                <a:lnTo>
                  <a:pt x="237831" y="760860"/>
                </a:lnTo>
                <a:lnTo>
                  <a:pt x="285642" y="748501"/>
                </a:lnTo>
                <a:lnTo>
                  <a:pt x="335604" y="741447"/>
                </a:lnTo>
                <a:lnTo>
                  <a:pt x="338739" y="734496"/>
                </a:lnTo>
                <a:close/>
              </a:path>
            </a:pathLst>
          </a:custGeom>
          <a:ln w="38100">
            <a:solidFill>
              <a:srgbClr val="000000"/>
            </a:solidFill>
          </a:ln>
        </p:spPr>
        <p:txBody>
          <a:bodyPr wrap="square" lIns="0" tIns="0" rIns="0" bIns="0" rtlCol="0"/>
          <a:lstStyle/>
          <a:p>
            <a:endParaRPr/>
          </a:p>
        </p:txBody>
      </p:sp>
      <p:sp>
        <p:nvSpPr>
          <p:cNvPr id="4" name="object 4"/>
          <p:cNvSpPr/>
          <p:nvPr/>
        </p:nvSpPr>
        <p:spPr>
          <a:xfrm>
            <a:off x="5283881" y="3794855"/>
            <a:ext cx="218440" cy="41275"/>
          </a:xfrm>
          <a:custGeom>
            <a:avLst/>
            <a:gdLst/>
            <a:ahLst/>
            <a:cxnLst/>
            <a:rect l="l" t="t" r="r" b="b"/>
            <a:pathLst>
              <a:path w="218439" h="41275">
                <a:moveTo>
                  <a:pt x="218245" y="41170"/>
                </a:moveTo>
                <a:lnTo>
                  <a:pt x="161282" y="41241"/>
                </a:lnTo>
                <a:lnTo>
                  <a:pt x="105281" y="34283"/>
                </a:lnTo>
                <a:lnTo>
                  <a:pt x="51201" y="20477"/>
                </a:lnTo>
                <a:lnTo>
                  <a:pt x="0" y="0"/>
                </a:lnTo>
              </a:path>
            </a:pathLst>
          </a:custGeom>
          <a:ln w="38100">
            <a:solidFill>
              <a:srgbClr val="000000"/>
            </a:solidFill>
          </a:ln>
        </p:spPr>
        <p:txBody>
          <a:bodyPr wrap="square" lIns="0" tIns="0" rIns="0" bIns="0" rtlCol="0"/>
          <a:lstStyle/>
          <a:p>
            <a:endParaRPr/>
          </a:p>
        </p:txBody>
      </p:sp>
      <p:sp>
        <p:nvSpPr>
          <p:cNvPr id="5" name="object 5"/>
          <p:cNvSpPr/>
          <p:nvPr/>
        </p:nvSpPr>
        <p:spPr>
          <a:xfrm>
            <a:off x="5599200" y="4286566"/>
            <a:ext cx="95885" cy="20320"/>
          </a:xfrm>
          <a:custGeom>
            <a:avLst/>
            <a:gdLst/>
            <a:ahLst/>
            <a:cxnLst/>
            <a:rect l="l" t="t" r="r" b="b"/>
            <a:pathLst>
              <a:path w="95885" h="20320">
                <a:moveTo>
                  <a:pt x="95487" y="0"/>
                </a:moveTo>
                <a:lnTo>
                  <a:pt x="72252" y="6837"/>
                </a:lnTo>
                <a:lnTo>
                  <a:pt x="48540" y="12412"/>
                </a:lnTo>
                <a:lnTo>
                  <a:pt x="24430" y="16709"/>
                </a:lnTo>
                <a:lnTo>
                  <a:pt x="0" y="19710"/>
                </a:lnTo>
              </a:path>
            </a:pathLst>
          </a:custGeom>
          <a:ln w="38100">
            <a:solidFill>
              <a:srgbClr val="000000"/>
            </a:solidFill>
          </a:ln>
        </p:spPr>
        <p:txBody>
          <a:bodyPr wrap="square" lIns="0" tIns="0" rIns="0" bIns="0" rtlCol="0"/>
          <a:lstStyle/>
          <a:p>
            <a:endParaRPr/>
          </a:p>
        </p:txBody>
      </p:sp>
      <p:sp>
        <p:nvSpPr>
          <p:cNvPr id="6" name="object 6"/>
          <p:cNvSpPr/>
          <p:nvPr/>
        </p:nvSpPr>
        <p:spPr>
          <a:xfrm>
            <a:off x="6459953" y="4413176"/>
            <a:ext cx="57785" cy="90170"/>
          </a:xfrm>
          <a:custGeom>
            <a:avLst/>
            <a:gdLst/>
            <a:ahLst/>
            <a:cxnLst/>
            <a:rect l="l" t="t" r="r" b="b"/>
            <a:pathLst>
              <a:path w="57784" h="90170">
                <a:moveTo>
                  <a:pt x="57530" y="89880"/>
                </a:moveTo>
                <a:lnTo>
                  <a:pt x="40964" y="68376"/>
                </a:lnTo>
                <a:lnTo>
                  <a:pt x="25832" y="46196"/>
                </a:lnTo>
                <a:lnTo>
                  <a:pt x="12167" y="23388"/>
                </a:lnTo>
                <a:lnTo>
                  <a:pt x="0" y="0"/>
                </a:lnTo>
              </a:path>
            </a:pathLst>
          </a:custGeom>
          <a:ln w="38100">
            <a:solidFill>
              <a:srgbClr val="000000"/>
            </a:solidFill>
          </a:ln>
        </p:spPr>
        <p:txBody>
          <a:bodyPr wrap="square" lIns="0" tIns="0" rIns="0" bIns="0" rtlCol="0"/>
          <a:lstStyle/>
          <a:p>
            <a:endParaRPr/>
          </a:p>
        </p:txBody>
      </p:sp>
      <p:sp>
        <p:nvSpPr>
          <p:cNvPr id="7" name="object 7"/>
          <p:cNvSpPr/>
          <p:nvPr/>
        </p:nvSpPr>
        <p:spPr>
          <a:xfrm>
            <a:off x="7558464" y="4278926"/>
            <a:ext cx="23495" cy="99060"/>
          </a:xfrm>
          <a:custGeom>
            <a:avLst/>
            <a:gdLst/>
            <a:ahLst/>
            <a:cxnLst/>
            <a:rect l="l" t="t" r="r" b="b"/>
            <a:pathLst>
              <a:path w="23495" h="99060">
                <a:moveTo>
                  <a:pt x="22970" y="0"/>
                </a:moveTo>
                <a:lnTo>
                  <a:pt x="19627" y="25000"/>
                </a:lnTo>
                <a:lnTo>
                  <a:pt x="14676" y="49805"/>
                </a:lnTo>
                <a:lnTo>
                  <a:pt x="8129" y="74362"/>
                </a:lnTo>
                <a:lnTo>
                  <a:pt x="0" y="98620"/>
                </a:lnTo>
              </a:path>
            </a:pathLst>
          </a:custGeom>
          <a:ln w="38100">
            <a:solidFill>
              <a:srgbClr val="000000"/>
            </a:solidFill>
          </a:ln>
        </p:spPr>
        <p:txBody>
          <a:bodyPr wrap="square" lIns="0" tIns="0" rIns="0" bIns="0" rtlCol="0"/>
          <a:lstStyle/>
          <a:p>
            <a:endParaRPr/>
          </a:p>
        </p:txBody>
      </p:sp>
      <p:sp>
        <p:nvSpPr>
          <p:cNvPr id="8" name="object 8"/>
          <p:cNvSpPr/>
          <p:nvPr/>
        </p:nvSpPr>
        <p:spPr>
          <a:xfrm>
            <a:off x="8038244" y="3669535"/>
            <a:ext cx="280670" cy="368935"/>
          </a:xfrm>
          <a:custGeom>
            <a:avLst/>
            <a:gdLst/>
            <a:ahLst/>
            <a:cxnLst/>
            <a:rect l="l" t="t" r="r" b="b"/>
            <a:pathLst>
              <a:path w="280670" h="368935">
                <a:moveTo>
                  <a:pt x="0" y="0"/>
                </a:moveTo>
                <a:lnTo>
                  <a:pt x="49848" y="22759"/>
                </a:lnTo>
                <a:lnTo>
                  <a:pt x="95594" y="49637"/>
                </a:lnTo>
                <a:lnTo>
                  <a:pt x="136955" y="80264"/>
                </a:lnTo>
                <a:lnTo>
                  <a:pt x="173651" y="114271"/>
                </a:lnTo>
                <a:lnTo>
                  <a:pt x="205401" y="151288"/>
                </a:lnTo>
                <a:lnTo>
                  <a:pt x="231924" y="190946"/>
                </a:lnTo>
                <a:lnTo>
                  <a:pt x="252939" y="232876"/>
                </a:lnTo>
                <a:lnTo>
                  <a:pt x="268166" y="276708"/>
                </a:lnTo>
                <a:lnTo>
                  <a:pt x="277323" y="322072"/>
                </a:lnTo>
                <a:lnTo>
                  <a:pt x="280130" y="368600"/>
                </a:lnTo>
              </a:path>
            </a:pathLst>
          </a:custGeom>
          <a:ln w="38100">
            <a:solidFill>
              <a:srgbClr val="000000"/>
            </a:solidFill>
          </a:ln>
        </p:spPr>
        <p:txBody>
          <a:bodyPr wrap="square" lIns="0" tIns="0" rIns="0" bIns="0" rtlCol="0"/>
          <a:lstStyle/>
          <a:p>
            <a:endParaRPr/>
          </a:p>
        </p:txBody>
      </p:sp>
      <p:sp>
        <p:nvSpPr>
          <p:cNvPr id="9" name="object 9"/>
          <p:cNvSpPr/>
          <p:nvPr/>
        </p:nvSpPr>
        <p:spPr>
          <a:xfrm>
            <a:off x="8574244" y="3276945"/>
            <a:ext cx="125095" cy="138430"/>
          </a:xfrm>
          <a:custGeom>
            <a:avLst/>
            <a:gdLst/>
            <a:ahLst/>
            <a:cxnLst/>
            <a:rect l="l" t="t" r="r" b="b"/>
            <a:pathLst>
              <a:path w="125095" h="138429">
                <a:moveTo>
                  <a:pt x="124730" y="0"/>
                </a:moveTo>
                <a:lnTo>
                  <a:pt x="101048" y="38810"/>
                </a:lnTo>
                <a:lnTo>
                  <a:pt x="72156" y="75015"/>
                </a:lnTo>
                <a:lnTo>
                  <a:pt x="38367" y="108266"/>
                </a:lnTo>
                <a:lnTo>
                  <a:pt x="0" y="138216"/>
                </a:lnTo>
              </a:path>
            </a:pathLst>
          </a:custGeom>
          <a:ln w="38100">
            <a:solidFill>
              <a:srgbClr val="000000"/>
            </a:solidFill>
          </a:ln>
        </p:spPr>
        <p:txBody>
          <a:bodyPr wrap="square" lIns="0" tIns="0" rIns="0" bIns="0" rtlCol="0"/>
          <a:lstStyle/>
          <a:p>
            <a:endParaRPr/>
          </a:p>
        </p:txBody>
      </p:sp>
      <p:sp>
        <p:nvSpPr>
          <p:cNvPr id="10" name="object 10"/>
          <p:cNvSpPr/>
          <p:nvPr/>
        </p:nvSpPr>
        <p:spPr>
          <a:xfrm>
            <a:off x="8399664" y="2764102"/>
            <a:ext cx="6985" cy="65405"/>
          </a:xfrm>
          <a:custGeom>
            <a:avLst/>
            <a:gdLst/>
            <a:ahLst/>
            <a:cxnLst/>
            <a:rect l="l" t="t" r="r" b="b"/>
            <a:pathLst>
              <a:path w="6984" h="65405">
                <a:moveTo>
                  <a:pt x="0" y="0"/>
                </a:moveTo>
                <a:lnTo>
                  <a:pt x="3096" y="16207"/>
                </a:lnTo>
                <a:lnTo>
                  <a:pt x="5230" y="32508"/>
                </a:lnTo>
                <a:lnTo>
                  <a:pt x="6395" y="48874"/>
                </a:lnTo>
                <a:lnTo>
                  <a:pt x="6590" y="65276"/>
                </a:lnTo>
              </a:path>
            </a:pathLst>
          </a:custGeom>
          <a:ln w="38100">
            <a:solidFill>
              <a:srgbClr val="000000"/>
            </a:solidFill>
          </a:ln>
        </p:spPr>
        <p:txBody>
          <a:bodyPr wrap="square" lIns="0" tIns="0" rIns="0" bIns="0" rtlCol="0"/>
          <a:lstStyle/>
          <a:p>
            <a:endParaRPr/>
          </a:p>
        </p:txBody>
      </p:sp>
      <p:sp>
        <p:nvSpPr>
          <p:cNvPr id="11" name="object 11"/>
          <p:cNvSpPr/>
          <p:nvPr/>
        </p:nvSpPr>
        <p:spPr>
          <a:xfrm>
            <a:off x="7603063" y="2604714"/>
            <a:ext cx="64135" cy="83820"/>
          </a:xfrm>
          <a:custGeom>
            <a:avLst/>
            <a:gdLst/>
            <a:ahLst/>
            <a:cxnLst/>
            <a:rect l="l" t="t" r="r" b="b"/>
            <a:pathLst>
              <a:path w="64134" h="83819">
                <a:moveTo>
                  <a:pt x="0" y="83246"/>
                </a:moveTo>
                <a:lnTo>
                  <a:pt x="13166" y="61063"/>
                </a:lnTo>
                <a:lnTo>
                  <a:pt x="28248" y="39739"/>
                </a:lnTo>
                <a:lnTo>
                  <a:pt x="45181" y="19358"/>
                </a:lnTo>
                <a:lnTo>
                  <a:pt x="63900" y="0"/>
                </a:lnTo>
              </a:path>
            </a:pathLst>
          </a:custGeom>
          <a:ln w="38100">
            <a:solidFill>
              <a:srgbClr val="000000"/>
            </a:solidFill>
          </a:ln>
        </p:spPr>
        <p:txBody>
          <a:bodyPr wrap="square" lIns="0" tIns="0" rIns="0" bIns="0" rtlCol="0"/>
          <a:lstStyle/>
          <a:p>
            <a:endParaRPr/>
          </a:p>
        </p:txBody>
      </p:sp>
      <p:sp>
        <p:nvSpPr>
          <p:cNvPr id="12" name="object 12"/>
          <p:cNvSpPr/>
          <p:nvPr/>
        </p:nvSpPr>
        <p:spPr>
          <a:xfrm>
            <a:off x="7005394" y="2655838"/>
            <a:ext cx="31115" cy="72390"/>
          </a:xfrm>
          <a:custGeom>
            <a:avLst/>
            <a:gdLst/>
            <a:ahLst/>
            <a:cxnLst/>
            <a:rect l="l" t="t" r="r" b="b"/>
            <a:pathLst>
              <a:path w="31115" h="72389">
                <a:moveTo>
                  <a:pt x="0" y="71795"/>
                </a:moveTo>
                <a:lnTo>
                  <a:pt x="5675" y="53282"/>
                </a:lnTo>
                <a:lnTo>
                  <a:pt x="12741" y="35111"/>
                </a:lnTo>
                <a:lnTo>
                  <a:pt x="21173" y="17333"/>
                </a:lnTo>
                <a:lnTo>
                  <a:pt x="30950" y="0"/>
                </a:lnTo>
              </a:path>
            </a:pathLst>
          </a:custGeom>
          <a:ln w="38100">
            <a:solidFill>
              <a:srgbClr val="000000"/>
            </a:solidFill>
          </a:ln>
        </p:spPr>
        <p:txBody>
          <a:bodyPr wrap="square" lIns="0" tIns="0" rIns="0" bIns="0" rtlCol="0"/>
          <a:lstStyle/>
          <a:p>
            <a:endParaRPr/>
          </a:p>
        </p:txBody>
      </p:sp>
      <p:sp>
        <p:nvSpPr>
          <p:cNvPr id="13" name="object 13"/>
          <p:cNvSpPr/>
          <p:nvPr/>
        </p:nvSpPr>
        <p:spPr>
          <a:xfrm>
            <a:off x="6303993" y="2752014"/>
            <a:ext cx="112395" cy="69850"/>
          </a:xfrm>
          <a:custGeom>
            <a:avLst/>
            <a:gdLst/>
            <a:ahLst/>
            <a:cxnLst/>
            <a:rect l="l" t="t" r="r" b="b"/>
            <a:pathLst>
              <a:path w="112395" h="69850">
                <a:moveTo>
                  <a:pt x="0" y="0"/>
                </a:moveTo>
                <a:lnTo>
                  <a:pt x="29902" y="15307"/>
                </a:lnTo>
                <a:lnTo>
                  <a:pt x="58586" y="32051"/>
                </a:lnTo>
                <a:lnTo>
                  <a:pt x="85973" y="50182"/>
                </a:lnTo>
                <a:lnTo>
                  <a:pt x="111990" y="69653"/>
                </a:lnTo>
              </a:path>
            </a:pathLst>
          </a:custGeom>
          <a:ln w="38100">
            <a:solidFill>
              <a:srgbClr val="000000"/>
            </a:solidFill>
          </a:ln>
        </p:spPr>
        <p:txBody>
          <a:bodyPr wrap="square" lIns="0" tIns="0" rIns="0" bIns="0" rtlCol="0"/>
          <a:lstStyle/>
          <a:p>
            <a:endParaRPr/>
          </a:p>
        </p:txBody>
      </p:sp>
      <p:sp>
        <p:nvSpPr>
          <p:cNvPr id="14" name="object 14"/>
          <p:cNvSpPr/>
          <p:nvPr/>
        </p:nvSpPr>
        <p:spPr>
          <a:xfrm>
            <a:off x="5433817" y="3226133"/>
            <a:ext cx="19685" cy="73660"/>
          </a:xfrm>
          <a:custGeom>
            <a:avLst/>
            <a:gdLst/>
            <a:ahLst/>
            <a:cxnLst/>
            <a:rect l="l" t="t" r="r" b="b"/>
            <a:pathLst>
              <a:path w="19685" h="73660">
                <a:moveTo>
                  <a:pt x="19544" y="73283"/>
                </a:moveTo>
                <a:lnTo>
                  <a:pt x="13328" y="55209"/>
                </a:lnTo>
                <a:lnTo>
                  <a:pt x="7995" y="36956"/>
                </a:lnTo>
                <a:lnTo>
                  <a:pt x="3550" y="18546"/>
                </a:lnTo>
                <a:lnTo>
                  <a:pt x="0" y="0"/>
                </a:lnTo>
              </a:path>
            </a:pathLst>
          </a:custGeom>
          <a:ln w="38100">
            <a:solidFill>
              <a:srgbClr val="000000"/>
            </a:solidFill>
          </a:ln>
        </p:spPr>
        <p:txBody>
          <a:bodyPr wrap="square" lIns="0" tIns="0" rIns="0" bIns="0" rtlCol="0"/>
          <a:lstStyle/>
          <a:p>
            <a:endParaRPr/>
          </a:p>
        </p:txBody>
      </p:sp>
      <p:sp>
        <p:nvSpPr>
          <p:cNvPr id="15" name="object 15"/>
          <p:cNvSpPr/>
          <p:nvPr/>
        </p:nvSpPr>
        <p:spPr>
          <a:xfrm>
            <a:off x="9427654" y="4786010"/>
            <a:ext cx="1119822" cy="1119822"/>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8567356" y="3943565"/>
            <a:ext cx="1066165" cy="1108075"/>
          </a:xfrm>
          <a:custGeom>
            <a:avLst/>
            <a:gdLst/>
            <a:ahLst/>
            <a:cxnLst/>
            <a:rect l="l" t="t" r="r" b="b"/>
            <a:pathLst>
              <a:path w="1066165" h="1108075">
                <a:moveTo>
                  <a:pt x="0" y="0"/>
                </a:moveTo>
                <a:lnTo>
                  <a:pt x="1065580" y="1107940"/>
                </a:lnTo>
              </a:path>
            </a:pathLst>
          </a:custGeom>
          <a:ln w="38100">
            <a:solidFill>
              <a:srgbClr val="000000"/>
            </a:solidFill>
          </a:ln>
        </p:spPr>
        <p:txBody>
          <a:bodyPr wrap="square" lIns="0" tIns="0" rIns="0" bIns="0" rtlCol="0"/>
          <a:lstStyle/>
          <a:p>
            <a:endParaRPr/>
          </a:p>
        </p:txBody>
      </p:sp>
      <p:sp>
        <p:nvSpPr>
          <p:cNvPr id="17" name="object 17"/>
          <p:cNvSpPr/>
          <p:nvPr/>
        </p:nvSpPr>
        <p:spPr>
          <a:xfrm>
            <a:off x="9487458" y="4138894"/>
            <a:ext cx="291465" cy="499109"/>
          </a:xfrm>
          <a:custGeom>
            <a:avLst/>
            <a:gdLst/>
            <a:ahLst/>
            <a:cxnLst/>
            <a:rect l="l" t="t" r="r" b="b"/>
            <a:pathLst>
              <a:path w="291465" h="499110">
                <a:moveTo>
                  <a:pt x="0" y="498764"/>
                </a:moveTo>
                <a:lnTo>
                  <a:pt x="290945" y="498764"/>
                </a:lnTo>
                <a:lnTo>
                  <a:pt x="290945" y="0"/>
                </a:lnTo>
                <a:lnTo>
                  <a:pt x="0" y="0"/>
                </a:lnTo>
                <a:lnTo>
                  <a:pt x="0" y="498764"/>
                </a:lnTo>
                <a:close/>
              </a:path>
            </a:pathLst>
          </a:custGeom>
          <a:solidFill>
            <a:srgbClr val="7F7F7F"/>
          </a:solidFill>
        </p:spPr>
        <p:txBody>
          <a:bodyPr wrap="square" lIns="0" tIns="0" rIns="0" bIns="0" rtlCol="0"/>
          <a:lstStyle/>
          <a:p>
            <a:endParaRPr/>
          </a:p>
        </p:txBody>
      </p:sp>
      <p:sp>
        <p:nvSpPr>
          <p:cNvPr id="18" name="object 18"/>
          <p:cNvSpPr/>
          <p:nvPr/>
        </p:nvSpPr>
        <p:spPr>
          <a:xfrm>
            <a:off x="9487458" y="4138891"/>
            <a:ext cx="291465" cy="499109"/>
          </a:xfrm>
          <a:custGeom>
            <a:avLst/>
            <a:gdLst/>
            <a:ahLst/>
            <a:cxnLst/>
            <a:rect l="l" t="t" r="r" b="b"/>
            <a:pathLst>
              <a:path w="291465" h="499110">
                <a:moveTo>
                  <a:pt x="0" y="0"/>
                </a:moveTo>
                <a:lnTo>
                  <a:pt x="290945" y="0"/>
                </a:lnTo>
                <a:lnTo>
                  <a:pt x="290945" y="498764"/>
                </a:lnTo>
                <a:lnTo>
                  <a:pt x="0" y="498764"/>
                </a:lnTo>
                <a:lnTo>
                  <a:pt x="0" y="0"/>
                </a:lnTo>
                <a:close/>
              </a:path>
            </a:pathLst>
          </a:custGeom>
          <a:ln w="28575">
            <a:solidFill>
              <a:srgbClr val="000000"/>
            </a:solidFill>
          </a:ln>
        </p:spPr>
        <p:txBody>
          <a:bodyPr wrap="square" lIns="0" tIns="0" rIns="0" bIns="0" rtlCol="0"/>
          <a:lstStyle/>
          <a:p>
            <a:endParaRPr/>
          </a:p>
        </p:txBody>
      </p:sp>
      <p:sp>
        <p:nvSpPr>
          <p:cNvPr id="19" name="object 19"/>
          <p:cNvSpPr/>
          <p:nvPr/>
        </p:nvSpPr>
        <p:spPr>
          <a:xfrm>
            <a:off x="9893262" y="4138894"/>
            <a:ext cx="291465" cy="499109"/>
          </a:xfrm>
          <a:custGeom>
            <a:avLst/>
            <a:gdLst/>
            <a:ahLst/>
            <a:cxnLst/>
            <a:rect l="l" t="t" r="r" b="b"/>
            <a:pathLst>
              <a:path w="291465" h="499110">
                <a:moveTo>
                  <a:pt x="0" y="498764"/>
                </a:moveTo>
                <a:lnTo>
                  <a:pt x="290945" y="498764"/>
                </a:lnTo>
                <a:lnTo>
                  <a:pt x="290945" y="0"/>
                </a:lnTo>
                <a:lnTo>
                  <a:pt x="0" y="0"/>
                </a:lnTo>
                <a:lnTo>
                  <a:pt x="0" y="498764"/>
                </a:lnTo>
                <a:close/>
              </a:path>
            </a:pathLst>
          </a:custGeom>
          <a:solidFill>
            <a:srgbClr val="7F7F7F"/>
          </a:solidFill>
        </p:spPr>
        <p:txBody>
          <a:bodyPr wrap="square" lIns="0" tIns="0" rIns="0" bIns="0" rtlCol="0"/>
          <a:lstStyle/>
          <a:p>
            <a:endParaRPr/>
          </a:p>
        </p:txBody>
      </p:sp>
      <p:sp>
        <p:nvSpPr>
          <p:cNvPr id="20" name="object 20"/>
          <p:cNvSpPr/>
          <p:nvPr/>
        </p:nvSpPr>
        <p:spPr>
          <a:xfrm>
            <a:off x="9893262" y="4138891"/>
            <a:ext cx="291465" cy="499109"/>
          </a:xfrm>
          <a:custGeom>
            <a:avLst/>
            <a:gdLst/>
            <a:ahLst/>
            <a:cxnLst/>
            <a:rect l="l" t="t" r="r" b="b"/>
            <a:pathLst>
              <a:path w="291465" h="499110">
                <a:moveTo>
                  <a:pt x="0" y="0"/>
                </a:moveTo>
                <a:lnTo>
                  <a:pt x="290945" y="0"/>
                </a:lnTo>
                <a:lnTo>
                  <a:pt x="290945" y="498764"/>
                </a:lnTo>
                <a:lnTo>
                  <a:pt x="0" y="498764"/>
                </a:lnTo>
                <a:lnTo>
                  <a:pt x="0" y="0"/>
                </a:lnTo>
                <a:close/>
              </a:path>
            </a:pathLst>
          </a:custGeom>
          <a:ln w="28575">
            <a:solidFill>
              <a:srgbClr val="000000"/>
            </a:solidFill>
          </a:ln>
        </p:spPr>
        <p:txBody>
          <a:bodyPr wrap="square" lIns="0" tIns="0" rIns="0" bIns="0" rtlCol="0"/>
          <a:lstStyle/>
          <a:p>
            <a:endParaRPr/>
          </a:p>
        </p:txBody>
      </p:sp>
      <p:sp>
        <p:nvSpPr>
          <p:cNvPr id="21" name="object 21"/>
          <p:cNvSpPr/>
          <p:nvPr/>
        </p:nvSpPr>
        <p:spPr>
          <a:xfrm>
            <a:off x="8854199" y="3943565"/>
            <a:ext cx="455295" cy="455295"/>
          </a:xfrm>
          <a:custGeom>
            <a:avLst/>
            <a:gdLst/>
            <a:ahLst/>
            <a:cxnLst/>
            <a:rect l="l" t="t" r="r" b="b"/>
            <a:pathLst>
              <a:path w="455295" h="455295">
                <a:moveTo>
                  <a:pt x="90919" y="70726"/>
                </a:moveTo>
                <a:lnTo>
                  <a:pt x="50507" y="70726"/>
                </a:lnTo>
                <a:lnTo>
                  <a:pt x="434593" y="454812"/>
                </a:lnTo>
                <a:lnTo>
                  <a:pt x="454799" y="434606"/>
                </a:lnTo>
                <a:lnTo>
                  <a:pt x="90919" y="70726"/>
                </a:lnTo>
                <a:close/>
              </a:path>
              <a:path w="455295" h="455295">
                <a:moveTo>
                  <a:pt x="0" y="0"/>
                </a:moveTo>
                <a:lnTo>
                  <a:pt x="30302" y="90931"/>
                </a:lnTo>
                <a:lnTo>
                  <a:pt x="50507" y="70726"/>
                </a:lnTo>
                <a:lnTo>
                  <a:pt x="90919" y="70726"/>
                </a:lnTo>
                <a:lnTo>
                  <a:pt x="70713" y="50520"/>
                </a:lnTo>
                <a:lnTo>
                  <a:pt x="90919" y="30314"/>
                </a:lnTo>
                <a:lnTo>
                  <a:pt x="0" y="0"/>
                </a:lnTo>
                <a:close/>
              </a:path>
            </a:pathLst>
          </a:custGeom>
          <a:solidFill>
            <a:srgbClr val="000000"/>
          </a:solidFill>
        </p:spPr>
        <p:txBody>
          <a:bodyPr wrap="square" lIns="0" tIns="0" rIns="0" bIns="0" rtlCol="0"/>
          <a:lstStyle/>
          <a:p>
            <a:endParaRPr/>
          </a:p>
        </p:txBody>
      </p:sp>
      <p:sp>
        <p:nvSpPr>
          <p:cNvPr id="22" name="object 22"/>
          <p:cNvSpPr/>
          <p:nvPr/>
        </p:nvSpPr>
        <p:spPr>
          <a:xfrm>
            <a:off x="2416378" y="3024466"/>
            <a:ext cx="474345" cy="108585"/>
          </a:xfrm>
          <a:custGeom>
            <a:avLst/>
            <a:gdLst/>
            <a:ahLst/>
            <a:cxnLst/>
            <a:rect l="l" t="t" r="r" b="b"/>
            <a:pathLst>
              <a:path w="474344" h="108585">
                <a:moveTo>
                  <a:pt x="3784" y="0"/>
                </a:moveTo>
                <a:lnTo>
                  <a:pt x="0" y="28321"/>
                </a:lnTo>
                <a:lnTo>
                  <a:pt x="386930" y="80162"/>
                </a:lnTo>
                <a:lnTo>
                  <a:pt x="383146" y="108483"/>
                </a:lnTo>
                <a:lnTo>
                  <a:pt x="473798" y="77393"/>
                </a:lnTo>
                <a:lnTo>
                  <a:pt x="436199" y="51841"/>
                </a:lnTo>
                <a:lnTo>
                  <a:pt x="390728" y="51841"/>
                </a:lnTo>
                <a:lnTo>
                  <a:pt x="3784" y="0"/>
                </a:lnTo>
                <a:close/>
              </a:path>
              <a:path w="474344" h="108585">
                <a:moveTo>
                  <a:pt x="394525" y="23520"/>
                </a:moveTo>
                <a:lnTo>
                  <a:pt x="390728" y="51841"/>
                </a:lnTo>
                <a:lnTo>
                  <a:pt x="436199" y="51841"/>
                </a:lnTo>
                <a:lnTo>
                  <a:pt x="394525" y="23520"/>
                </a:lnTo>
                <a:close/>
              </a:path>
            </a:pathLst>
          </a:custGeom>
          <a:solidFill>
            <a:srgbClr val="000000"/>
          </a:solidFill>
        </p:spPr>
        <p:txBody>
          <a:bodyPr wrap="square" lIns="0" tIns="0" rIns="0" bIns="0" rtlCol="0"/>
          <a:lstStyle/>
          <a:p>
            <a:endParaRPr/>
          </a:p>
        </p:txBody>
      </p:sp>
      <p:sp>
        <p:nvSpPr>
          <p:cNvPr id="23" name="object 23"/>
          <p:cNvSpPr/>
          <p:nvPr/>
        </p:nvSpPr>
        <p:spPr>
          <a:xfrm>
            <a:off x="2016747" y="2571473"/>
            <a:ext cx="116839" cy="499109"/>
          </a:xfrm>
          <a:custGeom>
            <a:avLst/>
            <a:gdLst/>
            <a:ahLst/>
            <a:cxnLst/>
            <a:rect l="l" t="t" r="r" b="b"/>
            <a:pathLst>
              <a:path w="116839" h="499110">
                <a:moveTo>
                  <a:pt x="0" y="498764"/>
                </a:moveTo>
                <a:lnTo>
                  <a:pt x="116602" y="498764"/>
                </a:lnTo>
                <a:lnTo>
                  <a:pt x="116602" y="0"/>
                </a:lnTo>
                <a:lnTo>
                  <a:pt x="0" y="0"/>
                </a:lnTo>
                <a:lnTo>
                  <a:pt x="0" y="498764"/>
                </a:lnTo>
                <a:close/>
              </a:path>
            </a:pathLst>
          </a:custGeom>
          <a:solidFill>
            <a:srgbClr val="BFBFBF"/>
          </a:solidFill>
        </p:spPr>
        <p:txBody>
          <a:bodyPr wrap="square" lIns="0" tIns="0" rIns="0" bIns="0" rtlCol="0"/>
          <a:lstStyle/>
          <a:p>
            <a:endParaRPr/>
          </a:p>
        </p:txBody>
      </p:sp>
      <p:sp>
        <p:nvSpPr>
          <p:cNvPr id="24" name="object 24"/>
          <p:cNvSpPr/>
          <p:nvPr/>
        </p:nvSpPr>
        <p:spPr>
          <a:xfrm>
            <a:off x="2016747" y="2571483"/>
            <a:ext cx="116839" cy="499109"/>
          </a:xfrm>
          <a:custGeom>
            <a:avLst/>
            <a:gdLst/>
            <a:ahLst/>
            <a:cxnLst/>
            <a:rect l="l" t="t" r="r" b="b"/>
            <a:pathLst>
              <a:path w="116839" h="499110">
                <a:moveTo>
                  <a:pt x="0" y="0"/>
                </a:moveTo>
                <a:lnTo>
                  <a:pt x="116602" y="0"/>
                </a:lnTo>
                <a:lnTo>
                  <a:pt x="116602" y="498764"/>
                </a:lnTo>
                <a:lnTo>
                  <a:pt x="0" y="498764"/>
                </a:lnTo>
                <a:lnTo>
                  <a:pt x="0" y="0"/>
                </a:lnTo>
                <a:close/>
              </a:path>
            </a:pathLst>
          </a:custGeom>
          <a:ln w="19050">
            <a:solidFill>
              <a:srgbClr val="000000"/>
            </a:solidFill>
          </a:ln>
        </p:spPr>
        <p:txBody>
          <a:bodyPr wrap="square" lIns="0" tIns="0" rIns="0" bIns="0" rtlCol="0"/>
          <a:lstStyle/>
          <a:p>
            <a:endParaRPr/>
          </a:p>
        </p:txBody>
      </p:sp>
      <p:sp>
        <p:nvSpPr>
          <p:cNvPr id="25" name="object 25"/>
          <p:cNvSpPr/>
          <p:nvPr/>
        </p:nvSpPr>
        <p:spPr>
          <a:xfrm>
            <a:off x="2203780" y="2571473"/>
            <a:ext cx="116839" cy="499109"/>
          </a:xfrm>
          <a:custGeom>
            <a:avLst/>
            <a:gdLst/>
            <a:ahLst/>
            <a:cxnLst/>
            <a:rect l="l" t="t" r="r" b="b"/>
            <a:pathLst>
              <a:path w="116839" h="499110">
                <a:moveTo>
                  <a:pt x="0" y="498764"/>
                </a:moveTo>
                <a:lnTo>
                  <a:pt x="116602" y="498764"/>
                </a:lnTo>
                <a:lnTo>
                  <a:pt x="116602" y="0"/>
                </a:lnTo>
                <a:lnTo>
                  <a:pt x="0" y="0"/>
                </a:lnTo>
                <a:lnTo>
                  <a:pt x="0" y="498764"/>
                </a:lnTo>
                <a:close/>
              </a:path>
            </a:pathLst>
          </a:custGeom>
          <a:solidFill>
            <a:srgbClr val="BFBFBF"/>
          </a:solidFill>
        </p:spPr>
        <p:txBody>
          <a:bodyPr wrap="square" lIns="0" tIns="0" rIns="0" bIns="0" rtlCol="0"/>
          <a:lstStyle/>
          <a:p>
            <a:endParaRPr/>
          </a:p>
        </p:txBody>
      </p:sp>
      <p:sp>
        <p:nvSpPr>
          <p:cNvPr id="26" name="object 26"/>
          <p:cNvSpPr/>
          <p:nvPr/>
        </p:nvSpPr>
        <p:spPr>
          <a:xfrm>
            <a:off x="2203780" y="2571483"/>
            <a:ext cx="116839" cy="499109"/>
          </a:xfrm>
          <a:custGeom>
            <a:avLst/>
            <a:gdLst/>
            <a:ahLst/>
            <a:cxnLst/>
            <a:rect l="l" t="t" r="r" b="b"/>
            <a:pathLst>
              <a:path w="116839" h="499110">
                <a:moveTo>
                  <a:pt x="0" y="0"/>
                </a:moveTo>
                <a:lnTo>
                  <a:pt x="116602" y="0"/>
                </a:lnTo>
                <a:lnTo>
                  <a:pt x="116602" y="498764"/>
                </a:lnTo>
                <a:lnTo>
                  <a:pt x="0" y="498764"/>
                </a:lnTo>
                <a:lnTo>
                  <a:pt x="0" y="0"/>
                </a:lnTo>
                <a:close/>
              </a:path>
            </a:pathLst>
          </a:custGeom>
          <a:ln w="19050">
            <a:solidFill>
              <a:srgbClr val="000000"/>
            </a:solidFill>
          </a:ln>
        </p:spPr>
        <p:txBody>
          <a:bodyPr wrap="square" lIns="0" tIns="0" rIns="0" bIns="0" rtlCol="0"/>
          <a:lstStyle/>
          <a:p>
            <a:endParaRPr/>
          </a:p>
        </p:txBody>
      </p:sp>
      <p:sp>
        <p:nvSpPr>
          <p:cNvPr id="27" name="object 27"/>
          <p:cNvSpPr txBox="1"/>
          <p:nvPr/>
        </p:nvSpPr>
        <p:spPr>
          <a:xfrm>
            <a:off x="9327286" y="3561550"/>
            <a:ext cx="1700530" cy="90805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Arial"/>
                <a:cs typeface="Arial"/>
              </a:rPr>
              <a:t>Data</a:t>
            </a:r>
            <a:r>
              <a:rPr sz="2400" spc="-55" dirty="0">
                <a:latin typeface="Arial"/>
                <a:cs typeface="Arial"/>
              </a:rPr>
              <a:t> </a:t>
            </a:r>
            <a:r>
              <a:rPr sz="2400" spc="-125" dirty="0">
                <a:latin typeface="Arial"/>
                <a:cs typeface="Arial"/>
              </a:rPr>
              <a:t>Packets</a:t>
            </a:r>
            <a:endParaRPr sz="2400">
              <a:latin typeface="Arial"/>
              <a:cs typeface="Arial"/>
            </a:endParaRPr>
          </a:p>
          <a:p>
            <a:pPr marL="998855">
              <a:lnSpc>
                <a:spcPct val="100000"/>
              </a:lnSpc>
              <a:spcBef>
                <a:spcPts val="1905"/>
              </a:spcBef>
            </a:pPr>
            <a:r>
              <a:rPr sz="1800" b="1" spc="-340" dirty="0">
                <a:latin typeface="Arial"/>
                <a:cs typeface="Arial"/>
              </a:rPr>
              <a:t>…</a:t>
            </a:r>
            <a:endParaRPr sz="1800">
              <a:latin typeface="Arial"/>
              <a:cs typeface="Arial"/>
            </a:endParaRPr>
          </a:p>
        </p:txBody>
      </p:sp>
      <p:sp>
        <p:nvSpPr>
          <p:cNvPr id="28" name="object 28"/>
          <p:cNvSpPr txBox="1"/>
          <p:nvPr/>
        </p:nvSpPr>
        <p:spPr>
          <a:xfrm>
            <a:off x="1765236" y="1901880"/>
            <a:ext cx="702945" cy="982980"/>
          </a:xfrm>
          <a:prstGeom prst="rect">
            <a:avLst/>
          </a:prstGeom>
        </p:spPr>
        <p:txBody>
          <a:bodyPr vert="horz" wrap="square" lIns="0" tIns="193675" rIns="0" bIns="0" rtlCol="0">
            <a:spAutoFit/>
          </a:bodyPr>
          <a:lstStyle/>
          <a:p>
            <a:pPr marL="15240">
              <a:lnSpc>
                <a:spcPct val="100000"/>
              </a:lnSpc>
              <a:spcBef>
                <a:spcPts val="1525"/>
              </a:spcBef>
            </a:pPr>
            <a:r>
              <a:rPr sz="2400" spc="-210" dirty="0">
                <a:latin typeface="Arial"/>
                <a:cs typeface="Arial"/>
              </a:rPr>
              <a:t>ACKs</a:t>
            </a:r>
            <a:endParaRPr sz="2400">
              <a:latin typeface="Arial"/>
              <a:cs typeface="Arial"/>
            </a:endParaRPr>
          </a:p>
          <a:p>
            <a:pPr marL="12700">
              <a:lnSpc>
                <a:spcPct val="100000"/>
              </a:lnSpc>
              <a:spcBef>
                <a:spcPts val="1070"/>
              </a:spcBef>
            </a:pPr>
            <a:r>
              <a:rPr sz="1800" b="1" spc="-340" dirty="0">
                <a:latin typeface="Arial"/>
                <a:cs typeface="Arial"/>
              </a:rPr>
              <a:t>…</a:t>
            </a:r>
            <a:endParaRPr sz="1800">
              <a:latin typeface="Arial"/>
              <a:cs typeface="Arial"/>
            </a:endParaRPr>
          </a:p>
        </p:txBody>
      </p:sp>
      <p:sp>
        <p:nvSpPr>
          <p:cNvPr id="29" name="object 29"/>
          <p:cNvSpPr/>
          <p:nvPr/>
        </p:nvSpPr>
        <p:spPr>
          <a:xfrm>
            <a:off x="5263870" y="5040121"/>
            <a:ext cx="3565525" cy="1200785"/>
          </a:xfrm>
          <a:custGeom>
            <a:avLst/>
            <a:gdLst/>
            <a:ahLst/>
            <a:cxnLst/>
            <a:rect l="l" t="t" r="r" b="b"/>
            <a:pathLst>
              <a:path w="3565525" h="1200785">
                <a:moveTo>
                  <a:pt x="0" y="0"/>
                </a:moveTo>
                <a:lnTo>
                  <a:pt x="3565282" y="0"/>
                </a:lnTo>
                <a:lnTo>
                  <a:pt x="3565282" y="1200330"/>
                </a:lnTo>
                <a:lnTo>
                  <a:pt x="0" y="1200330"/>
                </a:lnTo>
                <a:lnTo>
                  <a:pt x="0" y="0"/>
                </a:lnTo>
                <a:close/>
              </a:path>
            </a:pathLst>
          </a:custGeom>
          <a:ln w="19050">
            <a:solidFill>
              <a:srgbClr val="000000"/>
            </a:solidFill>
          </a:ln>
        </p:spPr>
        <p:txBody>
          <a:bodyPr wrap="square" lIns="0" tIns="0" rIns="0" bIns="0" rtlCol="0"/>
          <a:lstStyle/>
          <a:p>
            <a:endParaRPr/>
          </a:p>
        </p:txBody>
      </p:sp>
      <p:sp>
        <p:nvSpPr>
          <p:cNvPr id="30" name="object 30"/>
          <p:cNvSpPr txBox="1"/>
          <p:nvPr/>
        </p:nvSpPr>
        <p:spPr>
          <a:xfrm>
            <a:off x="5273395" y="5047741"/>
            <a:ext cx="3546475" cy="391160"/>
          </a:xfrm>
          <a:prstGeom prst="rect">
            <a:avLst/>
          </a:prstGeom>
        </p:spPr>
        <p:txBody>
          <a:bodyPr vert="horz" wrap="square" lIns="0" tIns="12700" rIns="0" bIns="0" rtlCol="0">
            <a:spAutoFit/>
          </a:bodyPr>
          <a:lstStyle/>
          <a:p>
            <a:pPr marL="341630">
              <a:lnSpc>
                <a:spcPct val="100000"/>
              </a:lnSpc>
              <a:spcBef>
                <a:spcPts val="100"/>
              </a:spcBef>
            </a:pPr>
            <a:r>
              <a:rPr sz="2400" spc="-50" dirty="0">
                <a:latin typeface="Arial"/>
                <a:cs typeface="Arial"/>
              </a:rPr>
              <a:t>When </a:t>
            </a:r>
            <a:r>
              <a:rPr sz="2400" spc="-114" dirty="0">
                <a:latin typeface="Arial"/>
                <a:cs typeface="Arial"/>
              </a:rPr>
              <a:t>is </a:t>
            </a:r>
            <a:r>
              <a:rPr sz="2400" spc="-135" dirty="0">
                <a:latin typeface="Arial"/>
                <a:cs typeface="Arial"/>
              </a:rPr>
              <a:t>a </a:t>
            </a:r>
            <a:r>
              <a:rPr sz="2400" spc="-50" dirty="0">
                <a:latin typeface="Arial"/>
                <a:cs typeface="Arial"/>
              </a:rPr>
              <a:t>packet</a:t>
            </a:r>
            <a:r>
              <a:rPr sz="2400" spc="245" dirty="0">
                <a:latin typeface="Arial"/>
                <a:cs typeface="Arial"/>
              </a:rPr>
              <a:t> </a:t>
            </a:r>
            <a:r>
              <a:rPr sz="2400" spc="-65" dirty="0">
                <a:latin typeface="Arial"/>
                <a:cs typeface="Arial"/>
              </a:rPr>
              <a:t>sent</a:t>
            </a:r>
            <a:endParaRPr sz="2400">
              <a:latin typeface="Arial"/>
              <a:cs typeface="Arial"/>
            </a:endParaRPr>
          </a:p>
        </p:txBody>
      </p:sp>
      <p:sp>
        <p:nvSpPr>
          <p:cNvPr id="31" name="object 31"/>
          <p:cNvSpPr/>
          <p:nvPr/>
        </p:nvSpPr>
        <p:spPr>
          <a:xfrm>
            <a:off x="8829154" y="5462295"/>
            <a:ext cx="578485" cy="193675"/>
          </a:xfrm>
          <a:custGeom>
            <a:avLst/>
            <a:gdLst/>
            <a:ahLst/>
            <a:cxnLst/>
            <a:rect l="l" t="t" r="r" b="b"/>
            <a:pathLst>
              <a:path w="578484" h="193675">
                <a:moveTo>
                  <a:pt x="62636" y="120256"/>
                </a:moveTo>
                <a:lnTo>
                  <a:pt x="0" y="177995"/>
                </a:lnTo>
                <a:lnTo>
                  <a:pt x="83769" y="193469"/>
                </a:lnTo>
                <a:lnTo>
                  <a:pt x="76733" y="169066"/>
                </a:lnTo>
                <a:lnTo>
                  <a:pt x="89852" y="165279"/>
                </a:lnTo>
                <a:lnTo>
                  <a:pt x="83897" y="144661"/>
                </a:lnTo>
                <a:lnTo>
                  <a:pt x="69684" y="144661"/>
                </a:lnTo>
                <a:lnTo>
                  <a:pt x="62636" y="120256"/>
                </a:lnTo>
                <a:close/>
              </a:path>
              <a:path w="578484" h="193675">
                <a:moveTo>
                  <a:pt x="82804" y="140874"/>
                </a:moveTo>
                <a:lnTo>
                  <a:pt x="69684" y="144661"/>
                </a:lnTo>
                <a:lnTo>
                  <a:pt x="83897" y="144661"/>
                </a:lnTo>
                <a:lnTo>
                  <a:pt x="82804" y="140874"/>
                </a:lnTo>
                <a:close/>
              </a:path>
              <a:path w="578484" h="193675">
                <a:moveTo>
                  <a:pt x="180416" y="112699"/>
                </a:moveTo>
                <a:lnTo>
                  <a:pt x="107213" y="133831"/>
                </a:lnTo>
                <a:lnTo>
                  <a:pt x="114249" y="158234"/>
                </a:lnTo>
                <a:lnTo>
                  <a:pt x="187464" y="137102"/>
                </a:lnTo>
                <a:lnTo>
                  <a:pt x="180416" y="112699"/>
                </a:lnTo>
                <a:close/>
              </a:path>
              <a:path w="578484" h="193675">
                <a:moveTo>
                  <a:pt x="278028" y="84518"/>
                </a:moveTo>
                <a:lnTo>
                  <a:pt x="204825" y="105651"/>
                </a:lnTo>
                <a:lnTo>
                  <a:pt x="211861" y="130059"/>
                </a:lnTo>
                <a:lnTo>
                  <a:pt x="285076" y="108927"/>
                </a:lnTo>
                <a:lnTo>
                  <a:pt x="278028" y="84518"/>
                </a:lnTo>
                <a:close/>
              </a:path>
              <a:path w="578484" h="193675">
                <a:moveTo>
                  <a:pt x="375653" y="56349"/>
                </a:moveTo>
                <a:lnTo>
                  <a:pt x="302437" y="77482"/>
                </a:lnTo>
                <a:lnTo>
                  <a:pt x="309486" y="101879"/>
                </a:lnTo>
                <a:lnTo>
                  <a:pt x="382689" y="80746"/>
                </a:lnTo>
                <a:lnTo>
                  <a:pt x="375653" y="56349"/>
                </a:lnTo>
                <a:close/>
              </a:path>
              <a:path w="578484" h="193675">
                <a:moveTo>
                  <a:pt x="473265" y="28168"/>
                </a:moveTo>
                <a:lnTo>
                  <a:pt x="400050" y="49301"/>
                </a:lnTo>
                <a:lnTo>
                  <a:pt x="407098" y="73710"/>
                </a:lnTo>
                <a:lnTo>
                  <a:pt x="480314" y="52578"/>
                </a:lnTo>
                <a:lnTo>
                  <a:pt x="473265" y="28168"/>
                </a:lnTo>
                <a:close/>
              </a:path>
              <a:path w="578484" h="193675">
                <a:moveTo>
                  <a:pt x="570877" y="0"/>
                </a:moveTo>
                <a:lnTo>
                  <a:pt x="497662" y="21132"/>
                </a:lnTo>
                <a:lnTo>
                  <a:pt x="504710" y="45529"/>
                </a:lnTo>
                <a:lnTo>
                  <a:pt x="577926" y="24396"/>
                </a:lnTo>
                <a:lnTo>
                  <a:pt x="570877" y="0"/>
                </a:lnTo>
                <a:close/>
              </a:path>
            </a:pathLst>
          </a:custGeom>
          <a:solidFill>
            <a:srgbClr val="000000"/>
          </a:solidFill>
        </p:spPr>
        <p:txBody>
          <a:bodyPr wrap="square" lIns="0" tIns="0" rIns="0" bIns="0" rtlCol="0"/>
          <a:lstStyle/>
          <a:p>
            <a:endParaRPr/>
          </a:p>
        </p:txBody>
      </p:sp>
      <p:sp>
        <p:nvSpPr>
          <p:cNvPr id="32" name="object 32"/>
          <p:cNvSpPr/>
          <p:nvPr/>
        </p:nvSpPr>
        <p:spPr>
          <a:xfrm>
            <a:off x="6723073" y="3133865"/>
            <a:ext cx="534164" cy="797840"/>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2566733" y="5602192"/>
            <a:ext cx="2697480" cy="76200"/>
          </a:xfrm>
          <a:custGeom>
            <a:avLst/>
            <a:gdLst/>
            <a:ahLst/>
            <a:cxnLst/>
            <a:rect l="l" t="t" r="r" b="b"/>
            <a:pathLst>
              <a:path w="2697479" h="76200">
                <a:moveTo>
                  <a:pt x="157137" y="25400"/>
                </a:moveTo>
                <a:lnTo>
                  <a:pt x="80937" y="25400"/>
                </a:lnTo>
                <a:lnTo>
                  <a:pt x="80937" y="50800"/>
                </a:lnTo>
                <a:lnTo>
                  <a:pt x="157137" y="50800"/>
                </a:lnTo>
                <a:lnTo>
                  <a:pt x="157137" y="25400"/>
                </a:lnTo>
                <a:close/>
              </a:path>
              <a:path w="2697479" h="76200">
                <a:moveTo>
                  <a:pt x="258737" y="25400"/>
                </a:moveTo>
                <a:lnTo>
                  <a:pt x="182537" y="25400"/>
                </a:lnTo>
                <a:lnTo>
                  <a:pt x="182537" y="50800"/>
                </a:lnTo>
                <a:lnTo>
                  <a:pt x="258737" y="50800"/>
                </a:lnTo>
                <a:lnTo>
                  <a:pt x="258737" y="25400"/>
                </a:lnTo>
                <a:close/>
              </a:path>
              <a:path w="2697479" h="76200">
                <a:moveTo>
                  <a:pt x="360337" y="25400"/>
                </a:moveTo>
                <a:lnTo>
                  <a:pt x="284137" y="25400"/>
                </a:lnTo>
                <a:lnTo>
                  <a:pt x="284137" y="50800"/>
                </a:lnTo>
                <a:lnTo>
                  <a:pt x="360337" y="50800"/>
                </a:lnTo>
                <a:lnTo>
                  <a:pt x="360337" y="25400"/>
                </a:lnTo>
                <a:close/>
              </a:path>
              <a:path w="2697479" h="76200">
                <a:moveTo>
                  <a:pt x="461937" y="25400"/>
                </a:moveTo>
                <a:lnTo>
                  <a:pt x="385737" y="25400"/>
                </a:lnTo>
                <a:lnTo>
                  <a:pt x="385737" y="50800"/>
                </a:lnTo>
                <a:lnTo>
                  <a:pt x="461937" y="50800"/>
                </a:lnTo>
                <a:lnTo>
                  <a:pt x="461937" y="25400"/>
                </a:lnTo>
                <a:close/>
              </a:path>
              <a:path w="2697479" h="76200">
                <a:moveTo>
                  <a:pt x="563537" y="25400"/>
                </a:moveTo>
                <a:lnTo>
                  <a:pt x="487337" y="25400"/>
                </a:lnTo>
                <a:lnTo>
                  <a:pt x="487337" y="50800"/>
                </a:lnTo>
                <a:lnTo>
                  <a:pt x="563537" y="50800"/>
                </a:lnTo>
                <a:lnTo>
                  <a:pt x="563537" y="25400"/>
                </a:lnTo>
                <a:close/>
              </a:path>
              <a:path w="2697479" h="76200">
                <a:moveTo>
                  <a:pt x="665137" y="25400"/>
                </a:moveTo>
                <a:lnTo>
                  <a:pt x="588937" y="25400"/>
                </a:lnTo>
                <a:lnTo>
                  <a:pt x="588937" y="50800"/>
                </a:lnTo>
                <a:lnTo>
                  <a:pt x="665137" y="50800"/>
                </a:lnTo>
                <a:lnTo>
                  <a:pt x="665137" y="25400"/>
                </a:lnTo>
                <a:close/>
              </a:path>
              <a:path w="2697479" h="76200">
                <a:moveTo>
                  <a:pt x="766737" y="25400"/>
                </a:moveTo>
                <a:lnTo>
                  <a:pt x="690537" y="25400"/>
                </a:lnTo>
                <a:lnTo>
                  <a:pt x="690537" y="50800"/>
                </a:lnTo>
                <a:lnTo>
                  <a:pt x="766737" y="50800"/>
                </a:lnTo>
                <a:lnTo>
                  <a:pt x="766737" y="25400"/>
                </a:lnTo>
                <a:close/>
              </a:path>
              <a:path w="2697479" h="76200">
                <a:moveTo>
                  <a:pt x="868337" y="25400"/>
                </a:moveTo>
                <a:lnTo>
                  <a:pt x="792137" y="25400"/>
                </a:lnTo>
                <a:lnTo>
                  <a:pt x="792137" y="50800"/>
                </a:lnTo>
                <a:lnTo>
                  <a:pt x="868337" y="50800"/>
                </a:lnTo>
                <a:lnTo>
                  <a:pt x="868337" y="25400"/>
                </a:lnTo>
                <a:close/>
              </a:path>
              <a:path w="2697479" h="76200">
                <a:moveTo>
                  <a:pt x="969937" y="25400"/>
                </a:moveTo>
                <a:lnTo>
                  <a:pt x="893737" y="25400"/>
                </a:lnTo>
                <a:lnTo>
                  <a:pt x="893737" y="50800"/>
                </a:lnTo>
                <a:lnTo>
                  <a:pt x="969937" y="50800"/>
                </a:lnTo>
                <a:lnTo>
                  <a:pt x="969937" y="25400"/>
                </a:lnTo>
                <a:close/>
              </a:path>
              <a:path w="2697479" h="76200">
                <a:moveTo>
                  <a:pt x="1071537" y="25400"/>
                </a:moveTo>
                <a:lnTo>
                  <a:pt x="995337" y="25400"/>
                </a:lnTo>
                <a:lnTo>
                  <a:pt x="995337" y="50800"/>
                </a:lnTo>
                <a:lnTo>
                  <a:pt x="1071537" y="50800"/>
                </a:lnTo>
                <a:lnTo>
                  <a:pt x="1071537" y="25400"/>
                </a:lnTo>
                <a:close/>
              </a:path>
              <a:path w="2697479" h="76200">
                <a:moveTo>
                  <a:pt x="1173137" y="25400"/>
                </a:moveTo>
                <a:lnTo>
                  <a:pt x="1096937" y="25400"/>
                </a:lnTo>
                <a:lnTo>
                  <a:pt x="1096937" y="50800"/>
                </a:lnTo>
                <a:lnTo>
                  <a:pt x="1173137" y="50800"/>
                </a:lnTo>
                <a:lnTo>
                  <a:pt x="1173137" y="25400"/>
                </a:lnTo>
                <a:close/>
              </a:path>
              <a:path w="2697479" h="76200">
                <a:moveTo>
                  <a:pt x="1274737" y="25398"/>
                </a:moveTo>
                <a:lnTo>
                  <a:pt x="1198537" y="25400"/>
                </a:lnTo>
                <a:lnTo>
                  <a:pt x="1198537" y="50798"/>
                </a:lnTo>
                <a:lnTo>
                  <a:pt x="1274737" y="50798"/>
                </a:lnTo>
                <a:lnTo>
                  <a:pt x="1274737" y="25398"/>
                </a:lnTo>
                <a:close/>
              </a:path>
              <a:path w="2697479" h="76200">
                <a:moveTo>
                  <a:pt x="1376337" y="25398"/>
                </a:moveTo>
                <a:lnTo>
                  <a:pt x="1300137" y="25398"/>
                </a:lnTo>
                <a:lnTo>
                  <a:pt x="1300137" y="50798"/>
                </a:lnTo>
                <a:lnTo>
                  <a:pt x="1376337" y="50798"/>
                </a:lnTo>
                <a:lnTo>
                  <a:pt x="1376337" y="25398"/>
                </a:lnTo>
                <a:close/>
              </a:path>
              <a:path w="2697479" h="76200">
                <a:moveTo>
                  <a:pt x="1477937" y="25398"/>
                </a:moveTo>
                <a:lnTo>
                  <a:pt x="1401737" y="25398"/>
                </a:lnTo>
                <a:lnTo>
                  <a:pt x="1401737" y="50798"/>
                </a:lnTo>
                <a:lnTo>
                  <a:pt x="1477937" y="50798"/>
                </a:lnTo>
                <a:lnTo>
                  <a:pt x="1477937" y="25398"/>
                </a:lnTo>
                <a:close/>
              </a:path>
              <a:path w="2697479" h="76200">
                <a:moveTo>
                  <a:pt x="1579537" y="25398"/>
                </a:moveTo>
                <a:lnTo>
                  <a:pt x="1503337" y="25398"/>
                </a:lnTo>
                <a:lnTo>
                  <a:pt x="1503337" y="50798"/>
                </a:lnTo>
                <a:lnTo>
                  <a:pt x="1579537" y="50798"/>
                </a:lnTo>
                <a:lnTo>
                  <a:pt x="1579537" y="25398"/>
                </a:lnTo>
                <a:close/>
              </a:path>
              <a:path w="2697479" h="76200">
                <a:moveTo>
                  <a:pt x="1681137" y="25398"/>
                </a:moveTo>
                <a:lnTo>
                  <a:pt x="1604937" y="25398"/>
                </a:lnTo>
                <a:lnTo>
                  <a:pt x="1604937" y="50798"/>
                </a:lnTo>
                <a:lnTo>
                  <a:pt x="1681137" y="50798"/>
                </a:lnTo>
                <a:lnTo>
                  <a:pt x="1681137" y="25398"/>
                </a:lnTo>
                <a:close/>
              </a:path>
              <a:path w="2697479" h="76200">
                <a:moveTo>
                  <a:pt x="1782737" y="25398"/>
                </a:moveTo>
                <a:lnTo>
                  <a:pt x="1706537" y="25398"/>
                </a:lnTo>
                <a:lnTo>
                  <a:pt x="1706537" y="50798"/>
                </a:lnTo>
                <a:lnTo>
                  <a:pt x="1782737" y="50798"/>
                </a:lnTo>
                <a:lnTo>
                  <a:pt x="1782737" y="25398"/>
                </a:lnTo>
                <a:close/>
              </a:path>
              <a:path w="2697479" h="76200">
                <a:moveTo>
                  <a:pt x="1884337" y="25398"/>
                </a:moveTo>
                <a:lnTo>
                  <a:pt x="1808137" y="25398"/>
                </a:lnTo>
                <a:lnTo>
                  <a:pt x="1808137" y="50798"/>
                </a:lnTo>
                <a:lnTo>
                  <a:pt x="1884337" y="50798"/>
                </a:lnTo>
                <a:lnTo>
                  <a:pt x="1884337" y="25398"/>
                </a:lnTo>
                <a:close/>
              </a:path>
              <a:path w="2697479" h="76200">
                <a:moveTo>
                  <a:pt x="1985937" y="25398"/>
                </a:moveTo>
                <a:lnTo>
                  <a:pt x="1909737" y="25398"/>
                </a:lnTo>
                <a:lnTo>
                  <a:pt x="1909737" y="50798"/>
                </a:lnTo>
                <a:lnTo>
                  <a:pt x="1985937" y="50798"/>
                </a:lnTo>
                <a:lnTo>
                  <a:pt x="1985937" y="25398"/>
                </a:lnTo>
                <a:close/>
              </a:path>
              <a:path w="2697479" h="76200">
                <a:moveTo>
                  <a:pt x="2087537" y="25398"/>
                </a:moveTo>
                <a:lnTo>
                  <a:pt x="2011337" y="25398"/>
                </a:lnTo>
                <a:lnTo>
                  <a:pt x="2011337" y="50798"/>
                </a:lnTo>
                <a:lnTo>
                  <a:pt x="2087537" y="50798"/>
                </a:lnTo>
                <a:lnTo>
                  <a:pt x="2087537" y="25398"/>
                </a:lnTo>
                <a:close/>
              </a:path>
              <a:path w="2697479" h="76200">
                <a:moveTo>
                  <a:pt x="2189137" y="25398"/>
                </a:moveTo>
                <a:lnTo>
                  <a:pt x="2112937" y="25398"/>
                </a:lnTo>
                <a:lnTo>
                  <a:pt x="2112937" y="50798"/>
                </a:lnTo>
                <a:lnTo>
                  <a:pt x="2189137" y="50798"/>
                </a:lnTo>
                <a:lnTo>
                  <a:pt x="2189137" y="25398"/>
                </a:lnTo>
                <a:close/>
              </a:path>
              <a:path w="2697479" h="76200">
                <a:moveTo>
                  <a:pt x="2290737" y="25398"/>
                </a:moveTo>
                <a:lnTo>
                  <a:pt x="2214537" y="25398"/>
                </a:lnTo>
                <a:lnTo>
                  <a:pt x="2214537" y="50798"/>
                </a:lnTo>
                <a:lnTo>
                  <a:pt x="2290737" y="50798"/>
                </a:lnTo>
                <a:lnTo>
                  <a:pt x="2290737" y="25398"/>
                </a:lnTo>
                <a:close/>
              </a:path>
              <a:path w="2697479" h="76200">
                <a:moveTo>
                  <a:pt x="2392337" y="25398"/>
                </a:moveTo>
                <a:lnTo>
                  <a:pt x="2316137" y="25398"/>
                </a:lnTo>
                <a:lnTo>
                  <a:pt x="2316137" y="50798"/>
                </a:lnTo>
                <a:lnTo>
                  <a:pt x="2392337" y="50798"/>
                </a:lnTo>
                <a:lnTo>
                  <a:pt x="2392337" y="25398"/>
                </a:lnTo>
                <a:close/>
              </a:path>
              <a:path w="2697479" h="76200">
                <a:moveTo>
                  <a:pt x="2493937" y="25398"/>
                </a:moveTo>
                <a:lnTo>
                  <a:pt x="2417737" y="25398"/>
                </a:lnTo>
                <a:lnTo>
                  <a:pt x="2417737" y="50798"/>
                </a:lnTo>
                <a:lnTo>
                  <a:pt x="2493937" y="50798"/>
                </a:lnTo>
                <a:lnTo>
                  <a:pt x="2493937" y="25398"/>
                </a:lnTo>
                <a:close/>
              </a:path>
              <a:path w="2697479" h="76200">
                <a:moveTo>
                  <a:pt x="2595537" y="25398"/>
                </a:moveTo>
                <a:lnTo>
                  <a:pt x="2519337" y="25398"/>
                </a:lnTo>
                <a:lnTo>
                  <a:pt x="2519337" y="50798"/>
                </a:lnTo>
                <a:lnTo>
                  <a:pt x="2595537" y="50798"/>
                </a:lnTo>
                <a:lnTo>
                  <a:pt x="2595537" y="25398"/>
                </a:lnTo>
                <a:close/>
              </a:path>
              <a:path w="2697479" h="76200">
                <a:moveTo>
                  <a:pt x="2697137" y="25398"/>
                </a:moveTo>
                <a:lnTo>
                  <a:pt x="2620937" y="25398"/>
                </a:lnTo>
                <a:lnTo>
                  <a:pt x="2620937" y="50798"/>
                </a:lnTo>
                <a:lnTo>
                  <a:pt x="2697137" y="50798"/>
                </a:lnTo>
                <a:lnTo>
                  <a:pt x="2697137" y="25398"/>
                </a:lnTo>
                <a:close/>
              </a:path>
              <a:path w="2697479"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34" name="object 34"/>
          <p:cNvSpPr txBox="1"/>
          <p:nvPr/>
        </p:nvSpPr>
        <p:spPr>
          <a:xfrm>
            <a:off x="2821787" y="5153355"/>
            <a:ext cx="2152015" cy="391160"/>
          </a:xfrm>
          <a:prstGeom prst="rect">
            <a:avLst/>
          </a:prstGeom>
        </p:spPr>
        <p:txBody>
          <a:bodyPr vert="horz" wrap="square" lIns="0" tIns="12700" rIns="0" bIns="0" rtlCol="0">
            <a:spAutoFit/>
          </a:bodyPr>
          <a:lstStyle/>
          <a:p>
            <a:pPr marL="38735">
              <a:lnSpc>
                <a:spcPct val="100000"/>
              </a:lnSpc>
              <a:spcBef>
                <a:spcPts val="100"/>
              </a:spcBef>
            </a:pPr>
            <a:r>
              <a:rPr sz="2400" spc="-55" dirty="0">
                <a:latin typeface="Arial"/>
                <a:cs typeface="Arial"/>
              </a:rPr>
              <a:t>Assumptions</a:t>
            </a:r>
            <a:r>
              <a:rPr sz="2400" spc="-70" dirty="0">
                <a:latin typeface="Arial"/>
                <a:cs typeface="Arial"/>
              </a:rPr>
              <a:t> </a:t>
            </a:r>
            <a:r>
              <a:rPr sz="2400" spc="10" dirty="0">
                <a:latin typeface="Arial"/>
                <a:cs typeface="Arial"/>
              </a:rPr>
              <a:t>on</a:t>
            </a:r>
            <a:endParaRPr sz="2400">
              <a:latin typeface="Arial"/>
              <a:cs typeface="Arial"/>
            </a:endParaRPr>
          </a:p>
        </p:txBody>
      </p:sp>
      <p:sp>
        <p:nvSpPr>
          <p:cNvPr id="35" name="object 35"/>
          <p:cNvSpPr txBox="1"/>
          <p:nvPr/>
        </p:nvSpPr>
        <p:spPr>
          <a:xfrm>
            <a:off x="1306550" y="5214492"/>
            <a:ext cx="1034415" cy="391160"/>
          </a:xfrm>
          <a:prstGeom prst="rect">
            <a:avLst/>
          </a:prstGeom>
        </p:spPr>
        <p:txBody>
          <a:bodyPr vert="horz" wrap="square" lIns="0" tIns="12700" rIns="0" bIns="0" rtlCol="0">
            <a:spAutoFit/>
          </a:bodyPr>
          <a:lstStyle/>
          <a:p>
            <a:pPr marL="12700">
              <a:lnSpc>
                <a:spcPct val="100000"/>
              </a:lnSpc>
              <a:spcBef>
                <a:spcPts val="100"/>
              </a:spcBef>
            </a:pPr>
            <a:r>
              <a:rPr sz="2400" spc="-155" dirty="0">
                <a:solidFill>
                  <a:srgbClr val="0070C0"/>
                </a:solidFill>
                <a:latin typeface="Arial"/>
                <a:cs typeface="Arial"/>
              </a:rPr>
              <a:t>C</a:t>
            </a:r>
            <a:r>
              <a:rPr sz="2400" spc="-114" dirty="0">
                <a:solidFill>
                  <a:srgbClr val="0070C0"/>
                </a:solidFill>
                <a:latin typeface="Arial"/>
                <a:cs typeface="Arial"/>
              </a:rPr>
              <a:t>h</a:t>
            </a:r>
            <a:r>
              <a:rPr sz="2400" spc="-140" dirty="0">
                <a:solidFill>
                  <a:srgbClr val="0070C0"/>
                </a:solidFill>
                <a:latin typeface="Arial"/>
                <a:cs typeface="Arial"/>
              </a:rPr>
              <a:t>a</a:t>
            </a:r>
            <a:r>
              <a:rPr sz="2400" spc="-15" dirty="0">
                <a:solidFill>
                  <a:srgbClr val="0070C0"/>
                </a:solidFill>
                <a:latin typeface="Arial"/>
                <a:cs typeface="Arial"/>
              </a:rPr>
              <a:t>n</a:t>
            </a:r>
            <a:r>
              <a:rPr sz="2400" spc="35" dirty="0">
                <a:solidFill>
                  <a:srgbClr val="0070C0"/>
                </a:solidFill>
                <a:latin typeface="Arial"/>
                <a:cs typeface="Arial"/>
              </a:rPr>
              <a:t>g</a:t>
            </a:r>
            <a:r>
              <a:rPr sz="2400" spc="-105" dirty="0">
                <a:solidFill>
                  <a:srgbClr val="0070C0"/>
                </a:solidFill>
                <a:latin typeface="Arial"/>
                <a:cs typeface="Arial"/>
              </a:rPr>
              <a:t>e</a:t>
            </a:r>
            <a:endParaRPr sz="2400" dirty="0">
              <a:latin typeface="Arial"/>
              <a:cs typeface="Arial"/>
            </a:endParaRPr>
          </a:p>
        </p:txBody>
      </p:sp>
      <p:sp>
        <p:nvSpPr>
          <p:cNvPr id="36" name="object 36"/>
          <p:cNvSpPr txBox="1"/>
          <p:nvPr/>
        </p:nvSpPr>
        <p:spPr>
          <a:xfrm>
            <a:off x="956470" y="5486639"/>
            <a:ext cx="10304145" cy="677108"/>
          </a:xfrm>
          <a:prstGeom prst="rect">
            <a:avLst/>
          </a:prstGeom>
        </p:spPr>
        <p:txBody>
          <a:bodyPr vert="horz" wrap="square" lIns="0" tIns="0" rIns="0" bIns="0" rtlCol="0">
            <a:spAutoFit/>
          </a:bodyPr>
          <a:lstStyle/>
          <a:p>
            <a:pPr marL="4521200">
              <a:lnSpc>
                <a:spcPts val="2425"/>
              </a:lnSpc>
            </a:pPr>
            <a:r>
              <a:rPr sz="2400" spc="-30" dirty="0">
                <a:latin typeface="Arial"/>
                <a:cs typeface="Arial"/>
              </a:rPr>
              <a:t>Whether </a:t>
            </a:r>
            <a:r>
              <a:rPr sz="2400" spc="-135" dirty="0">
                <a:latin typeface="Arial"/>
                <a:cs typeface="Arial"/>
              </a:rPr>
              <a:t>a </a:t>
            </a:r>
            <a:r>
              <a:rPr sz="2400" spc="-50" dirty="0">
                <a:latin typeface="Arial"/>
                <a:cs typeface="Arial"/>
              </a:rPr>
              <a:t>packet </a:t>
            </a:r>
            <a:r>
              <a:rPr sz="2400" spc="-114" dirty="0">
                <a:latin typeface="Arial"/>
                <a:cs typeface="Arial"/>
              </a:rPr>
              <a:t>is</a:t>
            </a:r>
            <a:r>
              <a:rPr sz="2400" spc="175" dirty="0">
                <a:latin typeface="Arial"/>
                <a:cs typeface="Arial"/>
              </a:rPr>
              <a:t> </a:t>
            </a:r>
            <a:r>
              <a:rPr sz="2400" spc="-25" dirty="0">
                <a:latin typeface="Arial"/>
                <a:cs typeface="Arial"/>
              </a:rPr>
              <a:t>lost</a:t>
            </a:r>
            <a:endParaRPr sz="2400" dirty="0">
              <a:latin typeface="Arial"/>
              <a:cs typeface="Arial"/>
            </a:endParaRPr>
          </a:p>
          <a:p>
            <a:pPr>
              <a:lnSpc>
                <a:spcPct val="100000"/>
              </a:lnSpc>
              <a:spcBef>
                <a:spcPts val="20"/>
              </a:spcBef>
              <a:tabLst>
                <a:tab pos="2399030" algn="l"/>
                <a:tab pos="4549140" algn="l"/>
              </a:tabLst>
            </a:pPr>
            <a:r>
              <a:rPr sz="3600" spc="-89" baseline="37037" dirty="0">
                <a:solidFill>
                  <a:srgbClr val="0070C0"/>
                </a:solidFill>
                <a:latin typeface="Arial"/>
                <a:cs typeface="Arial"/>
              </a:rPr>
              <a:t>Sending</a:t>
            </a:r>
            <a:r>
              <a:rPr sz="3600" spc="-15" baseline="37037" dirty="0">
                <a:solidFill>
                  <a:srgbClr val="0070C0"/>
                </a:solidFill>
                <a:latin typeface="Arial"/>
                <a:cs typeface="Arial"/>
              </a:rPr>
              <a:t> </a:t>
            </a:r>
            <a:r>
              <a:rPr sz="3600" spc="-187" baseline="37037" dirty="0">
                <a:solidFill>
                  <a:srgbClr val="0070C0"/>
                </a:solidFill>
                <a:latin typeface="Arial"/>
                <a:cs typeface="Arial"/>
              </a:rPr>
              <a:t>Rate	</a:t>
            </a:r>
            <a:r>
              <a:rPr sz="3600" spc="-22" baseline="17361" dirty="0">
                <a:latin typeface="Arial"/>
                <a:cs typeface="Arial"/>
              </a:rPr>
              <a:t>Network	</a:t>
            </a:r>
            <a:r>
              <a:rPr sz="2400" spc="-50" dirty="0">
                <a:latin typeface="Arial"/>
                <a:cs typeface="Arial"/>
              </a:rPr>
              <a:t>When </a:t>
            </a:r>
            <a:r>
              <a:rPr sz="2400" spc="-114" dirty="0">
                <a:latin typeface="Arial"/>
                <a:cs typeface="Arial"/>
              </a:rPr>
              <a:t>is </a:t>
            </a:r>
            <a:r>
              <a:rPr sz="2400" spc="-135" dirty="0">
                <a:latin typeface="Arial"/>
                <a:cs typeface="Arial"/>
              </a:rPr>
              <a:t>a </a:t>
            </a:r>
            <a:r>
              <a:rPr sz="2400" spc="-50" dirty="0">
                <a:latin typeface="Arial"/>
                <a:cs typeface="Arial"/>
              </a:rPr>
              <a:t>packet</a:t>
            </a:r>
            <a:r>
              <a:rPr sz="2400" spc="270" dirty="0">
                <a:latin typeface="Arial"/>
                <a:cs typeface="Arial"/>
              </a:rPr>
              <a:t> </a:t>
            </a:r>
            <a:r>
              <a:rPr sz="2400" spc="-80" dirty="0" err="1" smtClean="0">
                <a:latin typeface="Arial"/>
                <a:cs typeface="Arial"/>
              </a:rPr>
              <a:t>acked</a:t>
            </a:r>
            <a:r>
              <a:rPr sz="1200" dirty="0">
                <a:solidFill>
                  <a:srgbClr val="898989"/>
                </a:solidFill>
                <a:latin typeface="Arial"/>
                <a:cs typeface="Arial"/>
              </a:rPr>
              <a:t>	</a:t>
            </a:r>
            <a:endParaRPr sz="1200" dirty="0">
              <a:latin typeface="Arial"/>
              <a:cs typeface="Arial"/>
            </a:endParaRPr>
          </a:p>
        </p:txBody>
      </p:sp>
      <p:sp>
        <p:nvSpPr>
          <p:cNvPr id="41" name="object 41"/>
          <p:cNvSpPr/>
          <p:nvPr/>
        </p:nvSpPr>
        <p:spPr>
          <a:xfrm>
            <a:off x="1066179" y="2781503"/>
            <a:ext cx="659617" cy="579628"/>
          </a:xfrm>
          <a:prstGeom prst="rect">
            <a:avLst/>
          </a:prstGeom>
          <a:blipFill>
            <a:blip r:embed="rId4" cstate="print"/>
            <a:stretch>
              <a:fillRect/>
            </a:stretch>
          </a:blipFill>
        </p:spPr>
        <p:txBody>
          <a:bodyPr wrap="square" lIns="0" tIns="0" rIns="0" bIns="0" rtlCol="0"/>
          <a:lstStyle/>
          <a:p>
            <a:endParaRPr/>
          </a:p>
        </p:txBody>
      </p:sp>
      <p:sp>
        <p:nvSpPr>
          <p:cNvPr id="42" name="object 42"/>
          <p:cNvSpPr/>
          <p:nvPr/>
        </p:nvSpPr>
        <p:spPr>
          <a:xfrm>
            <a:off x="3016470" y="2581784"/>
            <a:ext cx="1080912" cy="894524"/>
          </a:xfrm>
          <a:prstGeom prst="rect">
            <a:avLst/>
          </a:prstGeom>
          <a:blipFill>
            <a:blip r:embed="rId5" cstate="print"/>
            <a:stretch>
              <a:fillRect/>
            </a:stretch>
          </a:blipFill>
        </p:spPr>
        <p:txBody>
          <a:bodyPr wrap="square" lIns="0" tIns="0" rIns="0" bIns="0" rtlCol="0"/>
          <a:lstStyle/>
          <a:p>
            <a:endParaRPr/>
          </a:p>
        </p:txBody>
      </p:sp>
      <p:sp>
        <p:nvSpPr>
          <p:cNvPr id="43" name="object 43"/>
          <p:cNvSpPr/>
          <p:nvPr/>
        </p:nvSpPr>
        <p:spPr>
          <a:xfrm>
            <a:off x="4072725" y="3361131"/>
            <a:ext cx="1035685" cy="76200"/>
          </a:xfrm>
          <a:custGeom>
            <a:avLst/>
            <a:gdLst/>
            <a:ahLst/>
            <a:cxnLst/>
            <a:rect l="l" t="t" r="r" b="b"/>
            <a:pathLst>
              <a:path w="1035685" h="76200">
                <a:moveTo>
                  <a:pt x="0" y="0"/>
                </a:moveTo>
                <a:lnTo>
                  <a:pt x="1035580" y="75747"/>
                </a:lnTo>
              </a:path>
            </a:pathLst>
          </a:custGeom>
          <a:ln w="38100">
            <a:solidFill>
              <a:srgbClr val="000000"/>
            </a:solidFill>
          </a:ln>
        </p:spPr>
        <p:txBody>
          <a:bodyPr wrap="square" lIns="0" tIns="0" rIns="0" bIns="0" rtlCol="0"/>
          <a:lstStyle/>
          <a:p>
            <a:endParaRPr/>
          </a:p>
        </p:txBody>
      </p:sp>
      <p:sp>
        <p:nvSpPr>
          <p:cNvPr id="44" name="object 44"/>
          <p:cNvSpPr/>
          <p:nvPr/>
        </p:nvSpPr>
        <p:spPr>
          <a:xfrm>
            <a:off x="1084987" y="4052017"/>
            <a:ext cx="856955" cy="560431"/>
          </a:xfrm>
          <a:prstGeom prst="rect">
            <a:avLst/>
          </a:prstGeom>
          <a:blipFill>
            <a:blip r:embed="rId6" cstate="print"/>
            <a:stretch>
              <a:fillRect/>
            </a:stretch>
          </a:blipFill>
        </p:spPr>
        <p:txBody>
          <a:bodyPr wrap="square" lIns="0" tIns="0" rIns="0" bIns="0" rtlCol="0"/>
          <a:lstStyle/>
          <a:p>
            <a:endParaRPr/>
          </a:p>
        </p:txBody>
      </p:sp>
      <p:sp>
        <p:nvSpPr>
          <p:cNvPr id="45" name="object 45"/>
          <p:cNvSpPr/>
          <p:nvPr/>
        </p:nvSpPr>
        <p:spPr>
          <a:xfrm>
            <a:off x="2005545" y="3436883"/>
            <a:ext cx="1082675" cy="781685"/>
          </a:xfrm>
          <a:custGeom>
            <a:avLst/>
            <a:gdLst/>
            <a:ahLst/>
            <a:cxnLst/>
            <a:rect l="l" t="t" r="r" b="b"/>
            <a:pathLst>
              <a:path w="1082675" h="781685">
                <a:moveTo>
                  <a:pt x="0" y="781675"/>
                </a:moveTo>
                <a:lnTo>
                  <a:pt x="1082430" y="0"/>
                </a:lnTo>
              </a:path>
            </a:pathLst>
          </a:custGeom>
          <a:ln w="19050">
            <a:solidFill>
              <a:srgbClr val="000000"/>
            </a:solidFill>
          </a:ln>
        </p:spPr>
        <p:txBody>
          <a:bodyPr wrap="square" lIns="0" tIns="0" rIns="0" bIns="0" rtlCol="0"/>
          <a:lstStyle/>
          <a:p>
            <a:endParaRPr/>
          </a:p>
        </p:txBody>
      </p:sp>
      <p:sp>
        <p:nvSpPr>
          <p:cNvPr id="46" name="object 46"/>
          <p:cNvSpPr/>
          <p:nvPr/>
        </p:nvSpPr>
        <p:spPr>
          <a:xfrm>
            <a:off x="1704505" y="3111068"/>
            <a:ext cx="1312545" cy="152400"/>
          </a:xfrm>
          <a:custGeom>
            <a:avLst/>
            <a:gdLst/>
            <a:ahLst/>
            <a:cxnLst/>
            <a:rect l="l" t="t" r="r" b="b"/>
            <a:pathLst>
              <a:path w="1312545" h="152400">
                <a:moveTo>
                  <a:pt x="0" y="0"/>
                </a:moveTo>
                <a:lnTo>
                  <a:pt x="1311970" y="151863"/>
                </a:lnTo>
              </a:path>
            </a:pathLst>
          </a:custGeom>
          <a:ln w="19050">
            <a:solidFill>
              <a:srgbClr val="000000"/>
            </a:solidFill>
          </a:ln>
        </p:spPr>
        <p:txBody>
          <a:bodyPr wrap="square" lIns="0" tIns="0" rIns="0" bIns="0" rtlCol="0"/>
          <a:lstStyle/>
          <a:p>
            <a:endParaRPr/>
          </a:p>
        </p:txBody>
      </p:sp>
      <p:grpSp>
        <p:nvGrpSpPr>
          <p:cNvPr id="48" name="Group 47"/>
          <p:cNvGrpSpPr/>
          <p:nvPr/>
        </p:nvGrpSpPr>
        <p:grpSpPr>
          <a:xfrm>
            <a:off x="0" y="5435600"/>
            <a:ext cx="12192000" cy="1422400"/>
            <a:chOff x="0" y="5435600"/>
            <a:chExt cx="12192000" cy="1422400"/>
          </a:xfrm>
        </p:grpSpPr>
        <p:sp>
          <p:nvSpPr>
            <p:cNvPr id="37" name="object 37"/>
            <p:cNvSpPr/>
            <p:nvPr/>
          </p:nvSpPr>
          <p:spPr>
            <a:xfrm>
              <a:off x="0" y="5435600"/>
              <a:ext cx="12192000" cy="1422400"/>
            </a:xfrm>
            <a:prstGeom prst="rect">
              <a:avLst/>
            </a:prstGeom>
            <a:blipFill>
              <a:blip r:embed="rId7" cstate="print"/>
              <a:stretch>
                <a:fillRect/>
              </a:stretch>
            </a:blipFill>
          </p:spPr>
          <p:txBody>
            <a:bodyPr wrap="square" lIns="0" tIns="0" rIns="0" bIns="0" rtlCol="0"/>
            <a:lstStyle/>
            <a:p>
              <a:endParaRPr/>
            </a:p>
          </p:txBody>
        </p:sp>
        <p:sp>
          <p:nvSpPr>
            <p:cNvPr id="38" name="object 38"/>
            <p:cNvSpPr/>
            <p:nvPr/>
          </p:nvSpPr>
          <p:spPr>
            <a:xfrm>
              <a:off x="0" y="5558630"/>
              <a:ext cx="12192000" cy="1261110"/>
            </a:xfrm>
            <a:custGeom>
              <a:avLst/>
              <a:gdLst/>
              <a:ahLst/>
              <a:cxnLst/>
              <a:rect l="l" t="t" r="r" b="b"/>
              <a:pathLst>
                <a:path w="12192000" h="1261109">
                  <a:moveTo>
                    <a:pt x="0" y="1260703"/>
                  </a:moveTo>
                  <a:lnTo>
                    <a:pt x="12192000" y="1260703"/>
                  </a:lnTo>
                  <a:lnTo>
                    <a:pt x="12192000" y="0"/>
                  </a:lnTo>
                  <a:lnTo>
                    <a:pt x="0" y="0"/>
                  </a:lnTo>
                  <a:lnTo>
                    <a:pt x="0" y="1260703"/>
                  </a:lnTo>
                  <a:close/>
                </a:path>
              </a:pathLst>
            </a:custGeom>
            <a:solidFill>
              <a:srgbClr val="FFFFFF"/>
            </a:solidFill>
          </p:spPr>
          <p:txBody>
            <a:bodyPr wrap="square" lIns="0" tIns="0" rIns="0" bIns="0" rtlCol="0"/>
            <a:lstStyle/>
            <a:p>
              <a:endParaRPr/>
            </a:p>
          </p:txBody>
        </p:sp>
        <p:sp>
          <p:nvSpPr>
            <p:cNvPr id="39" name="object 39"/>
            <p:cNvSpPr txBox="1"/>
            <p:nvPr/>
          </p:nvSpPr>
          <p:spPr>
            <a:xfrm>
              <a:off x="785017" y="5833381"/>
              <a:ext cx="10622280" cy="635000"/>
            </a:xfrm>
            <a:prstGeom prst="rect">
              <a:avLst/>
            </a:prstGeom>
          </p:spPr>
          <p:txBody>
            <a:bodyPr vert="horz" wrap="square" lIns="0" tIns="12700" rIns="0" bIns="0" rtlCol="0">
              <a:spAutoFit/>
            </a:bodyPr>
            <a:lstStyle/>
            <a:p>
              <a:pPr marL="12700" algn="ctr">
                <a:lnSpc>
                  <a:spcPct val="100000"/>
                </a:lnSpc>
                <a:spcBef>
                  <a:spcPts val="100"/>
                </a:spcBef>
              </a:pPr>
              <a:r>
                <a:rPr sz="4000" spc="-170" dirty="0">
                  <a:latin typeface="Arial"/>
                  <a:cs typeface="Arial"/>
                </a:rPr>
                <a:t>Packet </a:t>
              </a:r>
              <a:r>
                <a:rPr sz="4000" spc="-175" dirty="0">
                  <a:latin typeface="Arial"/>
                  <a:cs typeface="Arial"/>
                </a:rPr>
                <a:t>loss </a:t>
              </a:r>
              <a:r>
                <a:rPr sz="4000" spc="-85" dirty="0" smtClean="0">
                  <a:latin typeface="Arial"/>
                  <a:cs typeface="Arial"/>
                </a:rPr>
                <a:t>indicates</a:t>
              </a:r>
              <a:r>
                <a:rPr sz="4000" spc="-310" dirty="0" smtClean="0">
                  <a:latin typeface="Arial"/>
                  <a:cs typeface="Arial"/>
                </a:rPr>
                <a:t> </a:t>
              </a:r>
              <a:r>
                <a:rPr sz="4000" spc="-45" dirty="0">
                  <a:latin typeface="Arial"/>
                  <a:cs typeface="Arial"/>
                </a:rPr>
                <a:t>congestion</a:t>
              </a:r>
              <a:endParaRPr sz="4000" dirty="0">
                <a:latin typeface="Arial"/>
                <a:cs typeface="Arial"/>
              </a:endParaRPr>
            </a:p>
          </p:txBody>
        </p:sp>
      </p:grpSp>
      <p:sp>
        <p:nvSpPr>
          <p:cNvPr id="40" name="object 40"/>
          <p:cNvSpPr/>
          <p:nvPr/>
        </p:nvSpPr>
        <p:spPr>
          <a:xfrm>
            <a:off x="2802737" y="4991950"/>
            <a:ext cx="1737995" cy="705485"/>
          </a:xfrm>
          <a:custGeom>
            <a:avLst/>
            <a:gdLst/>
            <a:ahLst/>
            <a:cxnLst/>
            <a:rect l="l" t="t" r="r" b="b"/>
            <a:pathLst>
              <a:path w="1737995" h="705485">
                <a:moveTo>
                  <a:pt x="0" y="0"/>
                </a:moveTo>
                <a:lnTo>
                  <a:pt x="1737870" y="0"/>
                </a:lnTo>
                <a:lnTo>
                  <a:pt x="1737870" y="705480"/>
                </a:lnTo>
                <a:lnTo>
                  <a:pt x="0" y="705480"/>
                </a:lnTo>
                <a:lnTo>
                  <a:pt x="0" y="0"/>
                </a:lnTo>
                <a:close/>
              </a:path>
            </a:pathLst>
          </a:custGeom>
          <a:ln w="38100">
            <a:solidFill>
              <a:srgbClr val="FF0000"/>
            </a:solidFill>
          </a:ln>
        </p:spPr>
        <p:txBody>
          <a:bodyPr wrap="square" lIns="0" tIns="0" rIns="0" bIns="0" rtlCol="0"/>
          <a:lstStyle/>
          <a:p>
            <a:endParaRPr/>
          </a:p>
        </p:txBody>
      </p:sp>
      <p:sp>
        <p:nvSpPr>
          <p:cNvPr id="47" name="Slide Number Placeholder 46"/>
          <p:cNvSpPr>
            <a:spLocks noGrp="1"/>
          </p:cNvSpPr>
          <p:nvPr>
            <p:ph type="sldNum" sz="quarter" idx="7"/>
          </p:nvPr>
        </p:nvSpPr>
        <p:spPr/>
        <p:txBody>
          <a:bodyPr/>
          <a:lstStyle/>
          <a:p>
            <a:pPr marL="25400">
              <a:lnSpc>
                <a:spcPts val="1310"/>
              </a:lnSpc>
            </a:pPr>
            <a:fld id="{81D60167-4931-47E6-BA6A-407CBD079E47}" type="slidenum">
              <a:rPr lang="en-US" spc="-40" smtClean="0"/>
              <a:t>15</a:t>
            </a:fld>
            <a:endParaRPr lang="en-US" spc="-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6536055" cy="695960"/>
          </a:xfrm>
          <a:prstGeom prst="rect">
            <a:avLst/>
          </a:prstGeom>
        </p:spPr>
        <p:txBody>
          <a:bodyPr vert="horz" wrap="square" lIns="0" tIns="12700" rIns="0" bIns="0" rtlCol="0">
            <a:spAutoFit/>
          </a:bodyPr>
          <a:lstStyle/>
          <a:p>
            <a:pPr marL="12700">
              <a:lnSpc>
                <a:spcPct val="100000"/>
              </a:lnSpc>
              <a:spcBef>
                <a:spcPts val="100"/>
              </a:spcBef>
            </a:pPr>
            <a:r>
              <a:rPr spc="-90" dirty="0"/>
              <a:t>Internet </a:t>
            </a:r>
            <a:r>
              <a:rPr spc="-135" dirty="0"/>
              <a:t>Congestion</a:t>
            </a:r>
            <a:r>
              <a:rPr spc="-5" dirty="0"/>
              <a:t> </a:t>
            </a:r>
            <a:r>
              <a:rPr spc="-75" dirty="0"/>
              <a:t>Control</a:t>
            </a:r>
          </a:p>
        </p:txBody>
      </p:sp>
      <p:sp>
        <p:nvSpPr>
          <p:cNvPr id="3" name="object 3"/>
          <p:cNvSpPr/>
          <p:nvPr/>
        </p:nvSpPr>
        <p:spPr>
          <a:xfrm>
            <a:off x="1066179" y="2781503"/>
            <a:ext cx="659617" cy="5796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084987" y="4052017"/>
            <a:ext cx="856955" cy="560431"/>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16470" y="2581784"/>
            <a:ext cx="1080912" cy="894524"/>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9427654" y="4786010"/>
            <a:ext cx="1119822" cy="1119822"/>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005545" y="3436883"/>
            <a:ext cx="1082675" cy="781685"/>
          </a:xfrm>
          <a:custGeom>
            <a:avLst/>
            <a:gdLst/>
            <a:ahLst/>
            <a:cxnLst/>
            <a:rect l="l" t="t" r="r" b="b"/>
            <a:pathLst>
              <a:path w="1082675" h="781685">
                <a:moveTo>
                  <a:pt x="0" y="781675"/>
                </a:moveTo>
                <a:lnTo>
                  <a:pt x="1082430" y="0"/>
                </a:lnTo>
              </a:path>
            </a:pathLst>
          </a:custGeom>
          <a:ln w="19050">
            <a:solidFill>
              <a:srgbClr val="000000"/>
            </a:solidFill>
          </a:ln>
        </p:spPr>
        <p:txBody>
          <a:bodyPr wrap="square" lIns="0" tIns="0" rIns="0" bIns="0" rtlCol="0"/>
          <a:lstStyle/>
          <a:p>
            <a:endParaRPr/>
          </a:p>
        </p:txBody>
      </p:sp>
      <p:sp>
        <p:nvSpPr>
          <p:cNvPr id="8" name="object 8"/>
          <p:cNvSpPr/>
          <p:nvPr/>
        </p:nvSpPr>
        <p:spPr>
          <a:xfrm>
            <a:off x="1704505" y="3111068"/>
            <a:ext cx="1312545" cy="152400"/>
          </a:xfrm>
          <a:custGeom>
            <a:avLst/>
            <a:gdLst/>
            <a:ahLst/>
            <a:cxnLst/>
            <a:rect l="l" t="t" r="r" b="b"/>
            <a:pathLst>
              <a:path w="1312545" h="152400">
                <a:moveTo>
                  <a:pt x="0" y="0"/>
                </a:moveTo>
                <a:lnTo>
                  <a:pt x="1311970" y="151863"/>
                </a:lnTo>
              </a:path>
            </a:pathLst>
          </a:custGeom>
          <a:ln w="19050">
            <a:solidFill>
              <a:srgbClr val="000000"/>
            </a:solidFill>
          </a:ln>
        </p:spPr>
        <p:txBody>
          <a:bodyPr wrap="square" lIns="0" tIns="0" rIns="0" bIns="0" rtlCol="0"/>
          <a:lstStyle/>
          <a:p>
            <a:endParaRPr/>
          </a:p>
        </p:txBody>
      </p:sp>
      <p:sp>
        <p:nvSpPr>
          <p:cNvPr id="9" name="object 9"/>
          <p:cNvSpPr/>
          <p:nvPr/>
        </p:nvSpPr>
        <p:spPr>
          <a:xfrm>
            <a:off x="4072725" y="3361131"/>
            <a:ext cx="1035685" cy="76200"/>
          </a:xfrm>
          <a:custGeom>
            <a:avLst/>
            <a:gdLst/>
            <a:ahLst/>
            <a:cxnLst/>
            <a:rect l="l" t="t" r="r" b="b"/>
            <a:pathLst>
              <a:path w="1035685" h="76200">
                <a:moveTo>
                  <a:pt x="0" y="0"/>
                </a:moveTo>
                <a:lnTo>
                  <a:pt x="1035580" y="75747"/>
                </a:lnTo>
              </a:path>
            </a:pathLst>
          </a:custGeom>
          <a:ln w="38100">
            <a:solidFill>
              <a:srgbClr val="000000"/>
            </a:solidFill>
          </a:ln>
        </p:spPr>
        <p:txBody>
          <a:bodyPr wrap="square" lIns="0" tIns="0" rIns="0" bIns="0" rtlCol="0"/>
          <a:lstStyle/>
          <a:p>
            <a:endParaRPr/>
          </a:p>
        </p:txBody>
      </p:sp>
      <p:sp>
        <p:nvSpPr>
          <p:cNvPr id="10" name="object 10"/>
          <p:cNvSpPr/>
          <p:nvPr/>
        </p:nvSpPr>
        <p:spPr>
          <a:xfrm>
            <a:off x="8567356" y="3943565"/>
            <a:ext cx="1066165" cy="1108075"/>
          </a:xfrm>
          <a:custGeom>
            <a:avLst/>
            <a:gdLst/>
            <a:ahLst/>
            <a:cxnLst/>
            <a:rect l="l" t="t" r="r" b="b"/>
            <a:pathLst>
              <a:path w="1066165" h="1108075">
                <a:moveTo>
                  <a:pt x="0" y="0"/>
                </a:moveTo>
                <a:lnTo>
                  <a:pt x="1065580" y="1107940"/>
                </a:lnTo>
              </a:path>
            </a:pathLst>
          </a:custGeom>
          <a:ln w="38100">
            <a:solidFill>
              <a:srgbClr val="000000"/>
            </a:solidFill>
          </a:ln>
        </p:spPr>
        <p:txBody>
          <a:bodyPr wrap="square" lIns="0" tIns="0" rIns="0" bIns="0" rtlCol="0"/>
          <a:lstStyle/>
          <a:p>
            <a:endParaRPr/>
          </a:p>
        </p:txBody>
      </p:sp>
      <p:sp>
        <p:nvSpPr>
          <p:cNvPr id="11" name="object 11"/>
          <p:cNvSpPr/>
          <p:nvPr/>
        </p:nvSpPr>
        <p:spPr>
          <a:xfrm>
            <a:off x="5095071" y="2491621"/>
            <a:ext cx="3726179" cy="2232025"/>
          </a:xfrm>
          <a:custGeom>
            <a:avLst/>
            <a:gdLst/>
            <a:ahLst/>
            <a:cxnLst/>
            <a:rect l="l" t="t" r="r" b="b"/>
            <a:pathLst>
              <a:path w="3726179" h="2232025">
                <a:moveTo>
                  <a:pt x="2389488" y="2020434"/>
                </a:moveTo>
                <a:lnTo>
                  <a:pt x="1422631" y="2020434"/>
                </a:lnTo>
                <a:lnTo>
                  <a:pt x="1452366" y="2053630"/>
                </a:lnTo>
                <a:lnTo>
                  <a:pt x="1485302" y="2084435"/>
                </a:lnTo>
                <a:lnTo>
                  <a:pt x="1521215" y="2112714"/>
                </a:lnTo>
                <a:lnTo>
                  <a:pt x="1559885" y="2138331"/>
                </a:lnTo>
                <a:lnTo>
                  <a:pt x="1601087" y="2161151"/>
                </a:lnTo>
                <a:lnTo>
                  <a:pt x="1644600" y="2181040"/>
                </a:lnTo>
                <a:lnTo>
                  <a:pt x="1690201" y="2197861"/>
                </a:lnTo>
                <a:lnTo>
                  <a:pt x="1737667" y="2211480"/>
                </a:lnTo>
                <a:lnTo>
                  <a:pt x="1789035" y="2222174"/>
                </a:lnTo>
                <a:lnTo>
                  <a:pt x="1840466" y="2228936"/>
                </a:lnTo>
                <a:lnTo>
                  <a:pt x="1891705" y="2231878"/>
                </a:lnTo>
                <a:lnTo>
                  <a:pt x="1942494" y="2231112"/>
                </a:lnTo>
                <a:lnTo>
                  <a:pt x="1992579" y="2226749"/>
                </a:lnTo>
                <a:lnTo>
                  <a:pt x="2041702" y="2218903"/>
                </a:lnTo>
                <a:lnTo>
                  <a:pt x="2089609" y="2207685"/>
                </a:lnTo>
                <a:lnTo>
                  <a:pt x="2136042" y="2193208"/>
                </a:lnTo>
                <a:lnTo>
                  <a:pt x="2180746" y="2175583"/>
                </a:lnTo>
                <a:lnTo>
                  <a:pt x="2223465" y="2154923"/>
                </a:lnTo>
                <a:lnTo>
                  <a:pt x="2263943" y="2131340"/>
                </a:lnTo>
                <a:lnTo>
                  <a:pt x="2301923" y="2104946"/>
                </a:lnTo>
                <a:lnTo>
                  <a:pt x="2337149" y="2075852"/>
                </a:lnTo>
                <a:lnTo>
                  <a:pt x="2369366" y="2044173"/>
                </a:lnTo>
                <a:lnTo>
                  <a:pt x="2389488" y="2020434"/>
                </a:lnTo>
                <a:close/>
              </a:path>
              <a:path w="3726179" h="2232025">
                <a:moveTo>
                  <a:pt x="3092772" y="1824447"/>
                </a:moveTo>
                <a:lnTo>
                  <a:pt x="502859" y="1824447"/>
                </a:lnTo>
                <a:lnTo>
                  <a:pt x="505158" y="1827737"/>
                </a:lnTo>
                <a:lnTo>
                  <a:pt x="538390" y="1869885"/>
                </a:lnTo>
                <a:lnTo>
                  <a:pt x="569667" y="1903103"/>
                </a:lnTo>
                <a:lnTo>
                  <a:pt x="603523" y="1933866"/>
                </a:lnTo>
                <a:lnTo>
                  <a:pt x="639756" y="1962131"/>
                </a:lnTo>
                <a:lnTo>
                  <a:pt x="678161" y="1987857"/>
                </a:lnTo>
                <a:lnTo>
                  <a:pt x="718537" y="2011004"/>
                </a:lnTo>
                <a:lnTo>
                  <a:pt x="760681" y="2031529"/>
                </a:lnTo>
                <a:lnTo>
                  <a:pt x="804389" y="2049391"/>
                </a:lnTo>
                <a:lnTo>
                  <a:pt x="849458" y="2064549"/>
                </a:lnTo>
                <a:lnTo>
                  <a:pt x="895686" y="2076961"/>
                </a:lnTo>
                <a:lnTo>
                  <a:pt x="942870" y="2086585"/>
                </a:lnTo>
                <a:lnTo>
                  <a:pt x="990807" y="2093382"/>
                </a:lnTo>
                <a:lnTo>
                  <a:pt x="1039293" y="2097308"/>
                </a:lnTo>
                <a:lnTo>
                  <a:pt x="1088127" y="2098323"/>
                </a:lnTo>
                <a:lnTo>
                  <a:pt x="1137104" y="2096386"/>
                </a:lnTo>
                <a:lnTo>
                  <a:pt x="1186023" y="2091454"/>
                </a:lnTo>
                <a:lnTo>
                  <a:pt x="1234680" y="2083487"/>
                </a:lnTo>
                <a:lnTo>
                  <a:pt x="1282872" y="2072442"/>
                </a:lnTo>
                <a:lnTo>
                  <a:pt x="1330396" y="2058280"/>
                </a:lnTo>
                <a:lnTo>
                  <a:pt x="1377050" y="2040957"/>
                </a:lnTo>
                <a:lnTo>
                  <a:pt x="1422631" y="2020434"/>
                </a:lnTo>
                <a:lnTo>
                  <a:pt x="2389488" y="2020434"/>
                </a:lnTo>
                <a:lnTo>
                  <a:pt x="2398317" y="2010018"/>
                </a:lnTo>
                <a:lnTo>
                  <a:pt x="2423746" y="1973501"/>
                </a:lnTo>
                <a:lnTo>
                  <a:pt x="2445397" y="1934733"/>
                </a:lnTo>
                <a:lnTo>
                  <a:pt x="2463015" y="1893827"/>
                </a:lnTo>
                <a:lnTo>
                  <a:pt x="2990116" y="1893827"/>
                </a:lnTo>
                <a:lnTo>
                  <a:pt x="3002309" y="1887897"/>
                </a:lnTo>
                <a:lnTo>
                  <a:pt x="3040908" y="1864755"/>
                </a:lnTo>
                <a:lnTo>
                  <a:pt x="3076560" y="1838759"/>
                </a:lnTo>
                <a:lnTo>
                  <a:pt x="3092772" y="1824447"/>
                </a:lnTo>
                <a:close/>
              </a:path>
              <a:path w="3726179" h="2232025">
                <a:moveTo>
                  <a:pt x="2990116" y="1893827"/>
                </a:moveTo>
                <a:lnTo>
                  <a:pt x="2463015" y="1893827"/>
                </a:lnTo>
                <a:lnTo>
                  <a:pt x="2511179" y="1915431"/>
                </a:lnTo>
                <a:lnTo>
                  <a:pt x="2561734" y="1932511"/>
                </a:lnTo>
                <a:lnTo>
                  <a:pt x="2614203" y="1944953"/>
                </a:lnTo>
                <a:lnTo>
                  <a:pt x="2668108" y="1952645"/>
                </a:lnTo>
                <a:lnTo>
                  <a:pt x="2722971" y="1955473"/>
                </a:lnTo>
                <a:lnTo>
                  <a:pt x="2773948" y="1953709"/>
                </a:lnTo>
                <a:lnTo>
                  <a:pt x="2823494" y="1947875"/>
                </a:lnTo>
                <a:lnTo>
                  <a:pt x="2871356" y="1938174"/>
                </a:lnTo>
                <a:lnTo>
                  <a:pt x="2917280" y="1924809"/>
                </a:lnTo>
                <a:lnTo>
                  <a:pt x="2961016" y="1907983"/>
                </a:lnTo>
                <a:lnTo>
                  <a:pt x="2990116" y="1893827"/>
                </a:lnTo>
                <a:close/>
              </a:path>
              <a:path w="3726179" h="2232025">
                <a:moveTo>
                  <a:pt x="933659" y="196026"/>
                </a:moveTo>
                <a:lnTo>
                  <a:pt x="885261" y="196417"/>
                </a:lnTo>
                <a:lnTo>
                  <a:pt x="836818" y="200117"/>
                </a:lnTo>
                <a:lnTo>
                  <a:pt x="784666" y="207865"/>
                </a:lnTo>
                <a:lnTo>
                  <a:pt x="734456" y="219199"/>
                </a:lnTo>
                <a:lnTo>
                  <a:pt x="686364" y="233932"/>
                </a:lnTo>
                <a:lnTo>
                  <a:pt x="640566" y="251875"/>
                </a:lnTo>
                <a:lnTo>
                  <a:pt x="597238" y="272840"/>
                </a:lnTo>
                <a:lnTo>
                  <a:pt x="556556" y="296637"/>
                </a:lnTo>
                <a:lnTo>
                  <a:pt x="518695" y="323078"/>
                </a:lnTo>
                <a:lnTo>
                  <a:pt x="483832" y="351975"/>
                </a:lnTo>
                <a:lnTo>
                  <a:pt x="452141" y="383139"/>
                </a:lnTo>
                <a:lnTo>
                  <a:pt x="423800" y="416381"/>
                </a:lnTo>
                <a:lnTo>
                  <a:pt x="398984" y="451512"/>
                </a:lnTo>
                <a:lnTo>
                  <a:pt x="377868" y="488344"/>
                </a:lnTo>
                <a:lnTo>
                  <a:pt x="360629" y="526689"/>
                </a:lnTo>
                <a:lnTo>
                  <a:pt x="347443" y="566357"/>
                </a:lnTo>
                <a:lnTo>
                  <a:pt x="338484" y="607161"/>
                </a:lnTo>
                <a:lnTo>
                  <a:pt x="333930" y="648911"/>
                </a:lnTo>
                <a:lnTo>
                  <a:pt x="333955" y="691418"/>
                </a:lnTo>
                <a:lnTo>
                  <a:pt x="338737" y="734495"/>
                </a:lnTo>
                <a:lnTo>
                  <a:pt x="335600" y="741442"/>
                </a:lnTo>
                <a:lnTo>
                  <a:pt x="285639" y="748500"/>
                </a:lnTo>
                <a:lnTo>
                  <a:pt x="237830" y="760862"/>
                </a:lnTo>
                <a:lnTo>
                  <a:pt x="192742" y="778228"/>
                </a:lnTo>
                <a:lnTo>
                  <a:pt x="150942" y="800299"/>
                </a:lnTo>
                <a:lnTo>
                  <a:pt x="113001" y="826773"/>
                </a:lnTo>
                <a:lnTo>
                  <a:pt x="79487" y="857352"/>
                </a:lnTo>
                <a:lnTo>
                  <a:pt x="50967" y="891734"/>
                </a:lnTo>
                <a:lnTo>
                  <a:pt x="26514" y="932576"/>
                </a:lnTo>
                <a:lnTo>
                  <a:pt x="10006" y="974840"/>
                </a:lnTo>
                <a:lnTo>
                  <a:pt x="1237" y="1017875"/>
                </a:lnTo>
                <a:lnTo>
                  <a:pt x="0" y="1061031"/>
                </a:lnTo>
                <a:lnTo>
                  <a:pt x="6086" y="1103659"/>
                </a:lnTo>
                <a:lnTo>
                  <a:pt x="19291" y="1145108"/>
                </a:lnTo>
                <a:lnTo>
                  <a:pt x="39405" y="1184728"/>
                </a:lnTo>
                <a:lnTo>
                  <a:pt x="66223" y="1221870"/>
                </a:lnTo>
                <a:lnTo>
                  <a:pt x="99537" y="1255884"/>
                </a:lnTo>
                <a:lnTo>
                  <a:pt x="139140" y="1286119"/>
                </a:lnTo>
                <a:lnTo>
                  <a:pt x="184825" y="1311926"/>
                </a:lnTo>
                <a:lnTo>
                  <a:pt x="150367" y="1346644"/>
                </a:lnTo>
                <a:lnTo>
                  <a:pt x="122747" y="1384661"/>
                </a:lnTo>
                <a:lnTo>
                  <a:pt x="102233" y="1425313"/>
                </a:lnTo>
                <a:lnTo>
                  <a:pt x="89089" y="1467940"/>
                </a:lnTo>
                <a:lnTo>
                  <a:pt x="83583" y="1511877"/>
                </a:lnTo>
                <a:lnTo>
                  <a:pt x="85981" y="1556465"/>
                </a:lnTo>
                <a:lnTo>
                  <a:pt x="95331" y="1597337"/>
                </a:lnTo>
                <a:lnTo>
                  <a:pt x="110953" y="1635903"/>
                </a:lnTo>
                <a:lnTo>
                  <a:pt x="132350" y="1671843"/>
                </a:lnTo>
                <a:lnTo>
                  <a:pt x="159026" y="1704837"/>
                </a:lnTo>
                <a:lnTo>
                  <a:pt x="190483" y="1734567"/>
                </a:lnTo>
                <a:lnTo>
                  <a:pt x="226226" y="1760712"/>
                </a:lnTo>
                <a:lnTo>
                  <a:pt x="265757" y="1782955"/>
                </a:lnTo>
                <a:lnTo>
                  <a:pt x="308580" y="1800975"/>
                </a:lnTo>
                <a:lnTo>
                  <a:pt x="354199" y="1814454"/>
                </a:lnTo>
                <a:lnTo>
                  <a:pt x="402116" y="1823072"/>
                </a:lnTo>
                <a:lnTo>
                  <a:pt x="451835" y="1826509"/>
                </a:lnTo>
                <a:lnTo>
                  <a:pt x="502859" y="1824447"/>
                </a:lnTo>
                <a:lnTo>
                  <a:pt x="3092772" y="1824447"/>
                </a:lnTo>
                <a:lnTo>
                  <a:pt x="3138012" y="1779016"/>
                </a:lnTo>
                <a:lnTo>
                  <a:pt x="3163307" y="1745675"/>
                </a:lnTo>
                <a:lnTo>
                  <a:pt x="3184645" y="1710291"/>
                </a:lnTo>
                <a:lnTo>
                  <a:pt x="3201773" y="1673066"/>
                </a:lnTo>
                <a:lnTo>
                  <a:pt x="3214438" y="1634203"/>
                </a:lnTo>
                <a:lnTo>
                  <a:pt x="3222388" y="1593906"/>
                </a:lnTo>
                <a:lnTo>
                  <a:pt x="3225371" y="1552375"/>
                </a:lnTo>
                <a:lnTo>
                  <a:pt x="3274553" y="1544868"/>
                </a:lnTo>
                <a:lnTo>
                  <a:pt x="3322592" y="1533998"/>
                </a:lnTo>
                <a:lnTo>
                  <a:pt x="3369238" y="1519852"/>
                </a:lnTo>
                <a:lnTo>
                  <a:pt x="3414237" y="1502515"/>
                </a:lnTo>
                <a:lnTo>
                  <a:pt x="3457340" y="1482073"/>
                </a:lnTo>
                <a:lnTo>
                  <a:pt x="3498294" y="1458611"/>
                </a:lnTo>
                <a:lnTo>
                  <a:pt x="3538976" y="1430662"/>
                </a:lnTo>
                <a:lnTo>
                  <a:pt x="3575776" y="1400378"/>
                </a:lnTo>
                <a:lnTo>
                  <a:pt x="3608655" y="1367996"/>
                </a:lnTo>
                <a:lnTo>
                  <a:pt x="3637577" y="1333752"/>
                </a:lnTo>
                <a:lnTo>
                  <a:pt x="3662503" y="1297880"/>
                </a:lnTo>
                <a:lnTo>
                  <a:pt x="3683395" y="1260618"/>
                </a:lnTo>
                <a:lnTo>
                  <a:pt x="3700215" y="1222200"/>
                </a:lnTo>
                <a:lnTo>
                  <a:pt x="3712925" y="1182863"/>
                </a:lnTo>
                <a:lnTo>
                  <a:pt x="3721488" y="1142842"/>
                </a:lnTo>
                <a:lnTo>
                  <a:pt x="3725866" y="1102372"/>
                </a:lnTo>
                <a:lnTo>
                  <a:pt x="3725953" y="1061031"/>
                </a:lnTo>
                <a:lnTo>
                  <a:pt x="3721912" y="1021033"/>
                </a:lnTo>
                <a:lnTo>
                  <a:pt x="3713506" y="980634"/>
                </a:lnTo>
                <a:lnTo>
                  <a:pt x="3700762" y="940731"/>
                </a:lnTo>
                <a:lnTo>
                  <a:pt x="3683644" y="901558"/>
                </a:lnTo>
                <a:lnTo>
                  <a:pt x="3662112" y="863352"/>
                </a:lnTo>
                <a:lnTo>
                  <a:pt x="3636130" y="826348"/>
                </a:lnTo>
                <a:lnTo>
                  <a:pt x="3605659" y="790782"/>
                </a:lnTo>
                <a:lnTo>
                  <a:pt x="3611707" y="778677"/>
                </a:lnTo>
                <a:lnTo>
                  <a:pt x="3626703" y="741429"/>
                </a:lnTo>
                <a:lnTo>
                  <a:pt x="3637800" y="698491"/>
                </a:lnTo>
                <a:lnTo>
                  <a:pt x="3642676" y="655705"/>
                </a:lnTo>
                <a:lnTo>
                  <a:pt x="3641573" y="613420"/>
                </a:lnTo>
                <a:lnTo>
                  <a:pt x="3634734" y="571981"/>
                </a:lnTo>
                <a:lnTo>
                  <a:pt x="3622401" y="531734"/>
                </a:lnTo>
                <a:lnTo>
                  <a:pt x="3604815" y="493024"/>
                </a:lnTo>
                <a:lnTo>
                  <a:pt x="3582218" y="456199"/>
                </a:lnTo>
                <a:lnTo>
                  <a:pt x="3554854" y="421603"/>
                </a:lnTo>
                <a:lnTo>
                  <a:pt x="3522963" y="389583"/>
                </a:lnTo>
                <a:lnTo>
                  <a:pt x="3486788" y="360484"/>
                </a:lnTo>
                <a:lnTo>
                  <a:pt x="3446570" y="334654"/>
                </a:lnTo>
                <a:lnTo>
                  <a:pt x="3402553" y="312437"/>
                </a:lnTo>
                <a:lnTo>
                  <a:pt x="3354977" y="294180"/>
                </a:lnTo>
                <a:lnTo>
                  <a:pt x="3304085" y="280229"/>
                </a:lnTo>
                <a:lnTo>
                  <a:pt x="3298090" y="260912"/>
                </a:lnTo>
                <a:lnTo>
                  <a:pt x="1209360" y="260912"/>
                </a:lnTo>
                <a:lnTo>
                  <a:pt x="1166389" y="242293"/>
                </a:lnTo>
                <a:lnTo>
                  <a:pt x="1121898" y="226742"/>
                </a:lnTo>
                <a:lnTo>
                  <a:pt x="1076134" y="214300"/>
                </a:lnTo>
                <a:lnTo>
                  <a:pt x="1029342" y="205007"/>
                </a:lnTo>
                <a:lnTo>
                  <a:pt x="981769" y="198902"/>
                </a:lnTo>
                <a:lnTo>
                  <a:pt x="933659" y="196026"/>
                </a:lnTo>
                <a:close/>
              </a:path>
              <a:path w="3726179" h="2232025">
                <a:moveTo>
                  <a:pt x="1596452" y="61871"/>
                </a:moveTo>
                <a:lnTo>
                  <a:pt x="1549450" y="65452"/>
                </a:lnTo>
                <a:lnTo>
                  <a:pt x="1503280" y="72913"/>
                </a:lnTo>
                <a:lnTo>
                  <a:pt x="1458321" y="84159"/>
                </a:lnTo>
                <a:lnTo>
                  <a:pt x="1414953" y="99096"/>
                </a:lnTo>
                <a:lnTo>
                  <a:pt x="1373553" y="117629"/>
                </a:lnTo>
                <a:lnTo>
                  <a:pt x="1334502" y="139663"/>
                </a:lnTo>
                <a:lnTo>
                  <a:pt x="1298178" y="165103"/>
                </a:lnTo>
                <a:lnTo>
                  <a:pt x="1264961" y="193854"/>
                </a:lnTo>
                <a:lnTo>
                  <a:pt x="1235228" y="225822"/>
                </a:lnTo>
                <a:lnTo>
                  <a:pt x="1209360" y="260912"/>
                </a:lnTo>
                <a:lnTo>
                  <a:pt x="3298090" y="260912"/>
                </a:lnTo>
                <a:lnTo>
                  <a:pt x="3289895" y="234507"/>
                </a:lnTo>
                <a:lnTo>
                  <a:pt x="3268264" y="191117"/>
                </a:lnTo>
                <a:lnTo>
                  <a:pt x="3252947" y="169485"/>
                </a:lnTo>
                <a:lnTo>
                  <a:pt x="1937464" y="169485"/>
                </a:lnTo>
                <a:lnTo>
                  <a:pt x="1912949" y="151151"/>
                </a:lnTo>
                <a:lnTo>
                  <a:pt x="1859454" y="119088"/>
                </a:lnTo>
                <a:lnTo>
                  <a:pt x="1785203" y="88247"/>
                </a:lnTo>
                <a:lnTo>
                  <a:pt x="1738662" y="75359"/>
                </a:lnTo>
                <a:lnTo>
                  <a:pt x="1691437" y="66730"/>
                </a:lnTo>
                <a:lnTo>
                  <a:pt x="1643908" y="62266"/>
                </a:lnTo>
                <a:lnTo>
                  <a:pt x="1596452" y="61871"/>
                </a:lnTo>
                <a:close/>
              </a:path>
              <a:path w="3726179" h="2232025">
                <a:moveTo>
                  <a:pt x="2297676" y="0"/>
                </a:moveTo>
                <a:lnTo>
                  <a:pt x="2249090" y="93"/>
                </a:lnTo>
                <a:lnTo>
                  <a:pt x="2201241" y="5255"/>
                </a:lnTo>
                <a:lnTo>
                  <a:pt x="2154705" y="15329"/>
                </a:lnTo>
                <a:lnTo>
                  <a:pt x="2110163" y="30124"/>
                </a:lnTo>
                <a:lnTo>
                  <a:pt x="2068136" y="49503"/>
                </a:lnTo>
                <a:lnTo>
                  <a:pt x="2029252" y="73293"/>
                </a:lnTo>
                <a:lnTo>
                  <a:pt x="1994111" y="101329"/>
                </a:lnTo>
                <a:lnTo>
                  <a:pt x="1963314" y="133448"/>
                </a:lnTo>
                <a:lnTo>
                  <a:pt x="1937464" y="169485"/>
                </a:lnTo>
                <a:lnTo>
                  <a:pt x="3252947" y="169485"/>
                </a:lnTo>
                <a:lnTo>
                  <a:pt x="3239604" y="150641"/>
                </a:lnTo>
                <a:lnTo>
                  <a:pt x="3210706" y="120349"/>
                </a:lnTo>
                <a:lnTo>
                  <a:pt x="2573035" y="120349"/>
                </a:lnTo>
                <a:lnTo>
                  <a:pt x="2545066" y="93708"/>
                </a:lnTo>
                <a:lnTo>
                  <a:pt x="2513666" y="69919"/>
                </a:lnTo>
                <a:lnTo>
                  <a:pt x="2479155" y="49199"/>
                </a:lnTo>
                <a:lnTo>
                  <a:pt x="2441857" y="31766"/>
                </a:lnTo>
                <a:lnTo>
                  <a:pt x="2394661" y="15672"/>
                </a:lnTo>
                <a:lnTo>
                  <a:pt x="2346401" y="5138"/>
                </a:lnTo>
                <a:lnTo>
                  <a:pt x="2297676" y="0"/>
                </a:lnTo>
                <a:close/>
              </a:path>
              <a:path w="3726179" h="2232025">
                <a:moveTo>
                  <a:pt x="2903737" y="72"/>
                </a:moveTo>
                <a:lnTo>
                  <a:pt x="2857863" y="1108"/>
                </a:lnTo>
                <a:lnTo>
                  <a:pt x="2812400" y="6204"/>
                </a:lnTo>
                <a:lnTo>
                  <a:pt x="2767790" y="15329"/>
                </a:lnTo>
                <a:lnTo>
                  <a:pt x="2724477" y="28453"/>
                </a:lnTo>
                <a:lnTo>
                  <a:pt x="2682902" y="45546"/>
                </a:lnTo>
                <a:lnTo>
                  <a:pt x="2643509" y="66580"/>
                </a:lnTo>
                <a:lnTo>
                  <a:pt x="2606739" y="91524"/>
                </a:lnTo>
                <a:lnTo>
                  <a:pt x="2573035" y="120349"/>
                </a:lnTo>
                <a:lnTo>
                  <a:pt x="3210706" y="120349"/>
                </a:lnTo>
                <a:lnTo>
                  <a:pt x="3162836" y="80750"/>
                </a:lnTo>
                <a:lnTo>
                  <a:pt x="3123787" y="56810"/>
                </a:lnTo>
                <a:lnTo>
                  <a:pt x="3082495" y="37107"/>
                </a:lnTo>
                <a:lnTo>
                  <a:pt x="3039401" y="21611"/>
                </a:lnTo>
                <a:lnTo>
                  <a:pt x="2994949" y="10293"/>
                </a:lnTo>
                <a:lnTo>
                  <a:pt x="2949580" y="3123"/>
                </a:lnTo>
                <a:lnTo>
                  <a:pt x="2903737" y="72"/>
                </a:lnTo>
                <a:close/>
              </a:path>
            </a:pathLst>
          </a:custGeom>
          <a:solidFill>
            <a:srgbClr val="FFFFFF"/>
          </a:solidFill>
        </p:spPr>
        <p:txBody>
          <a:bodyPr wrap="square" lIns="0" tIns="0" rIns="0" bIns="0" rtlCol="0"/>
          <a:lstStyle/>
          <a:p>
            <a:endParaRPr/>
          </a:p>
        </p:txBody>
      </p:sp>
      <p:sp>
        <p:nvSpPr>
          <p:cNvPr id="12" name="object 12"/>
          <p:cNvSpPr/>
          <p:nvPr/>
        </p:nvSpPr>
        <p:spPr>
          <a:xfrm>
            <a:off x="5095064" y="2491619"/>
            <a:ext cx="3726179" cy="2232025"/>
          </a:xfrm>
          <a:custGeom>
            <a:avLst/>
            <a:gdLst/>
            <a:ahLst/>
            <a:cxnLst/>
            <a:rect l="l" t="t" r="r" b="b"/>
            <a:pathLst>
              <a:path w="3726179" h="2232025">
                <a:moveTo>
                  <a:pt x="338739" y="734496"/>
                </a:moveTo>
                <a:lnTo>
                  <a:pt x="333958" y="691420"/>
                </a:lnTo>
                <a:lnTo>
                  <a:pt x="333932" y="648912"/>
                </a:lnTo>
                <a:lnTo>
                  <a:pt x="338486" y="607163"/>
                </a:lnTo>
                <a:lnTo>
                  <a:pt x="347444" y="566359"/>
                </a:lnTo>
                <a:lnTo>
                  <a:pt x="360631" y="526691"/>
                </a:lnTo>
                <a:lnTo>
                  <a:pt x="377870" y="488346"/>
                </a:lnTo>
                <a:lnTo>
                  <a:pt x="398986" y="451514"/>
                </a:lnTo>
                <a:lnTo>
                  <a:pt x="423802" y="416382"/>
                </a:lnTo>
                <a:lnTo>
                  <a:pt x="452144" y="383140"/>
                </a:lnTo>
                <a:lnTo>
                  <a:pt x="483835" y="351976"/>
                </a:lnTo>
                <a:lnTo>
                  <a:pt x="518698" y="323080"/>
                </a:lnTo>
                <a:lnTo>
                  <a:pt x="556560" y="296638"/>
                </a:lnTo>
                <a:lnTo>
                  <a:pt x="597243" y="272841"/>
                </a:lnTo>
                <a:lnTo>
                  <a:pt x="640572" y="251877"/>
                </a:lnTo>
                <a:lnTo>
                  <a:pt x="686370" y="233934"/>
                </a:lnTo>
                <a:lnTo>
                  <a:pt x="734463" y="219202"/>
                </a:lnTo>
                <a:lnTo>
                  <a:pt x="784674" y="207868"/>
                </a:lnTo>
                <a:lnTo>
                  <a:pt x="836828" y="200122"/>
                </a:lnTo>
                <a:lnTo>
                  <a:pt x="885270" y="196420"/>
                </a:lnTo>
                <a:lnTo>
                  <a:pt x="933667" y="196027"/>
                </a:lnTo>
                <a:lnTo>
                  <a:pt x="981776" y="198904"/>
                </a:lnTo>
                <a:lnTo>
                  <a:pt x="1029348" y="205009"/>
                </a:lnTo>
                <a:lnTo>
                  <a:pt x="1076140" y="214303"/>
                </a:lnTo>
                <a:lnTo>
                  <a:pt x="1121904" y="226745"/>
                </a:lnTo>
                <a:lnTo>
                  <a:pt x="1166395" y="242295"/>
                </a:lnTo>
                <a:lnTo>
                  <a:pt x="1209368" y="260914"/>
                </a:lnTo>
                <a:lnTo>
                  <a:pt x="1235235" y="225825"/>
                </a:lnTo>
                <a:lnTo>
                  <a:pt x="1264966" y="193857"/>
                </a:lnTo>
                <a:lnTo>
                  <a:pt x="1298183" y="165106"/>
                </a:lnTo>
                <a:lnTo>
                  <a:pt x="1334507" y="139666"/>
                </a:lnTo>
                <a:lnTo>
                  <a:pt x="1373558" y="117633"/>
                </a:lnTo>
                <a:lnTo>
                  <a:pt x="1414957" y="99100"/>
                </a:lnTo>
                <a:lnTo>
                  <a:pt x="1458326" y="84163"/>
                </a:lnTo>
                <a:lnTo>
                  <a:pt x="1503285" y="72917"/>
                </a:lnTo>
                <a:lnTo>
                  <a:pt x="1549456" y="65456"/>
                </a:lnTo>
                <a:lnTo>
                  <a:pt x="1596459" y="61875"/>
                </a:lnTo>
                <a:lnTo>
                  <a:pt x="1643914" y="62269"/>
                </a:lnTo>
                <a:lnTo>
                  <a:pt x="1691444" y="66733"/>
                </a:lnTo>
                <a:lnTo>
                  <a:pt x="1738669" y="75362"/>
                </a:lnTo>
                <a:lnTo>
                  <a:pt x="1785210" y="88250"/>
                </a:lnTo>
                <a:lnTo>
                  <a:pt x="1830688" y="105493"/>
                </a:lnTo>
                <a:lnTo>
                  <a:pt x="1886917" y="134329"/>
                </a:lnTo>
                <a:lnTo>
                  <a:pt x="1937468" y="169485"/>
                </a:lnTo>
                <a:lnTo>
                  <a:pt x="1963319" y="133447"/>
                </a:lnTo>
                <a:lnTo>
                  <a:pt x="1994115" y="101328"/>
                </a:lnTo>
                <a:lnTo>
                  <a:pt x="2029256" y="73291"/>
                </a:lnTo>
                <a:lnTo>
                  <a:pt x="2068141" y="49502"/>
                </a:lnTo>
                <a:lnTo>
                  <a:pt x="2110168" y="30123"/>
                </a:lnTo>
                <a:lnTo>
                  <a:pt x="2154737" y="15319"/>
                </a:lnTo>
                <a:lnTo>
                  <a:pt x="2201247" y="5255"/>
                </a:lnTo>
                <a:lnTo>
                  <a:pt x="2249096" y="93"/>
                </a:lnTo>
                <a:lnTo>
                  <a:pt x="2297684" y="0"/>
                </a:lnTo>
                <a:lnTo>
                  <a:pt x="2346409" y="5137"/>
                </a:lnTo>
                <a:lnTo>
                  <a:pt x="2394671" y="15670"/>
                </a:lnTo>
                <a:lnTo>
                  <a:pt x="2441869" y="31762"/>
                </a:lnTo>
                <a:lnTo>
                  <a:pt x="2479163" y="49195"/>
                </a:lnTo>
                <a:lnTo>
                  <a:pt x="2513671" y="69915"/>
                </a:lnTo>
                <a:lnTo>
                  <a:pt x="2545071" y="93706"/>
                </a:lnTo>
                <a:lnTo>
                  <a:pt x="2573039" y="120349"/>
                </a:lnTo>
                <a:lnTo>
                  <a:pt x="2606742" y="91524"/>
                </a:lnTo>
                <a:lnTo>
                  <a:pt x="2643512" y="66579"/>
                </a:lnTo>
                <a:lnTo>
                  <a:pt x="2682906" y="45545"/>
                </a:lnTo>
                <a:lnTo>
                  <a:pt x="2724480" y="28451"/>
                </a:lnTo>
                <a:lnTo>
                  <a:pt x="2767794" y="15326"/>
                </a:lnTo>
                <a:lnTo>
                  <a:pt x="2812403" y="6201"/>
                </a:lnTo>
                <a:lnTo>
                  <a:pt x="2857866" y="1106"/>
                </a:lnTo>
                <a:lnTo>
                  <a:pt x="2903741" y="69"/>
                </a:lnTo>
                <a:lnTo>
                  <a:pt x="2949584" y="3121"/>
                </a:lnTo>
                <a:lnTo>
                  <a:pt x="2994953" y="10291"/>
                </a:lnTo>
                <a:lnTo>
                  <a:pt x="3039405" y="21609"/>
                </a:lnTo>
                <a:lnTo>
                  <a:pt x="3082499" y="37105"/>
                </a:lnTo>
                <a:lnTo>
                  <a:pt x="3123791" y="56809"/>
                </a:lnTo>
                <a:lnTo>
                  <a:pt x="3162839" y="80750"/>
                </a:lnTo>
                <a:lnTo>
                  <a:pt x="3204330" y="113659"/>
                </a:lnTo>
                <a:lnTo>
                  <a:pt x="3239611" y="150642"/>
                </a:lnTo>
                <a:lnTo>
                  <a:pt x="3268271" y="191119"/>
                </a:lnTo>
                <a:lnTo>
                  <a:pt x="3289900" y="234509"/>
                </a:lnTo>
                <a:lnTo>
                  <a:pt x="3304089" y="280231"/>
                </a:lnTo>
                <a:lnTo>
                  <a:pt x="3354980" y="294181"/>
                </a:lnTo>
                <a:lnTo>
                  <a:pt x="3402555" y="312437"/>
                </a:lnTo>
                <a:lnTo>
                  <a:pt x="3446572" y="334653"/>
                </a:lnTo>
                <a:lnTo>
                  <a:pt x="3486789" y="360483"/>
                </a:lnTo>
                <a:lnTo>
                  <a:pt x="3522964" y="389582"/>
                </a:lnTo>
                <a:lnTo>
                  <a:pt x="3554855" y="421602"/>
                </a:lnTo>
                <a:lnTo>
                  <a:pt x="3582219" y="456199"/>
                </a:lnTo>
                <a:lnTo>
                  <a:pt x="3604816" y="493025"/>
                </a:lnTo>
                <a:lnTo>
                  <a:pt x="3622402" y="531735"/>
                </a:lnTo>
                <a:lnTo>
                  <a:pt x="3634737" y="571983"/>
                </a:lnTo>
                <a:lnTo>
                  <a:pt x="3641576" y="613423"/>
                </a:lnTo>
                <a:lnTo>
                  <a:pt x="3642680" y="655709"/>
                </a:lnTo>
                <a:lnTo>
                  <a:pt x="3637805" y="698494"/>
                </a:lnTo>
                <a:lnTo>
                  <a:pt x="3626709" y="741433"/>
                </a:lnTo>
                <a:lnTo>
                  <a:pt x="3611717" y="778680"/>
                </a:lnTo>
                <a:lnTo>
                  <a:pt x="3605669" y="790788"/>
                </a:lnTo>
                <a:lnTo>
                  <a:pt x="3636141" y="826354"/>
                </a:lnTo>
                <a:lnTo>
                  <a:pt x="3662123" y="863358"/>
                </a:lnTo>
                <a:lnTo>
                  <a:pt x="3683655" y="901564"/>
                </a:lnTo>
                <a:lnTo>
                  <a:pt x="3700774" y="940737"/>
                </a:lnTo>
                <a:lnTo>
                  <a:pt x="3713517" y="980640"/>
                </a:lnTo>
                <a:lnTo>
                  <a:pt x="3721924" y="1021039"/>
                </a:lnTo>
                <a:lnTo>
                  <a:pt x="3726031" y="1061697"/>
                </a:lnTo>
                <a:lnTo>
                  <a:pt x="3725877" y="1102379"/>
                </a:lnTo>
                <a:lnTo>
                  <a:pt x="3721499" y="1142848"/>
                </a:lnTo>
                <a:lnTo>
                  <a:pt x="3712936" y="1182869"/>
                </a:lnTo>
                <a:lnTo>
                  <a:pt x="3700225" y="1222206"/>
                </a:lnTo>
                <a:lnTo>
                  <a:pt x="3683405" y="1260624"/>
                </a:lnTo>
                <a:lnTo>
                  <a:pt x="3662513" y="1297887"/>
                </a:lnTo>
                <a:lnTo>
                  <a:pt x="3637586" y="1333758"/>
                </a:lnTo>
                <a:lnTo>
                  <a:pt x="3608664" y="1368002"/>
                </a:lnTo>
                <a:lnTo>
                  <a:pt x="3575783" y="1400384"/>
                </a:lnTo>
                <a:lnTo>
                  <a:pt x="3538982" y="1430667"/>
                </a:lnTo>
                <a:lnTo>
                  <a:pt x="3498299" y="1458617"/>
                </a:lnTo>
                <a:lnTo>
                  <a:pt x="3457345" y="1482073"/>
                </a:lnTo>
                <a:lnTo>
                  <a:pt x="3414242" y="1502514"/>
                </a:lnTo>
                <a:lnTo>
                  <a:pt x="3369240" y="1519852"/>
                </a:lnTo>
                <a:lnTo>
                  <a:pt x="3322593" y="1534000"/>
                </a:lnTo>
                <a:lnTo>
                  <a:pt x="3274552" y="1544870"/>
                </a:lnTo>
                <a:lnTo>
                  <a:pt x="3225369" y="1552377"/>
                </a:lnTo>
                <a:lnTo>
                  <a:pt x="3222387" y="1593908"/>
                </a:lnTo>
                <a:lnTo>
                  <a:pt x="3214437" y="1634207"/>
                </a:lnTo>
                <a:lnTo>
                  <a:pt x="3201772" y="1673070"/>
                </a:lnTo>
                <a:lnTo>
                  <a:pt x="3184645" y="1710296"/>
                </a:lnTo>
                <a:lnTo>
                  <a:pt x="3163308" y="1745680"/>
                </a:lnTo>
                <a:lnTo>
                  <a:pt x="3138014" y="1779021"/>
                </a:lnTo>
                <a:lnTo>
                  <a:pt x="3109014" y="1810116"/>
                </a:lnTo>
                <a:lnTo>
                  <a:pt x="3076563" y="1838763"/>
                </a:lnTo>
                <a:lnTo>
                  <a:pt x="3040911" y="1864759"/>
                </a:lnTo>
                <a:lnTo>
                  <a:pt x="3002313" y="1887900"/>
                </a:lnTo>
                <a:lnTo>
                  <a:pt x="2961019" y="1907986"/>
                </a:lnTo>
                <a:lnTo>
                  <a:pt x="2917283" y="1924812"/>
                </a:lnTo>
                <a:lnTo>
                  <a:pt x="2871358" y="1938177"/>
                </a:lnTo>
                <a:lnTo>
                  <a:pt x="2823495" y="1947878"/>
                </a:lnTo>
                <a:lnTo>
                  <a:pt x="2773948" y="1953712"/>
                </a:lnTo>
                <a:lnTo>
                  <a:pt x="2722969" y="1955477"/>
                </a:lnTo>
                <a:lnTo>
                  <a:pt x="2668111" y="1952648"/>
                </a:lnTo>
                <a:lnTo>
                  <a:pt x="2614210" y="1944957"/>
                </a:lnTo>
                <a:lnTo>
                  <a:pt x="2561743" y="1932516"/>
                </a:lnTo>
                <a:lnTo>
                  <a:pt x="2511190" y="1915438"/>
                </a:lnTo>
                <a:lnTo>
                  <a:pt x="2463029" y="1893837"/>
                </a:lnTo>
                <a:lnTo>
                  <a:pt x="2445408" y="1934740"/>
                </a:lnTo>
                <a:lnTo>
                  <a:pt x="2423754" y="1973505"/>
                </a:lnTo>
                <a:lnTo>
                  <a:pt x="2398323" y="2010021"/>
                </a:lnTo>
                <a:lnTo>
                  <a:pt x="2369370" y="2044173"/>
                </a:lnTo>
                <a:lnTo>
                  <a:pt x="2337151" y="2075852"/>
                </a:lnTo>
                <a:lnTo>
                  <a:pt x="2301924" y="2104944"/>
                </a:lnTo>
                <a:lnTo>
                  <a:pt x="2263943" y="2131337"/>
                </a:lnTo>
                <a:lnTo>
                  <a:pt x="2223465" y="2154919"/>
                </a:lnTo>
                <a:lnTo>
                  <a:pt x="2180746" y="2175578"/>
                </a:lnTo>
                <a:lnTo>
                  <a:pt x="2136042" y="2193202"/>
                </a:lnTo>
                <a:lnTo>
                  <a:pt x="2089609" y="2207679"/>
                </a:lnTo>
                <a:lnTo>
                  <a:pt x="2041703" y="2218897"/>
                </a:lnTo>
                <a:lnTo>
                  <a:pt x="1992581" y="2226743"/>
                </a:lnTo>
                <a:lnTo>
                  <a:pt x="1942497" y="2231106"/>
                </a:lnTo>
                <a:lnTo>
                  <a:pt x="1891709" y="2231872"/>
                </a:lnTo>
                <a:lnTo>
                  <a:pt x="1840473" y="2228931"/>
                </a:lnTo>
                <a:lnTo>
                  <a:pt x="1789044" y="2222170"/>
                </a:lnTo>
                <a:lnTo>
                  <a:pt x="1737678" y="2211477"/>
                </a:lnTo>
                <a:lnTo>
                  <a:pt x="1690211" y="2197858"/>
                </a:lnTo>
                <a:lnTo>
                  <a:pt x="1644609" y="2181038"/>
                </a:lnTo>
                <a:lnTo>
                  <a:pt x="1601096" y="2161151"/>
                </a:lnTo>
                <a:lnTo>
                  <a:pt x="1559893" y="2138333"/>
                </a:lnTo>
                <a:lnTo>
                  <a:pt x="1521224" y="2112718"/>
                </a:lnTo>
                <a:lnTo>
                  <a:pt x="1485310" y="2084440"/>
                </a:lnTo>
                <a:lnTo>
                  <a:pt x="1452374" y="2053635"/>
                </a:lnTo>
                <a:lnTo>
                  <a:pt x="1422638" y="2020437"/>
                </a:lnTo>
                <a:lnTo>
                  <a:pt x="1377057" y="2040960"/>
                </a:lnTo>
                <a:lnTo>
                  <a:pt x="1330402" y="2058281"/>
                </a:lnTo>
                <a:lnTo>
                  <a:pt x="1282876" y="2072444"/>
                </a:lnTo>
                <a:lnTo>
                  <a:pt x="1234683" y="2083487"/>
                </a:lnTo>
                <a:lnTo>
                  <a:pt x="1186026" y="2091454"/>
                </a:lnTo>
                <a:lnTo>
                  <a:pt x="1137106" y="2096386"/>
                </a:lnTo>
                <a:lnTo>
                  <a:pt x="1088128" y="2098324"/>
                </a:lnTo>
                <a:lnTo>
                  <a:pt x="1039294" y="2097308"/>
                </a:lnTo>
                <a:lnTo>
                  <a:pt x="990807" y="2093382"/>
                </a:lnTo>
                <a:lnTo>
                  <a:pt x="942870" y="2086586"/>
                </a:lnTo>
                <a:lnTo>
                  <a:pt x="895686" y="2076961"/>
                </a:lnTo>
                <a:lnTo>
                  <a:pt x="849458" y="2064549"/>
                </a:lnTo>
                <a:lnTo>
                  <a:pt x="804388" y="2049392"/>
                </a:lnTo>
                <a:lnTo>
                  <a:pt x="760680" y="2031530"/>
                </a:lnTo>
                <a:lnTo>
                  <a:pt x="718536" y="2011006"/>
                </a:lnTo>
                <a:lnTo>
                  <a:pt x="678160" y="1987860"/>
                </a:lnTo>
                <a:lnTo>
                  <a:pt x="639755" y="1962134"/>
                </a:lnTo>
                <a:lnTo>
                  <a:pt x="603522" y="1933869"/>
                </a:lnTo>
                <a:lnTo>
                  <a:pt x="569666" y="1903107"/>
                </a:lnTo>
                <a:lnTo>
                  <a:pt x="538389" y="1869889"/>
                </a:lnTo>
                <a:lnTo>
                  <a:pt x="509894" y="1834257"/>
                </a:lnTo>
                <a:lnTo>
                  <a:pt x="502863" y="1824447"/>
                </a:lnTo>
                <a:lnTo>
                  <a:pt x="451838" y="1826510"/>
                </a:lnTo>
                <a:lnTo>
                  <a:pt x="402118" y="1823074"/>
                </a:lnTo>
                <a:lnTo>
                  <a:pt x="354201" y="1814457"/>
                </a:lnTo>
                <a:lnTo>
                  <a:pt x="308582" y="1800979"/>
                </a:lnTo>
                <a:lnTo>
                  <a:pt x="265759" y="1782959"/>
                </a:lnTo>
                <a:lnTo>
                  <a:pt x="226228" y="1760717"/>
                </a:lnTo>
                <a:lnTo>
                  <a:pt x="190486" y="1734571"/>
                </a:lnTo>
                <a:lnTo>
                  <a:pt x="159029" y="1704841"/>
                </a:lnTo>
                <a:lnTo>
                  <a:pt x="132355" y="1671846"/>
                </a:lnTo>
                <a:lnTo>
                  <a:pt x="110959" y="1635906"/>
                </a:lnTo>
                <a:lnTo>
                  <a:pt x="95339" y="1597340"/>
                </a:lnTo>
                <a:lnTo>
                  <a:pt x="85991" y="1556467"/>
                </a:lnTo>
                <a:lnTo>
                  <a:pt x="83589" y="1511880"/>
                </a:lnTo>
                <a:lnTo>
                  <a:pt x="89093" y="1467943"/>
                </a:lnTo>
                <a:lnTo>
                  <a:pt x="102236" y="1425317"/>
                </a:lnTo>
                <a:lnTo>
                  <a:pt x="122750" y="1384664"/>
                </a:lnTo>
                <a:lnTo>
                  <a:pt x="150369" y="1346646"/>
                </a:lnTo>
                <a:lnTo>
                  <a:pt x="184823" y="1311926"/>
                </a:lnTo>
                <a:lnTo>
                  <a:pt x="139139" y="1286120"/>
                </a:lnTo>
                <a:lnTo>
                  <a:pt x="99536" y="1255885"/>
                </a:lnTo>
                <a:lnTo>
                  <a:pt x="66223" y="1221871"/>
                </a:lnTo>
                <a:lnTo>
                  <a:pt x="39405" y="1184729"/>
                </a:lnTo>
                <a:lnTo>
                  <a:pt x="19291" y="1145108"/>
                </a:lnTo>
                <a:lnTo>
                  <a:pt x="6086" y="1103658"/>
                </a:lnTo>
                <a:lnTo>
                  <a:pt x="0" y="1061030"/>
                </a:lnTo>
                <a:lnTo>
                  <a:pt x="1237" y="1017874"/>
                </a:lnTo>
                <a:lnTo>
                  <a:pt x="10006" y="974839"/>
                </a:lnTo>
                <a:lnTo>
                  <a:pt x="26513" y="932576"/>
                </a:lnTo>
                <a:lnTo>
                  <a:pt x="50965" y="891734"/>
                </a:lnTo>
                <a:lnTo>
                  <a:pt x="79485" y="857350"/>
                </a:lnTo>
                <a:lnTo>
                  <a:pt x="113000" y="826771"/>
                </a:lnTo>
                <a:lnTo>
                  <a:pt x="150942" y="800296"/>
                </a:lnTo>
                <a:lnTo>
                  <a:pt x="192742" y="778225"/>
                </a:lnTo>
                <a:lnTo>
                  <a:pt x="237831" y="760860"/>
                </a:lnTo>
                <a:lnTo>
                  <a:pt x="285642" y="748501"/>
                </a:lnTo>
                <a:lnTo>
                  <a:pt x="335604" y="741447"/>
                </a:lnTo>
                <a:lnTo>
                  <a:pt x="338739" y="734496"/>
                </a:lnTo>
                <a:close/>
              </a:path>
            </a:pathLst>
          </a:custGeom>
          <a:ln w="38100">
            <a:solidFill>
              <a:srgbClr val="000000"/>
            </a:solidFill>
          </a:ln>
        </p:spPr>
        <p:txBody>
          <a:bodyPr wrap="square" lIns="0" tIns="0" rIns="0" bIns="0" rtlCol="0"/>
          <a:lstStyle/>
          <a:p>
            <a:endParaRPr/>
          </a:p>
        </p:txBody>
      </p:sp>
      <p:sp>
        <p:nvSpPr>
          <p:cNvPr id="13" name="object 13"/>
          <p:cNvSpPr/>
          <p:nvPr/>
        </p:nvSpPr>
        <p:spPr>
          <a:xfrm>
            <a:off x="5283881" y="3794855"/>
            <a:ext cx="218440" cy="41275"/>
          </a:xfrm>
          <a:custGeom>
            <a:avLst/>
            <a:gdLst/>
            <a:ahLst/>
            <a:cxnLst/>
            <a:rect l="l" t="t" r="r" b="b"/>
            <a:pathLst>
              <a:path w="218439" h="41275">
                <a:moveTo>
                  <a:pt x="218245" y="41170"/>
                </a:moveTo>
                <a:lnTo>
                  <a:pt x="161282" y="41241"/>
                </a:lnTo>
                <a:lnTo>
                  <a:pt x="105281" y="34283"/>
                </a:lnTo>
                <a:lnTo>
                  <a:pt x="51201" y="20477"/>
                </a:lnTo>
                <a:lnTo>
                  <a:pt x="0" y="0"/>
                </a:lnTo>
              </a:path>
            </a:pathLst>
          </a:custGeom>
          <a:ln w="38100">
            <a:solidFill>
              <a:srgbClr val="000000"/>
            </a:solidFill>
          </a:ln>
        </p:spPr>
        <p:txBody>
          <a:bodyPr wrap="square" lIns="0" tIns="0" rIns="0" bIns="0" rtlCol="0"/>
          <a:lstStyle/>
          <a:p>
            <a:endParaRPr/>
          </a:p>
        </p:txBody>
      </p:sp>
      <p:sp>
        <p:nvSpPr>
          <p:cNvPr id="14" name="object 14"/>
          <p:cNvSpPr/>
          <p:nvPr/>
        </p:nvSpPr>
        <p:spPr>
          <a:xfrm>
            <a:off x="5599200" y="4286566"/>
            <a:ext cx="95885" cy="20320"/>
          </a:xfrm>
          <a:custGeom>
            <a:avLst/>
            <a:gdLst/>
            <a:ahLst/>
            <a:cxnLst/>
            <a:rect l="l" t="t" r="r" b="b"/>
            <a:pathLst>
              <a:path w="95885" h="20320">
                <a:moveTo>
                  <a:pt x="95487" y="0"/>
                </a:moveTo>
                <a:lnTo>
                  <a:pt x="72252" y="6837"/>
                </a:lnTo>
                <a:lnTo>
                  <a:pt x="48540" y="12412"/>
                </a:lnTo>
                <a:lnTo>
                  <a:pt x="24430" y="16709"/>
                </a:lnTo>
                <a:lnTo>
                  <a:pt x="0" y="19710"/>
                </a:lnTo>
              </a:path>
            </a:pathLst>
          </a:custGeom>
          <a:ln w="38100">
            <a:solidFill>
              <a:srgbClr val="000000"/>
            </a:solidFill>
          </a:ln>
        </p:spPr>
        <p:txBody>
          <a:bodyPr wrap="square" lIns="0" tIns="0" rIns="0" bIns="0" rtlCol="0"/>
          <a:lstStyle/>
          <a:p>
            <a:endParaRPr/>
          </a:p>
        </p:txBody>
      </p:sp>
      <p:sp>
        <p:nvSpPr>
          <p:cNvPr id="15" name="object 15"/>
          <p:cNvSpPr/>
          <p:nvPr/>
        </p:nvSpPr>
        <p:spPr>
          <a:xfrm>
            <a:off x="6459953" y="4413176"/>
            <a:ext cx="57785" cy="90170"/>
          </a:xfrm>
          <a:custGeom>
            <a:avLst/>
            <a:gdLst/>
            <a:ahLst/>
            <a:cxnLst/>
            <a:rect l="l" t="t" r="r" b="b"/>
            <a:pathLst>
              <a:path w="57784" h="90170">
                <a:moveTo>
                  <a:pt x="57530" y="89880"/>
                </a:moveTo>
                <a:lnTo>
                  <a:pt x="40964" y="68376"/>
                </a:lnTo>
                <a:lnTo>
                  <a:pt x="25832" y="46196"/>
                </a:lnTo>
                <a:lnTo>
                  <a:pt x="12167" y="23388"/>
                </a:lnTo>
                <a:lnTo>
                  <a:pt x="0" y="0"/>
                </a:lnTo>
              </a:path>
            </a:pathLst>
          </a:custGeom>
          <a:ln w="38100">
            <a:solidFill>
              <a:srgbClr val="000000"/>
            </a:solidFill>
          </a:ln>
        </p:spPr>
        <p:txBody>
          <a:bodyPr wrap="square" lIns="0" tIns="0" rIns="0" bIns="0" rtlCol="0"/>
          <a:lstStyle/>
          <a:p>
            <a:endParaRPr/>
          </a:p>
        </p:txBody>
      </p:sp>
      <p:sp>
        <p:nvSpPr>
          <p:cNvPr id="16" name="object 16"/>
          <p:cNvSpPr/>
          <p:nvPr/>
        </p:nvSpPr>
        <p:spPr>
          <a:xfrm>
            <a:off x="7558464" y="4278926"/>
            <a:ext cx="23495" cy="99060"/>
          </a:xfrm>
          <a:custGeom>
            <a:avLst/>
            <a:gdLst/>
            <a:ahLst/>
            <a:cxnLst/>
            <a:rect l="l" t="t" r="r" b="b"/>
            <a:pathLst>
              <a:path w="23495" h="99060">
                <a:moveTo>
                  <a:pt x="22970" y="0"/>
                </a:moveTo>
                <a:lnTo>
                  <a:pt x="19627" y="25000"/>
                </a:lnTo>
                <a:lnTo>
                  <a:pt x="14676" y="49805"/>
                </a:lnTo>
                <a:lnTo>
                  <a:pt x="8129" y="74362"/>
                </a:lnTo>
                <a:lnTo>
                  <a:pt x="0" y="98620"/>
                </a:lnTo>
              </a:path>
            </a:pathLst>
          </a:custGeom>
          <a:ln w="38100">
            <a:solidFill>
              <a:srgbClr val="000000"/>
            </a:solidFill>
          </a:ln>
        </p:spPr>
        <p:txBody>
          <a:bodyPr wrap="square" lIns="0" tIns="0" rIns="0" bIns="0" rtlCol="0"/>
          <a:lstStyle/>
          <a:p>
            <a:endParaRPr/>
          </a:p>
        </p:txBody>
      </p:sp>
      <p:sp>
        <p:nvSpPr>
          <p:cNvPr id="17" name="object 17"/>
          <p:cNvSpPr/>
          <p:nvPr/>
        </p:nvSpPr>
        <p:spPr>
          <a:xfrm>
            <a:off x="8038244" y="3669535"/>
            <a:ext cx="280670" cy="368935"/>
          </a:xfrm>
          <a:custGeom>
            <a:avLst/>
            <a:gdLst/>
            <a:ahLst/>
            <a:cxnLst/>
            <a:rect l="l" t="t" r="r" b="b"/>
            <a:pathLst>
              <a:path w="280670" h="368935">
                <a:moveTo>
                  <a:pt x="0" y="0"/>
                </a:moveTo>
                <a:lnTo>
                  <a:pt x="49848" y="22759"/>
                </a:lnTo>
                <a:lnTo>
                  <a:pt x="95594" y="49637"/>
                </a:lnTo>
                <a:lnTo>
                  <a:pt x="136955" y="80264"/>
                </a:lnTo>
                <a:lnTo>
                  <a:pt x="173651" y="114271"/>
                </a:lnTo>
                <a:lnTo>
                  <a:pt x="205401" y="151288"/>
                </a:lnTo>
                <a:lnTo>
                  <a:pt x="231924" y="190946"/>
                </a:lnTo>
                <a:lnTo>
                  <a:pt x="252939" y="232876"/>
                </a:lnTo>
                <a:lnTo>
                  <a:pt x="268166" y="276708"/>
                </a:lnTo>
                <a:lnTo>
                  <a:pt x="277323" y="322072"/>
                </a:lnTo>
                <a:lnTo>
                  <a:pt x="280130" y="368600"/>
                </a:lnTo>
              </a:path>
            </a:pathLst>
          </a:custGeom>
          <a:ln w="38100">
            <a:solidFill>
              <a:srgbClr val="000000"/>
            </a:solidFill>
          </a:ln>
        </p:spPr>
        <p:txBody>
          <a:bodyPr wrap="square" lIns="0" tIns="0" rIns="0" bIns="0" rtlCol="0"/>
          <a:lstStyle/>
          <a:p>
            <a:endParaRPr/>
          </a:p>
        </p:txBody>
      </p:sp>
      <p:sp>
        <p:nvSpPr>
          <p:cNvPr id="18" name="object 18"/>
          <p:cNvSpPr/>
          <p:nvPr/>
        </p:nvSpPr>
        <p:spPr>
          <a:xfrm>
            <a:off x="8574244" y="3276945"/>
            <a:ext cx="125095" cy="138430"/>
          </a:xfrm>
          <a:custGeom>
            <a:avLst/>
            <a:gdLst/>
            <a:ahLst/>
            <a:cxnLst/>
            <a:rect l="l" t="t" r="r" b="b"/>
            <a:pathLst>
              <a:path w="125095" h="138429">
                <a:moveTo>
                  <a:pt x="124730" y="0"/>
                </a:moveTo>
                <a:lnTo>
                  <a:pt x="101048" y="38810"/>
                </a:lnTo>
                <a:lnTo>
                  <a:pt x="72156" y="75015"/>
                </a:lnTo>
                <a:lnTo>
                  <a:pt x="38367" y="108266"/>
                </a:lnTo>
                <a:lnTo>
                  <a:pt x="0" y="138216"/>
                </a:lnTo>
              </a:path>
            </a:pathLst>
          </a:custGeom>
          <a:ln w="38100">
            <a:solidFill>
              <a:srgbClr val="000000"/>
            </a:solidFill>
          </a:ln>
        </p:spPr>
        <p:txBody>
          <a:bodyPr wrap="square" lIns="0" tIns="0" rIns="0" bIns="0" rtlCol="0"/>
          <a:lstStyle/>
          <a:p>
            <a:endParaRPr/>
          </a:p>
        </p:txBody>
      </p:sp>
      <p:sp>
        <p:nvSpPr>
          <p:cNvPr id="19" name="object 19"/>
          <p:cNvSpPr/>
          <p:nvPr/>
        </p:nvSpPr>
        <p:spPr>
          <a:xfrm>
            <a:off x="8399664" y="2764102"/>
            <a:ext cx="6985" cy="65405"/>
          </a:xfrm>
          <a:custGeom>
            <a:avLst/>
            <a:gdLst/>
            <a:ahLst/>
            <a:cxnLst/>
            <a:rect l="l" t="t" r="r" b="b"/>
            <a:pathLst>
              <a:path w="6984" h="65405">
                <a:moveTo>
                  <a:pt x="0" y="0"/>
                </a:moveTo>
                <a:lnTo>
                  <a:pt x="3096" y="16207"/>
                </a:lnTo>
                <a:lnTo>
                  <a:pt x="5230" y="32508"/>
                </a:lnTo>
                <a:lnTo>
                  <a:pt x="6395" y="48874"/>
                </a:lnTo>
                <a:lnTo>
                  <a:pt x="6590" y="65276"/>
                </a:lnTo>
              </a:path>
            </a:pathLst>
          </a:custGeom>
          <a:ln w="38100">
            <a:solidFill>
              <a:srgbClr val="000000"/>
            </a:solidFill>
          </a:ln>
        </p:spPr>
        <p:txBody>
          <a:bodyPr wrap="square" lIns="0" tIns="0" rIns="0" bIns="0" rtlCol="0"/>
          <a:lstStyle/>
          <a:p>
            <a:endParaRPr/>
          </a:p>
        </p:txBody>
      </p:sp>
      <p:sp>
        <p:nvSpPr>
          <p:cNvPr id="20" name="object 20"/>
          <p:cNvSpPr/>
          <p:nvPr/>
        </p:nvSpPr>
        <p:spPr>
          <a:xfrm>
            <a:off x="7603063" y="2604714"/>
            <a:ext cx="64135" cy="83820"/>
          </a:xfrm>
          <a:custGeom>
            <a:avLst/>
            <a:gdLst/>
            <a:ahLst/>
            <a:cxnLst/>
            <a:rect l="l" t="t" r="r" b="b"/>
            <a:pathLst>
              <a:path w="64134" h="83819">
                <a:moveTo>
                  <a:pt x="0" y="83246"/>
                </a:moveTo>
                <a:lnTo>
                  <a:pt x="13166" y="61063"/>
                </a:lnTo>
                <a:lnTo>
                  <a:pt x="28248" y="39739"/>
                </a:lnTo>
                <a:lnTo>
                  <a:pt x="45181" y="19358"/>
                </a:lnTo>
                <a:lnTo>
                  <a:pt x="63900" y="0"/>
                </a:lnTo>
              </a:path>
            </a:pathLst>
          </a:custGeom>
          <a:ln w="38100">
            <a:solidFill>
              <a:srgbClr val="000000"/>
            </a:solidFill>
          </a:ln>
        </p:spPr>
        <p:txBody>
          <a:bodyPr wrap="square" lIns="0" tIns="0" rIns="0" bIns="0" rtlCol="0"/>
          <a:lstStyle/>
          <a:p>
            <a:endParaRPr/>
          </a:p>
        </p:txBody>
      </p:sp>
      <p:sp>
        <p:nvSpPr>
          <p:cNvPr id="21" name="object 21"/>
          <p:cNvSpPr/>
          <p:nvPr/>
        </p:nvSpPr>
        <p:spPr>
          <a:xfrm>
            <a:off x="7005394" y="2655838"/>
            <a:ext cx="31115" cy="72390"/>
          </a:xfrm>
          <a:custGeom>
            <a:avLst/>
            <a:gdLst/>
            <a:ahLst/>
            <a:cxnLst/>
            <a:rect l="l" t="t" r="r" b="b"/>
            <a:pathLst>
              <a:path w="31115" h="72389">
                <a:moveTo>
                  <a:pt x="0" y="71795"/>
                </a:moveTo>
                <a:lnTo>
                  <a:pt x="5675" y="53282"/>
                </a:lnTo>
                <a:lnTo>
                  <a:pt x="12741" y="35111"/>
                </a:lnTo>
                <a:lnTo>
                  <a:pt x="21173" y="17333"/>
                </a:lnTo>
                <a:lnTo>
                  <a:pt x="30950" y="0"/>
                </a:lnTo>
              </a:path>
            </a:pathLst>
          </a:custGeom>
          <a:ln w="38100">
            <a:solidFill>
              <a:srgbClr val="000000"/>
            </a:solidFill>
          </a:ln>
        </p:spPr>
        <p:txBody>
          <a:bodyPr wrap="square" lIns="0" tIns="0" rIns="0" bIns="0" rtlCol="0"/>
          <a:lstStyle/>
          <a:p>
            <a:endParaRPr/>
          </a:p>
        </p:txBody>
      </p:sp>
      <p:sp>
        <p:nvSpPr>
          <p:cNvPr id="22" name="object 22"/>
          <p:cNvSpPr/>
          <p:nvPr/>
        </p:nvSpPr>
        <p:spPr>
          <a:xfrm>
            <a:off x="6303993" y="2752014"/>
            <a:ext cx="112395" cy="69850"/>
          </a:xfrm>
          <a:custGeom>
            <a:avLst/>
            <a:gdLst/>
            <a:ahLst/>
            <a:cxnLst/>
            <a:rect l="l" t="t" r="r" b="b"/>
            <a:pathLst>
              <a:path w="112395" h="69850">
                <a:moveTo>
                  <a:pt x="0" y="0"/>
                </a:moveTo>
                <a:lnTo>
                  <a:pt x="29902" y="15307"/>
                </a:lnTo>
                <a:lnTo>
                  <a:pt x="58586" y="32051"/>
                </a:lnTo>
                <a:lnTo>
                  <a:pt x="85973" y="50182"/>
                </a:lnTo>
                <a:lnTo>
                  <a:pt x="111990" y="69653"/>
                </a:lnTo>
              </a:path>
            </a:pathLst>
          </a:custGeom>
          <a:ln w="38100">
            <a:solidFill>
              <a:srgbClr val="000000"/>
            </a:solidFill>
          </a:ln>
        </p:spPr>
        <p:txBody>
          <a:bodyPr wrap="square" lIns="0" tIns="0" rIns="0" bIns="0" rtlCol="0"/>
          <a:lstStyle/>
          <a:p>
            <a:endParaRPr/>
          </a:p>
        </p:txBody>
      </p:sp>
      <p:sp>
        <p:nvSpPr>
          <p:cNvPr id="23" name="object 23"/>
          <p:cNvSpPr/>
          <p:nvPr/>
        </p:nvSpPr>
        <p:spPr>
          <a:xfrm>
            <a:off x="5433817" y="3226133"/>
            <a:ext cx="19685" cy="73660"/>
          </a:xfrm>
          <a:custGeom>
            <a:avLst/>
            <a:gdLst/>
            <a:ahLst/>
            <a:cxnLst/>
            <a:rect l="l" t="t" r="r" b="b"/>
            <a:pathLst>
              <a:path w="19685" h="73660">
                <a:moveTo>
                  <a:pt x="19544" y="73283"/>
                </a:moveTo>
                <a:lnTo>
                  <a:pt x="13328" y="55209"/>
                </a:lnTo>
                <a:lnTo>
                  <a:pt x="7995" y="36956"/>
                </a:lnTo>
                <a:lnTo>
                  <a:pt x="3550" y="18546"/>
                </a:lnTo>
                <a:lnTo>
                  <a:pt x="0" y="0"/>
                </a:lnTo>
              </a:path>
            </a:pathLst>
          </a:custGeom>
          <a:ln w="38100">
            <a:solidFill>
              <a:srgbClr val="000000"/>
            </a:solidFill>
          </a:ln>
        </p:spPr>
        <p:txBody>
          <a:bodyPr wrap="square" lIns="0" tIns="0" rIns="0" bIns="0" rtlCol="0"/>
          <a:lstStyle/>
          <a:p>
            <a:endParaRPr/>
          </a:p>
        </p:txBody>
      </p:sp>
      <p:sp>
        <p:nvSpPr>
          <p:cNvPr id="24" name="object 24"/>
          <p:cNvSpPr/>
          <p:nvPr/>
        </p:nvSpPr>
        <p:spPr>
          <a:xfrm>
            <a:off x="6465214" y="3384722"/>
            <a:ext cx="382756" cy="382757"/>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6065418" y="3662902"/>
            <a:ext cx="492125" cy="237490"/>
          </a:xfrm>
          <a:custGeom>
            <a:avLst/>
            <a:gdLst/>
            <a:ahLst/>
            <a:cxnLst/>
            <a:rect l="l" t="t" r="r" b="b"/>
            <a:pathLst>
              <a:path w="492125" h="237489">
                <a:moveTo>
                  <a:pt x="0" y="237026"/>
                </a:moveTo>
                <a:lnTo>
                  <a:pt x="491618" y="0"/>
                </a:lnTo>
              </a:path>
            </a:pathLst>
          </a:custGeom>
          <a:ln w="38100">
            <a:solidFill>
              <a:srgbClr val="000000"/>
            </a:solidFill>
          </a:ln>
        </p:spPr>
        <p:txBody>
          <a:bodyPr wrap="square" lIns="0" tIns="0" rIns="0" bIns="0" rtlCol="0"/>
          <a:lstStyle/>
          <a:p>
            <a:endParaRPr/>
          </a:p>
        </p:txBody>
      </p:sp>
      <p:sp>
        <p:nvSpPr>
          <p:cNvPr id="26" name="object 26"/>
          <p:cNvSpPr/>
          <p:nvPr/>
        </p:nvSpPr>
        <p:spPr>
          <a:xfrm>
            <a:off x="5965367" y="3530447"/>
            <a:ext cx="499109" cy="32384"/>
          </a:xfrm>
          <a:custGeom>
            <a:avLst/>
            <a:gdLst/>
            <a:ahLst/>
            <a:cxnLst/>
            <a:rect l="l" t="t" r="r" b="b"/>
            <a:pathLst>
              <a:path w="499110" h="32385">
                <a:moveTo>
                  <a:pt x="0" y="0"/>
                </a:moveTo>
                <a:lnTo>
                  <a:pt x="498682" y="31826"/>
                </a:lnTo>
              </a:path>
            </a:pathLst>
          </a:custGeom>
          <a:ln w="38100">
            <a:solidFill>
              <a:srgbClr val="000000"/>
            </a:solidFill>
          </a:ln>
        </p:spPr>
        <p:txBody>
          <a:bodyPr wrap="square" lIns="0" tIns="0" rIns="0" bIns="0" rtlCol="0"/>
          <a:lstStyle/>
          <a:p>
            <a:endParaRPr/>
          </a:p>
        </p:txBody>
      </p:sp>
      <p:sp>
        <p:nvSpPr>
          <p:cNvPr id="27" name="object 27"/>
          <p:cNvSpPr/>
          <p:nvPr/>
        </p:nvSpPr>
        <p:spPr>
          <a:xfrm>
            <a:off x="6847967" y="3588613"/>
            <a:ext cx="383540" cy="24765"/>
          </a:xfrm>
          <a:custGeom>
            <a:avLst/>
            <a:gdLst/>
            <a:ahLst/>
            <a:cxnLst/>
            <a:rect l="l" t="t" r="r" b="b"/>
            <a:pathLst>
              <a:path w="383540" h="24764">
                <a:moveTo>
                  <a:pt x="0" y="0"/>
                </a:moveTo>
                <a:lnTo>
                  <a:pt x="383156" y="24453"/>
                </a:lnTo>
              </a:path>
            </a:pathLst>
          </a:custGeom>
          <a:ln w="38100">
            <a:solidFill>
              <a:srgbClr val="000000"/>
            </a:solidFill>
          </a:ln>
        </p:spPr>
        <p:txBody>
          <a:bodyPr wrap="square" lIns="0" tIns="0" rIns="0" bIns="0" rtlCol="0"/>
          <a:lstStyle/>
          <a:p>
            <a:endParaRPr/>
          </a:p>
        </p:txBody>
      </p:sp>
      <p:sp>
        <p:nvSpPr>
          <p:cNvPr id="28" name="object 28"/>
          <p:cNvSpPr/>
          <p:nvPr/>
        </p:nvSpPr>
        <p:spPr>
          <a:xfrm>
            <a:off x="6824027" y="3203829"/>
            <a:ext cx="666115" cy="321310"/>
          </a:xfrm>
          <a:custGeom>
            <a:avLst/>
            <a:gdLst/>
            <a:ahLst/>
            <a:cxnLst/>
            <a:rect l="l" t="t" r="r" b="b"/>
            <a:pathLst>
              <a:path w="666115" h="321310">
                <a:moveTo>
                  <a:pt x="0" y="321144"/>
                </a:moveTo>
                <a:lnTo>
                  <a:pt x="666085" y="0"/>
                </a:lnTo>
              </a:path>
            </a:pathLst>
          </a:custGeom>
          <a:ln w="38100">
            <a:solidFill>
              <a:srgbClr val="000000"/>
            </a:solidFill>
          </a:ln>
        </p:spPr>
        <p:txBody>
          <a:bodyPr wrap="square" lIns="0" tIns="0" rIns="0" bIns="0" rtlCol="0"/>
          <a:lstStyle/>
          <a:p>
            <a:endParaRPr/>
          </a:p>
        </p:txBody>
      </p:sp>
      <p:grpSp>
        <p:nvGrpSpPr>
          <p:cNvPr id="53" name="Group 52"/>
          <p:cNvGrpSpPr/>
          <p:nvPr/>
        </p:nvGrpSpPr>
        <p:grpSpPr>
          <a:xfrm>
            <a:off x="6096863" y="3262922"/>
            <a:ext cx="1904364" cy="2311831"/>
            <a:chOff x="6096863" y="3262922"/>
            <a:chExt cx="1904364" cy="2311831"/>
          </a:xfrm>
        </p:grpSpPr>
        <p:sp>
          <p:nvSpPr>
            <p:cNvPr id="29" name="object 29"/>
            <p:cNvSpPr/>
            <p:nvPr/>
          </p:nvSpPr>
          <p:spPr>
            <a:xfrm>
              <a:off x="6321361" y="3262922"/>
              <a:ext cx="642620" cy="637540"/>
            </a:xfrm>
            <a:custGeom>
              <a:avLst/>
              <a:gdLst/>
              <a:ahLst/>
              <a:cxnLst/>
              <a:rect l="l" t="t" r="r" b="b"/>
              <a:pathLst>
                <a:path w="642620" h="637539">
                  <a:moveTo>
                    <a:pt x="321128" y="171048"/>
                  </a:moveTo>
                  <a:lnTo>
                    <a:pt x="431799" y="0"/>
                  </a:lnTo>
                  <a:lnTo>
                    <a:pt x="420886" y="157040"/>
                  </a:lnTo>
                  <a:lnTo>
                    <a:pt x="546513" y="131442"/>
                  </a:lnTo>
                  <a:lnTo>
                    <a:pt x="496619" y="215727"/>
                  </a:lnTo>
                  <a:lnTo>
                    <a:pt x="627301" y="239969"/>
                  </a:lnTo>
                  <a:lnTo>
                    <a:pt x="523529" y="308919"/>
                  </a:lnTo>
                  <a:lnTo>
                    <a:pt x="642257" y="391936"/>
                  </a:lnTo>
                  <a:lnTo>
                    <a:pt x="500633" y="381673"/>
                  </a:lnTo>
                  <a:lnTo>
                    <a:pt x="539526" y="533641"/>
                  </a:lnTo>
                  <a:lnTo>
                    <a:pt x="416872" y="426352"/>
                  </a:lnTo>
                  <a:lnTo>
                    <a:pt x="393888" y="582065"/>
                  </a:lnTo>
                  <a:lnTo>
                    <a:pt x="313160" y="440449"/>
                  </a:lnTo>
                  <a:lnTo>
                    <a:pt x="252294" y="637007"/>
                  </a:lnTo>
                  <a:lnTo>
                    <a:pt x="229399" y="460857"/>
                  </a:lnTo>
                  <a:lnTo>
                    <a:pt x="141594" y="519544"/>
                  </a:lnTo>
                  <a:lnTo>
                    <a:pt x="168503" y="411017"/>
                  </a:lnTo>
                  <a:lnTo>
                    <a:pt x="4014" y="430186"/>
                  </a:lnTo>
                  <a:lnTo>
                    <a:pt x="110670" y="347257"/>
                  </a:lnTo>
                  <a:lnTo>
                    <a:pt x="0" y="254065"/>
                  </a:lnTo>
                  <a:lnTo>
                    <a:pt x="137580" y="224633"/>
                  </a:lnTo>
                  <a:lnTo>
                    <a:pt x="11001" y="67682"/>
                  </a:lnTo>
                  <a:lnTo>
                    <a:pt x="217416" y="186383"/>
                  </a:lnTo>
                  <a:lnTo>
                    <a:pt x="248339" y="67682"/>
                  </a:lnTo>
                  <a:lnTo>
                    <a:pt x="321128" y="171048"/>
                  </a:lnTo>
                  <a:close/>
                </a:path>
              </a:pathLst>
            </a:custGeom>
            <a:ln w="28575">
              <a:solidFill>
                <a:srgbClr val="FF0000"/>
              </a:solidFill>
            </a:ln>
          </p:spPr>
          <p:txBody>
            <a:bodyPr wrap="square" lIns="0" tIns="0" rIns="0" bIns="0" rtlCol="0"/>
            <a:lstStyle/>
            <a:p>
              <a:endParaRPr/>
            </a:p>
          </p:txBody>
        </p:sp>
        <p:sp>
          <p:nvSpPr>
            <p:cNvPr id="32" name="object 32"/>
            <p:cNvSpPr/>
            <p:nvPr/>
          </p:nvSpPr>
          <p:spPr>
            <a:xfrm>
              <a:off x="6096863" y="5051513"/>
              <a:ext cx="1904364" cy="523240"/>
            </a:xfrm>
            <a:custGeom>
              <a:avLst/>
              <a:gdLst/>
              <a:ahLst/>
              <a:cxnLst/>
              <a:rect l="l" t="t" r="r" b="b"/>
              <a:pathLst>
                <a:path w="1904365" h="523239">
                  <a:moveTo>
                    <a:pt x="0" y="87195"/>
                  </a:moveTo>
                  <a:lnTo>
                    <a:pt x="6852" y="53255"/>
                  </a:lnTo>
                  <a:lnTo>
                    <a:pt x="25539" y="25539"/>
                  </a:lnTo>
                  <a:lnTo>
                    <a:pt x="53255" y="6852"/>
                  </a:lnTo>
                  <a:lnTo>
                    <a:pt x="87195" y="0"/>
                  </a:lnTo>
                  <a:lnTo>
                    <a:pt x="1816941" y="0"/>
                  </a:lnTo>
                  <a:lnTo>
                    <a:pt x="1850877" y="6852"/>
                  </a:lnTo>
                  <a:lnTo>
                    <a:pt x="1878592" y="25539"/>
                  </a:lnTo>
                  <a:lnTo>
                    <a:pt x="1897278" y="53255"/>
                  </a:lnTo>
                  <a:lnTo>
                    <a:pt x="1904131" y="87195"/>
                  </a:lnTo>
                  <a:lnTo>
                    <a:pt x="1904131" y="435969"/>
                  </a:lnTo>
                  <a:lnTo>
                    <a:pt x="1897278" y="469909"/>
                  </a:lnTo>
                  <a:lnTo>
                    <a:pt x="1878592" y="497626"/>
                  </a:lnTo>
                  <a:lnTo>
                    <a:pt x="1850877" y="516312"/>
                  </a:lnTo>
                  <a:lnTo>
                    <a:pt x="1816941" y="523165"/>
                  </a:lnTo>
                  <a:lnTo>
                    <a:pt x="87195" y="523165"/>
                  </a:lnTo>
                  <a:lnTo>
                    <a:pt x="53255" y="516312"/>
                  </a:lnTo>
                  <a:lnTo>
                    <a:pt x="25539" y="497626"/>
                  </a:lnTo>
                  <a:lnTo>
                    <a:pt x="6852" y="469909"/>
                  </a:lnTo>
                  <a:lnTo>
                    <a:pt x="0" y="435969"/>
                  </a:lnTo>
                  <a:lnTo>
                    <a:pt x="0" y="87195"/>
                  </a:lnTo>
                  <a:close/>
                </a:path>
              </a:pathLst>
            </a:custGeom>
            <a:ln w="19050">
              <a:solidFill>
                <a:srgbClr val="FF0000"/>
              </a:solidFill>
            </a:ln>
          </p:spPr>
          <p:txBody>
            <a:bodyPr wrap="square" lIns="0" tIns="0" rIns="0" bIns="0" rtlCol="0"/>
            <a:lstStyle/>
            <a:p>
              <a:endParaRPr/>
            </a:p>
          </p:txBody>
        </p:sp>
        <p:sp>
          <p:nvSpPr>
            <p:cNvPr id="33" name="object 33"/>
            <p:cNvSpPr txBox="1"/>
            <p:nvPr/>
          </p:nvSpPr>
          <p:spPr>
            <a:xfrm>
              <a:off x="6258356" y="5135295"/>
              <a:ext cx="1581785" cy="330200"/>
            </a:xfrm>
            <a:prstGeom prst="rect">
              <a:avLst/>
            </a:prstGeom>
          </p:spPr>
          <p:txBody>
            <a:bodyPr vert="horz" wrap="square" lIns="0" tIns="12700" rIns="0" bIns="0" rtlCol="0">
              <a:spAutoFit/>
            </a:bodyPr>
            <a:lstStyle/>
            <a:p>
              <a:pPr marL="12700">
                <a:lnSpc>
                  <a:spcPct val="100000"/>
                </a:lnSpc>
                <a:spcBef>
                  <a:spcPts val="100"/>
                </a:spcBef>
              </a:pPr>
              <a:r>
                <a:rPr sz="2000" spc="-65" dirty="0">
                  <a:solidFill>
                    <a:srgbClr val="FF0000"/>
                  </a:solidFill>
                  <a:latin typeface="Arial"/>
                  <a:cs typeface="Arial"/>
                </a:rPr>
                <a:t>Shallow</a:t>
              </a:r>
              <a:r>
                <a:rPr sz="2000" spc="-60" dirty="0">
                  <a:solidFill>
                    <a:srgbClr val="FF0000"/>
                  </a:solidFill>
                  <a:latin typeface="Arial"/>
                  <a:cs typeface="Arial"/>
                </a:rPr>
                <a:t> </a:t>
              </a:r>
              <a:r>
                <a:rPr sz="2000" spc="-5" dirty="0">
                  <a:solidFill>
                    <a:srgbClr val="FF0000"/>
                  </a:solidFill>
                  <a:latin typeface="Arial"/>
                  <a:cs typeface="Arial"/>
                </a:rPr>
                <a:t>buffer</a:t>
              </a:r>
              <a:endParaRPr sz="2000">
                <a:latin typeface="Arial"/>
                <a:cs typeface="Arial"/>
              </a:endParaRPr>
            </a:p>
          </p:txBody>
        </p:sp>
        <p:sp>
          <p:nvSpPr>
            <p:cNvPr id="39" name="object 39"/>
            <p:cNvSpPr/>
            <p:nvPr/>
          </p:nvSpPr>
          <p:spPr>
            <a:xfrm>
              <a:off x="6645109" y="3897909"/>
              <a:ext cx="209550" cy="1153795"/>
            </a:xfrm>
            <a:custGeom>
              <a:avLst/>
              <a:gdLst/>
              <a:ahLst/>
              <a:cxnLst/>
              <a:rect l="l" t="t" r="r" b="b"/>
              <a:pathLst>
                <a:path w="209550" h="1153795">
                  <a:moveTo>
                    <a:pt x="28295" y="0"/>
                  </a:moveTo>
                  <a:lnTo>
                    <a:pt x="0" y="4051"/>
                  </a:lnTo>
                  <a:lnTo>
                    <a:pt x="152501" y="1070762"/>
                  </a:lnTo>
                  <a:lnTo>
                    <a:pt x="124218" y="1074800"/>
                  </a:lnTo>
                  <a:lnTo>
                    <a:pt x="178777" y="1153604"/>
                  </a:lnTo>
                  <a:lnTo>
                    <a:pt x="207734" y="1066711"/>
                  </a:lnTo>
                  <a:lnTo>
                    <a:pt x="180797" y="1066711"/>
                  </a:lnTo>
                  <a:lnTo>
                    <a:pt x="28295" y="0"/>
                  </a:lnTo>
                  <a:close/>
                </a:path>
                <a:path w="209550" h="1153795">
                  <a:moveTo>
                    <a:pt x="209080" y="1062672"/>
                  </a:moveTo>
                  <a:lnTo>
                    <a:pt x="180797" y="1066711"/>
                  </a:lnTo>
                  <a:lnTo>
                    <a:pt x="207734" y="1066711"/>
                  </a:lnTo>
                  <a:lnTo>
                    <a:pt x="209080" y="1062672"/>
                  </a:lnTo>
                  <a:close/>
                </a:path>
              </a:pathLst>
            </a:custGeom>
            <a:solidFill>
              <a:srgbClr val="FF0000"/>
            </a:solidFill>
          </p:spPr>
          <p:txBody>
            <a:bodyPr wrap="square" lIns="0" tIns="0" rIns="0" bIns="0" rtlCol="0"/>
            <a:lstStyle/>
            <a:p>
              <a:endParaRPr/>
            </a:p>
          </p:txBody>
        </p:sp>
      </p:grpSp>
      <p:sp>
        <p:nvSpPr>
          <p:cNvPr id="41" name="object 41"/>
          <p:cNvSpPr/>
          <p:nvPr/>
        </p:nvSpPr>
        <p:spPr>
          <a:xfrm>
            <a:off x="7477582" y="2927510"/>
            <a:ext cx="382756" cy="382757"/>
          </a:xfrm>
          <a:prstGeom prst="rect">
            <a:avLst/>
          </a:prstGeom>
          <a:blipFill>
            <a:blip r:embed="rId6" cstate="print"/>
            <a:stretch>
              <a:fillRect/>
            </a:stretch>
          </a:blipFill>
        </p:spPr>
        <p:txBody>
          <a:bodyPr wrap="square" lIns="0" tIns="0" rIns="0" bIns="0" rtlCol="0"/>
          <a:lstStyle/>
          <a:p>
            <a:endParaRPr/>
          </a:p>
        </p:txBody>
      </p:sp>
      <p:grpSp>
        <p:nvGrpSpPr>
          <p:cNvPr id="55" name="组合 54"/>
          <p:cNvGrpSpPr/>
          <p:nvPr/>
        </p:nvGrpSpPr>
        <p:grpSpPr>
          <a:xfrm>
            <a:off x="6673106" y="1758298"/>
            <a:ext cx="1859914" cy="1620549"/>
            <a:chOff x="6673106" y="1758298"/>
            <a:chExt cx="1859914" cy="1620549"/>
          </a:xfrm>
        </p:grpSpPr>
        <p:grpSp>
          <p:nvGrpSpPr>
            <p:cNvPr id="54" name="Group 53"/>
            <p:cNvGrpSpPr/>
            <p:nvPr/>
          </p:nvGrpSpPr>
          <p:grpSpPr>
            <a:xfrm>
              <a:off x="6673106" y="1758298"/>
              <a:ext cx="1859914" cy="1117537"/>
              <a:chOff x="6707796" y="1737118"/>
              <a:chExt cx="1859914" cy="1117537"/>
            </a:xfrm>
          </p:grpSpPr>
          <p:sp>
            <p:nvSpPr>
              <p:cNvPr id="30" name="object 30"/>
              <p:cNvSpPr/>
              <p:nvPr/>
            </p:nvSpPr>
            <p:spPr>
              <a:xfrm>
                <a:off x="6707796" y="1737118"/>
                <a:ext cx="1859914" cy="513080"/>
              </a:xfrm>
              <a:custGeom>
                <a:avLst/>
                <a:gdLst/>
                <a:ahLst/>
                <a:cxnLst/>
                <a:rect l="l" t="t" r="r" b="b"/>
                <a:pathLst>
                  <a:path w="1859915" h="513080">
                    <a:moveTo>
                      <a:pt x="0" y="85472"/>
                    </a:moveTo>
                    <a:lnTo>
                      <a:pt x="6716" y="52202"/>
                    </a:lnTo>
                    <a:lnTo>
                      <a:pt x="25034" y="25034"/>
                    </a:lnTo>
                    <a:lnTo>
                      <a:pt x="52202" y="6716"/>
                    </a:lnTo>
                    <a:lnTo>
                      <a:pt x="85471" y="0"/>
                    </a:lnTo>
                    <a:lnTo>
                      <a:pt x="1774091" y="0"/>
                    </a:lnTo>
                    <a:lnTo>
                      <a:pt x="1807358" y="6716"/>
                    </a:lnTo>
                    <a:lnTo>
                      <a:pt x="1834526" y="25034"/>
                    </a:lnTo>
                    <a:lnTo>
                      <a:pt x="1852843" y="52202"/>
                    </a:lnTo>
                    <a:lnTo>
                      <a:pt x="1859561" y="85472"/>
                    </a:lnTo>
                    <a:lnTo>
                      <a:pt x="1859561" y="427348"/>
                    </a:lnTo>
                    <a:lnTo>
                      <a:pt x="1852843" y="460617"/>
                    </a:lnTo>
                    <a:lnTo>
                      <a:pt x="1834526" y="487786"/>
                    </a:lnTo>
                    <a:lnTo>
                      <a:pt x="1807358" y="506103"/>
                    </a:lnTo>
                    <a:lnTo>
                      <a:pt x="1774091" y="512820"/>
                    </a:lnTo>
                    <a:lnTo>
                      <a:pt x="85471" y="512820"/>
                    </a:lnTo>
                    <a:lnTo>
                      <a:pt x="52202" y="506103"/>
                    </a:lnTo>
                    <a:lnTo>
                      <a:pt x="25034" y="487786"/>
                    </a:lnTo>
                    <a:lnTo>
                      <a:pt x="6716" y="460617"/>
                    </a:lnTo>
                    <a:lnTo>
                      <a:pt x="0" y="427348"/>
                    </a:lnTo>
                    <a:lnTo>
                      <a:pt x="0" y="85472"/>
                    </a:lnTo>
                    <a:close/>
                  </a:path>
                </a:pathLst>
              </a:custGeom>
              <a:ln w="19050">
                <a:solidFill>
                  <a:srgbClr val="FF0000"/>
                </a:solidFill>
              </a:ln>
            </p:spPr>
            <p:txBody>
              <a:bodyPr wrap="square" lIns="0" tIns="0" rIns="0" bIns="0" rtlCol="0"/>
              <a:lstStyle/>
              <a:p>
                <a:endParaRPr/>
              </a:p>
            </p:txBody>
          </p:sp>
          <p:sp>
            <p:nvSpPr>
              <p:cNvPr id="31" name="object 31"/>
              <p:cNvSpPr txBox="1"/>
              <p:nvPr/>
            </p:nvSpPr>
            <p:spPr>
              <a:xfrm>
                <a:off x="6925576" y="1815731"/>
                <a:ext cx="1424305"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0000"/>
                    </a:solidFill>
                    <a:latin typeface="Arial"/>
                    <a:cs typeface="Arial"/>
                  </a:rPr>
                  <a:t>Random</a:t>
                </a:r>
                <a:r>
                  <a:rPr sz="2000" spc="-70" dirty="0">
                    <a:solidFill>
                      <a:srgbClr val="FF0000"/>
                    </a:solidFill>
                    <a:latin typeface="Arial"/>
                    <a:cs typeface="Arial"/>
                  </a:rPr>
                  <a:t> </a:t>
                </a:r>
                <a:r>
                  <a:rPr sz="2000" spc="-85" dirty="0">
                    <a:solidFill>
                      <a:srgbClr val="FF0000"/>
                    </a:solidFill>
                    <a:latin typeface="Arial"/>
                    <a:cs typeface="Arial"/>
                  </a:rPr>
                  <a:t>loss</a:t>
                </a:r>
                <a:endParaRPr sz="2000">
                  <a:latin typeface="Arial"/>
                  <a:cs typeface="Arial"/>
                </a:endParaRPr>
              </a:p>
            </p:txBody>
          </p:sp>
          <p:sp>
            <p:nvSpPr>
              <p:cNvPr id="38" name="object 38"/>
              <p:cNvSpPr/>
              <p:nvPr/>
            </p:nvSpPr>
            <p:spPr>
              <a:xfrm>
                <a:off x="7316723" y="2282520"/>
                <a:ext cx="242570" cy="572135"/>
              </a:xfrm>
              <a:custGeom>
                <a:avLst/>
                <a:gdLst/>
                <a:ahLst/>
                <a:cxnLst/>
                <a:rect l="l" t="t" r="r" b="b"/>
                <a:pathLst>
                  <a:path w="242570" h="572135">
                    <a:moveTo>
                      <a:pt x="57295" y="85077"/>
                    </a:moveTo>
                    <a:lnTo>
                      <a:pt x="26631" y="85077"/>
                    </a:lnTo>
                    <a:lnTo>
                      <a:pt x="215874" y="571550"/>
                    </a:lnTo>
                    <a:lnTo>
                      <a:pt x="242506" y="561200"/>
                    </a:lnTo>
                    <a:lnTo>
                      <a:pt x="57295" y="85077"/>
                    </a:lnTo>
                    <a:close/>
                  </a:path>
                  <a:path w="242570" h="572135">
                    <a:moveTo>
                      <a:pt x="8864" y="0"/>
                    </a:moveTo>
                    <a:lnTo>
                      <a:pt x="0" y="95427"/>
                    </a:lnTo>
                    <a:lnTo>
                      <a:pt x="26631" y="85077"/>
                    </a:lnTo>
                    <a:lnTo>
                      <a:pt x="57295" y="85077"/>
                    </a:lnTo>
                    <a:lnTo>
                      <a:pt x="53263" y="74714"/>
                    </a:lnTo>
                    <a:lnTo>
                      <a:pt x="79895" y="64350"/>
                    </a:lnTo>
                    <a:lnTo>
                      <a:pt x="8864" y="0"/>
                    </a:lnTo>
                    <a:close/>
                  </a:path>
                </a:pathLst>
              </a:custGeom>
              <a:solidFill>
                <a:srgbClr val="FF0000"/>
              </a:solidFill>
            </p:spPr>
            <p:txBody>
              <a:bodyPr wrap="square" lIns="0" tIns="0" rIns="0" bIns="0" rtlCol="0"/>
              <a:lstStyle/>
              <a:p>
                <a:endParaRPr/>
              </a:p>
            </p:txBody>
          </p:sp>
        </p:grpSp>
        <p:sp>
          <p:nvSpPr>
            <p:cNvPr id="42" name="object 42"/>
            <p:cNvSpPr/>
            <p:nvPr/>
          </p:nvSpPr>
          <p:spPr>
            <a:xfrm>
              <a:off x="7413370" y="2867685"/>
              <a:ext cx="511162" cy="511162"/>
            </a:xfrm>
            <a:prstGeom prst="rect">
              <a:avLst/>
            </a:prstGeom>
            <a:blipFill>
              <a:blip r:embed="rId7" cstate="print"/>
              <a:stretch>
                <a:fillRect/>
              </a:stretch>
            </a:blipFill>
          </p:spPr>
          <p:txBody>
            <a:bodyPr wrap="square" lIns="0" tIns="0" rIns="0" bIns="0" rtlCol="0"/>
            <a:lstStyle/>
            <a:p>
              <a:endParaRPr/>
            </a:p>
          </p:txBody>
        </p:sp>
      </p:grpSp>
      <p:grpSp>
        <p:nvGrpSpPr>
          <p:cNvPr id="44" name="组合 43"/>
          <p:cNvGrpSpPr/>
          <p:nvPr/>
        </p:nvGrpSpPr>
        <p:grpSpPr>
          <a:xfrm>
            <a:off x="2005545" y="3436882"/>
            <a:ext cx="2658428" cy="1927763"/>
            <a:chOff x="2005545" y="3436882"/>
            <a:chExt cx="2658428" cy="1927763"/>
          </a:xfrm>
        </p:grpSpPr>
        <p:grpSp>
          <p:nvGrpSpPr>
            <p:cNvPr id="51" name="Group 50"/>
            <p:cNvGrpSpPr/>
            <p:nvPr/>
          </p:nvGrpSpPr>
          <p:grpSpPr>
            <a:xfrm>
              <a:off x="2323363" y="3807967"/>
              <a:ext cx="2340610" cy="1556678"/>
              <a:chOff x="2323363" y="3807967"/>
              <a:chExt cx="2340610" cy="1556678"/>
            </a:xfrm>
          </p:grpSpPr>
          <p:sp>
            <p:nvSpPr>
              <p:cNvPr id="36" name="object 36"/>
              <p:cNvSpPr/>
              <p:nvPr/>
            </p:nvSpPr>
            <p:spPr>
              <a:xfrm>
                <a:off x="2323363" y="4692815"/>
                <a:ext cx="2340610" cy="671830"/>
              </a:xfrm>
              <a:custGeom>
                <a:avLst/>
                <a:gdLst/>
                <a:ahLst/>
                <a:cxnLst/>
                <a:rect l="l" t="t" r="r" b="b"/>
                <a:pathLst>
                  <a:path w="2340610" h="671829">
                    <a:moveTo>
                      <a:pt x="0" y="111960"/>
                    </a:moveTo>
                    <a:lnTo>
                      <a:pt x="8798" y="68380"/>
                    </a:lnTo>
                    <a:lnTo>
                      <a:pt x="32792" y="32792"/>
                    </a:lnTo>
                    <a:lnTo>
                      <a:pt x="68379" y="8798"/>
                    </a:lnTo>
                    <a:lnTo>
                      <a:pt x="111959" y="0"/>
                    </a:lnTo>
                    <a:lnTo>
                      <a:pt x="2228051" y="0"/>
                    </a:lnTo>
                    <a:lnTo>
                      <a:pt x="2271629" y="8798"/>
                    </a:lnTo>
                    <a:lnTo>
                      <a:pt x="2307217" y="32792"/>
                    </a:lnTo>
                    <a:lnTo>
                      <a:pt x="2331212" y="68380"/>
                    </a:lnTo>
                    <a:lnTo>
                      <a:pt x="2340011" y="111960"/>
                    </a:lnTo>
                    <a:lnTo>
                      <a:pt x="2340011" y="559782"/>
                    </a:lnTo>
                    <a:lnTo>
                      <a:pt x="2331212" y="603362"/>
                    </a:lnTo>
                    <a:lnTo>
                      <a:pt x="2307217" y="638950"/>
                    </a:lnTo>
                    <a:lnTo>
                      <a:pt x="2271629" y="662944"/>
                    </a:lnTo>
                    <a:lnTo>
                      <a:pt x="2228051" y="671742"/>
                    </a:lnTo>
                    <a:lnTo>
                      <a:pt x="111959" y="671742"/>
                    </a:lnTo>
                    <a:lnTo>
                      <a:pt x="68379" y="662944"/>
                    </a:lnTo>
                    <a:lnTo>
                      <a:pt x="32792" y="638950"/>
                    </a:lnTo>
                    <a:lnTo>
                      <a:pt x="8798" y="603362"/>
                    </a:lnTo>
                    <a:lnTo>
                      <a:pt x="0" y="559782"/>
                    </a:lnTo>
                    <a:lnTo>
                      <a:pt x="0" y="111960"/>
                    </a:lnTo>
                    <a:close/>
                  </a:path>
                </a:pathLst>
              </a:custGeom>
              <a:ln w="19050">
                <a:solidFill>
                  <a:srgbClr val="FF0000"/>
                </a:solidFill>
              </a:ln>
            </p:spPr>
            <p:txBody>
              <a:bodyPr wrap="square" lIns="0" tIns="0" rIns="0" bIns="0" rtlCol="0"/>
              <a:lstStyle/>
              <a:p>
                <a:endParaRPr/>
              </a:p>
            </p:txBody>
          </p:sp>
          <p:sp>
            <p:nvSpPr>
              <p:cNvPr id="37" name="object 37"/>
              <p:cNvSpPr txBox="1"/>
              <p:nvPr/>
            </p:nvSpPr>
            <p:spPr>
              <a:xfrm>
                <a:off x="2522613" y="4698479"/>
                <a:ext cx="1941830" cy="635000"/>
              </a:xfrm>
              <a:prstGeom prst="rect">
                <a:avLst/>
              </a:prstGeom>
            </p:spPr>
            <p:txBody>
              <a:bodyPr vert="horz" wrap="square" lIns="0" tIns="12700" rIns="0" bIns="0" rtlCol="0">
                <a:spAutoFit/>
              </a:bodyPr>
              <a:lstStyle/>
              <a:p>
                <a:pPr marL="12700" marR="5080" indent="39370">
                  <a:lnSpc>
                    <a:spcPct val="100000"/>
                  </a:lnSpc>
                  <a:spcBef>
                    <a:spcPts val="100"/>
                  </a:spcBef>
                </a:pPr>
                <a:r>
                  <a:rPr sz="2000" spc="-35" dirty="0">
                    <a:solidFill>
                      <a:srgbClr val="FF0000"/>
                    </a:solidFill>
                    <a:latin typeface="Arial"/>
                    <a:cs typeface="Arial"/>
                  </a:rPr>
                  <a:t>Congestion </a:t>
                </a:r>
                <a:r>
                  <a:rPr sz="2000" spc="20" dirty="0">
                    <a:solidFill>
                      <a:srgbClr val="FF0000"/>
                    </a:solidFill>
                    <a:latin typeface="Arial"/>
                    <a:cs typeface="Arial"/>
                  </a:rPr>
                  <a:t>from  </a:t>
                </a:r>
                <a:r>
                  <a:rPr sz="2000" dirty="0">
                    <a:solidFill>
                      <a:srgbClr val="FF0000"/>
                    </a:solidFill>
                    <a:latin typeface="Arial"/>
                    <a:cs typeface="Arial"/>
                  </a:rPr>
                  <a:t>other </a:t>
                </a:r>
                <a:r>
                  <a:rPr sz="2000" spc="-70" dirty="0">
                    <a:solidFill>
                      <a:srgbClr val="FF0000"/>
                    </a:solidFill>
                    <a:latin typeface="Arial"/>
                    <a:cs typeface="Arial"/>
                  </a:rPr>
                  <a:t>heavy</a:t>
                </a:r>
                <a:r>
                  <a:rPr sz="2000" spc="-85" dirty="0">
                    <a:solidFill>
                      <a:srgbClr val="FF0000"/>
                    </a:solidFill>
                    <a:latin typeface="Arial"/>
                    <a:cs typeface="Arial"/>
                  </a:rPr>
                  <a:t> </a:t>
                </a:r>
                <a:r>
                  <a:rPr sz="2000" spc="-35" dirty="0">
                    <a:solidFill>
                      <a:srgbClr val="FF0000"/>
                    </a:solidFill>
                    <a:latin typeface="Arial"/>
                    <a:cs typeface="Arial"/>
                  </a:rPr>
                  <a:t>flows</a:t>
                </a:r>
                <a:endParaRPr sz="2000">
                  <a:latin typeface="Arial"/>
                  <a:cs typeface="Arial"/>
                </a:endParaRPr>
              </a:p>
            </p:txBody>
          </p:sp>
          <p:sp>
            <p:nvSpPr>
              <p:cNvPr id="46" name="object 46"/>
              <p:cNvSpPr/>
              <p:nvPr/>
            </p:nvSpPr>
            <p:spPr>
              <a:xfrm>
                <a:off x="2723895" y="3807967"/>
                <a:ext cx="424180" cy="885190"/>
              </a:xfrm>
              <a:custGeom>
                <a:avLst/>
                <a:gdLst/>
                <a:ahLst/>
                <a:cxnLst/>
                <a:rect l="l" t="t" r="r" b="b"/>
                <a:pathLst>
                  <a:path w="424180" h="885189">
                    <a:moveTo>
                      <a:pt x="25908" y="0"/>
                    </a:moveTo>
                    <a:lnTo>
                      <a:pt x="0" y="12039"/>
                    </a:lnTo>
                    <a:lnTo>
                      <a:pt x="372325" y="813130"/>
                    </a:lnTo>
                    <a:lnTo>
                      <a:pt x="346417" y="825169"/>
                    </a:lnTo>
                    <a:lnTo>
                      <a:pt x="421424" y="884847"/>
                    </a:lnTo>
                    <a:lnTo>
                      <a:pt x="423811" y="801077"/>
                    </a:lnTo>
                    <a:lnTo>
                      <a:pt x="398246" y="801077"/>
                    </a:lnTo>
                    <a:lnTo>
                      <a:pt x="25908" y="0"/>
                    </a:lnTo>
                    <a:close/>
                  </a:path>
                  <a:path w="424180" h="885189">
                    <a:moveTo>
                      <a:pt x="424154" y="789038"/>
                    </a:moveTo>
                    <a:lnTo>
                      <a:pt x="398246" y="801077"/>
                    </a:lnTo>
                    <a:lnTo>
                      <a:pt x="423811" y="801077"/>
                    </a:lnTo>
                    <a:lnTo>
                      <a:pt x="424154" y="789038"/>
                    </a:lnTo>
                    <a:close/>
                  </a:path>
                </a:pathLst>
              </a:custGeom>
              <a:solidFill>
                <a:srgbClr val="FF0000"/>
              </a:solidFill>
            </p:spPr>
            <p:txBody>
              <a:bodyPr wrap="square" lIns="0" tIns="0" rIns="0" bIns="0" rtlCol="0"/>
              <a:lstStyle/>
              <a:p>
                <a:endParaRPr/>
              </a:p>
            </p:txBody>
          </p:sp>
        </p:grpSp>
        <p:sp>
          <p:nvSpPr>
            <p:cNvPr id="45" name="object 45"/>
            <p:cNvSpPr/>
            <p:nvPr/>
          </p:nvSpPr>
          <p:spPr>
            <a:xfrm>
              <a:off x="2005545" y="3436882"/>
              <a:ext cx="1082675" cy="781685"/>
            </a:xfrm>
            <a:custGeom>
              <a:avLst/>
              <a:gdLst/>
              <a:ahLst/>
              <a:cxnLst/>
              <a:rect l="l" t="t" r="r" b="b"/>
              <a:pathLst>
                <a:path w="1082675" h="781685">
                  <a:moveTo>
                    <a:pt x="0" y="781676"/>
                  </a:moveTo>
                  <a:lnTo>
                    <a:pt x="1082430" y="0"/>
                  </a:lnTo>
                </a:path>
              </a:pathLst>
            </a:custGeom>
            <a:ln w="76200">
              <a:solidFill>
                <a:srgbClr val="000000"/>
              </a:solidFill>
            </a:ln>
          </p:spPr>
          <p:txBody>
            <a:bodyPr wrap="square" lIns="0" tIns="0" rIns="0" bIns="0" rtlCol="0"/>
            <a:lstStyle/>
            <a:p>
              <a:endParaRPr/>
            </a:p>
          </p:txBody>
        </p:sp>
      </p:grpSp>
      <p:grpSp>
        <p:nvGrpSpPr>
          <p:cNvPr id="52" name="Group 51"/>
          <p:cNvGrpSpPr/>
          <p:nvPr/>
        </p:nvGrpSpPr>
        <p:grpSpPr>
          <a:xfrm>
            <a:off x="2792082" y="1685581"/>
            <a:ext cx="3027845" cy="2128559"/>
            <a:chOff x="2792082" y="1685581"/>
            <a:chExt cx="3027845" cy="2128559"/>
          </a:xfrm>
        </p:grpSpPr>
        <p:sp>
          <p:nvSpPr>
            <p:cNvPr id="35" name="object 35"/>
            <p:cNvSpPr txBox="1"/>
            <p:nvPr/>
          </p:nvSpPr>
          <p:spPr>
            <a:xfrm>
              <a:off x="3661968" y="1685581"/>
              <a:ext cx="1417955" cy="635000"/>
            </a:xfrm>
            <a:prstGeom prst="rect">
              <a:avLst/>
            </a:prstGeom>
          </p:spPr>
          <p:txBody>
            <a:bodyPr vert="horz" wrap="square" lIns="0" tIns="12700" rIns="0" bIns="0" rtlCol="0">
              <a:spAutoFit/>
            </a:bodyPr>
            <a:lstStyle/>
            <a:p>
              <a:pPr marL="106680" marR="5080" indent="-94615">
                <a:lnSpc>
                  <a:spcPct val="100000"/>
                </a:lnSpc>
                <a:spcBef>
                  <a:spcPts val="100"/>
                </a:spcBef>
              </a:pPr>
              <a:r>
                <a:rPr sz="2000" spc="-170" dirty="0">
                  <a:solidFill>
                    <a:srgbClr val="FF0000"/>
                  </a:solidFill>
                  <a:latin typeface="Arial"/>
                  <a:cs typeface="Arial"/>
                </a:rPr>
                <a:t>Se</a:t>
              </a:r>
              <a:r>
                <a:rPr sz="2000" spc="-60" dirty="0">
                  <a:solidFill>
                    <a:srgbClr val="FF0000"/>
                  </a:solidFill>
                  <a:latin typeface="Arial"/>
                  <a:cs typeface="Arial"/>
                </a:rPr>
                <a:t>l</a:t>
              </a:r>
              <a:r>
                <a:rPr sz="2000" spc="25" dirty="0">
                  <a:solidFill>
                    <a:srgbClr val="FF0000"/>
                  </a:solidFill>
                  <a:latin typeface="Arial"/>
                  <a:cs typeface="Arial"/>
                </a:rPr>
                <a:t>f</a:t>
              </a:r>
              <a:r>
                <a:rPr sz="2000" spc="330" dirty="0">
                  <a:solidFill>
                    <a:srgbClr val="FF0000"/>
                  </a:solidFill>
                  <a:latin typeface="Arial"/>
                  <a:cs typeface="Arial"/>
                </a:rPr>
                <a:t>-</a:t>
              </a:r>
              <a:r>
                <a:rPr sz="2000" dirty="0">
                  <a:solidFill>
                    <a:srgbClr val="FF0000"/>
                  </a:solidFill>
                  <a:latin typeface="Arial"/>
                  <a:cs typeface="Arial"/>
                </a:rPr>
                <a:t>i</a:t>
              </a:r>
              <a:r>
                <a:rPr sz="2000" spc="5" dirty="0">
                  <a:solidFill>
                    <a:srgbClr val="FF0000"/>
                  </a:solidFill>
                  <a:latin typeface="Arial"/>
                  <a:cs typeface="Arial"/>
                </a:rPr>
                <a:t>n</a:t>
              </a:r>
              <a:r>
                <a:rPr sz="2000" spc="10" dirty="0">
                  <a:solidFill>
                    <a:srgbClr val="FF0000"/>
                  </a:solidFill>
                  <a:latin typeface="Arial"/>
                  <a:cs typeface="Arial"/>
                </a:rPr>
                <a:t>d</a:t>
              </a:r>
              <a:r>
                <a:rPr sz="2000" spc="-20" dirty="0">
                  <a:solidFill>
                    <a:srgbClr val="FF0000"/>
                  </a:solidFill>
                  <a:latin typeface="Arial"/>
                  <a:cs typeface="Arial"/>
                </a:rPr>
                <a:t>u</a:t>
              </a:r>
              <a:r>
                <a:rPr sz="2000" spc="-105" dirty="0">
                  <a:solidFill>
                    <a:srgbClr val="FF0000"/>
                  </a:solidFill>
                  <a:latin typeface="Arial"/>
                  <a:cs typeface="Arial"/>
                </a:rPr>
                <a:t>c</a:t>
              </a:r>
              <a:r>
                <a:rPr sz="2000" spc="-90" dirty="0">
                  <a:solidFill>
                    <a:srgbClr val="FF0000"/>
                  </a:solidFill>
                  <a:latin typeface="Arial"/>
                  <a:cs typeface="Arial"/>
                </a:rPr>
                <a:t>e</a:t>
              </a:r>
              <a:r>
                <a:rPr sz="2000" spc="20" dirty="0">
                  <a:solidFill>
                    <a:srgbClr val="FF0000"/>
                  </a:solidFill>
                  <a:latin typeface="Arial"/>
                  <a:cs typeface="Arial"/>
                </a:rPr>
                <a:t>d  </a:t>
              </a:r>
              <a:r>
                <a:rPr sz="2000" spc="-25" dirty="0">
                  <a:solidFill>
                    <a:srgbClr val="FF0000"/>
                  </a:solidFill>
                  <a:latin typeface="Arial"/>
                  <a:cs typeface="Arial"/>
                </a:rPr>
                <a:t>congestion</a:t>
              </a:r>
              <a:endParaRPr sz="2000" dirty="0">
                <a:latin typeface="Arial"/>
                <a:cs typeface="Arial"/>
              </a:endParaRPr>
            </a:p>
          </p:txBody>
        </p:sp>
        <p:grpSp>
          <p:nvGrpSpPr>
            <p:cNvPr id="50" name="Group 49"/>
            <p:cNvGrpSpPr/>
            <p:nvPr/>
          </p:nvGrpSpPr>
          <p:grpSpPr>
            <a:xfrm>
              <a:off x="2792082" y="1719123"/>
              <a:ext cx="3027845" cy="2095017"/>
              <a:chOff x="2792082" y="1719123"/>
              <a:chExt cx="3027845" cy="2095017"/>
            </a:xfrm>
          </p:grpSpPr>
          <p:grpSp>
            <p:nvGrpSpPr>
              <p:cNvPr id="49" name="Group 48"/>
              <p:cNvGrpSpPr/>
              <p:nvPr/>
            </p:nvGrpSpPr>
            <p:grpSpPr>
              <a:xfrm>
                <a:off x="2921787" y="1719123"/>
                <a:ext cx="2898140" cy="1187017"/>
                <a:chOff x="2921787" y="1719123"/>
                <a:chExt cx="2898140" cy="1187017"/>
              </a:xfrm>
            </p:grpSpPr>
            <p:sp>
              <p:nvSpPr>
                <p:cNvPr id="34" name="object 34"/>
                <p:cNvSpPr/>
                <p:nvPr/>
              </p:nvSpPr>
              <p:spPr>
                <a:xfrm>
                  <a:off x="2921787" y="1719123"/>
                  <a:ext cx="2898140" cy="597445"/>
                </a:xfrm>
                <a:custGeom>
                  <a:avLst/>
                  <a:gdLst/>
                  <a:ahLst/>
                  <a:cxnLst/>
                  <a:rect l="l" t="t" r="r" b="b"/>
                  <a:pathLst>
                    <a:path w="2898140" h="534035">
                      <a:moveTo>
                        <a:pt x="0" y="88914"/>
                      </a:moveTo>
                      <a:lnTo>
                        <a:pt x="6987" y="54304"/>
                      </a:lnTo>
                      <a:lnTo>
                        <a:pt x="26042" y="26042"/>
                      </a:lnTo>
                      <a:lnTo>
                        <a:pt x="54304" y="6987"/>
                      </a:lnTo>
                      <a:lnTo>
                        <a:pt x="88913" y="0"/>
                      </a:lnTo>
                      <a:lnTo>
                        <a:pt x="2809071" y="0"/>
                      </a:lnTo>
                      <a:lnTo>
                        <a:pt x="2843677" y="6987"/>
                      </a:lnTo>
                      <a:lnTo>
                        <a:pt x="2871939" y="26042"/>
                      </a:lnTo>
                      <a:lnTo>
                        <a:pt x="2890994" y="54304"/>
                      </a:lnTo>
                      <a:lnTo>
                        <a:pt x="2897981" y="88914"/>
                      </a:lnTo>
                      <a:lnTo>
                        <a:pt x="2897981" y="444553"/>
                      </a:lnTo>
                      <a:lnTo>
                        <a:pt x="2890994" y="479162"/>
                      </a:lnTo>
                      <a:lnTo>
                        <a:pt x="2871939" y="507425"/>
                      </a:lnTo>
                      <a:lnTo>
                        <a:pt x="2843677" y="526480"/>
                      </a:lnTo>
                      <a:lnTo>
                        <a:pt x="2809071" y="533467"/>
                      </a:lnTo>
                      <a:lnTo>
                        <a:pt x="88913" y="533467"/>
                      </a:lnTo>
                      <a:lnTo>
                        <a:pt x="54304" y="526480"/>
                      </a:lnTo>
                      <a:lnTo>
                        <a:pt x="26042" y="507425"/>
                      </a:lnTo>
                      <a:lnTo>
                        <a:pt x="6987" y="479162"/>
                      </a:lnTo>
                      <a:lnTo>
                        <a:pt x="0" y="444553"/>
                      </a:lnTo>
                      <a:lnTo>
                        <a:pt x="0" y="88914"/>
                      </a:lnTo>
                      <a:close/>
                    </a:path>
                  </a:pathLst>
                </a:custGeom>
                <a:ln w="19050">
                  <a:solidFill>
                    <a:srgbClr val="FF0000"/>
                  </a:solidFill>
                </a:ln>
              </p:spPr>
              <p:txBody>
                <a:bodyPr wrap="square" lIns="0" tIns="0" rIns="0" bIns="0" rtlCol="0"/>
                <a:lstStyle/>
                <a:p>
                  <a:endParaRPr/>
                </a:p>
              </p:txBody>
            </p:sp>
            <p:sp>
              <p:nvSpPr>
                <p:cNvPr id="40" name="object 40"/>
                <p:cNvSpPr/>
                <p:nvPr/>
              </p:nvSpPr>
              <p:spPr>
                <a:xfrm>
                  <a:off x="4033761" y="2307970"/>
                  <a:ext cx="290830" cy="598170"/>
                </a:xfrm>
                <a:custGeom>
                  <a:avLst/>
                  <a:gdLst/>
                  <a:ahLst/>
                  <a:cxnLst/>
                  <a:rect l="l" t="t" r="r" b="b"/>
                  <a:pathLst>
                    <a:path w="290829" h="598169">
                      <a:moveTo>
                        <a:pt x="287489" y="0"/>
                      </a:moveTo>
                      <a:lnTo>
                        <a:pt x="212534" y="59728"/>
                      </a:lnTo>
                      <a:lnTo>
                        <a:pt x="238455" y="71754"/>
                      </a:lnTo>
                      <a:lnTo>
                        <a:pt x="0" y="585812"/>
                      </a:lnTo>
                      <a:lnTo>
                        <a:pt x="25920" y="597839"/>
                      </a:lnTo>
                      <a:lnTo>
                        <a:pt x="264375" y="83781"/>
                      </a:lnTo>
                      <a:lnTo>
                        <a:pt x="289944" y="83781"/>
                      </a:lnTo>
                      <a:lnTo>
                        <a:pt x="287489" y="0"/>
                      </a:lnTo>
                      <a:close/>
                    </a:path>
                    <a:path w="290829" h="598169">
                      <a:moveTo>
                        <a:pt x="289944" y="83781"/>
                      </a:moveTo>
                      <a:lnTo>
                        <a:pt x="264375" y="83781"/>
                      </a:lnTo>
                      <a:lnTo>
                        <a:pt x="290296" y="95808"/>
                      </a:lnTo>
                      <a:lnTo>
                        <a:pt x="289944" y="83781"/>
                      </a:lnTo>
                      <a:close/>
                    </a:path>
                  </a:pathLst>
                </a:custGeom>
                <a:solidFill>
                  <a:srgbClr val="FF0000"/>
                </a:solidFill>
              </p:spPr>
              <p:txBody>
                <a:bodyPr wrap="square" lIns="0" tIns="0" rIns="0" bIns="0" rtlCol="0"/>
                <a:lstStyle/>
                <a:p>
                  <a:endParaRPr/>
                </a:p>
              </p:txBody>
            </p:sp>
          </p:grpSp>
          <p:sp>
            <p:nvSpPr>
              <p:cNvPr id="47" name="object 47"/>
              <p:cNvSpPr/>
              <p:nvPr/>
            </p:nvSpPr>
            <p:spPr>
              <a:xfrm>
                <a:off x="2792082" y="2776550"/>
                <a:ext cx="1557020" cy="1037590"/>
              </a:xfrm>
              <a:custGeom>
                <a:avLst/>
                <a:gdLst/>
                <a:ahLst/>
                <a:cxnLst/>
                <a:rect l="l" t="t" r="r" b="b"/>
                <a:pathLst>
                  <a:path w="1557020" h="1037589">
                    <a:moveTo>
                      <a:pt x="778294" y="278570"/>
                    </a:moveTo>
                    <a:lnTo>
                      <a:pt x="1046520" y="0"/>
                    </a:lnTo>
                    <a:lnTo>
                      <a:pt x="1020070" y="255756"/>
                    </a:lnTo>
                    <a:lnTo>
                      <a:pt x="1324540" y="214066"/>
                    </a:lnTo>
                    <a:lnTo>
                      <a:pt x="1203620" y="351334"/>
                    </a:lnTo>
                    <a:lnTo>
                      <a:pt x="1520340" y="390814"/>
                    </a:lnTo>
                    <a:lnTo>
                      <a:pt x="1268840" y="503106"/>
                    </a:lnTo>
                    <a:lnTo>
                      <a:pt x="1556590" y="638309"/>
                    </a:lnTo>
                    <a:lnTo>
                      <a:pt x="1213350" y="621595"/>
                    </a:lnTo>
                    <a:lnTo>
                      <a:pt x="1307610" y="869089"/>
                    </a:lnTo>
                    <a:lnTo>
                      <a:pt x="1010340" y="694359"/>
                    </a:lnTo>
                    <a:lnTo>
                      <a:pt x="954636" y="947953"/>
                    </a:lnTo>
                    <a:lnTo>
                      <a:pt x="758981" y="717317"/>
                    </a:lnTo>
                    <a:lnTo>
                      <a:pt x="611466" y="1037430"/>
                    </a:lnTo>
                    <a:lnTo>
                      <a:pt x="555976" y="750553"/>
                    </a:lnTo>
                    <a:lnTo>
                      <a:pt x="343170" y="846131"/>
                    </a:lnTo>
                    <a:lnTo>
                      <a:pt x="408388" y="669384"/>
                    </a:lnTo>
                    <a:lnTo>
                      <a:pt x="9728" y="700603"/>
                    </a:lnTo>
                    <a:lnTo>
                      <a:pt x="268223" y="565545"/>
                    </a:lnTo>
                    <a:lnTo>
                      <a:pt x="0" y="413772"/>
                    </a:lnTo>
                    <a:lnTo>
                      <a:pt x="333441" y="365839"/>
                    </a:lnTo>
                    <a:lnTo>
                      <a:pt x="26663" y="110227"/>
                    </a:lnTo>
                    <a:lnTo>
                      <a:pt x="526934" y="303545"/>
                    </a:lnTo>
                    <a:lnTo>
                      <a:pt x="601881" y="110227"/>
                    </a:lnTo>
                    <a:lnTo>
                      <a:pt x="778294" y="278570"/>
                    </a:lnTo>
                    <a:close/>
                  </a:path>
                </a:pathLst>
              </a:custGeom>
              <a:ln w="28575">
                <a:solidFill>
                  <a:srgbClr val="FF0000"/>
                </a:solidFill>
              </a:ln>
            </p:spPr>
            <p:txBody>
              <a:bodyPr wrap="square" lIns="0" tIns="0" rIns="0" bIns="0" rtlCol="0"/>
              <a:lstStyle/>
              <a:p>
                <a:endParaRPr/>
              </a:p>
            </p:txBody>
          </p:sp>
        </p:grpSp>
      </p:grpSp>
      <p:sp>
        <p:nvSpPr>
          <p:cNvPr id="43" name="Slide Number Placeholder 42"/>
          <p:cNvSpPr>
            <a:spLocks noGrp="1"/>
          </p:cNvSpPr>
          <p:nvPr>
            <p:ph type="sldNum" sz="quarter" idx="7"/>
          </p:nvPr>
        </p:nvSpPr>
        <p:spPr/>
        <p:txBody>
          <a:bodyPr/>
          <a:lstStyle/>
          <a:p>
            <a:pPr marL="25400">
              <a:lnSpc>
                <a:spcPts val="1310"/>
              </a:lnSpc>
            </a:pPr>
            <a:fld id="{81D60167-4931-47E6-BA6A-407CBD079E47}" type="slidenum">
              <a:rPr lang="en-US" spc="-40" smtClean="0"/>
              <a:t>16</a:t>
            </a:fld>
            <a:endParaRPr lang="en-US" spc="-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8388985" cy="695960"/>
          </a:xfrm>
          <a:prstGeom prst="rect">
            <a:avLst/>
          </a:prstGeom>
        </p:spPr>
        <p:txBody>
          <a:bodyPr vert="horz" wrap="square" lIns="0" tIns="12700" rIns="0" bIns="0" rtlCol="0">
            <a:spAutoFit/>
          </a:bodyPr>
          <a:lstStyle/>
          <a:p>
            <a:pPr marL="12700">
              <a:lnSpc>
                <a:spcPct val="100000"/>
              </a:lnSpc>
              <a:spcBef>
                <a:spcPts val="100"/>
              </a:spcBef>
            </a:pPr>
            <a:r>
              <a:rPr spc="-125" dirty="0"/>
              <a:t>Strong </a:t>
            </a:r>
            <a:r>
              <a:rPr spc="-170" dirty="0"/>
              <a:t>Assumptions </a:t>
            </a:r>
            <a:r>
              <a:rPr spc="-310" dirty="0"/>
              <a:t>Cause</a:t>
            </a:r>
            <a:r>
              <a:rPr spc="150" dirty="0"/>
              <a:t> </a:t>
            </a:r>
            <a:r>
              <a:rPr spc="-130" dirty="0"/>
              <a:t>Problem</a:t>
            </a:r>
          </a:p>
        </p:txBody>
      </p:sp>
      <p:sp>
        <p:nvSpPr>
          <p:cNvPr id="4" name="object 4"/>
          <p:cNvSpPr/>
          <p:nvPr/>
        </p:nvSpPr>
        <p:spPr>
          <a:xfrm>
            <a:off x="4115117" y="2332697"/>
            <a:ext cx="1122045" cy="1137920"/>
          </a:xfrm>
          <a:custGeom>
            <a:avLst/>
            <a:gdLst/>
            <a:ahLst/>
            <a:cxnLst/>
            <a:rect l="l" t="t" r="r" b="b"/>
            <a:pathLst>
              <a:path w="1122045" h="1137920">
                <a:moveTo>
                  <a:pt x="20358" y="0"/>
                </a:moveTo>
                <a:lnTo>
                  <a:pt x="0" y="20065"/>
                </a:lnTo>
                <a:lnTo>
                  <a:pt x="1051547" y="1086840"/>
                </a:lnTo>
                <a:lnTo>
                  <a:pt x="1031189" y="1106906"/>
                </a:lnTo>
                <a:lnTo>
                  <a:pt x="1121905" y="1137869"/>
                </a:lnTo>
                <a:lnTo>
                  <a:pt x="1098779" y="1066787"/>
                </a:lnTo>
                <a:lnTo>
                  <a:pt x="1071892" y="1066787"/>
                </a:lnTo>
                <a:lnTo>
                  <a:pt x="20358" y="0"/>
                </a:lnTo>
                <a:close/>
              </a:path>
              <a:path w="1122045" h="1137920">
                <a:moveTo>
                  <a:pt x="1092250" y="1046721"/>
                </a:moveTo>
                <a:lnTo>
                  <a:pt x="1071892" y="1066787"/>
                </a:lnTo>
                <a:lnTo>
                  <a:pt x="1098779" y="1066787"/>
                </a:lnTo>
                <a:lnTo>
                  <a:pt x="1092250" y="1046721"/>
                </a:lnTo>
                <a:close/>
              </a:path>
            </a:pathLst>
          </a:custGeom>
          <a:solidFill>
            <a:srgbClr val="000000"/>
          </a:solidFill>
        </p:spPr>
        <p:txBody>
          <a:bodyPr wrap="square" lIns="0" tIns="0" rIns="0" bIns="0" rtlCol="0"/>
          <a:lstStyle/>
          <a:p>
            <a:endParaRPr/>
          </a:p>
        </p:txBody>
      </p:sp>
      <p:sp>
        <p:nvSpPr>
          <p:cNvPr id="5" name="object 5"/>
          <p:cNvSpPr/>
          <p:nvPr/>
        </p:nvSpPr>
        <p:spPr>
          <a:xfrm>
            <a:off x="4171213" y="3160267"/>
            <a:ext cx="1066165" cy="404495"/>
          </a:xfrm>
          <a:custGeom>
            <a:avLst/>
            <a:gdLst/>
            <a:ahLst/>
            <a:cxnLst/>
            <a:rect l="l" t="t" r="r" b="b"/>
            <a:pathLst>
              <a:path w="1066164" h="404495">
                <a:moveTo>
                  <a:pt x="9613" y="0"/>
                </a:moveTo>
                <a:lnTo>
                  <a:pt x="0" y="26911"/>
                </a:lnTo>
                <a:lnTo>
                  <a:pt x="980262" y="377024"/>
                </a:lnTo>
                <a:lnTo>
                  <a:pt x="970661" y="403936"/>
                </a:lnTo>
                <a:lnTo>
                  <a:pt x="1065809" y="392404"/>
                </a:lnTo>
                <a:lnTo>
                  <a:pt x="1025280" y="350113"/>
                </a:lnTo>
                <a:lnTo>
                  <a:pt x="989876" y="350113"/>
                </a:lnTo>
                <a:lnTo>
                  <a:pt x="9613" y="0"/>
                </a:lnTo>
                <a:close/>
              </a:path>
              <a:path w="1066164" h="404495">
                <a:moveTo>
                  <a:pt x="999489" y="323202"/>
                </a:moveTo>
                <a:lnTo>
                  <a:pt x="989876" y="350113"/>
                </a:lnTo>
                <a:lnTo>
                  <a:pt x="1025280" y="350113"/>
                </a:lnTo>
                <a:lnTo>
                  <a:pt x="999489" y="323202"/>
                </a:lnTo>
                <a:close/>
              </a:path>
            </a:pathLst>
          </a:custGeom>
          <a:solidFill>
            <a:srgbClr val="000000"/>
          </a:solidFill>
        </p:spPr>
        <p:txBody>
          <a:bodyPr wrap="square" lIns="0" tIns="0" rIns="0" bIns="0" rtlCol="0"/>
          <a:lstStyle/>
          <a:p>
            <a:endParaRPr/>
          </a:p>
        </p:txBody>
      </p:sp>
      <p:sp>
        <p:nvSpPr>
          <p:cNvPr id="6" name="object 6"/>
          <p:cNvSpPr/>
          <p:nvPr/>
        </p:nvSpPr>
        <p:spPr>
          <a:xfrm>
            <a:off x="4169740" y="3628174"/>
            <a:ext cx="1067435" cy="532765"/>
          </a:xfrm>
          <a:custGeom>
            <a:avLst/>
            <a:gdLst/>
            <a:ahLst/>
            <a:cxnLst/>
            <a:rect l="l" t="t" r="r" b="b"/>
            <a:pathLst>
              <a:path w="1067435" h="532764">
                <a:moveTo>
                  <a:pt x="971435" y="0"/>
                </a:moveTo>
                <a:lnTo>
                  <a:pt x="983995" y="25679"/>
                </a:lnTo>
                <a:lnTo>
                  <a:pt x="0" y="506818"/>
                </a:lnTo>
                <a:lnTo>
                  <a:pt x="12547" y="532485"/>
                </a:lnTo>
                <a:lnTo>
                  <a:pt x="996543" y="51346"/>
                </a:lnTo>
                <a:lnTo>
                  <a:pt x="1028701" y="51346"/>
                </a:lnTo>
                <a:lnTo>
                  <a:pt x="1067282" y="850"/>
                </a:lnTo>
                <a:lnTo>
                  <a:pt x="971435" y="0"/>
                </a:lnTo>
                <a:close/>
              </a:path>
              <a:path w="1067435" h="532764">
                <a:moveTo>
                  <a:pt x="1028701" y="51346"/>
                </a:moveTo>
                <a:lnTo>
                  <a:pt x="996543" y="51346"/>
                </a:lnTo>
                <a:lnTo>
                  <a:pt x="1009091" y="77012"/>
                </a:lnTo>
                <a:lnTo>
                  <a:pt x="1028701" y="51346"/>
                </a:lnTo>
                <a:close/>
              </a:path>
            </a:pathLst>
          </a:custGeom>
          <a:solidFill>
            <a:srgbClr val="000000"/>
          </a:solidFill>
        </p:spPr>
        <p:txBody>
          <a:bodyPr wrap="square" lIns="0" tIns="0" rIns="0" bIns="0" rtlCol="0"/>
          <a:lstStyle/>
          <a:p>
            <a:endParaRPr/>
          </a:p>
        </p:txBody>
      </p:sp>
      <p:sp>
        <p:nvSpPr>
          <p:cNvPr id="7" name="object 7"/>
          <p:cNvSpPr/>
          <p:nvPr/>
        </p:nvSpPr>
        <p:spPr>
          <a:xfrm>
            <a:off x="4165993" y="3751897"/>
            <a:ext cx="1094740" cy="1077595"/>
          </a:xfrm>
          <a:custGeom>
            <a:avLst/>
            <a:gdLst/>
            <a:ahLst/>
            <a:cxnLst/>
            <a:rect l="l" t="t" r="r" b="b"/>
            <a:pathLst>
              <a:path w="1094739" h="1077595">
                <a:moveTo>
                  <a:pt x="1094701" y="0"/>
                </a:moveTo>
                <a:lnTo>
                  <a:pt x="1003541" y="29565"/>
                </a:lnTo>
                <a:lnTo>
                  <a:pt x="1023581" y="49936"/>
                </a:lnTo>
                <a:lnTo>
                  <a:pt x="0" y="1056970"/>
                </a:lnTo>
                <a:lnTo>
                  <a:pt x="20040" y="1077340"/>
                </a:lnTo>
                <a:lnTo>
                  <a:pt x="1043622" y="70307"/>
                </a:lnTo>
                <a:lnTo>
                  <a:pt x="1070635" y="70307"/>
                </a:lnTo>
                <a:lnTo>
                  <a:pt x="1094701" y="0"/>
                </a:lnTo>
                <a:close/>
              </a:path>
              <a:path w="1094739" h="1077595">
                <a:moveTo>
                  <a:pt x="1070635" y="70307"/>
                </a:moveTo>
                <a:lnTo>
                  <a:pt x="1043622" y="70307"/>
                </a:lnTo>
                <a:lnTo>
                  <a:pt x="1063663" y="90677"/>
                </a:lnTo>
                <a:lnTo>
                  <a:pt x="1070635" y="70307"/>
                </a:lnTo>
                <a:close/>
              </a:path>
            </a:pathLst>
          </a:custGeom>
          <a:solidFill>
            <a:srgbClr val="000000"/>
          </a:solidFill>
        </p:spPr>
        <p:txBody>
          <a:bodyPr wrap="square" lIns="0" tIns="0" rIns="0" bIns="0" rtlCol="0"/>
          <a:lstStyle/>
          <a:p>
            <a:endParaRPr/>
          </a:p>
        </p:txBody>
      </p:sp>
      <p:sp>
        <p:nvSpPr>
          <p:cNvPr id="8" name="object 8"/>
          <p:cNvSpPr/>
          <p:nvPr/>
        </p:nvSpPr>
        <p:spPr>
          <a:xfrm>
            <a:off x="6856183" y="2525077"/>
            <a:ext cx="1238250" cy="956944"/>
          </a:xfrm>
          <a:custGeom>
            <a:avLst/>
            <a:gdLst/>
            <a:ahLst/>
            <a:cxnLst/>
            <a:rect l="l" t="t" r="r" b="b"/>
            <a:pathLst>
              <a:path w="1238250" h="956945">
                <a:moveTo>
                  <a:pt x="1237665" y="0"/>
                </a:moveTo>
                <a:lnTo>
                  <a:pt x="1143584" y="18300"/>
                </a:lnTo>
                <a:lnTo>
                  <a:pt x="1161008" y="40944"/>
                </a:lnTo>
                <a:lnTo>
                  <a:pt x="0" y="934161"/>
                </a:lnTo>
                <a:lnTo>
                  <a:pt x="17424" y="956805"/>
                </a:lnTo>
                <a:lnTo>
                  <a:pt x="1178433" y="63588"/>
                </a:lnTo>
                <a:lnTo>
                  <a:pt x="1206840" y="63588"/>
                </a:lnTo>
                <a:lnTo>
                  <a:pt x="1237665" y="0"/>
                </a:lnTo>
                <a:close/>
              </a:path>
              <a:path w="1238250" h="956945">
                <a:moveTo>
                  <a:pt x="1206840" y="63588"/>
                </a:moveTo>
                <a:lnTo>
                  <a:pt x="1178433" y="63588"/>
                </a:lnTo>
                <a:lnTo>
                  <a:pt x="1195857" y="86245"/>
                </a:lnTo>
                <a:lnTo>
                  <a:pt x="1206840" y="63588"/>
                </a:lnTo>
                <a:close/>
              </a:path>
            </a:pathLst>
          </a:custGeom>
          <a:solidFill>
            <a:srgbClr val="000000"/>
          </a:solidFill>
        </p:spPr>
        <p:txBody>
          <a:bodyPr wrap="square" lIns="0" tIns="0" rIns="0" bIns="0" rtlCol="0"/>
          <a:lstStyle/>
          <a:p>
            <a:endParaRPr/>
          </a:p>
        </p:txBody>
      </p:sp>
      <p:sp>
        <p:nvSpPr>
          <p:cNvPr id="9" name="object 9"/>
          <p:cNvSpPr/>
          <p:nvPr/>
        </p:nvSpPr>
        <p:spPr>
          <a:xfrm>
            <a:off x="6861797" y="3255581"/>
            <a:ext cx="1232535" cy="311150"/>
          </a:xfrm>
          <a:custGeom>
            <a:avLst/>
            <a:gdLst/>
            <a:ahLst/>
            <a:cxnLst/>
            <a:rect l="l" t="t" r="r" b="b"/>
            <a:pathLst>
              <a:path w="1232534" h="311150">
                <a:moveTo>
                  <a:pt x="1139050" y="0"/>
                </a:moveTo>
                <a:lnTo>
                  <a:pt x="1145273" y="27889"/>
                </a:lnTo>
                <a:lnTo>
                  <a:pt x="0" y="283146"/>
                </a:lnTo>
                <a:lnTo>
                  <a:pt x="6210" y="311035"/>
                </a:lnTo>
                <a:lnTo>
                  <a:pt x="1151483" y="55778"/>
                </a:lnTo>
                <a:lnTo>
                  <a:pt x="1191991" y="55778"/>
                </a:lnTo>
                <a:lnTo>
                  <a:pt x="1232052" y="23190"/>
                </a:lnTo>
                <a:lnTo>
                  <a:pt x="1139050" y="0"/>
                </a:lnTo>
                <a:close/>
              </a:path>
              <a:path w="1232534" h="311150">
                <a:moveTo>
                  <a:pt x="1191991" y="55778"/>
                </a:moveTo>
                <a:lnTo>
                  <a:pt x="1151483" y="55778"/>
                </a:lnTo>
                <a:lnTo>
                  <a:pt x="1157706" y="83667"/>
                </a:lnTo>
                <a:lnTo>
                  <a:pt x="1191991" y="55778"/>
                </a:lnTo>
                <a:close/>
              </a:path>
            </a:pathLst>
          </a:custGeom>
          <a:solidFill>
            <a:srgbClr val="000000"/>
          </a:solidFill>
        </p:spPr>
        <p:txBody>
          <a:bodyPr wrap="square" lIns="0" tIns="0" rIns="0" bIns="0" rtlCol="0"/>
          <a:lstStyle/>
          <a:p>
            <a:endParaRPr/>
          </a:p>
        </p:txBody>
      </p:sp>
      <p:sp>
        <p:nvSpPr>
          <p:cNvPr id="10" name="object 10"/>
          <p:cNvSpPr/>
          <p:nvPr/>
        </p:nvSpPr>
        <p:spPr>
          <a:xfrm>
            <a:off x="6860908" y="3615309"/>
            <a:ext cx="1292860" cy="406400"/>
          </a:xfrm>
          <a:custGeom>
            <a:avLst/>
            <a:gdLst/>
            <a:ahLst/>
            <a:cxnLst/>
            <a:rect l="l" t="t" r="r" b="b"/>
            <a:pathLst>
              <a:path w="1292859" h="406400">
                <a:moveTo>
                  <a:pt x="7988" y="0"/>
                </a:moveTo>
                <a:lnTo>
                  <a:pt x="0" y="27444"/>
                </a:lnTo>
                <a:lnTo>
                  <a:pt x="1206195" y="378510"/>
                </a:lnTo>
                <a:lnTo>
                  <a:pt x="1198206" y="405942"/>
                </a:lnTo>
                <a:lnTo>
                  <a:pt x="1292491" y="388747"/>
                </a:lnTo>
                <a:lnTo>
                  <a:pt x="1251803" y="351078"/>
                </a:lnTo>
                <a:lnTo>
                  <a:pt x="1214170" y="351078"/>
                </a:lnTo>
                <a:lnTo>
                  <a:pt x="7988" y="0"/>
                </a:lnTo>
                <a:close/>
              </a:path>
              <a:path w="1292859" h="406400">
                <a:moveTo>
                  <a:pt x="1222159" y="323634"/>
                </a:moveTo>
                <a:lnTo>
                  <a:pt x="1214170" y="351078"/>
                </a:lnTo>
                <a:lnTo>
                  <a:pt x="1251803" y="351078"/>
                </a:lnTo>
                <a:lnTo>
                  <a:pt x="1222159" y="323634"/>
                </a:lnTo>
                <a:close/>
              </a:path>
            </a:pathLst>
          </a:custGeom>
          <a:solidFill>
            <a:srgbClr val="000000"/>
          </a:solidFill>
        </p:spPr>
        <p:txBody>
          <a:bodyPr wrap="square" lIns="0" tIns="0" rIns="0" bIns="0" rtlCol="0"/>
          <a:lstStyle/>
          <a:p>
            <a:endParaRPr/>
          </a:p>
        </p:txBody>
      </p:sp>
      <p:sp>
        <p:nvSpPr>
          <p:cNvPr id="11" name="object 11"/>
          <p:cNvSpPr/>
          <p:nvPr/>
        </p:nvSpPr>
        <p:spPr>
          <a:xfrm>
            <a:off x="6830898" y="3740988"/>
            <a:ext cx="1170305" cy="991869"/>
          </a:xfrm>
          <a:custGeom>
            <a:avLst/>
            <a:gdLst/>
            <a:ahLst/>
            <a:cxnLst/>
            <a:rect l="l" t="t" r="r" b="b"/>
            <a:pathLst>
              <a:path w="1170304" h="991870">
                <a:moveTo>
                  <a:pt x="18440" y="0"/>
                </a:moveTo>
                <a:lnTo>
                  <a:pt x="0" y="21831"/>
                </a:lnTo>
                <a:lnTo>
                  <a:pt x="1095527" y="947254"/>
                </a:lnTo>
                <a:lnTo>
                  <a:pt x="1077087" y="969086"/>
                </a:lnTo>
                <a:lnTo>
                  <a:pt x="1170228" y="991666"/>
                </a:lnTo>
                <a:lnTo>
                  <a:pt x="1141778" y="925423"/>
                </a:lnTo>
                <a:lnTo>
                  <a:pt x="1113967" y="925423"/>
                </a:lnTo>
                <a:lnTo>
                  <a:pt x="18440" y="0"/>
                </a:lnTo>
                <a:close/>
              </a:path>
              <a:path w="1170304" h="991870">
                <a:moveTo>
                  <a:pt x="1132408" y="903604"/>
                </a:moveTo>
                <a:lnTo>
                  <a:pt x="1113967" y="925423"/>
                </a:lnTo>
                <a:lnTo>
                  <a:pt x="1141778" y="925423"/>
                </a:lnTo>
                <a:lnTo>
                  <a:pt x="1132408" y="903604"/>
                </a:lnTo>
                <a:close/>
              </a:path>
            </a:pathLst>
          </a:custGeom>
          <a:solidFill>
            <a:srgbClr val="000000"/>
          </a:solidFill>
        </p:spPr>
        <p:txBody>
          <a:bodyPr wrap="square" lIns="0" tIns="0" rIns="0" bIns="0" rtlCol="0"/>
          <a:lstStyle/>
          <a:p>
            <a:endParaRPr/>
          </a:p>
        </p:txBody>
      </p:sp>
      <p:sp>
        <p:nvSpPr>
          <p:cNvPr id="12" name="object 12"/>
          <p:cNvSpPr txBox="1"/>
          <p:nvPr/>
        </p:nvSpPr>
        <p:spPr>
          <a:xfrm>
            <a:off x="8523706" y="2161984"/>
            <a:ext cx="2478405" cy="391160"/>
          </a:xfrm>
          <a:prstGeom prst="rect">
            <a:avLst/>
          </a:prstGeom>
        </p:spPr>
        <p:txBody>
          <a:bodyPr vert="horz" wrap="square" lIns="0" tIns="12700" rIns="0" bIns="0" rtlCol="0">
            <a:spAutoFit/>
          </a:bodyPr>
          <a:lstStyle/>
          <a:p>
            <a:pPr marL="12700">
              <a:lnSpc>
                <a:spcPct val="100000"/>
              </a:lnSpc>
              <a:spcBef>
                <a:spcPts val="100"/>
              </a:spcBef>
            </a:pPr>
            <a:r>
              <a:rPr sz="2400" spc="-110" dirty="0">
                <a:latin typeface="Arial"/>
                <a:cs typeface="Arial"/>
              </a:rPr>
              <a:t>Decrease </a:t>
            </a:r>
            <a:r>
              <a:rPr sz="2400" spc="-35" dirty="0">
                <a:latin typeface="Arial"/>
                <a:cs typeface="Arial"/>
              </a:rPr>
              <a:t>rate </a:t>
            </a:r>
            <a:r>
              <a:rPr sz="2400" spc="-135" dirty="0">
                <a:solidFill>
                  <a:srgbClr val="FF0000"/>
                </a:solidFill>
                <a:latin typeface="Arial"/>
                <a:cs typeface="Arial"/>
              </a:rPr>
              <a:t>a</a:t>
            </a:r>
            <a:r>
              <a:rPr sz="2400" spc="70" dirty="0">
                <a:solidFill>
                  <a:srgbClr val="FF0000"/>
                </a:solidFill>
                <a:latin typeface="Arial"/>
                <a:cs typeface="Arial"/>
              </a:rPr>
              <a:t> </a:t>
            </a:r>
            <a:r>
              <a:rPr sz="2400" spc="45" dirty="0">
                <a:solidFill>
                  <a:srgbClr val="FF0000"/>
                </a:solidFill>
                <a:latin typeface="Arial"/>
                <a:cs typeface="Arial"/>
              </a:rPr>
              <a:t>lot</a:t>
            </a:r>
            <a:endParaRPr sz="2400">
              <a:latin typeface="Arial"/>
              <a:cs typeface="Arial"/>
            </a:endParaRPr>
          </a:p>
        </p:txBody>
      </p:sp>
      <p:sp>
        <p:nvSpPr>
          <p:cNvPr id="13" name="object 13"/>
          <p:cNvSpPr txBox="1"/>
          <p:nvPr/>
        </p:nvSpPr>
        <p:spPr>
          <a:xfrm>
            <a:off x="8695931" y="3011868"/>
            <a:ext cx="1757045"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0070C0"/>
                </a:solidFill>
                <a:latin typeface="Arial"/>
                <a:cs typeface="Arial"/>
              </a:rPr>
              <a:t>Maintain</a:t>
            </a:r>
            <a:r>
              <a:rPr sz="2400" spc="-50" dirty="0">
                <a:solidFill>
                  <a:srgbClr val="0070C0"/>
                </a:solidFill>
                <a:latin typeface="Arial"/>
                <a:cs typeface="Arial"/>
              </a:rPr>
              <a:t> </a:t>
            </a:r>
            <a:r>
              <a:rPr sz="2400" spc="-40" dirty="0">
                <a:latin typeface="Arial"/>
                <a:cs typeface="Arial"/>
              </a:rPr>
              <a:t>rate</a:t>
            </a:r>
            <a:endParaRPr sz="2400">
              <a:latin typeface="Arial"/>
              <a:cs typeface="Arial"/>
            </a:endParaRPr>
          </a:p>
        </p:txBody>
      </p:sp>
      <p:sp>
        <p:nvSpPr>
          <p:cNvPr id="14" name="object 14"/>
          <p:cNvSpPr txBox="1"/>
          <p:nvPr/>
        </p:nvSpPr>
        <p:spPr>
          <a:xfrm>
            <a:off x="5326570" y="3209455"/>
            <a:ext cx="5843270" cy="1069975"/>
          </a:xfrm>
          <a:prstGeom prst="rect">
            <a:avLst/>
          </a:prstGeom>
        </p:spPr>
        <p:txBody>
          <a:bodyPr vert="horz" wrap="square" lIns="0" tIns="168910" rIns="0" bIns="0" rtlCol="0">
            <a:spAutoFit/>
          </a:bodyPr>
          <a:lstStyle/>
          <a:p>
            <a:pPr marL="12700">
              <a:lnSpc>
                <a:spcPct val="100000"/>
              </a:lnSpc>
              <a:spcBef>
                <a:spcPts val="1330"/>
              </a:spcBef>
            </a:pPr>
            <a:r>
              <a:rPr sz="2400" spc="-105" dirty="0">
                <a:latin typeface="Arial"/>
                <a:cs typeface="Arial"/>
              </a:rPr>
              <a:t>Packet</a:t>
            </a:r>
            <a:r>
              <a:rPr sz="2400" spc="-10" dirty="0">
                <a:latin typeface="Arial"/>
                <a:cs typeface="Arial"/>
              </a:rPr>
              <a:t> </a:t>
            </a:r>
            <a:r>
              <a:rPr sz="2400" spc="-105" dirty="0">
                <a:latin typeface="Arial"/>
                <a:cs typeface="Arial"/>
              </a:rPr>
              <a:t>loss</a:t>
            </a:r>
            <a:endParaRPr sz="2400">
              <a:latin typeface="Arial"/>
              <a:cs typeface="Arial"/>
            </a:endParaRPr>
          </a:p>
          <a:p>
            <a:pPr marL="3042285">
              <a:lnSpc>
                <a:spcPct val="100000"/>
              </a:lnSpc>
              <a:spcBef>
                <a:spcPts val="1230"/>
              </a:spcBef>
            </a:pPr>
            <a:r>
              <a:rPr sz="2400" spc="-110" dirty="0">
                <a:latin typeface="Arial"/>
                <a:cs typeface="Arial"/>
              </a:rPr>
              <a:t>Decrease </a:t>
            </a:r>
            <a:r>
              <a:rPr sz="2400" spc="-35" dirty="0">
                <a:latin typeface="Arial"/>
                <a:cs typeface="Arial"/>
              </a:rPr>
              <a:t>rate</a:t>
            </a:r>
            <a:r>
              <a:rPr sz="2400" spc="60" dirty="0">
                <a:latin typeface="Arial"/>
                <a:cs typeface="Arial"/>
              </a:rPr>
              <a:t> </a:t>
            </a:r>
            <a:r>
              <a:rPr sz="2400" spc="-25" dirty="0">
                <a:solidFill>
                  <a:srgbClr val="BF9000"/>
                </a:solidFill>
                <a:latin typeface="Arial"/>
                <a:cs typeface="Arial"/>
              </a:rPr>
              <a:t>slightly</a:t>
            </a:r>
            <a:endParaRPr sz="2400">
              <a:latin typeface="Arial"/>
              <a:cs typeface="Arial"/>
            </a:endParaRPr>
          </a:p>
        </p:txBody>
      </p:sp>
      <p:sp>
        <p:nvSpPr>
          <p:cNvPr id="15" name="object 15"/>
          <p:cNvSpPr txBox="1"/>
          <p:nvPr/>
        </p:nvSpPr>
        <p:spPr>
          <a:xfrm>
            <a:off x="8066176" y="4668951"/>
            <a:ext cx="3369945" cy="391160"/>
          </a:xfrm>
          <a:prstGeom prst="rect">
            <a:avLst/>
          </a:prstGeom>
        </p:spPr>
        <p:txBody>
          <a:bodyPr vert="horz" wrap="square" lIns="0" tIns="12700" rIns="0" bIns="0" rtlCol="0">
            <a:spAutoFit/>
          </a:bodyPr>
          <a:lstStyle/>
          <a:p>
            <a:pPr marL="12700">
              <a:lnSpc>
                <a:spcPct val="100000"/>
              </a:lnSpc>
              <a:spcBef>
                <a:spcPts val="100"/>
              </a:spcBef>
            </a:pPr>
            <a:r>
              <a:rPr sz="2400" spc="-45" dirty="0">
                <a:latin typeface="Arial"/>
                <a:cs typeface="Arial"/>
              </a:rPr>
              <a:t>Maybe </a:t>
            </a:r>
            <a:r>
              <a:rPr sz="2400" spc="-80" dirty="0">
                <a:latin typeface="Arial"/>
                <a:cs typeface="Arial"/>
              </a:rPr>
              <a:t>even </a:t>
            </a:r>
            <a:r>
              <a:rPr sz="2400" spc="-85" dirty="0">
                <a:solidFill>
                  <a:srgbClr val="00B050"/>
                </a:solidFill>
                <a:latin typeface="Arial"/>
                <a:cs typeface="Arial"/>
              </a:rPr>
              <a:t>increase</a:t>
            </a:r>
            <a:r>
              <a:rPr sz="2400" spc="65" dirty="0">
                <a:solidFill>
                  <a:srgbClr val="00B050"/>
                </a:solidFill>
                <a:latin typeface="Arial"/>
                <a:cs typeface="Arial"/>
              </a:rPr>
              <a:t> </a:t>
            </a:r>
            <a:r>
              <a:rPr sz="2400" spc="-40" dirty="0">
                <a:latin typeface="Arial"/>
                <a:cs typeface="Arial"/>
              </a:rPr>
              <a:t>rate</a:t>
            </a:r>
            <a:endParaRPr sz="2400">
              <a:latin typeface="Arial"/>
              <a:cs typeface="Arial"/>
            </a:endParaRPr>
          </a:p>
        </p:txBody>
      </p:sp>
      <p:grpSp>
        <p:nvGrpSpPr>
          <p:cNvPr id="32" name="Group 31"/>
          <p:cNvGrpSpPr/>
          <p:nvPr/>
        </p:nvGrpSpPr>
        <p:grpSpPr>
          <a:xfrm>
            <a:off x="1981200" y="1980831"/>
            <a:ext cx="1990484" cy="659161"/>
            <a:chOff x="3852412" y="1667084"/>
            <a:chExt cx="1967515" cy="659161"/>
          </a:xfrm>
        </p:grpSpPr>
        <p:sp>
          <p:nvSpPr>
            <p:cNvPr id="18" name="object 18"/>
            <p:cNvSpPr/>
            <p:nvPr/>
          </p:nvSpPr>
          <p:spPr>
            <a:xfrm>
              <a:off x="3852412" y="1667084"/>
              <a:ext cx="1967515" cy="659161"/>
            </a:xfrm>
            <a:custGeom>
              <a:avLst/>
              <a:gdLst/>
              <a:ahLst/>
              <a:cxnLst/>
              <a:rect l="l" t="t" r="r" b="b"/>
              <a:pathLst>
                <a:path w="2898140" h="534035">
                  <a:moveTo>
                    <a:pt x="0" y="88914"/>
                  </a:moveTo>
                  <a:lnTo>
                    <a:pt x="6987" y="54304"/>
                  </a:lnTo>
                  <a:lnTo>
                    <a:pt x="26042" y="26042"/>
                  </a:lnTo>
                  <a:lnTo>
                    <a:pt x="54304" y="6987"/>
                  </a:lnTo>
                  <a:lnTo>
                    <a:pt x="88913" y="0"/>
                  </a:lnTo>
                  <a:lnTo>
                    <a:pt x="2809071" y="0"/>
                  </a:lnTo>
                  <a:lnTo>
                    <a:pt x="2843677" y="6987"/>
                  </a:lnTo>
                  <a:lnTo>
                    <a:pt x="2871939" y="26042"/>
                  </a:lnTo>
                  <a:lnTo>
                    <a:pt x="2890994" y="54304"/>
                  </a:lnTo>
                  <a:lnTo>
                    <a:pt x="2897981" y="88914"/>
                  </a:lnTo>
                  <a:lnTo>
                    <a:pt x="2897981" y="444553"/>
                  </a:lnTo>
                  <a:lnTo>
                    <a:pt x="2890994" y="479162"/>
                  </a:lnTo>
                  <a:lnTo>
                    <a:pt x="2871939" y="507425"/>
                  </a:lnTo>
                  <a:lnTo>
                    <a:pt x="2843677" y="526480"/>
                  </a:lnTo>
                  <a:lnTo>
                    <a:pt x="2809071" y="533467"/>
                  </a:lnTo>
                  <a:lnTo>
                    <a:pt x="88913" y="533467"/>
                  </a:lnTo>
                  <a:lnTo>
                    <a:pt x="54304" y="526480"/>
                  </a:lnTo>
                  <a:lnTo>
                    <a:pt x="26042" y="507425"/>
                  </a:lnTo>
                  <a:lnTo>
                    <a:pt x="6987" y="479162"/>
                  </a:lnTo>
                  <a:lnTo>
                    <a:pt x="0" y="444553"/>
                  </a:lnTo>
                  <a:lnTo>
                    <a:pt x="0" y="88914"/>
                  </a:lnTo>
                  <a:close/>
                </a:path>
              </a:pathLst>
            </a:custGeom>
            <a:ln w="19050">
              <a:solidFill>
                <a:srgbClr val="FF0000"/>
              </a:solidFill>
            </a:ln>
          </p:spPr>
          <p:txBody>
            <a:bodyPr wrap="square" lIns="0" tIns="0" rIns="0" bIns="0" rtlCol="0"/>
            <a:lstStyle/>
            <a:p>
              <a:endParaRPr/>
            </a:p>
          </p:txBody>
        </p:sp>
        <p:sp>
          <p:nvSpPr>
            <p:cNvPr id="19" name="object 19"/>
            <p:cNvSpPr txBox="1"/>
            <p:nvPr/>
          </p:nvSpPr>
          <p:spPr>
            <a:xfrm>
              <a:off x="4091513" y="1685581"/>
              <a:ext cx="1417955" cy="330200"/>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FF0000"/>
                  </a:solidFill>
                  <a:latin typeface="Arial"/>
                  <a:cs typeface="Arial"/>
                </a:rPr>
                <a:t>Self-induced</a:t>
              </a:r>
              <a:endParaRPr sz="2000" dirty="0">
                <a:latin typeface="Arial"/>
                <a:cs typeface="Arial"/>
              </a:endParaRPr>
            </a:p>
          </p:txBody>
        </p:sp>
        <p:sp>
          <p:nvSpPr>
            <p:cNvPr id="20" name="object 20"/>
            <p:cNvSpPr txBox="1"/>
            <p:nvPr/>
          </p:nvSpPr>
          <p:spPr>
            <a:xfrm>
              <a:off x="4204786" y="1990381"/>
              <a:ext cx="1229360" cy="330200"/>
            </a:xfrm>
            <a:prstGeom prst="rect">
              <a:avLst/>
            </a:prstGeom>
          </p:spPr>
          <p:txBody>
            <a:bodyPr vert="horz" wrap="square" lIns="0" tIns="12700" rIns="0" bIns="0" rtlCol="0">
              <a:spAutoFit/>
            </a:bodyPr>
            <a:lstStyle/>
            <a:p>
              <a:pPr marL="12700">
                <a:lnSpc>
                  <a:spcPct val="100000"/>
                </a:lnSpc>
                <a:spcBef>
                  <a:spcPts val="100"/>
                </a:spcBef>
              </a:pPr>
              <a:r>
                <a:rPr sz="2000" spc="-25" dirty="0">
                  <a:solidFill>
                    <a:srgbClr val="FF0000"/>
                  </a:solidFill>
                  <a:latin typeface="Arial"/>
                  <a:cs typeface="Arial"/>
                </a:rPr>
                <a:t>congestion</a:t>
              </a:r>
              <a:endParaRPr sz="2000" dirty="0">
                <a:latin typeface="Arial"/>
                <a:cs typeface="Arial"/>
              </a:endParaRPr>
            </a:p>
          </p:txBody>
        </p:sp>
      </p:grpSp>
      <p:grpSp>
        <p:nvGrpSpPr>
          <p:cNvPr id="35" name="Group 34"/>
          <p:cNvGrpSpPr/>
          <p:nvPr/>
        </p:nvGrpSpPr>
        <p:grpSpPr>
          <a:xfrm>
            <a:off x="1631073" y="2897161"/>
            <a:ext cx="2340610" cy="671830"/>
            <a:chOff x="2323363" y="4692815"/>
            <a:chExt cx="2340610" cy="671830"/>
          </a:xfrm>
        </p:grpSpPr>
        <p:sp>
          <p:nvSpPr>
            <p:cNvPr id="21" name="object 21"/>
            <p:cNvSpPr/>
            <p:nvPr/>
          </p:nvSpPr>
          <p:spPr>
            <a:xfrm>
              <a:off x="2323363" y="4692815"/>
              <a:ext cx="2340610" cy="671830"/>
            </a:xfrm>
            <a:custGeom>
              <a:avLst/>
              <a:gdLst/>
              <a:ahLst/>
              <a:cxnLst/>
              <a:rect l="l" t="t" r="r" b="b"/>
              <a:pathLst>
                <a:path w="2340610" h="671829">
                  <a:moveTo>
                    <a:pt x="0" y="111960"/>
                  </a:moveTo>
                  <a:lnTo>
                    <a:pt x="8798" y="68380"/>
                  </a:lnTo>
                  <a:lnTo>
                    <a:pt x="32792" y="32792"/>
                  </a:lnTo>
                  <a:lnTo>
                    <a:pt x="68379" y="8798"/>
                  </a:lnTo>
                  <a:lnTo>
                    <a:pt x="111959" y="0"/>
                  </a:lnTo>
                  <a:lnTo>
                    <a:pt x="2228051" y="0"/>
                  </a:lnTo>
                  <a:lnTo>
                    <a:pt x="2271629" y="8798"/>
                  </a:lnTo>
                  <a:lnTo>
                    <a:pt x="2307217" y="32792"/>
                  </a:lnTo>
                  <a:lnTo>
                    <a:pt x="2331212" y="68380"/>
                  </a:lnTo>
                  <a:lnTo>
                    <a:pt x="2340011" y="111960"/>
                  </a:lnTo>
                  <a:lnTo>
                    <a:pt x="2340011" y="559782"/>
                  </a:lnTo>
                  <a:lnTo>
                    <a:pt x="2331212" y="603362"/>
                  </a:lnTo>
                  <a:lnTo>
                    <a:pt x="2307217" y="638950"/>
                  </a:lnTo>
                  <a:lnTo>
                    <a:pt x="2271629" y="662944"/>
                  </a:lnTo>
                  <a:lnTo>
                    <a:pt x="2228051" y="671742"/>
                  </a:lnTo>
                  <a:lnTo>
                    <a:pt x="111959" y="671742"/>
                  </a:lnTo>
                  <a:lnTo>
                    <a:pt x="68379" y="662944"/>
                  </a:lnTo>
                  <a:lnTo>
                    <a:pt x="32792" y="638950"/>
                  </a:lnTo>
                  <a:lnTo>
                    <a:pt x="8798" y="603362"/>
                  </a:lnTo>
                  <a:lnTo>
                    <a:pt x="0" y="559782"/>
                  </a:lnTo>
                  <a:lnTo>
                    <a:pt x="0" y="111960"/>
                  </a:lnTo>
                  <a:close/>
                </a:path>
              </a:pathLst>
            </a:custGeom>
            <a:ln w="19050">
              <a:solidFill>
                <a:srgbClr val="FF0000"/>
              </a:solidFill>
            </a:ln>
          </p:spPr>
          <p:txBody>
            <a:bodyPr wrap="square" lIns="0" tIns="0" rIns="0" bIns="0" rtlCol="0"/>
            <a:lstStyle/>
            <a:p>
              <a:endParaRPr/>
            </a:p>
          </p:txBody>
        </p:sp>
        <p:sp>
          <p:nvSpPr>
            <p:cNvPr id="22" name="object 22"/>
            <p:cNvSpPr txBox="1"/>
            <p:nvPr/>
          </p:nvSpPr>
          <p:spPr>
            <a:xfrm>
              <a:off x="2522613" y="4698479"/>
              <a:ext cx="1941830" cy="635000"/>
            </a:xfrm>
            <a:prstGeom prst="rect">
              <a:avLst/>
            </a:prstGeom>
          </p:spPr>
          <p:txBody>
            <a:bodyPr vert="horz" wrap="square" lIns="0" tIns="12700" rIns="0" bIns="0" rtlCol="0">
              <a:spAutoFit/>
            </a:bodyPr>
            <a:lstStyle/>
            <a:p>
              <a:pPr marL="12700" marR="5080" indent="39370">
                <a:lnSpc>
                  <a:spcPct val="100000"/>
                </a:lnSpc>
                <a:spcBef>
                  <a:spcPts val="100"/>
                </a:spcBef>
              </a:pPr>
              <a:r>
                <a:rPr sz="2000" spc="-35" dirty="0">
                  <a:solidFill>
                    <a:srgbClr val="FF0000"/>
                  </a:solidFill>
                  <a:latin typeface="Arial"/>
                  <a:cs typeface="Arial"/>
                </a:rPr>
                <a:t>Congestion </a:t>
              </a:r>
              <a:r>
                <a:rPr sz="2000" spc="20" dirty="0">
                  <a:solidFill>
                    <a:srgbClr val="FF0000"/>
                  </a:solidFill>
                  <a:latin typeface="Arial"/>
                  <a:cs typeface="Arial"/>
                </a:rPr>
                <a:t>from  </a:t>
              </a:r>
              <a:r>
                <a:rPr sz="2000" dirty="0">
                  <a:solidFill>
                    <a:srgbClr val="FF0000"/>
                  </a:solidFill>
                  <a:latin typeface="Arial"/>
                  <a:cs typeface="Arial"/>
                </a:rPr>
                <a:t>other </a:t>
              </a:r>
              <a:r>
                <a:rPr sz="2000" spc="-70" dirty="0">
                  <a:solidFill>
                    <a:srgbClr val="FF0000"/>
                  </a:solidFill>
                  <a:latin typeface="Arial"/>
                  <a:cs typeface="Arial"/>
                </a:rPr>
                <a:t>heavy</a:t>
              </a:r>
              <a:r>
                <a:rPr sz="2000" spc="-85" dirty="0">
                  <a:solidFill>
                    <a:srgbClr val="FF0000"/>
                  </a:solidFill>
                  <a:latin typeface="Arial"/>
                  <a:cs typeface="Arial"/>
                </a:rPr>
                <a:t> </a:t>
              </a:r>
              <a:r>
                <a:rPr sz="2000" spc="-35" dirty="0">
                  <a:solidFill>
                    <a:srgbClr val="FF0000"/>
                  </a:solidFill>
                  <a:latin typeface="Arial"/>
                  <a:cs typeface="Arial"/>
                </a:rPr>
                <a:t>flows</a:t>
              </a:r>
              <a:endParaRPr sz="2000" dirty="0">
                <a:latin typeface="Arial"/>
                <a:cs typeface="Arial"/>
              </a:endParaRPr>
            </a:p>
          </p:txBody>
        </p:sp>
      </p:grpSp>
      <p:grpSp>
        <p:nvGrpSpPr>
          <p:cNvPr id="34" name="Group 33"/>
          <p:cNvGrpSpPr/>
          <p:nvPr/>
        </p:nvGrpSpPr>
        <p:grpSpPr>
          <a:xfrm>
            <a:off x="2067319" y="3820599"/>
            <a:ext cx="1904364" cy="523240"/>
            <a:chOff x="6096863" y="5051513"/>
            <a:chExt cx="1904364" cy="523240"/>
          </a:xfrm>
        </p:grpSpPr>
        <p:sp>
          <p:nvSpPr>
            <p:cNvPr id="23" name="object 23"/>
            <p:cNvSpPr/>
            <p:nvPr/>
          </p:nvSpPr>
          <p:spPr>
            <a:xfrm>
              <a:off x="6096863" y="5051513"/>
              <a:ext cx="1904364" cy="523240"/>
            </a:xfrm>
            <a:custGeom>
              <a:avLst/>
              <a:gdLst/>
              <a:ahLst/>
              <a:cxnLst/>
              <a:rect l="l" t="t" r="r" b="b"/>
              <a:pathLst>
                <a:path w="1904365" h="523239">
                  <a:moveTo>
                    <a:pt x="0" y="87195"/>
                  </a:moveTo>
                  <a:lnTo>
                    <a:pt x="6852" y="53255"/>
                  </a:lnTo>
                  <a:lnTo>
                    <a:pt x="25539" y="25539"/>
                  </a:lnTo>
                  <a:lnTo>
                    <a:pt x="53255" y="6852"/>
                  </a:lnTo>
                  <a:lnTo>
                    <a:pt x="87195" y="0"/>
                  </a:lnTo>
                  <a:lnTo>
                    <a:pt x="1816941" y="0"/>
                  </a:lnTo>
                  <a:lnTo>
                    <a:pt x="1850877" y="6852"/>
                  </a:lnTo>
                  <a:lnTo>
                    <a:pt x="1878592" y="25539"/>
                  </a:lnTo>
                  <a:lnTo>
                    <a:pt x="1897278" y="53255"/>
                  </a:lnTo>
                  <a:lnTo>
                    <a:pt x="1904131" y="87195"/>
                  </a:lnTo>
                  <a:lnTo>
                    <a:pt x="1904131" y="435969"/>
                  </a:lnTo>
                  <a:lnTo>
                    <a:pt x="1897278" y="469909"/>
                  </a:lnTo>
                  <a:lnTo>
                    <a:pt x="1878592" y="497626"/>
                  </a:lnTo>
                  <a:lnTo>
                    <a:pt x="1850877" y="516312"/>
                  </a:lnTo>
                  <a:lnTo>
                    <a:pt x="1816941" y="523165"/>
                  </a:lnTo>
                  <a:lnTo>
                    <a:pt x="87195" y="523165"/>
                  </a:lnTo>
                  <a:lnTo>
                    <a:pt x="53255" y="516312"/>
                  </a:lnTo>
                  <a:lnTo>
                    <a:pt x="25539" y="497626"/>
                  </a:lnTo>
                  <a:lnTo>
                    <a:pt x="6852" y="469909"/>
                  </a:lnTo>
                  <a:lnTo>
                    <a:pt x="0" y="435969"/>
                  </a:lnTo>
                  <a:lnTo>
                    <a:pt x="0" y="87195"/>
                  </a:lnTo>
                  <a:close/>
                </a:path>
              </a:pathLst>
            </a:custGeom>
            <a:ln w="19050">
              <a:solidFill>
                <a:srgbClr val="FF0000"/>
              </a:solidFill>
            </a:ln>
          </p:spPr>
          <p:txBody>
            <a:bodyPr wrap="square" lIns="0" tIns="0" rIns="0" bIns="0" rtlCol="0"/>
            <a:lstStyle/>
            <a:p>
              <a:endParaRPr/>
            </a:p>
          </p:txBody>
        </p:sp>
        <p:sp>
          <p:nvSpPr>
            <p:cNvPr id="24" name="object 24"/>
            <p:cNvSpPr txBox="1"/>
            <p:nvPr/>
          </p:nvSpPr>
          <p:spPr>
            <a:xfrm>
              <a:off x="6258356" y="5135295"/>
              <a:ext cx="1581785" cy="330200"/>
            </a:xfrm>
            <a:prstGeom prst="rect">
              <a:avLst/>
            </a:prstGeom>
          </p:spPr>
          <p:txBody>
            <a:bodyPr vert="horz" wrap="square" lIns="0" tIns="12700" rIns="0" bIns="0" rtlCol="0">
              <a:spAutoFit/>
            </a:bodyPr>
            <a:lstStyle/>
            <a:p>
              <a:pPr marL="12700">
                <a:lnSpc>
                  <a:spcPct val="100000"/>
                </a:lnSpc>
                <a:spcBef>
                  <a:spcPts val="100"/>
                </a:spcBef>
              </a:pPr>
              <a:r>
                <a:rPr sz="2000" spc="-65" dirty="0">
                  <a:solidFill>
                    <a:srgbClr val="FF0000"/>
                  </a:solidFill>
                  <a:latin typeface="Arial"/>
                  <a:cs typeface="Arial"/>
                </a:rPr>
                <a:t>Shallow</a:t>
              </a:r>
              <a:r>
                <a:rPr sz="2000" spc="-60" dirty="0">
                  <a:solidFill>
                    <a:srgbClr val="FF0000"/>
                  </a:solidFill>
                  <a:latin typeface="Arial"/>
                  <a:cs typeface="Arial"/>
                </a:rPr>
                <a:t> </a:t>
              </a:r>
              <a:r>
                <a:rPr sz="2000" spc="-5" dirty="0">
                  <a:solidFill>
                    <a:srgbClr val="FF0000"/>
                  </a:solidFill>
                  <a:latin typeface="Arial"/>
                  <a:cs typeface="Arial"/>
                </a:rPr>
                <a:t>buffer</a:t>
              </a:r>
              <a:endParaRPr sz="2000" dirty="0">
                <a:latin typeface="Arial"/>
                <a:cs typeface="Arial"/>
              </a:endParaRPr>
            </a:p>
          </p:txBody>
        </p:sp>
      </p:grpSp>
      <p:grpSp>
        <p:nvGrpSpPr>
          <p:cNvPr id="33" name="Group 32"/>
          <p:cNvGrpSpPr/>
          <p:nvPr/>
        </p:nvGrpSpPr>
        <p:grpSpPr>
          <a:xfrm>
            <a:off x="2115020" y="4595447"/>
            <a:ext cx="1859914" cy="513080"/>
            <a:chOff x="6707796" y="1737118"/>
            <a:chExt cx="1859914" cy="513080"/>
          </a:xfrm>
        </p:grpSpPr>
        <p:sp>
          <p:nvSpPr>
            <p:cNvPr id="25" name="object 25"/>
            <p:cNvSpPr/>
            <p:nvPr/>
          </p:nvSpPr>
          <p:spPr>
            <a:xfrm>
              <a:off x="6707796" y="1737118"/>
              <a:ext cx="1859914" cy="513080"/>
            </a:xfrm>
            <a:custGeom>
              <a:avLst/>
              <a:gdLst/>
              <a:ahLst/>
              <a:cxnLst/>
              <a:rect l="l" t="t" r="r" b="b"/>
              <a:pathLst>
                <a:path w="1859915" h="513080">
                  <a:moveTo>
                    <a:pt x="0" y="85472"/>
                  </a:moveTo>
                  <a:lnTo>
                    <a:pt x="6716" y="52202"/>
                  </a:lnTo>
                  <a:lnTo>
                    <a:pt x="25034" y="25034"/>
                  </a:lnTo>
                  <a:lnTo>
                    <a:pt x="52202" y="6716"/>
                  </a:lnTo>
                  <a:lnTo>
                    <a:pt x="85471" y="0"/>
                  </a:lnTo>
                  <a:lnTo>
                    <a:pt x="1774091" y="0"/>
                  </a:lnTo>
                  <a:lnTo>
                    <a:pt x="1807358" y="6716"/>
                  </a:lnTo>
                  <a:lnTo>
                    <a:pt x="1834526" y="25034"/>
                  </a:lnTo>
                  <a:lnTo>
                    <a:pt x="1852843" y="52202"/>
                  </a:lnTo>
                  <a:lnTo>
                    <a:pt x="1859561" y="85472"/>
                  </a:lnTo>
                  <a:lnTo>
                    <a:pt x="1859561" y="427348"/>
                  </a:lnTo>
                  <a:lnTo>
                    <a:pt x="1852843" y="460617"/>
                  </a:lnTo>
                  <a:lnTo>
                    <a:pt x="1834526" y="487786"/>
                  </a:lnTo>
                  <a:lnTo>
                    <a:pt x="1807358" y="506103"/>
                  </a:lnTo>
                  <a:lnTo>
                    <a:pt x="1774091" y="512820"/>
                  </a:lnTo>
                  <a:lnTo>
                    <a:pt x="85471" y="512820"/>
                  </a:lnTo>
                  <a:lnTo>
                    <a:pt x="52202" y="506103"/>
                  </a:lnTo>
                  <a:lnTo>
                    <a:pt x="25034" y="487786"/>
                  </a:lnTo>
                  <a:lnTo>
                    <a:pt x="6716" y="460617"/>
                  </a:lnTo>
                  <a:lnTo>
                    <a:pt x="0" y="427348"/>
                  </a:lnTo>
                  <a:lnTo>
                    <a:pt x="0" y="85472"/>
                  </a:lnTo>
                  <a:close/>
                </a:path>
              </a:pathLst>
            </a:custGeom>
            <a:ln w="19050">
              <a:solidFill>
                <a:srgbClr val="FF0000"/>
              </a:solidFill>
            </a:ln>
          </p:spPr>
          <p:txBody>
            <a:bodyPr wrap="square" lIns="0" tIns="0" rIns="0" bIns="0" rtlCol="0"/>
            <a:lstStyle/>
            <a:p>
              <a:endParaRPr/>
            </a:p>
          </p:txBody>
        </p:sp>
        <p:sp>
          <p:nvSpPr>
            <p:cNvPr id="26" name="object 26"/>
            <p:cNvSpPr txBox="1"/>
            <p:nvPr/>
          </p:nvSpPr>
          <p:spPr>
            <a:xfrm>
              <a:off x="6925576" y="1815731"/>
              <a:ext cx="1424305" cy="330200"/>
            </a:xfrm>
            <a:prstGeom prst="rect">
              <a:avLst/>
            </a:prstGeom>
          </p:spPr>
          <p:txBody>
            <a:bodyPr vert="horz" wrap="square" lIns="0" tIns="12700" rIns="0" bIns="0" rtlCol="0">
              <a:spAutoFit/>
            </a:bodyPr>
            <a:lstStyle/>
            <a:p>
              <a:pPr marL="12700">
                <a:lnSpc>
                  <a:spcPct val="100000"/>
                </a:lnSpc>
                <a:spcBef>
                  <a:spcPts val="100"/>
                </a:spcBef>
              </a:pPr>
              <a:r>
                <a:rPr sz="2000" spc="-60" dirty="0">
                  <a:solidFill>
                    <a:srgbClr val="FF0000"/>
                  </a:solidFill>
                  <a:latin typeface="Arial"/>
                  <a:cs typeface="Arial"/>
                </a:rPr>
                <a:t>Random</a:t>
              </a:r>
              <a:r>
                <a:rPr sz="2000" spc="-70" dirty="0">
                  <a:solidFill>
                    <a:srgbClr val="FF0000"/>
                  </a:solidFill>
                  <a:latin typeface="Arial"/>
                  <a:cs typeface="Arial"/>
                </a:rPr>
                <a:t> </a:t>
              </a:r>
              <a:r>
                <a:rPr sz="2000" spc="-85" dirty="0">
                  <a:solidFill>
                    <a:srgbClr val="FF0000"/>
                  </a:solidFill>
                  <a:latin typeface="Arial"/>
                  <a:cs typeface="Arial"/>
                </a:rPr>
                <a:t>loss</a:t>
              </a:r>
              <a:endParaRPr sz="2000" dirty="0">
                <a:latin typeface="Arial"/>
                <a:cs typeface="Arial"/>
              </a:endParaRPr>
            </a:p>
          </p:txBody>
        </p:sp>
      </p:grpSp>
      <p:sp>
        <p:nvSpPr>
          <p:cNvPr id="27" name="object 27"/>
          <p:cNvSpPr txBox="1"/>
          <p:nvPr/>
        </p:nvSpPr>
        <p:spPr>
          <a:xfrm>
            <a:off x="1773224" y="1450251"/>
            <a:ext cx="8561070" cy="299720"/>
          </a:xfrm>
          <a:prstGeom prst="rect">
            <a:avLst/>
          </a:prstGeom>
        </p:spPr>
        <p:txBody>
          <a:bodyPr vert="horz" wrap="square" lIns="0" tIns="12700" rIns="0" bIns="0" rtlCol="0">
            <a:spAutoFit/>
          </a:bodyPr>
          <a:lstStyle/>
          <a:p>
            <a:pPr marL="12700">
              <a:lnSpc>
                <a:spcPct val="100000"/>
              </a:lnSpc>
              <a:spcBef>
                <a:spcPts val="100"/>
              </a:spcBef>
              <a:tabLst>
                <a:tab pos="7110095" algn="l"/>
              </a:tabLst>
            </a:pPr>
            <a:r>
              <a:rPr sz="1800" b="1" spc="-40" dirty="0">
                <a:latin typeface="Arial"/>
                <a:cs typeface="Arial"/>
              </a:rPr>
              <a:t>Underlying</a:t>
            </a:r>
            <a:r>
              <a:rPr sz="1800" b="1" dirty="0">
                <a:latin typeface="Arial"/>
                <a:cs typeface="Arial"/>
              </a:rPr>
              <a:t> </a:t>
            </a:r>
            <a:r>
              <a:rPr sz="1800" b="1" spc="-110" dirty="0">
                <a:latin typeface="Arial"/>
                <a:cs typeface="Arial"/>
              </a:rPr>
              <a:t>cause	Best</a:t>
            </a:r>
            <a:r>
              <a:rPr sz="1800" b="1" spc="-70" dirty="0">
                <a:latin typeface="Arial"/>
                <a:cs typeface="Arial"/>
              </a:rPr>
              <a:t> </a:t>
            </a:r>
            <a:r>
              <a:rPr sz="1800" b="1" spc="-85" dirty="0">
                <a:latin typeface="Arial"/>
                <a:cs typeface="Arial"/>
              </a:rPr>
              <a:t>response</a:t>
            </a:r>
            <a:endParaRPr sz="1800">
              <a:latin typeface="Arial"/>
              <a:cs typeface="Arial"/>
            </a:endParaRPr>
          </a:p>
        </p:txBody>
      </p:sp>
      <p:sp>
        <p:nvSpPr>
          <p:cNvPr id="28" name="object 28"/>
          <p:cNvSpPr/>
          <p:nvPr/>
        </p:nvSpPr>
        <p:spPr>
          <a:xfrm>
            <a:off x="1166803" y="1828800"/>
            <a:ext cx="3048635" cy="0"/>
          </a:xfrm>
          <a:custGeom>
            <a:avLst/>
            <a:gdLst/>
            <a:ahLst/>
            <a:cxnLst/>
            <a:rect l="l" t="t" r="r" b="b"/>
            <a:pathLst>
              <a:path w="3048635">
                <a:moveTo>
                  <a:pt x="0" y="0"/>
                </a:moveTo>
                <a:lnTo>
                  <a:pt x="3048211" y="1"/>
                </a:lnTo>
              </a:path>
            </a:pathLst>
          </a:custGeom>
          <a:ln w="25400">
            <a:solidFill>
              <a:srgbClr val="000000"/>
            </a:solidFill>
          </a:ln>
        </p:spPr>
        <p:txBody>
          <a:bodyPr wrap="square" lIns="0" tIns="0" rIns="0" bIns="0" rtlCol="0"/>
          <a:lstStyle/>
          <a:p>
            <a:endParaRPr/>
          </a:p>
        </p:txBody>
      </p:sp>
      <p:sp>
        <p:nvSpPr>
          <p:cNvPr id="29" name="object 29"/>
          <p:cNvSpPr/>
          <p:nvPr/>
        </p:nvSpPr>
        <p:spPr>
          <a:xfrm>
            <a:off x="8153400" y="1828800"/>
            <a:ext cx="3048635" cy="0"/>
          </a:xfrm>
          <a:custGeom>
            <a:avLst/>
            <a:gdLst/>
            <a:ahLst/>
            <a:cxnLst/>
            <a:rect l="l" t="t" r="r" b="b"/>
            <a:pathLst>
              <a:path w="3048634">
                <a:moveTo>
                  <a:pt x="0" y="0"/>
                </a:moveTo>
                <a:lnTo>
                  <a:pt x="3048211" y="1"/>
                </a:lnTo>
              </a:path>
            </a:pathLst>
          </a:custGeom>
          <a:ln w="25400">
            <a:solidFill>
              <a:srgbClr val="000000"/>
            </a:solidFill>
          </a:ln>
        </p:spPr>
        <p:txBody>
          <a:bodyPr wrap="square" lIns="0" tIns="0" rIns="0" bIns="0" rtlCol="0"/>
          <a:lstStyle/>
          <a:p>
            <a:endParaRPr/>
          </a:p>
        </p:txBody>
      </p:sp>
      <p:sp>
        <p:nvSpPr>
          <p:cNvPr id="30" name="object 30"/>
          <p:cNvSpPr/>
          <p:nvPr/>
        </p:nvSpPr>
        <p:spPr>
          <a:xfrm>
            <a:off x="6592087" y="2239101"/>
            <a:ext cx="1212469" cy="1097861"/>
          </a:xfrm>
          <a:prstGeom prst="rect">
            <a:avLst/>
          </a:prstGeom>
          <a:blipFill>
            <a:blip r:embed="rId2" cstate="print"/>
            <a:stretch>
              <a:fillRect/>
            </a:stretch>
          </a:blipFill>
        </p:spPr>
        <p:txBody>
          <a:bodyPr wrap="square" lIns="0" tIns="0" rIns="0" bIns="0" rtlCol="0"/>
          <a:lstStyle/>
          <a:p>
            <a:endParaRPr/>
          </a:p>
        </p:txBody>
      </p:sp>
      <p:sp>
        <p:nvSpPr>
          <p:cNvPr id="36" name="Slide Number Placeholder 35"/>
          <p:cNvSpPr>
            <a:spLocks noGrp="1"/>
          </p:cNvSpPr>
          <p:nvPr>
            <p:ph type="sldNum" sz="quarter" idx="7"/>
          </p:nvPr>
        </p:nvSpPr>
        <p:spPr/>
        <p:txBody>
          <a:bodyPr/>
          <a:lstStyle/>
          <a:p>
            <a:pPr marL="25400">
              <a:lnSpc>
                <a:spcPts val="1310"/>
              </a:lnSpc>
            </a:pPr>
            <a:fld id="{81D60167-4931-47E6-BA6A-407CBD079E47}" type="slidenum">
              <a:rPr lang="en-US" spc="-40" smtClean="0"/>
              <a:t>17</a:t>
            </a:fld>
            <a:endParaRPr lang="en-US" spc="-40" dirty="0"/>
          </a:p>
        </p:txBody>
      </p:sp>
      <p:grpSp>
        <p:nvGrpSpPr>
          <p:cNvPr id="31" name="Group 30"/>
          <p:cNvGrpSpPr/>
          <p:nvPr/>
        </p:nvGrpSpPr>
        <p:grpSpPr>
          <a:xfrm>
            <a:off x="1" y="5646156"/>
            <a:ext cx="12192000" cy="1208405"/>
            <a:chOff x="1" y="5646156"/>
            <a:chExt cx="12192000" cy="1208405"/>
          </a:xfrm>
        </p:grpSpPr>
        <p:sp>
          <p:nvSpPr>
            <p:cNvPr id="16" name="object 16"/>
            <p:cNvSpPr/>
            <p:nvPr/>
          </p:nvSpPr>
          <p:spPr>
            <a:xfrm>
              <a:off x="1" y="5646156"/>
              <a:ext cx="12192000" cy="1208405"/>
            </a:xfrm>
            <a:custGeom>
              <a:avLst/>
              <a:gdLst/>
              <a:ahLst/>
              <a:cxnLst/>
              <a:rect l="l" t="t" r="r" b="b"/>
              <a:pathLst>
                <a:path w="12192000" h="1208404">
                  <a:moveTo>
                    <a:pt x="0" y="1208258"/>
                  </a:moveTo>
                  <a:lnTo>
                    <a:pt x="12192000" y="1208258"/>
                  </a:lnTo>
                  <a:lnTo>
                    <a:pt x="12192000" y="0"/>
                  </a:lnTo>
                  <a:lnTo>
                    <a:pt x="0" y="0"/>
                  </a:lnTo>
                  <a:lnTo>
                    <a:pt x="0" y="1208258"/>
                  </a:lnTo>
                  <a:close/>
                </a:path>
              </a:pathLst>
            </a:custGeom>
            <a:solidFill>
              <a:srgbClr val="FF0000"/>
            </a:solidFill>
          </p:spPr>
          <p:txBody>
            <a:bodyPr wrap="square" lIns="0" tIns="0" rIns="0" bIns="0" rtlCol="0"/>
            <a:lstStyle/>
            <a:p>
              <a:endParaRPr/>
            </a:p>
          </p:txBody>
        </p:sp>
        <p:sp>
          <p:nvSpPr>
            <p:cNvPr id="17" name="object 17"/>
            <p:cNvSpPr txBox="1"/>
            <p:nvPr/>
          </p:nvSpPr>
          <p:spPr>
            <a:xfrm>
              <a:off x="591345" y="5937867"/>
              <a:ext cx="11010900" cy="574040"/>
            </a:xfrm>
            <a:prstGeom prst="rect">
              <a:avLst/>
            </a:prstGeom>
          </p:spPr>
          <p:txBody>
            <a:bodyPr vert="horz" wrap="square" lIns="0" tIns="12700" rIns="0" bIns="0" rtlCol="0">
              <a:spAutoFit/>
            </a:bodyPr>
            <a:lstStyle/>
            <a:p>
              <a:pPr marL="12700" algn="ctr">
                <a:lnSpc>
                  <a:spcPct val="100000"/>
                </a:lnSpc>
                <a:spcBef>
                  <a:spcPts val="100"/>
                </a:spcBef>
              </a:pPr>
              <a:r>
                <a:rPr lang="en-US" sz="3600" spc="-60" dirty="0" smtClean="0">
                  <a:solidFill>
                    <a:srgbClr val="FFFFFF"/>
                  </a:solidFill>
                  <a:latin typeface="Arial"/>
                  <a:cs typeface="Arial"/>
                </a:rPr>
                <a:t>A</a:t>
              </a:r>
              <a:r>
                <a:rPr sz="3600" spc="-65" dirty="0" smtClean="0">
                  <a:solidFill>
                    <a:srgbClr val="FFFFFF"/>
                  </a:solidFill>
                  <a:latin typeface="Arial"/>
                  <a:cs typeface="Arial"/>
                </a:rPr>
                <a:t>ssumption</a:t>
              </a:r>
              <a:r>
                <a:rPr lang="en-US" sz="3600" spc="-65" dirty="0" smtClean="0">
                  <a:solidFill>
                    <a:srgbClr val="FFFFFF"/>
                  </a:solidFill>
                  <a:latin typeface="Arial"/>
                  <a:cs typeface="Arial"/>
                </a:rPr>
                <a:t>s</a:t>
              </a:r>
              <a:r>
                <a:rPr sz="3600" spc="-65" dirty="0" smtClean="0">
                  <a:solidFill>
                    <a:srgbClr val="FFFFFF"/>
                  </a:solidFill>
                  <a:latin typeface="Arial"/>
                  <a:cs typeface="Arial"/>
                </a:rPr>
                <a:t> </a:t>
              </a:r>
              <a:r>
                <a:rPr lang="en-US" sz="3600" spc="-40" dirty="0" smtClean="0">
                  <a:solidFill>
                    <a:srgbClr val="FFFFFF"/>
                  </a:solidFill>
                  <a:latin typeface="Arial"/>
                  <a:cs typeface="Arial"/>
                </a:rPr>
                <a:t>may </a:t>
              </a:r>
              <a:r>
                <a:rPr sz="3600" spc="-40" dirty="0" smtClean="0">
                  <a:solidFill>
                    <a:srgbClr val="FFFFFF"/>
                  </a:solidFill>
                  <a:latin typeface="Arial"/>
                  <a:cs typeface="Arial"/>
                </a:rPr>
                <a:t>not </a:t>
              </a:r>
              <a:r>
                <a:rPr sz="3600" spc="-50" dirty="0">
                  <a:solidFill>
                    <a:srgbClr val="FFFFFF"/>
                  </a:solidFill>
                  <a:latin typeface="Arial"/>
                  <a:cs typeface="Arial"/>
                </a:rPr>
                <a:t>capture </a:t>
              </a:r>
              <a:r>
                <a:rPr lang="en-US" sz="3600" spc="-50" dirty="0" smtClean="0">
                  <a:solidFill>
                    <a:srgbClr val="FFFFFF"/>
                  </a:solidFill>
                  <a:latin typeface="Arial"/>
                  <a:cs typeface="Arial"/>
                </a:rPr>
                <a:t>the </a:t>
              </a:r>
              <a:r>
                <a:rPr sz="3600" spc="-25" dirty="0" smtClean="0">
                  <a:solidFill>
                    <a:srgbClr val="FFFFFF"/>
                  </a:solidFill>
                  <a:latin typeface="Arial"/>
                  <a:cs typeface="Arial"/>
                </a:rPr>
                <a:t>Internet</a:t>
              </a:r>
              <a:r>
                <a:rPr sz="3600" spc="195" dirty="0" smtClean="0">
                  <a:solidFill>
                    <a:srgbClr val="FFFFFF"/>
                  </a:solidFill>
                  <a:latin typeface="Arial"/>
                  <a:cs typeface="Arial"/>
                </a:rPr>
                <a:t> </a:t>
              </a:r>
              <a:r>
                <a:rPr sz="3600" spc="-40" dirty="0">
                  <a:solidFill>
                    <a:srgbClr val="FFFFFF"/>
                  </a:solidFill>
                  <a:latin typeface="Arial"/>
                  <a:cs typeface="Arial"/>
                </a:rPr>
                <a:t>complexity</a:t>
              </a:r>
              <a:endParaRPr sz="3600" dirty="0">
                <a:latin typeface="Arial"/>
                <a:cs typeface="Aria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4" name="Group 63"/>
          <p:cNvGrpSpPr/>
          <p:nvPr/>
        </p:nvGrpSpPr>
        <p:grpSpPr>
          <a:xfrm>
            <a:off x="1315719" y="1905000"/>
            <a:ext cx="9559080" cy="3429000"/>
            <a:chOff x="1315719" y="2057400"/>
            <a:chExt cx="9559080" cy="3429000"/>
          </a:xfrm>
        </p:grpSpPr>
        <p:grpSp>
          <p:nvGrpSpPr>
            <p:cNvPr id="52" name="Group 51"/>
            <p:cNvGrpSpPr/>
            <p:nvPr/>
          </p:nvGrpSpPr>
          <p:grpSpPr>
            <a:xfrm>
              <a:off x="1315719" y="2057400"/>
              <a:ext cx="9559080" cy="3429000"/>
              <a:chOff x="1315719" y="2133600"/>
              <a:chExt cx="9559080" cy="3429000"/>
            </a:xfrm>
          </p:grpSpPr>
          <p:sp>
            <p:nvSpPr>
              <p:cNvPr id="3" name="object 3"/>
              <p:cNvSpPr/>
              <p:nvPr/>
            </p:nvSpPr>
            <p:spPr>
              <a:xfrm>
                <a:off x="1750948" y="2944927"/>
                <a:ext cx="721995" cy="131445"/>
              </a:xfrm>
              <a:custGeom>
                <a:avLst/>
                <a:gdLst/>
                <a:ahLst/>
                <a:cxnLst/>
                <a:rect l="l" t="t" r="r" b="b"/>
                <a:pathLst>
                  <a:path w="721994" h="131444">
                    <a:moveTo>
                      <a:pt x="607313" y="0"/>
                    </a:moveTo>
                    <a:lnTo>
                      <a:pt x="600240" y="1866"/>
                    </a:lnTo>
                    <a:lnTo>
                      <a:pt x="597052" y="4152"/>
                    </a:lnTo>
                    <a:lnTo>
                      <a:pt x="591096" y="14376"/>
                    </a:lnTo>
                    <a:lnTo>
                      <a:pt x="593394" y="23113"/>
                    </a:lnTo>
                    <a:lnTo>
                      <a:pt x="640283" y="50469"/>
                    </a:lnTo>
                    <a:lnTo>
                      <a:pt x="0" y="50469"/>
                    </a:lnTo>
                    <a:lnTo>
                      <a:pt x="0" y="79044"/>
                    </a:lnTo>
                    <a:lnTo>
                      <a:pt x="640283" y="79044"/>
                    </a:lnTo>
                    <a:lnTo>
                      <a:pt x="593394" y="106400"/>
                    </a:lnTo>
                    <a:lnTo>
                      <a:pt x="591096" y="115150"/>
                    </a:lnTo>
                    <a:lnTo>
                      <a:pt x="599046" y="128777"/>
                    </a:lnTo>
                    <a:lnTo>
                      <a:pt x="607796" y="131089"/>
                    </a:lnTo>
                    <a:lnTo>
                      <a:pt x="721487" y="64757"/>
                    </a:lnTo>
                    <a:lnTo>
                      <a:pt x="611200" y="419"/>
                    </a:lnTo>
                    <a:lnTo>
                      <a:pt x="607313" y="0"/>
                    </a:lnTo>
                    <a:close/>
                  </a:path>
                </a:pathLst>
              </a:custGeom>
              <a:solidFill>
                <a:srgbClr val="000000"/>
              </a:solidFill>
            </p:spPr>
            <p:txBody>
              <a:bodyPr wrap="square" lIns="0" tIns="0" rIns="0" bIns="0" rtlCol="0"/>
              <a:lstStyle/>
              <a:p>
                <a:endParaRPr/>
              </a:p>
            </p:txBody>
          </p:sp>
          <p:sp>
            <p:nvSpPr>
              <p:cNvPr id="4" name="object 4"/>
              <p:cNvSpPr/>
              <p:nvPr/>
            </p:nvSpPr>
            <p:spPr>
              <a:xfrm>
                <a:off x="5139105" y="2950705"/>
                <a:ext cx="494665" cy="131445"/>
              </a:xfrm>
              <a:custGeom>
                <a:avLst/>
                <a:gdLst/>
                <a:ahLst/>
                <a:cxnLst/>
                <a:rect l="l" t="t" r="r" b="b"/>
                <a:pathLst>
                  <a:path w="494664" h="131444">
                    <a:moveTo>
                      <a:pt x="380098" y="0"/>
                    </a:moveTo>
                    <a:lnTo>
                      <a:pt x="373024" y="1866"/>
                    </a:lnTo>
                    <a:lnTo>
                      <a:pt x="369849" y="4140"/>
                    </a:lnTo>
                    <a:lnTo>
                      <a:pt x="363880" y="14363"/>
                    </a:lnTo>
                    <a:lnTo>
                      <a:pt x="366191" y="23113"/>
                    </a:lnTo>
                    <a:lnTo>
                      <a:pt x="413080" y="50469"/>
                    </a:lnTo>
                    <a:lnTo>
                      <a:pt x="0" y="50469"/>
                    </a:lnTo>
                    <a:lnTo>
                      <a:pt x="0" y="79044"/>
                    </a:lnTo>
                    <a:lnTo>
                      <a:pt x="413080" y="79044"/>
                    </a:lnTo>
                    <a:lnTo>
                      <a:pt x="366191" y="106400"/>
                    </a:lnTo>
                    <a:lnTo>
                      <a:pt x="363880" y="115138"/>
                    </a:lnTo>
                    <a:lnTo>
                      <a:pt x="371830" y="128777"/>
                    </a:lnTo>
                    <a:lnTo>
                      <a:pt x="380580" y="131076"/>
                    </a:lnTo>
                    <a:lnTo>
                      <a:pt x="494284" y="64757"/>
                    </a:lnTo>
                    <a:lnTo>
                      <a:pt x="383997" y="419"/>
                    </a:lnTo>
                    <a:lnTo>
                      <a:pt x="380098" y="0"/>
                    </a:lnTo>
                    <a:close/>
                  </a:path>
                </a:pathLst>
              </a:custGeom>
              <a:solidFill>
                <a:srgbClr val="0070C0"/>
              </a:solidFill>
            </p:spPr>
            <p:txBody>
              <a:bodyPr wrap="square" lIns="0" tIns="0" rIns="0" bIns="0" rtlCol="0"/>
              <a:lstStyle/>
              <a:p>
                <a:endParaRPr/>
              </a:p>
            </p:txBody>
          </p:sp>
          <p:sp>
            <p:nvSpPr>
              <p:cNvPr id="5" name="object 5"/>
              <p:cNvSpPr/>
              <p:nvPr/>
            </p:nvSpPr>
            <p:spPr>
              <a:xfrm>
                <a:off x="5824181" y="2778752"/>
                <a:ext cx="140335" cy="140335"/>
              </a:xfrm>
              <a:custGeom>
                <a:avLst/>
                <a:gdLst/>
                <a:ahLst/>
                <a:cxnLst/>
                <a:rect l="l" t="t" r="r" b="b"/>
                <a:pathLst>
                  <a:path w="140335" h="140335">
                    <a:moveTo>
                      <a:pt x="0" y="140228"/>
                    </a:moveTo>
                    <a:lnTo>
                      <a:pt x="140229" y="140228"/>
                    </a:lnTo>
                    <a:lnTo>
                      <a:pt x="140229" y="0"/>
                    </a:lnTo>
                    <a:lnTo>
                      <a:pt x="0" y="0"/>
                    </a:lnTo>
                    <a:lnTo>
                      <a:pt x="0" y="140228"/>
                    </a:lnTo>
                    <a:close/>
                  </a:path>
                </a:pathLst>
              </a:custGeom>
              <a:solidFill>
                <a:srgbClr val="0070C0"/>
              </a:solidFill>
            </p:spPr>
            <p:txBody>
              <a:bodyPr wrap="square" lIns="0" tIns="0" rIns="0" bIns="0" rtlCol="0"/>
              <a:lstStyle/>
              <a:p>
                <a:endParaRPr/>
              </a:p>
            </p:txBody>
          </p:sp>
          <p:sp>
            <p:nvSpPr>
              <p:cNvPr id="6" name="object 6"/>
              <p:cNvSpPr/>
              <p:nvPr/>
            </p:nvSpPr>
            <p:spPr>
              <a:xfrm>
                <a:off x="6004483" y="2885674"/>
                <a:ext cx="140335" cy="140335"/>
              </a:xfrm>
              <a:custGeom>
                <a:avLst/>
                <a:gdLst/>
                <a:ahLst/>
                <a:cxnLst/>
                <a:rect l="l" t="t" r="r" b="b"/>
                <a:pathLst>
                  <a:path w="140335" h="140335">
                    <a:moveTo>
                      <a:pt x="0" y="140228"/>
                    </a:moveTo>
                    <a:lnTo>
                      <a:pt x="140229" y="140228"/>
                    </a:lnTo>
                    <a:lnTo>
                      <a:pt x="140229" y="0"/>
                    </a:lnTo>
                    <a:lnTo>
                      <a:pt x="0" y="0"/>
                    </a:lnTo>
                    <a:lnTo>
                      <a:pt x="0" y="140228"/>
                    </a:lnTo>
                    <a:close/>
                  </a:path>
                </a:pathLst>
              </a:custGeom>
              <a:solidFill>
                <a:srgbClr val="0070C0"/>
              </a:solidFill>
            </p:spPr>
            <p:txBody>
              <a:bodyPr wrap="square" lIns="0" tIns="0" rIns="0" bIns="0" rtlCol="0"/>
              <a:lstStyle/>
              <a:p>
                <a:endParaRPr/>
              </a:p>
            </p:txBody>
          </p:sp>
          <p:sp>
            <p:nvSpPr>
              <p:cNvPr id="7" name="object 7"/>
              <p:cNvSpPr/>
              <p:nvPr/>
            </p:nvSpPr>
            <p:spPr>
              <a:xfrm>
                <a:off x="5864250" y="3052476"/>
                <a:ext cx="140335" cy="140335"/>
              </a:xfrm>
              <a:custGeom>
                <a:avLst/>
                <a:gdLst/>
                <a:ahLst/>
                <a:cxnLst/>
                <a:rect l="l" t="t" r="r" b="b"/>
                <a:pathLst>
                  <a:path w="140335" h="140335">
                    <a:moveTo>
                      <a:pt x="0" y="140228"/>
                    </a:moveTo>
                    <a:lnTo>
                      <a:pt x="140229" y="140228"/>
                    </a:lnTo>
                    <a:lnTo>
                      <a:pt x="140229" y="0"/>
                    </a:lnTo>
                    <a:lnTo>
                      <a:pt x="0" y="0"/>
                    </a:lnTo>
                    <a:lnTo>
                      <a:pt x="0" y="140228"/>
                    </a:lnTo>
                    <a:close/>
                  </a:path>
                </a:pathLst>
              </a:custGeom>
              <a:solidFill>
                <a:srgbClr val="0070C0"/>
              </a:solidFill>
            </p:spPr>
            <p:txBody>
              <a:bodyPr wrap="square" lIns="0" tIns="0" rIns="0" bIns="0" rtlCol="0"/>
              <a:lstStyle/>
              <a:p>
                <a:endParaRPr/>
              </a:p>
            </p:txBody>
          </p:sp>
          <p:sp>
            <p:nvSpPr>
              <p:cNvPr id="8" name="object 8"/>
              <p:cNvSpPr/>
              <p:nvPr/>
            </p:nvSpPr>
            <p:spPr>
              <a:xfrm>
                <a:off x="6339217" y="2944927"/>
                <a:ext cx="494665" cy="131445"/>
              </a:xfrm>
              <a:custGeom>
                <a:avLst/>
                <a:gdLst/>
                <a:ahLst/>
                <a:cxnLst/>
                <a:rect l="l" t="t" r="r" b="b"/>
                <a:pathLst>
                  <a:path w="494665" h="131444">
                    <a:moveTo>
                      <a:pt x="380111" y="0"/>
                    </a:moveTo>
                    <a:lnTo>
                      <a:pt x="373037" y="1866"/>
                    </a:lnTo>
                    <a:lnTo>
                      <a:pt x="369849" y="4152"/>
                    </a:lnTo>
                    <a:lnTo>
                      <a:pt x="363880" y="14376"/>
                    </a:lnTo>
                    <a:lnTo>
                      <a:pt x="366191" y="23113"/>
                    </a:lnTo>
                    <a:lnTo>
                      <a:pt x="413080" y="50469"/>
                    </a:lnTo>
                    <a:lnTo>
                      <a:pt x="0" y="50469"/>
                    </a:lnTo>
                    <a:lnTo>
                      <a:pt x="0" y="79044"/>
                    </a:lnTo>
                    <a:lnTo>
                      <a:pt x="413080" y="79044"/>
                    </a:lnTo>
                    <a:lnTo>
                      <a:pt x="366191" y="106400"/>
                    </a:lnTo>
                    <a:lnTo>
                      <a:pt x="363880" y="115150"/>
                    </a:lnTo>
                    <a:lnTo>
                      <a:pt x="371843" y="128777"/>
                    </a:lnTo>
                    <a:lnTo>
                      <a:pt x="380593" y="131089"/>
                    </a:lnTo>
                    <a:lnTo>
                      <a:pt x="494284" y="64757"/>
                    </a:lnTo>
                    <a:lnTo>
                      <a:pt x="383997" y="419"/>
                    </a:lnTo>
                    <a:lnTo>
                      <a:pt x="380111" y="0"/>
                    </a:lnTo>
                    <a:close/>
                  </a:path>
                </a:pathLst>
              </a:custGeom>
              <a:solidFill>
                <a:srgbClr val="000000"/>
              </a:solidFill>
            </p:spPr>
            <p:txBody>
              <a:bodyPr wrap="square" lIns="0" tIns="0" rIns="0" bIns="0" rtlCol="0"/>
              <a:lstStyle/>
              <a:p>
                <a:endParaRPr/>
              </a:p>
            </p:txBody>
          </p:sp>
          <p:sp>
            <p:nvSpPr>
              <p:cNvPr id="9" name="object 9"/>
              <p:cNvSpPr txBox="1"/>
              <p:nvPr/>
            </p:nvSpPr>
            <p:spPr>
              <a:xfrm>
                <a:off x="1315719" y="2764388"/>
                <a:ext cx="236220" cy="1012190"/>
              </a:xfrm>
              <a:prstGeom prst="rect">
                <a:avLst/>
              </a:prstGeom>
            </p:spPr>
            <p:txBody>
              <a:bodyPr vert="horz" wrap="square" lIns="0" tIns="15240" rIns="0" bIns="0" rtlCol="0">
                <a:spAutoFit/>
              </a:bodyPr>
              <a:lstStyle/>
              <a:p>
                <a:pPr marL="12700">
                  <a:lnSpc>
                    <a:spcPct val="100000"/>
                  </a:lnSpc>
                  <a:spcBef>
                    <a:spcPts val="120"/>
                  </a:spcBef>
                </a:pPr>
                <a:r>
                  <a:rPr sz="2450" i="1" spc="-10" dirty="0">
                    <a:latin typeface="Arial"/>
                    <a:cs typeface="Arial"/>
                  </a:rPr>
                  <a:t>r</a:t>
                </a:r>
                <a:r>
                  <a:rPr sz="2400" spc="-75" baseline="-17361" dirty="0">
                    <a:latin typeface="Arial"/>
                    <a:cs typeface="Arial"/>
                  </a:rPr>
                  <a:t>1</a:t>
                </a:r>
                <a:endParaRPr sz="2400" baseline="-17361">
                  <a:latin typeface="Arial"/>
                  <a:cs typeface="Arial"/>
                </a:endParaRPr>
              </a:p>
              <a:p>
                <a:pPr marL="12700">
                  <a:lnSpc>
                    <a:spcPct val="100000"/>
                  </a:lnSpc>
                  <a:spcBef>
                    <a:spcPts val="1860"/>
                  </a:spcBef>
                </a:pPr>
                <a:r>
                  <a:rPr sz="2450" i="1" spc="-10" dirty="0">
                    <a:latin typeface="Arial"/>
                    <a:cs typeface="Arial"/>
                  </a:rPr>
                  <a:t>r</a:t>
                </a:r>
                <a:r>
                  <a:rPr sz="2400" spc="-75" baseline="-17361" dirty="0">
                    <a:latin typeface="Arial"/>
                    <a:cs typeface="Arial"/>
                  </a:rPr>
                  <a:t>2</a:t>
                </a:r>
                <a:endParaRPr sz="2400" baseline="-17361">
                  <a:latin typeface="Arial"/>
                  <a:cs typeface="Arial"/>
                </a:endParaRPr>
              </a:p>
            </p:txBody>
          </p:sp>
          <p:sp>
            <p:nvSpPr>
              <p:cNvPr id="10" name="object 10"/>
              <p:cNvSpPr/>
              <p:nvPr/>
            </p:nvSpPr>
            <p:spPr>
              <a:xfrm>
                <a:off x="1750948" y="3567227"/>
                <a:ext cx="721995" cy="131445"/>
              </a:xfrm>
              <a:custGeom>
                <a:avLst/>
                <a:gdLst/>
                <a:ahLst/>
                <a:cxnLst/>
                <a:rect l="l" t="t" r="r" b="b"/>
                <a:pathLst>
                  <a:path w="721994" h="131445">
                    <a:moveTo>
                      <a:pt x="607313" y="0"/>
                    </a:moveTo>
                    <a:lnTo>
                      <a:pt x="600240" y="1866"/>
                    </a:lnTo>
                    <a:lnTo>
                      <a:pt x="597052" y="4152"/>
                    </a:lnTo>
                    <a:lnTo>
                      <a:pt x="591096" y="14376"/>
                    </a:lnTo>
                    <a:lnTo>
                      <a:pt x="593394" y="23113"/>
                    </a:lnTo>
                    <a:lnTo>
                      <a:pt x="640283" y="50469"/>
                    </a:lnTo>
                    <a:lnTo>
                      <a:pt x="0" y="50469"/>
                    </a:lnTo>
                    <a:lnTo>
                      <a:pt x="0" y="79044"/>
                    </a:lnTo>
                    <a:lnTo>
                      <a:pt x="640283" y="79044"/>
                    </a:lnTo>
                    <a:lnTo>
                      <a:pt x="593394" y="106400"/>
                    </a:lnTo>
                    <a:lnTo>
                      <a:pt x="591096" y="115150"/>
                    </a:lnTo>
                    <a:lnTo>
                      <a:pt x="599046" y="128777"/>
                    </a:lnTo>
                    <a:lnTo>
                      <a:pt x="607796" y="131089"/>
                    </a:lnTo>
                    <a:lnTo>
                      <a:pt x="721487" y="64757"/>
                    </a:lnTo>
                    <a:lnTo>
                      <a:pt x="611200" y="419"/>
                    </a:lnTo>
                    <a:lnTo>
                      <a:pt x="607313" y="0"/>
                    </a:lnTo>
                    <a:close/>
                  </a:path>
                </a:pathLst>
              </a:custGeom>
              <a:solidFill>
                <a:srgbClr val="000000"/>
              </a:solidFill>
            </p:spPr>
            <p:txBody>
              <a:bodyPr wrap="square" lIns="0" tIns="0" rIns="0" bIns="0" rtlCol="0"/>
              <a:lstStyle/>
              <a:p>
                <a:endParaRPr/>
              </a:p>
            </p:txBody>
          </p:sp>
          <p:sp>
            <p:nvSpPr>
              <p:cNvPr id="11" name="object 11"/>
              <p:cNvSpPr/>
              <p:nvPr/>
            </p:nvSpPr>
            <p:spPr>
              <a:xfrm>
                <a:off x="5139105" y="3567227"/>
                <a:ext cx="494665" cy="131445"/>
              </a:xfrm>
              <a:custGeom>
                <a:avLst/>
                <a:gdLst/>
                <a:ahLst/>
                <a:cxnLst/>
                <a:rect l="l" t="t" r="r" b="b"/>
                <a:pathLst>
                  <a:path w="494664" h="131445">
                    <a:moveTo>
                      <a:pt x="380098" y="0"/>
                    </a:moveTo>
                    <a:lnTo>
                      <a:pt x="373024" y="1866"/>
                    </a:lnTo>
                    <a:lnTo>
                      <a:pt x="369849" y="4152"/>
                    </a:lnTo>
                    <a:lnTo>
                      <a:pt x="363880" y="14376"/>
                    </a:lnTo>
                    <a:lnTo>
                      <a:pt x="366191" y="23113"/>
                    </a:lnTo>
                    <a:lnTo>
                      <a:pt x="413080" y="50469"/>
                    </a:lnTo>
                    <a:lnTo>
                      <a:pt x="0" y="50469"/>
                    </a:lnTo>
                    <a:lnTo>
                      <a:pt x="0" y="79044"/>
                    </a:lnTo>
                    <a:lnTo>
                      <a:pt x="413080" y="79044"/>
                    </a:lnTo>
                    <a:lnTo>
                      <a:pt x="366191" y="106400"/>
                    </a:lnTo>
                    <a:lnTo>
                      <a:pt x="363880" y="115150"/>
                    </a:lnTo>
                    <a:lnTo>
                      <a:pt x="371830" y="128777"/>
                    </a:lnTo>
                    <a:lnTo>
                      <a:pt x="380580" y="131089"/>
                    </a:lnTo>
                    <a:lnTo>
                      <a:pt x="494284" y="64757"/>
                    </a:lnTo>
                    <a:lnTo>
                      <a:pt x="383997" y="419"/>
                    </a:lnTo>
                    <a:lnTo>
                      <a:pt x="380098" y="0"/>
                    </a:lnTo>
                    <a:close/>
                  </a:path>
                </a:pathLst>
              </a:custGeom>
              <a:solidFill>
                <a:srgbClr val="0070C0"/>
              </a:solidFill>
            </p:spPr>
            <p:txBody>
              <a:bodyPr wrap="square" lIns="0" tIns="0" rIns="0" bIns="0" rtlCol="0"/>
              <a:lstStyle/>
              <a:p>
                <a:endParaRPr/>
              </a:p>
            </p:txBody>
          </p:sp>
          <p:sp>
            <p:nvSpPr>
              <p:cNvPr id="12" name="object 12"/>
              <p:cNvSpPr/>
              <p:nvPr/>
            </p:nvSpPr>
            <p:spPr>
              <a:xfrm>
                <a:off x="5824181" y="3405967"/>
                <a:ext cx="140335" cy="140335"/>
              </a:xfrm>
              <a:custGeom>
                <a:avLst/>
                <a:gdLst/>
                <a:ahLst/>
                <a:cxnLst/>
                <a:rect l="l" t="t" r="r" b="b"/>
                <a:pathLst>
                  <a:path w="140335" h="140335">
                    <a:moveTo>
                      <a:pt x="0" y="140228"/>
                    </a:moveTo>
                    <a:lnTo>
                      <a:pt x="140229" y="140228"/>
                    </a:lnTo>
                    <a:lnTo>
                      <a:pt x="140229" y="0"/>
                    </a:lnTo>
                    <a:lnTo>
                      <a:pt x="0" y="0"/>
                    </a:lnTo>
                    <a:lnTo>
                      <a:pt x="0" y="140228"/>
                    </a:lnTo>
                    <a:close/>
                  </a:path>
                </a:pathLst>
              </a:custGeom>
              <a:solidFill>
                <a:srgbClr val="0070C0"/>
              </a:solidFill>
            </p:spPr>
            <p:txBody>
              <a:bodyPr wrap="square" lIns="0" tIns="0" rIns="0" bIns="0" rtlCol="0"/>
              <a:lstStyle/>
              <a:p>
                <a:endParaRPr/>
              </a:p>
            </p:txBody>
          </p:sp>
          <p:sp>
            <p:nvSpPr>
              <p:cNvPr id="13" name="object 13"/>
              <p:cNvSpPr/>
              <p:nvPr/>
            </p:nvSpPr>
            <p:spPr>
              <a:xfrm>
                <a:off x="6004483" y="3512889"/>
                <a:ext cx="140335" cy="140335"/>
              </a:xfrm>
              <a:custGeom>
                <a:avLst/>
                <a:gdLst/>
                <a:ahLst/>
                <a:cxnLst/>
                <a:rect l="l" t="t" r="r" b="b"/>
                <a:pathLst>
                  <a:path w="140335" h="140335">
                    <a:moveTo>
                      <a:pt x="0" y="140228"/>
                    </a:moveTo>
                    <a:lnTo>
                      <a:pt x="140229" y="140228"/>
                    </a:lnTo>
                    <a:lnTo>
                      <a:pt x="140229" y="0"/>
                    </a:lnTo>
                    <a:lnTo>
                      <a:pt x="0" y="0"/>
                    </a:lnTo>
                    <a:lnTo>
                      <a:pt x="0" y="140228"/>
                    </a:lnTo>
                    <a:close/>
                  </a:path>
                </a:pathLst>
              </a:custGeom>
              <a:solidFill>
                <a:srgbClr val="0070C0"/>
              </a:solidFill>
            </p:spPr>
            <p:txBody>
              <a:bodyPr wrap="square" lIns="0" tIns="0" rIns="0" bIns="0" rtlCol="0"/>
              <a:lstStyle/>
              <a:p>
                <a:endParaRPr/>
              </a:p>
            </p:txBody>
          </p:sp>
          <p:sp>
            <p:nvSpPr>
              <p:cNvPr id="14" name="object 14"/>
              <p:cNvSpPr/>
              <p:nvPr/>
            </p:nvSpPr>
            <p:spPr>
              <a:xfrm>
                <a:off x="5864250" y="3679678"/>
                <a:ext cx="140335" cy="140335"/>
              </a:xfrm>
              <a:custGeom>
                <a:avLst/>
                <a:gdLst/>
                <a:ahLst/>
                <a:cxnLst/>
                <a:rect l="l" t="t" r="r" b="b"/>
                <a:pathLst>
                  <a:path w="140335" h="140335">
                    <a:moveTo>
                      <a:pt x="0" y="140228"/>
                    </a:moveTo>
                    <a:lnTo>
                      <a:pt x="140229" y="140228"/>
                    </a:lnTo>
                    <a:lnTo>
                      <a:pt x="140229" y="0"/>
                    </a:lnTo>
                    <a:lnTo>
                      <a:pt x="0" y="0"/>
                    </a:lnTo>
                    <a:lnTo>
                      <a:pt x="0" y="140228"/>
                    </a:lnTo>
                    <a:close/>
                  </a:path>
                </a:pathLst>
              </a:custGeom>
              <a:solidFill>
                <a:srgbClr val="0070C0"/>
              </a:solidFill>
            </p:spPr>
            <p:txBody>
              <a:bodyPr wrap="square" lIns="0" tIns="0" rIns="0" bIns="0" rtlCol="0"/>
              <a:lstStyle/>
              <a:p>
                <a:endParaRPr/>
              </a:p>
            </p:txBody>
          </p:sp>
          <p:sp>
            <p:nvSpPr>
              <p:cNvPr id="15" name="object 15"/>
              <p:cNvSpPr/>
              <p:nvPr/>
            </p:nvSpPr>
            <p:spPr>
              <a:xfrm>
                <a:off x="6339217" y="3567913"/>
                <a:ext cx="494665" cy="131445"/>
              </a:xfrm>
              <a:custGeom>
                <a:avLst/>
                <a:gdLst/>
                <a:ahLst/>
                <a:cxnLst/>
                <a:rect l="l" t="t" r="r" b="b"/>
                <a:pathLst>
                  <a:path w="494665" h="131445">
                    <a:moveTo>
                      <a:pt x="380111" y="0"/>
                    </a:moveTo>
                    <a:lnTo>
                      <a:pt x="373037" y="1854"/>
                    </a:lnTo>
                    <a:lnTo>
                      <a:pt x="369849" y="4140"/>
                    </a:lnTo>
                    <a:lnTo>
                      <a:pt x="363880" y="14363"/>
                    </a:lnTo>
                    <a:lnTo>
                      <a:pt x="366191" y="23113"/>
                    </a:lnTo>
                    <a:lnTo>
                      <a:pt x="413080" y="50457"/>
                    </a:lnTo>
                    <a:lnTo>
                      <a:pt x="0" y="50457"/>
                    </a:lnTo>
                    <a:lnTo>
                      <a:pt x="0" y="79032"/>
                    </a:lnTo>
                    <a:lnTo>
                      <a:pt x="413080" y="79032"/>
                    </a:lnTo>
                    <a:lnTo>
                      <a:pt x="366191" y="106387"/>
                    </a:lnTo>
                    <a:lnTo>
                      <a:pt x="363880" y="115138"/>
                    </a:lnTo>
                    <a:lnTo>
                      <a:pt x="371843" y="128765"/>
                    </a:lnTo>
                    <a:lnTo>
                      <a:pt x="380593" y="131076"/>
                    </a:lnTo>
                    <a:lnTo>
                      <a:pt x="494284" y="64744"/>
                    </a:lnTo>
                    <a:lnTo>
                      <a:pt x="383997" y="419"/>
                    </a:lnTo>
                    <a:lnTo>
                      <a:pt x="380111" y="0"/>
                    </a:lnTo>
                    <a:close/>
                  </a:path>
                </a:pathLst>
              </a:custGeom>
              <a:solidFill>
                <a:srgbClr val="000000"/>
              </a:solidFill>
            </p:spPr>
            <p:txBody>
              <a:bodyPr wrap="square" lIns="0" tIns="0" rIns="0" bIns="0" rtlCol="0"/>
              <a:lstStyle/>
              <a:p>
                <a:endParaRPr/>
              </a:p>
            </p:txBody>
          </p:sp>
          <p:sp>
            <p:nvSpPr>
              <p:cNvPr id="16" name="object 16"/>
              <p:cNvSpPr txBox="1"/>
              <p:nvPr/>
            </p:nvSpPr>
            <p:spPr>
              <a:xfrm>
                <a:off x="7082231" y="2764388"/>
                <a:ext cx="300990" cy="1012190"/>
              </a:xfrm>
              <a:prstGeom prst="rect">
                <a:avLst/>
              </a:prstGeom>
            </p:spPr>
            <p:txBody>
              <a:bodyPr vert="horz" wrap="square" lIns="0" tIns="15240" rIns="0" bIns="0" rtlCol="0">
                <a:spAutoFit/>
              </a:bodyPr>
              <a:lstStyle/>
              <a:p>
                <a:pPr marL="12700">
                  <a:lnSpc>
                    <a:spcPct val="100000"/>
                  </a:lnSpc>
                  <a:spcBef>
                    <a:spcPts val="120"/>
                  </a:spcBef>
                </a:pPr>
                <a:r>
                  <a:rPr sz="2450" i="1" spc="-45" dirty="0">
                    <a:latin typeface="Arial"/>
                    <a:cs typeface="Arial"/>
                  </a:rPr>
                  <a:t>u</a:t>
                </a:r>
                <a:r>
                  <a:rPr sz="2400" spc="-75" baseline="-17361" dirty="0">
                    <a:latin typeface="Arial"/>
                    <a:cs typeface="Arial"/>
                  </a:rPr>
                  <a:t>1</a:t>
                </a:r>
                <a:endParaRPr sz="2400" baseline="-17361">
                  <a:latin typeface="Arial"/>
                  <a:cs typeface="Arial"/>
                </a:endParaRPr>
              </a:p>
              <a:p>
                <a:pPr marL="12700">
                  <a:lnSpc>
                    <a:spcPct val="100000"/>
                  </a:lnSpc>
                  <a:spcBef>
                    <a:spcPts val="1860"/>
                  </a:spcBef>
                </a:pPr>
                <a:r>
                  <a:rPr sz="2450" i="1" spc="-45" dirty="0">
                    <a:latin typeface="Arial"/>
                    <a:cs typeface="Arial"/>
                  </a:rPr>
                  <a:t>u</a:t>
                </a:r>
                <a:r>
                  <a:rPr sz="2400" spc="-75" baseline="-17361" dirty="0">
                    <a:latin typeface="Arial"/>
                    <a:cs typeface="Arial"/>
                  </a:rPr>
                  <a:t>2</a:t>
                </a:r>
                <a:endParaRPr sz="2400" baseline="-17361">
                  <a:latin typeface="Arial"/>
                  <a:cs typeface="Arial"/>
                </a:endParaRPr>
              </a:p>
            </p:txBody>
          </p:sp>
          <p:sp>
            <p:nvSpPr>
              <p:cNvPr id="17" name="object 17"/>
              <p:cNvSpPr/>
              <p:nvPr/>
            </p:nvSpPr>
            <p:spPr>
              <a:xfrm>
                <a:off x="7901305" y="2662873"/>
                <a:ext cx="1675130" cy="1271270"/>
              </a:xfrm>
              <a:custGeom>
                <a:avLst/>
                <a:gdLst/>
                <a:ahLst/>
                <a:cxnLst/>
                <a:rect l="l" t="t" r="r" b="b"/>
                <a:pathLst>
                  <a:path w="1675129" h="1271270">
                    <a:moveTo>
                      <a:pt x="837539" y="0"/>
                    </a:moveTo>
                    <a:lnTo>
                      <a:pt x="0" y="635546"/>
                    </a:lnTo>
                    <a:lnTo>
                      <a:pt x="837539" y="1271104"/>
                    </a:lnTo>
                    <a:lnTo>
                      <a:pt x="1675079" y="635546"/>
                    </a:lnTo>
                    <a:lnTo>
                      <a:pt x="837539" y="0"/>
                    </a:lnTo>
                    <a:close/>
                  </a:path>
                </a:pathLst>
              </a:custGeom>
              <a:solidFill>
                <a:srgbClr val="0070C0"/>
              </a:solidFill>
            </p:spPr>
            <p:txBody>
              <a:bodyPr wrap="square" lIns="0" tIns="0" rIns="0" bIns="0" rtlCol="0"/>
              <a:lstStyle/>
              <a:p>
                <a:endParaRPr/>
              </a:p>
            </p:txBody>
          </p:sp>
          <p:sp>
            <p:nvSpPr>
              <p:cNvPr id="18" name="object 18"/>
              <p:cNvSpPr txBox="1"/>
              <p:nvPr/>
            </p:nvSpPr>
            <p:spPr>
              <a:xfrm>
                <a:off x="8174190" y="3050710"/>
                <a:ext cx="1121410" cy="402590"/>
              </a:xfrm>
              <a:prstGeom prst="rect">
                <a:avLst/>
              </a:prstGeom>
            </p:spPr>
            <p:txBody>
              <a:bodyPr vert="horz" wrap="square" lIns="0" tIns="15240" rIns="0" bIns="0" rtlCol="0">
                <a:spAutoFit/>
              </a:bodyPr>
              <a:lstStyle/>
              <a:p>
                <a:pPr marL="12700" algn="ctr">
                  <a:lnSpc>
                    <a:spcPct val="100000"/>
                  </a:lnSpc>
                  <a:spcBef>
                    <a:spcPts val="120"/>
                  </a:spcBef>
                </a:pPr>
                <a:r>
                  <a:rPr sz="2450" b="1" i="1" spc="-55" dirty="0">
                    <a:solidFill>
                      <a:srgbClr val="FFFFFF"/>
                    </a:solidFill>
                    <a:latin typeface="Arial"/>
                    <a:cs typeface="Arial"/>
                  </a:rPr>
                  <a:t>u</a:t>
                </a:r>
                <a:r>
                  <a:rPr sz="2400" b="1" spc="-82" baseline="-17361" dirty="0">
                    <a:solidFill>
                      <a:srgbClr val="FFFFFF"/>
                    </a:solidFill>
                    <a:latin typeface="Arial"/>
                    <a:cs typeface="Arial"/>
                  </a:rPr>
                  <a:t>1 </a:t>
                </a:r>
                <a:r>
                  <a:rPr sz="2400" b="1" spc="260" dirty="0" smtClean="0">
                    <a:solidFill>
                      <a:srgbClr val="FFFFFF"/>
                    </a:solidFill>
                    <a:latin typeface="Arial"/>
                    <a:cs typeface="Arial"/>
                  </a:rPr>
                  <a:t>&gt;</a:t>
                </a:r>
                <a:r>
                  <a:rPr sz="2450" b="1" i="1" spc="-170" dirty="0" smtClean="0">
                    <a:solidFill>
                      <a:srgbClr val="FFFFFF"/>
                    </a:solidFill>
                    <a:latin typeface="Arial"/>
                    <a:cs typeface="Arial"/>
                  </a:rPr>
                  <a:t>u</a:t>
                </a:r>
                <a:r>
                  <a:rPr sz="2400" b="1" spc="-254" baseline="-17361" dirty="0" smtClean="0">
                    <a:solidFill>
                      <a:srgbClr val="FFFFFF"/>
                    </a:solidFill>
                    <a:latin typeface="Arial"/>
                    <a:cs typeface="Arial"/>
                  </a:rPr>
                  <a:t>2</a:t>
                </a:r>
                <a:r>
                  <a:rPr sz="2400" b="1" spc="-170" dirty="0">
                    <a:solidFill>
                      <a:srgbClr val="FFFFFF"/>
                    </a:solidFill>
                    <a:latin typeface="Arial"/>
                    <a:cs typeface="Arial"/>
                  </a:rPr>
                  <a:t>?</a:t>
                </a:r>
                <a:endParaRPr sz="2400" dirty="0">
                  <a:latin typeface="Arial"/>
                  <a:cs typeface="Arial"/>
                </a:endParaRPr>
              </a:p>
            </p:txBody>
          </p:sp>
          <p:sp>
            <p:nvSpPr>
              <p:cNvPr id="19" name="object 19"/>
              <p:cNvSpPr/>
              <p:nvPr/>
            </p:nvSpPr>
            <p:spPr>
              <a:xfrm>
                <a:off x="7448422" y="2802954"/>
                <a:ext cx="786765" cy="250190"/>
              </a:xfrm>
              <a:custGeom>
                <a:avLst/>
                <a:gdLst/>
                <a:ahLst/>
                <a:cxnLst/>
                <a:rect l="l" t="t" r="r" b="b"/>
                <a:pathLst>
                  <a:path w="786765" h="250189">
                    <a:moveTo>
                      <a:pt x="674408" y="175044"/>
                    </a:moveTo>
                    <a:lnTo>
                      <a:pt x="666102" y="178650"/>
                    </a:lnTo>
                    <a:lnTo>
                      <a:pt x="660311" y="193332"/>
                    </a:lnTo>
                    <a:lnTo>
                      <a:pt x="663917" y="201625"/>
                    </a:lnTo>
                    <a:lnTo>
                      <a:pt x="786358" y="249936"/>
                    </a:lnTo>
                    <a:lnTo>
                      <a:pt x="778371" y="192760"/>
                    </a:lnTo>
                    <a:lnTo>
                      <a:pt x="719315" y="192760"/>
                    </a:lnTo>
                    <a:lnTo>
                      <a:pt x="674408" y="175044"/>
                    </a:lnTo>
                    <a:close/>
                  </a:path>
                  <a:path w="786765" h="250189">
                    <a:moveTo>
                      <a:pt x="503095" y="28689"/>
                    </a:moveTo>
                    <a:lnTo>
                      <a:pt x="317944" y="28689"/>
                    </a:lnTo>
                    <a:lnTo>
                      <a:pt x="422084" y="36347"/>
                    </a:lnTo>
                    <a:lnTo>
                      <a:pt x="522871" y="63652"/>
                    </a:lnTo>
                    <a:lnTo>
                      <a:pt x="617562" y="110223"/>
                    </a:lnTo>
                    <a:lnTo>
                      <a:pt x="661111" y="140246"/>
                    </a:lnTo>
                    <a:lnTo>
                      <a:pt x="702207" y="175044"/>
                    </a:lnTo>
                    <a:lnTo>
                      <a:pt x="719315" y="192760"/>
                    </a:lnTo>
                    <a:lnTo>
                      <a:pt x="778371" y="192760"/>
                    </a:lnTo>
                    <a:lnTo>
                      <a:pt x="776762" y="181241"/>
                    </a:lnTo>
                    <a:lnTo>
                      <a:pt x="747902" y="181241"/>
                    </a:lnTo>
                    <a:lnTo>
                      <a:pt x="721753" y="154152"/>
                    </a:lnTo>
                    <a:lnTo>
                      <a:pt x="678497" y="117513"/>
                    </a:lnTo>
                    <a:lnTo>
                      <a:pt x="632053" y="85509"/>
                    </a:lnTo>
                    <a:lnTo>
                      <a:pt x="533006" y="36791"/>
                    </a:lnTo>
                    <a:lnTo>
                      <a:pt x="503095" y="28689"/>
                    </a:lnTo>
                    <a:close/>
                  </a:path>
                  <a:path w="786765" h="250189">
                    <a:moveTo>
                      <a:pt x="760920" y="114122"/>
                    </a:moveTo>
                    <a:lnTo>
                      <a:pt x="745286" y="116306"/>
                    </a:lnTo>
                    <a:lnTo>
                      <a:pt x="739838" y="123532"/>
                    </a:lnTo>
                    <a:lnTo>
                      <a:pt x="747902" y="181241"/>
                    </a:lnTo>
                    <a:lnTo>
                      <a:pt x="776762" y="181241"/>
                    </a:lnTo>
                    <a:lnTo>
                      <a:pt x="768146" y="119570"/>
                    </a:lnTo>
                    <a:lnTo>
                      <a:pt x="760920" y="114122"/>
                    </a:lnTo>
                    <a:close/>
                  </a:path>
                  <a:path w="786765" h="250189">
                    <a:moveTo>
                      <a:pt x="317284" y="0"/>
                    </a:moveTo>
                    <a:lnTo>
                      <a:pt x="207683" y="13119"/>
                    </a:lnTo>
                    <a:lnTo>
                      <a:pt x="153263" y="27914"/>
                    </a:lnTo>
                    <a:lnTo>
                      <a:pt x="100291" y="48145"/>
                    </a:lnTo>
                    <a:lnTo>
                      <a:pt x="48869" y="73939"/>
                    </a:lnTo>
                    <a:lnTo>
                      <a:pt x="0" y="104990"/>
                    </a:lnTo>
                    <a:lnTo>
                      <a:pt x="15316" y="129108"/>
                    </a:lnTo>
                    <a:lnTo>
                      <a:pt x="62966" y="98831"/>
                    </a:lnTo>
                    <a:lnTo>
                      <a:pt x="111836" y="74320"/>
                    </a:lnTo>
                    <a:lnTo>
                      <a:pt x="162128" y="55118"/>
                    </a:lnTo>
                    <a:lnTo>
                      <a:pt x="213169" y="41236"/>
                    </a:lnTo>
                    <a:lnTo>
                      <a:pt x="317944" y="28689"/>
                    </a:lnTo>
                    <a:lnTo>
                      <a:pt x="503095" y="28689"/>
                    </a:lnTo>
                    <a:lnTo>
                      <a:pt x="426910" y="8051"/>
                    </a:lnTo>
                    <a:lnTo>
                      <a:pt x="317284" y="0"/>
                    </a:lnTo>
                    <a:close/>
                  </a:path>
                </a:pathLst>
              </a:custGeom>
              <a:solidFill>
                <a:srgbClr val="000000"/>
              </a:solidFill>
            </p:spPr>
            <p:txBody>
              <a:bodyPr wrap="square" lIns="0" tIns="0" rIns="0" bIns="0" rtlCol="0"/>
              <a:lstStyle/>
              <a:p>
                <a:endParaRPr/>
              </a:p>
            </p:txBody>
          </p:sp>
          <p:sp>
            <p:nvSpPr>
              <p:cNvPr id="20" name="object 20"/>
              <p:cNvSpPr/>
              <p:nvPr/>
            </p:nvSpPr>
            <p:spPr>
              <a:xfrm>
                <a:off x="7474953" y="3557651"/>
                <a:ext cx="768985" cy="314960"/>
              </a:xfrm>
              <a:custGeom>
                <a:avLst/>
                <a:gdLst/>
                <a:ahLst/>
                <a:cxnLst/>
                <a:rect l="l" t="t" r="r" b="b"/>
                <a:pathLst>
                  <a:path w="768984" h="314960">
                    <a:moveTo>
                      <a:pt x="11696" y="225399"/>
                    </a:moveTo>
                    <a:lnTo>
                      <a:pt x="53975" y="275691"/>
                    </a:lnTo>
                    <a:lnTo>
                      <a:pt x="109677" y="294347"/>
                    </a:lnTo>
                    <a:lnTo>
                      <a:pt x="166039" y="307238"/>
                    </a:lnTo>
                    <a:lnTo>
                      <a:pt x="223037" y="314553"/>
                    </a:lnTo>
                    <a:lnTo>
                      <a:pt x="335241" y="312661"/>
                    </a:lnTo>
                    <a:lnTo>
                      <a:pt x="444195" y="289712"/>
                    </a:lnTo>
                    <a:lnTo>
                      <a:pt x="453147" y="285940"/>
                    </a:lnTo>
                    <a:lnTo>
                      <a:pt x="224624" y="285940"/>
                    </a:lnTo>
                    <a:lnTo>
                      <a:pt x="171056" y="279069"/>
                    </a:lnTo>
                    <a:lnTo>
                      <a:pt x="117411" y="266801"/>
                    </a:lnTo>
                    <a:lnTo>
                      <a:pt x="64389" y="249047"/>
                    </a:lnTo>
                    <a:lnTo>
                      <a:pt x="11696" y="225399"/>
                    </a:lnTo>
                    <a:close/>
                  </a:path>
                  <a:path w="768984" h="314960">
                    <a:moveTo>
                      <a:pt x="768631" y="66281"/>
                    </a:moveTo>
                    <a:lnTo>
                      <a:pt x="710006" y="66281"/>
                    </a:lnTo>
                    <a:lnTo>
                      <a:pt x="695655" y="86118"/>
                    </a:lnTo>
                    <a:lnTo>
                      <a:pt x="659777" y="126339"/>
                    </a:lnTo>
                    <a:lnTo>
                      <a:pt x="620433" y="162369"/>
                    </a:lnTo>
                    <a:lnTo>
                      <a:pt x="577977" y="194106"/>
                    </a:lnTo>
                    <a:lnTo>
                      <a:pt x="533057" y="221259"/>
                    </a:lnTo>
                    <a:lnTo>
                      <a:pt x="435622" y="262305"/>
                    </a:lnTo>
                    <a:lnTo>
                      <a:pt x="332028" y="284137"/>
                    </a:lnTo>
                    <a:lnTo>
                      <a:pt x="224624" y="285940"/>
                    </a:lnTo>
                    <a:lnTo>
                      <a:pt x="453147" y="285940"/>
                    </a:lnTo>
                    <a:lnTo>
                      <a:pt x="546074" y="246786"/>
                    </a:lnTo>
                    <a:lnTo>
                      <a:pt x="593953" y="217843"/>
                    </a:lnTo>
                    <a:lnTo>
                      <a:pt x="638683" y="184404"/>
                    </a:lnTo>
                    <a:lnTo>
                      <a:pt x="680148" y="146431"/>
                    </a:lnTo>
                    <a:lnTo>
                      <a:pt x="717956" y="104051"/>
                    </a:lnTo>
                    <a:lnTo>
                      <a:pt x="740092" y="73431"/>
                    </a:lnTo>
                    <a:lnTo>
                      <a:pt x="768669" y="73431"/>
                    </a:lnTo>
                    <a:lnTo>
                      <a:pt x="768631" y="66281"/>
                    </a:lnTo>
                    <a:close/>
                  </a:path>
                  <a:path w="768984" h="314960">
                    <a:moveTo>
                      <a:pt x="768669" y="73431"/>
                    </a:moveTo>
                    <a:lnTo>
                      <a:pt x="740092" y="73431"/>
                    </a:lnTo>
                    <a:lnTo>
                      <a:pt x="740397" y="131775"/>
                    </a:lnTo>
                    <a:lnTo>
                      <a:pt x="746823" y="138137"/>
                    </a:lnTo>
                    <a:lnTo>
                      <a:pt x="762609" y="138061"/>
                    </a:lnTo>
                    <a:lnTo>
                      <a:pt x="768972" y="131622"/>
                    </a:lnTo>
                    <a:lnTo>
                      <a:pt x="768669" y="73431"/>
                    </a:lnTo>
                    <a:close/>
                  </a:path>
                  <a:path w="768984" h="314960">
                    <a:moveTo>
                      <a:pt x="768286" y="0"/>
                    </a:moveTo>
                    <a:lnTo>
                      <a:pt x="654050" y="65379"/>
                    </a:lnTo>
                    <a:lnTo>
                      <a:pt x="651675" y="74117"/>
                    </a:lnTo>
                    <a:lnTo>
                      <a:pt x="659511" y="87807"/>
                    </a:lnTo>
                    <a:lnTo>
                      <a:pt x="668248" y="90182"/>
                    </a:lnTo>
                    <a:lnTo>
                      <a:pt x="710006" y="66281"/>
                    </a:lnTo>
                    <a:lnTo>
                      <a:pt x="768631" y="66281"/>
                    </a:lnTo>
                    <a:lnTo>
                      <a:pt x="768286" y="0"/>
                    </a:lnTo>
                    <a:close/>
                  </a:path>
                </a:pathLst>
              </a:custGeom>
              <a:solidFill>
                <a:srgbClr val="000000"/>
              </a:solidFill>
            </p:spPr>
            <p:txBody>
              <a:bodyPr wrap="square" lIns="0" tIns="0" rIns="0" bIns="0" rtlCol="0"/>
              <a:lstStyle/>
              <a:p>
                <a:endParaRPr/>
              </a:p>
            </p:txBody>
          </p:sp>
          <p:sp>
            <p:nvSpPr>
              <p:cNvPr id="21" name="object 21"/>
              <p:cNvSpPr/>
              <p:nvPr/>
            </p:nvSpPr>
            <p:spPr>
              <a:xfrm>
                <a:off x="9093313" y="2497417"/>
                <a:ext cx="709930" cy="469900"/>
              </a:xfrm>
              <a:custGeom>
                <a:avLst/>
                <a:gdLst/>
                <a:ahLst/>
                <a:cxnLst/>
                <a:rect l="l" t="t" r="r" b="b"/>
                <a:pathLst>
                  <a:path w="709929" h="469900">
                    <a:moveTo>
                      <a:pt x="543140" y="53441"/>
                    </a:moveTo>
                    <a:lnTo>
                      <a:pt x="486841" y="56692"/>
                    </a:lnTo>
                    <a:lnTo>
                      <a:pt x="378752" y="79082"/>
                    </a:lnTo>
                    <a:lnTo>
                      <a:pt x="277380" y="121577"/>
                    </a:lnTo>
                    <a:lnTo>
                      <a:pt x="185915" y="182537"/>
                    </a:lnTo>
                    <a:lnTo>
                      <a:pt x="107480" y="260197"/>
                    </a:lnTo>
                    <a:lnTo>
                      <a:pt x="73621" y="305308"/>
                    </a:lnTo>
                    <a:lnTo>
                      <a:pt x="44246" y="353809"/>
                    </a:lnTo>
                    <a:lnTo>
                      <a:pt x="19507" y="405752"/>
                    </a:lnTo>
                    <a:lnTo>
                      <a:pt x="0" y="460273"/>
                    </a:lnTo>
                    <a:lnTo>
                      <a:pt x="26911" y="469900"/>
                    </a:lnTo>
                    <a:lnTo>
                      <a:pt x="45923" y="416737"/>
                    </a:lnTo>
                    <a:lnTo>
                      <a:pt x="69430" y="367385"/>
                    </a:lnTo>
                    <a:lnTo>
                      <a:pt x="97332" y="321335"/>
                    </a:lnTo>
                    <a:lnTo>
                      <a:pt x="129082" y="279031"/>
                    </a:lnTo>
                    <a:lnTo>
                      <a:pt x="204063" y="204787"/>
                    </a:lnTo>
                    <a:lnTo>
                      <a:pt x="290944" y="146862"/>
                    </a:lnTo>
                    <a:lnTo>
                      <a:pt x="387248" y="106514"/>
                    </a:lnTo>
                    <a:lnTo>
                      <a:pt x="490575" y="85102"/>
                    </a:lnTo>
                    <a:lnTo>
                      <a:pt x="543382" y="82042"/>
                    </a:lnTo>
                    <a:lnTo>
                      <a:pt x="699659" y="82042"/>
                    </a:lnTo>
                    <a:lnTo>
                      <a:pt x="678077" y="61087"/>
                    </a:lnTo>
                    <a:lnTo>
                      <a:pt x="637057" y="61087"/>
                    </a:lnTo>
                    <a:lnTo>
                      <a:pt x="599795" y="55778"/>
                    </a:lnTo>
                    <a:lnTo>
                      <a:pt x="543140" y="53441"/>
                    </a:lnTo>
                    <a:close/>
                  </a:path>
                  <a:path w="709929" h="469900">
                    <a:moveTo>
                      <a:pt x="699659" y="82042"/>
                    </a:moveTo>
                    <a:lnTo>
                      <a:pt x="543382" y="82042"/>
                    </a:lnTo>
                    <a:lnTo>
                      <a:pt x="597179" y="84277"/>
                    </a:lnTo>
                    <a:lnTo>
                      <a:pt x="621576" y="87744"/>
                    </a:lnTo>
                    <a:lnTo>
                      <a:pt x="575246" y="101346"/>
                    </a:lnTo>
                    <a:lnTo>
                      <a:pt x="570915" y="109283"/>
                    </a:lnTo>
                    <a:lnTo>
                      <a:pt x="575360" y="124434"/>
                    </a:lnTo>
                    <a:lnTo>
                      <a:pt x="583298" y="128765"/>
                    </a:lnTo>
                    <a:lnTo>
                      <a:pt x="709599" y="91694"/>
                    </a:lnTo>
                    <a:lnTo>
                      <a:pt x="699659" y="82042"/>
                    </a:lnTo>
                    <a:close/>
                  </a:path>
                  <a:path w="709929" h="469900">
                    <a:moveTo>
                      <a:pt x="615162" y="0"/>
                    </a:moveTo>
                    <a:lnTo>
                      <a:pt x="606107" y="126"/>
                    </a:lnTo>
                    <a:lnTo>
                      <a:pt x="595122" y="11455"/>
                    </a:lnTo>
                    <a:lnTo>
                      <a:pt x="595249" y="20497"/>
                    </a:lnTo>
                    <a:lnTo>
                      <a:pt x="637057" y="61087"/>
                    </a:lnTo>
                    <a:lnTo>
                      <a:pt x="678077" y="61087"/>
                    </a:lnTo>
                    <a:lnTo>
                      <a:pt x="615162" y="0"/>
                    </a:lnTo>
                    <a:close/>
                  </a:path>
                </a:pathLst>
              </a:custGeom>
              <a:solidFill>
                <a:srgbClr val="000000"/>
              </a:solidFill>
            </p:spPr>
            <p:txBody>
              <a:bodyPr wrap="square" lIns="0" tIns="0" rIns="0" bIns="0" rtlCol="0"/>
              <a:lstStyle/>
              <a:p>
                <a:endParaRPr/>
              </a:p>
            </p:txBody>
          </p:sp>
          <p:sp>
            <p:nvSpPr>
              <p:cNvPr id="22" name="object 22"/>
              <p:cNvSpPr/>
              <p:nvPr/>
            </p:nvSpPr>
            <p:spPr>
              <a:xfrm>
                <a:off x="9103271" y="3622561"/>
                <a:ext cx="673100" cy="431165"/>
              </a:xfrm>
              <a:custGeom>
                <a:avLst/>
                <a:gdLst/>
                <a:ahLst/>
                <a:cxnLst/>
                <a:rect l="l" t="t" r="r" b="b"/>
                <a:pathLst>
                  <a:path w="673100" h="431164">
                    <a:moveTo>
                      <a:pt x="641029" y="375157"/>
                    </a:moveTo>
                    <a:lnTo>
                      <a:pt x="593610" y="375157"/>
                    </a:lnTo>
                    <a:lnTo>
                      <a:pt x="550278" y="407860"/>
                    </a:lnTo>
                    <a:lnTo>
                      <a:pt x="549033" y="416813"/>
                    </a:lnTo>
                    <a:lnTo>
                      <a:pt x="558546" y="429412"/>
                    </a:lnTo>
                    <a:lnTo>
                      <a:pt x="567499" y="430669"/>
                    </a:lnTo>
                    <a:lnTo>
                      <a:pt x="641029" y="375157"/>
                    </a:lnTo>
                    <a:close/>
                  </a:path>
                  <a:path w="673100" h="431164">
                    <a:moveTo>
                      <a:pt x="24866" y="0"/>
                    </a:moveTo>
                    <a:lnTo>
                      <a:pt x="52070" y="106095"/>
                    </a:lnTo>
                    <a:lnTo>
                      <a:pt x="117741" y="187223"/>
                    </a:lnTo>
                    <a:lnTo>
                      <a:pt x="194475" y="255371"/>
                    </a:lnTo>
                    <a:lnTo>
                      <a:pt x="280301" y="309524"/>
                    </a:lnTo>
                    <a:lnTo>
                      <a:pt x="373278" y="348640"/>
                    </a:lnTo>
                    <a:lnTo>
                      <a:pt x="471449" y="371690"/>
                    </a:lnTo>
                    <a:lnTo>
                      <a:pt x="572846" y="377621"/>
                    </a:lnTo>
                    <a:lnTo>
                      <a:pt x="593610" y="375157"/>
                    </a:lnTo>
                    <a:lnTo>
                      <a:pt x="641029" y="375157"/>
                    </a:lnTo>
                    <a:lnTo>
                      <a:pt x="672553" y="351358"/>
                    </a:lnTo>
                    <a:lnTo>
                      <a:pt x="667024" y="348957"/>
                    </a:lnTo>
                    <a:lnTo>
                      <a:pt x="571982" y="348957"/>
                    </a:lnTo>
                    <a:lnTo>
                      <a:pt x="475576" y="343306"/>
                    </a:lnTo>
                    <a:lnTo>
                      <a:pt x="382143" y="321373"/>
                    </a:lnTo>
                    <a:lnTo>
                      <a:pt x="293547" y="284098"/>
                    </a:lnTo>
                    <a:lnTo>
                      <a:pt x="211696" y="232448"/>
                    </a:lnTo>
                    <a:lnTo>
                      <a:pt x="138480" y="167411"/>
                    </a:lnTo>
                    <a:lnTo>
                      <a:pt x="75768" y="89954"/>
                    </a:lnTo>
                    <a:lnTo>
                      <a:pt x="24866" y="0"/>
                    </a:lnTo>
                    <a:close/>
                  </a:path>
                  <a:path w="673100" h="431164">
                    <a:moveTo>
                      <a:pt x="551815" y="298945"/>
                    </a:moveTo>
                    <a:lnTo>
                      <a:pt x="543394" y="302272"/>
                    </a:lnTo>
                    <a:lnTo>
                      <a:pt x="537121" y="316750"/>
                    </a:lnTo>
                    <a:lnTo>
                      <a:pt x="540435" y="325158"/>
                    </a:lnTo>
                    <a:lnTo>
                      <a:pt x="590232" y="346773"/>
                    </a:lnTo>
                    <a:lnTo>
                      <a:pt x="571982" y="348957"/>
                    </a:lnTo>
                    <a:lnTo>
                      <a:pt x="667024" y="348957"/>
                    </a:lnTo>
                    <a:lnTo>
                      <a:pt x="551815" y="298945"/>
                    </a:lnTo>
                    <a:close/>
                  </a:path>
                </a:pathLst>
              </a:custGeom>
              <a:solidFill>
                <a:srgbClr val="000000"/>
              </a:solidFill>
            </p:spPr>
            <p:txBody>
              <a:bodyPr wrap="square" lIns="0" tIns="0" rIns="0" bIns="0" rtlCol="0"/>
              <a:lstStyle/>
              <a:p>
                <a:endParaRPr/>
              </a:p>
            </p:txBody>
          </p:sp>
          <p:sp>
            <p:nvSpPr>
              <p:cNvPr id="23" name="object 23"/>
              <p:cNvSpPr txBox="1"/>
              <p:nvPr/>
            </p:nvSpPr>
            <p:spPr>
              <a:xfrm>
                <a:off x="9956596" y="2133600"/>
                <a:ext cx="761365" cy="761365"/>
              </a:xfrm>
              <a:prstGeom prst="rect">
                <a:avLst/>
              </a:prstGeom>
            </p:spPr>
            <p:txBody>
              <a:bodyPr vert="horz" wrap="square" lIns="0" tIns="22860" rIns="0" bIns="0" rtlCol="0">
                <a:spAutoFit/>
              </a:bodyPr>
              <a:lstStyle/>
              <a:p>
                <a:pPr marL="98425" marR="5080" indent="-85725">
                  <a:lnSpc>
                    <a:spcPts val="2900"/>
                  </a:lnSpc>
                  <a:spcBef>
                    <a:spcPts val="180"/>
                  </a:spcBef>
                </a:pPr>
                <a:r>
                  <a:rPr sz="2400" spc="5" dirty="0">
                    <a:latin typeface="Arial"/>
                    <a:cs typeface="Arial"/>
                  </a:rPr>
                  <a:t>Mo</a:t>
                </a:r>
                <a:r>
                  <a:rPr sz="2400" spc="-5" dirty="0">
                    <a:latin typeface="Arial"/>
                    <a:cs typeface="Arial"/>
                  </a:rPr>
                  <a:t>v</a:t>
                </a:r>
                <a:r>
                  <a:rPr sz="2400" spc="-70" dirty="0">
                    <a:latin typeface="Arial"/>
                    <a:cs typeface="Arial"/>
                  </a:rPr>
                  <a:t>e  </a:t>
                </a:r>
                <a:r>
                  <a:rPr sz="2400" spc="65" dirty="0">
                    <a:latin typeface="Arial"/>
                    <a:cs typeface="Arial"/>
                  </a:rPr>
                  <a:t>to</a:t>
                </a:r>
                <a:r>
                  <a:rPr sz="2400" spc="-60" dirty="0">
                    <a:latin typeface="Arial"/>
                    <a:cs typeface="Arial"/>
                  </a:rPr>
                  <a:t> </a:t>
                </a:r>
                <a:r>
                  <a:rPr sz="2450" i="1" spc="-30" dirty="0">
                    <a:latin typeface="Arial"/>
                    <a:cs typeface="Arial"/>
                  </a:rPr>
                  <a:t>r</a:t>
                </a:r>
                <a:r>
                  <a:rPr sz="2400" spc="-44" baseline="-17361" dirty="0">
                    <a:latin typeface="Arial"/>
                    <a:cs typeface="Arial"/>
                  </a:rPr>
                  <a:t>1</a:t>
                </a:r>
                <a:endParaRPr sz="2400" baseline="-17361">
                  <a:latin typeface="Arial"/>
                  <a:cs typeface="Arial"/>
                </a:endParaRPr>
              </a:p>
            </p:txBody>
          </p:sp>
          <p:sp>
            <p:nvSpPr>
              <p:cNvPr id="24" name="object 24"/>
              <p:cNvSpPr txBox="1"/>
              <p:nvPr/>
            </p:nvSpPr>
            <p:spPr>
              <a:xfrm>
                <a:off x="9956596" y="3581362"/>
                <a:ext cx="761365" cy="761365"/>
              </a:xfrm>
              <a:prstGeom prst="rect">
                <a:avLst/>
              </a:prstGeom>
            </p:spPr>
            <p:txBody>
              <a:bodyPr vert="horz" wrap="square" lIns="0" tIns="22860" rIns="0" bIns="0" rtlCol="0">
                <a:spAutoFit/>
              </a:bodyPr>
              <a:lstStyle/>
              <a:p>
                <a:pPr marL="98425" marR="5080" indent="-85725">
                  <a:lnSpc>
                    <a:spcPts val="2900"/>
                  </a:lnSpc>
                  <a:spcBef>
                    <a:spcPts val="180"/>
                  </a:spcBef>
                </a:pPr>
                <a:r>
                  <a:rPr sz="2400" spc="5" dirty="0">
                    <a:latin typeface="Arial"/>
                    <a:cs typeface="Arial"/>
                  </a:rPr>
                  <a:t>Mo</a:t>
                </a:r>
                <a:r>
                  <a:rPr sz="2400" spc="-5" dirty="0">
                    <a:latin typeface="Arial"/>
                    <a:cs typeface="Arial"/>
                  </a:rPr>
                  <a:t>v</a:t>
                </a:r>
                <a:r>
                  <a:rPr sz="2400" spc="-70" dirty="0">
                    <a:latin typeface="Arial"/>
                    <a:cs typeface="Arial"/>
                  </a:rPr>
                  <a:t>e  </a:t>
                </a:r>
                <a:r>
                  <a:rPr sz="2400" spc="65" dirty="0">
                    <a:latin typeface="Arial"/>
                    <a:cs typeface="Arial"/>
                  </a:rPr>
                  <a:t>to</a:t>
                </a:r>
                <a:r>
                  <a:rPr sz="2400" spc="-60" dirty="0">
                    <a:latin typeface="Arial"/>
                    <a:cs typeface="Arial"/>
                  </a:rPr>
                  <a:t> </a:t>
                </a:r>
                <a:r>
                  <a:rPr sz="2450" i="1" spc="-30" dirty="0">
                    <a:latin typeface="Arial"/>
                    <a:cs typeface="Arial"/>
                  </a:rPr>
                  <a:t>r</a:t>
                </a:r>
                <a:r>
                  <a:rPr sz="2400" spc="-44" baseline="-17361" dirty="0">
                    <a:latin typeface="Arial"/>
                    <a:cs typeface="Arial"/>
                  </a:rPr>
                  <a:t>2</a:t>
                </a:r>
                <a:endParaRPr sz="2400" baseline="-17361">
                  <a:latin typeface="Arial"/>
                  <a:cs typeface="Arial"/>
                </a:endParaRPr>
              </a:p>
            </p:txBody>
          </p:sp>
          <p:sp>
            <p:nvSpPr>
              <p:cNvPr id="27" name="object 27"/>
              <p:cNvSpPr/>
              <p:nvPr/>
            </p:nvSpPr>
            <p:spPr>
              <a:xfrm>
                <a:off x="1444332" y="3933978"/>
                <a:ext cx="0" cy="529590"/>
              </a:xfrm>
              <a:custGeom>
                <a:avLst/>
                <a:gdLst/>
                <a:ahLst/>
                <a:cxnLst/>
                <a:rect l="l" t="t" r="r" b="b"/>
                <a:pathLst>
                  <a:path h="529589">
                    <a:moveTo>
                      <a:pt x="0" y="0"/>
                    </a:moveTo>
                    <a:lnTo>
                      <a:pt x="1" y="529527"/>
                    </a:lnTo>
                  </a:path>
                </a:pathLst>
              </a:custGeom>
              <a:ln w="19050">
                <a:solidFill>
                  <a:srgbClr val="000000"/>
                </a:solidFill>
              </a:ln>
            </p:spPr>
            <p:txBody>
              <a:bodyPr wrap="square" lIns="0" tIns="0" rIns="0" bIns="0" rtlCol="0"/>
              <a:lstStyle/>
              <a:p>
                <a:endParaRPr/>
              </a:p>
            </p:txBody>
          </p:sp>
          <p:sp>
            <p:nvSpPr>
              <p:cNvPr id="28" name="object 28"/>
              <p:cNvSpPr/>
              <p:nvPr/>
            </p:nvSpPr>
            <p:spPr>
              <a:xfrm>
                <a:off x="1444332" y="4463504"/>
                <a:ext cx="5783580" cy="0"/>
              </a:xfrm>
              <a:custGeom>
                <a:avLst/>
                <a:gdLst/>
                <a:ahLst/>
                <a:cxnLst/>
                <a:rect l="l" t="t" r="r" b="b"/>
                <a:pathLst>
                  <a:path w="5783580">
                    <a:moveTo>
                      <a:pt x="0" y="0"/>
                    </a:moveTo>
                    <a:lnTo>
                      <a:pt x="5783183" y="1"/>
                    </a:lnTo>
                  </a:path>
                </a:pathLst>
              </a:custGeom>
              <a:ln w="19050">
                <a:solidFill>
                  <a:srgbClr val="000000"/>
                </a:solidFill>
              </a:ln>
            </p:spPr>
            <p:txBody>
              <a:bodyPr wrap="square" lIns="0" tIns="0" rIns="0" bIns="0" rtlCol="0"/>
              <a:lstStyle/>
              <a:p>
                <a:endParaRPr/>
              </a:p>
            </p:txBody>
          </p:sp>
          <p:sp>
            <p:nvSpPr>
              <p:cNvPr id="29" name="object 29"/>
              <p:cNvSpPr/>
              <p:nvPr/>
            </p:nvSpPr>
            <p:spPr>
              <a:xfrm>
                <a:off x="7168565" y="3933914"/>
                <a:ext cx="118110" cy="508000"/>
              </a:xfrm>
              <a:custGeom>
                <a:avLst/>
                <a:gdLst/>
                <a:ahLst/>
                <a:cxnLst/>
                <a:rect l="l" t="t" r="r" b="b"/>
                <a:pathLst>
                  <a:path w="118109" h="508000">
                    <a:moveTo>
                      <a:pt x="71653" y="431609"/>
                    </a:moveTo>
                    <a:lnTo>
                      <a:pt x="46253" y="431609"/>
                    </a:lnTo>
                    <a:lnTo>
                      <a:pt x="46253" y="507809"/>
                    </a:lnTo>
                    <a:lnTo>
                      <a:pt x="71653" y="507809"/>
                    </a:lnTo>
                    <a:lnTo>
                      <a:pt x="71653" y="431609"/>
                    </a:lnTo>
                    <a:close/>
                  </a:path>
                  <a:path w="118109" h="508000">
                    <a:moveTo>
                      <a:pt x="71653" y="330009"/>
                    </a:moveTo>
                    <a:lnTo>
                      <a:pt x="46253" y="330009"/>
                    </a:lnTo>
                    <a:lnTo>
                      <a:pt x="46253" y="406209"/>
                    </a:lnTo>
                    <a:lnTo>
                      <a:pt x="71653" y="406209"/>
                    </a:lnTo>
                    <a:lnTo>
                      <a:pt x="71653" y="330009"/>
                    </a:lnTo>
                    <a:close/>
                  </a:path>
                  <a:path w="118109" h="508000">
                    <a:moveTo>
                      <a:pt x="71653" y="228409"/>
                    </a:moveTo>
                    <a:lnTo>
                      <a:pt x="46253" y="228409"/>
                    </a:lnTo>
                    <a:lnTo>
                      <a:pt x="46253" y="304609"/>
                    </a:lnTo>
                    <a:lnTo>
                      <a:pt x="71653" y="304609"/>
                    </a:lnTo>
                    <a:lnTo>
                      <a:pt x="71653" y="228409"/>
                    </a:lnTo>
                    <a:close/>
                  </a:path>
                  <a:path w="118109" h="508000">
                    <a:moveTo>
                      <a:pt x="71653" y="126809"/>
                    </a:moveTo>
                    <a:lnTo>
                      <a:pt x="46253" y="126809"/>
                    </a:lnTo>
                    <a:lnTo>
                      <a:pt x="46253" y="203009"/>
                    </a:lnTo>
                    <a:lnTo>
                      <a:pt x="71653" y="203009"/>
                    </a:lnTo>
                    <a:lnTo>
                      <a:pt x="71653" y="126809"/>
                    </a:lnTo>
                    <a:close/>
                  </a:path>
                  <a:path w="118109" h="508000">
                    <a:moveTo>
                      <a:pt x="58953" y="0"/>
                    </a:moveTo>
                    <a:lnTo>
                      <a:pt x="0" y="101066"/>
                    </a:lnTo>
                    <a:lnTo>
                      <a:pt x="2044" y="108838"/>
                    </a:lnTo>
                    <a:lnTo>
                      <a:pt x="14160" y="115912"/>
                    </a:lnTo>
                    <a:lnTo>
                      <a:pt x="21940" y="113855"/>
                    </a:lnTo>
                    <a:lnTo>
                      <a:pt x="46253" y="72174"/>
                    </a:lnTo>
                    <a:lnTo>
                      <a:pt x="101053" y="72174"/>
                    </a:lnTo>
                    <a:lnTo>
                      <a:pt x="58953" y="0"/>
                    </a:lnTo>
                    <a:close/>
                  </a:path>
                  <a:path w="118109" h="508000">
                    <a:moveTo>
                      <a:pt x="101053" y="72174"/>
                    </a:moveTo>
                    <a:lnTo>
                      <a:pt x="71653" y="72174"/>
                    </a:lnTo>
                    <a:lnTo>
                      <a:pt x="95961" y="113855"/>
                    </a:lnTo>
                    <a:lnTo>
                      <a:pt x="103746" y="115912"/>
                    </a:lnTo>
                    <a:lnTo>
                      <a:pt x="115862" y="108838"/>
                    </a:lnTo>
                    <a:lnTo>
                      <a:pt x="117906" y="101066"/>
                    </a:lnTo>
                    <a:lnTo>
                      <a:pt x="101053" y="72174"/>
                    </a:lnTo>
                    <a:close/>
                  </a:path>
                  <a:path w="118109" h="508000">
                    <a:moveTo>
                      <a:pt x="71653" y="72174"/>
                    </a:moveTo>
                    <a:lnTo>
                      <a:pt x="46253" y="72174"/>
                    </a:lnTo>
                    <a:lnTo>
                      <a:pt x="46253" y="101409"/>
                    </a:lnTo>
                    <a:lnTo>
                      <a:pt x="71653" y="101409"/>
                    </a:lnTo>
                    <a:lnTo>
                      <a:pt x="71653" y="72174"/>
                    </a:lnTo>
                    <a:close/>
                  </a:path>
                </a:pathLst>
              </a:custGeom>
              <a:solidFill>
                <a:srgbClr val="000000"/>
              </a:solidFill>
            </p:spPr>
            <p:txBody>
              <a:bodyPr wrap="square" lIns="0" tIns="0" rIns="0" bIns="0" rtlCol="0"/>
              <a:lstStyle/>
              <a:p>
                <a:endParaRPr/>
              </a:p>
            </p:txBody>
          </p:sp>
          <p:sp>
            <p:nvSpPr>
              <p:cNvPr id="30" name="object 30"/>
              <p:cNvSpPr/>
              <p:nvPr/>
            </p:nvSpPr>
            <p:spPr>
              <a:xfrm>
                <a:off x="2672539" y="2660097"/>
                <a:ext cx="2313305" cy="1350645"/>
              </a:xfrm>
              <a:custGeom>
                <a:avLst/>
                <a:gdLst/>
                <a:ahLst/>
                <a:cxnLst/>
                <a:rect l="l" t="t" r="r" b="b"/>
                <a:pathLst>
                  <a:path w="2313304" h="1350645">
                    <a:moveTo>
                      <a:pt x="209999" y="444542"/>
                    </a:moveTo>
                    <a:lnTo>
                      <a:pt x="206685" y="402086"/>
                    </a:lnTo>
                    <a:lnTo>
                      <a:pt x="211093" y="360745"/>
                    </a:lnTo>
                    <a:lnTo>
                      <a:pt x="222745" y="321021"/>
                    </a:lnTo>
                    <a:lnTo>
                      <a:pt x="241163" y="283412"/>
                    </a:lnTo>
                    <a:lnTo>
                      <a:pt x="265868" y="248419"/>
                    </a:lnTo>
                    <a:lnTo>
                      <a:pt x="296383" y="216542"/>
                    </a:lnTo>
                    <a:lnTo>
                      <a:pt x="332227" y="188279"/>
                    </a:lnTo>
                    <a:lnTo>
                      <a:pt x="372924" y="164132"/>
                    </a:lnTo>
                    <a:lnTo>
                      <a:pt x="417993" y="144600"/>
                    </a:lnTo>
                    <a:lnTo>
                      <a:pt x="466958" y="130183"/>
                    </a:lnTo>
                    <a:lnTo>
                      <a:pt x="519339" y="121381"/>
                    </a:lnTo>
                    <a:lnTo>
                      <a:pt x="567471" y="118761"/>
                    </a:lnTo>
                    <a:lnTo>
                      <a:pt x="615300" y="121226"/>
                    </a:lnTo>
                    <a:lnTo>
                      <a:pt x="662199" y="128679"/>
                    </a:lnTo>
                    <a:lnTo>
                      <a:pt x="707542" y="141018"/>
                    </a:lnTo>
                    <a:lnTo>
                      <a:pt x="750704" y="158145"/>
                    </a:lnTo>
                    <a:lnTo>
                      <a:pt x="778826" y="123823"/>
                    </a:lnTo>
                    <a:lnTo>
                      <a:pt x="813180" y="94851"/>
                    </a:lnTo>
                    <a:lnTo>
                      <a:pt x="852674" y="71495"/>
                    </a:lnTo>
                    <a:lnTo>
                      <a:pt x="896220" y="54020"/>
                    </a:lnTo>
                    <a:lnTo>
                      <a:pt x="942728" y="42692"/>
                    </a:lnTo>
                    <a:lnTo>
                      <a:pt x="991108" y="37776"/>
                    </a:lnTo>
                    <a:lnTo>
                      <a:pt x="1040269" y="39537"/>
                    </a:lnTo>
                    <a:lnTo>
                      <a:pt x="1089123" y="48241"/>
                    </a:lnTo>
                    <a:lnTo>
                      <a:pt x="1136579" y="64153"/>
                    </a:lnTo>
                    <a:lnTo>
                      <a:pt x="1171496" y="81592"/>
                    </a:lnTo>
                    <a:lnTo>
                      <a:pt x="1202889" y="102853"/>
                    </a:lnTo>
                    <a:lnTo>
                      <a:pt x="1232314" y="66937"/>
                    </a:lnTo>
                    <a:lnTo>
                      <a:pt x="1269982" y="38194"/>
                    </a:lnTo>
                    <a:lnTo>
                      <a:pt x="1314012" y="17123"/>
                    </a:lnTo>
                    <a:lnTo>
                      <a:pt x="1362524" y="4225"/>
                    </a:lnTo>
                    <a:lnTo>
                      <a:pt x="1413638" y="0"/>
                    </a:lnTo>
                    <a:lnTo>
                      <a:pt x="1465473" y="4946"/>
                    </a:lnTo>
                    <a:lnTo>
                      <a:pt x="1516149" y="19565"/>
                    </a:lnTo>
                    <a:lnTo>
                      <a:pt x="1560747" y="42638"/>
                    </a:lnTo>
                    <a:lnTo>
                      <a:pt x="1597619" y="73137"/>
                    </a:lnTo>
                    <a:lnTo>
                      <a:pt x="1635514" y="44171"/>
                    </a:lnTo>
                    <a:lnTo>
                      <a:pt x="1678609" y="22432"/>
                    </a:lnTo>
                    <a:lnTo>
                      <a:pt x="1725432" y="8019"/>
                    </a:lnTo>
                    <a:lnTo>
                      <a:pt x="1774509" y="1026"/>
                    </a:lnTo>
                    <a:lnTo>
                      <a:pt x="1824369" y="1550"/>
                    </a:lnTo>
                    <a:lnTo>
                      <a:pt x="1873537" y="9688"/>
                    </a:lnTo>
                    <a:lnTo>
                      <a:pt x="1920541" y="25536"/>
                    </a:lnTo>
                    <a:lnTo>
                      <a:pt x="1963909" y="49190"/>
                    </a:lnTo>
                    <a:lnTo>
                      <a:pt x="1995527" y="74466"/>
                    </a:lnTo>
                    <a:lnTo>
                      <a:pt x="2021019" y="103454"/>
                    </a:lnTo>
                    <a:lnTo>
                      <a:pt x="2051639" y="169826"/>
                    </a:lnTo>
                    <a:lnTo>
                      <a:pt x="2099923" y="184087"/>
                    </a:lnTo>
                    <a:lnTo>
                      <a:pt x="2143021" y="204369"/>
                    </a:lnTo>
                    <a:lnTo>
                      <a:pt x="2180369" y="229883"/>
                    </a:lnTo>
                    <a:lnTo>
                      <a:pt x="2211401" y="259842"/>
                    </a:lnTo>
                    <a:lnTo>
                      <a:pt x="2235550" y="293458"/>
                    </a:lnTo>
                    <a:lnTo>
                      <a:pt x="2252250" y="329943"/>
                    </a:lnTo>
                    <a:lnTo>
                      <a:pt x="2260936" y="368509"/>
                    </a:lnTo>
                    <a:lnTo>
                      <a:pt x="2261041" y="408370"/>
                    </a:lnTo>
                    <a:lnTo>
                      <a:pt x="2252000" y="448737"/>
                    </a:lnTo>
                    <a:lnTo>
                      <a:pt x="2249223" y="456331"/>
                    </a:lnTo>
                    <a:lnTo>
                      <a:pt x="2246117" y="463841"/>
                    </a:lnTo>
                    <a:lnTo>
                      <a:pt x="2242685" y="471261"/>
                    </a:lnTo>
                    <a:lnTo>
                      <a:pt x="2238930" y="478584"/>
                    </a:lnTo>
                    <a:lnTo>
                      <a:pt x="2268444" y="514241"/>
                    </a:lnTo>
                    <a:lnTo>
                      <a:pt x="2290534" y="551983"/>
                    </a:lnTo>
                    <a:lnTo>
                      <a:pt x="2305302" y="591187"/>
                    </a:lnTo>
                    <a:lnTo>
                      <a:pt x="2312852" y="631227"/>
                    </a:lnTo>
                    <a:lnTo>
                      <a:pt x="2313286" y="671479"/>
                    </a:lnTo>
                    <a:lnTo>
                      <a:pt x="2306708" y="711318"/>
                    </a:lnTo>
                    <a:lnTo>
                      <a:pt x="2293221" y="750119"/>
                    </a:lnTo>
                    <a:lnTo>
                      <a:pt x="2272929" y="787257"/>
                    </a:lnTo>
                    <a:lnTo>
                      <a:pt x="2245934" y="822108"/>
                    </a:lnTo>
                    <a:lnTo>
                      <a:pt x="2212340" y="854047"/>
                    </a:lnTo>
                    <a:lnTo>
                      <a:pt x="2172250" y="882450"/>
                    </a:lnTo>
                    <a:lnTo>
                      <a:pt x="2133587" y="903048"/>
                    </a:lnTo>
                    <a:lnTo>
                      <a:pt x="2092097" y="919482"/>
                    </a:lnTo>
                    <a:lnTo>
                      <a:pt x="2048308" y="931575"/>
                    </a:lnTo>
                    <a:lnTo>
                      <a:pt x="2002749" y="939150"/>
                    </a:lnTo>
                    <a:lnTo>
                      <a:pt x="1998296" y="978985"/>
                    </a:lnTo>
                    <a:lnTo>
                      <a:pt x="1986184" y="1016723"/>
                    </a:lnTo>
                    <a:lnTo>
                      <a:pt x="1967058" y="1051864"/>
                    </a:lnTo>
                    <a:lnTo>
                      <a:pt x="1941560" y="1083904"/>
                    </a:lnTo>
                    <a:lnTo>
                      <a:pt x="1910332" y="1112342"/>
                    </a:lnTo>
                    <a:lnTo>
                      <a:pt x="1874016" y="1136676"/>
                    </a:lnTo>
                    <a:lnTo>
                      <a:pt x="1833256" y="1156403"/>
                    </a:lnTo>
                    <a:lnTo>
                      <a:pt x="1788693" y="1171023"/>
                    </a:lnTo>
                    <a:lnTo>
                      <a:pt x="1740970" y="1180032"/>
                    </a:lnTo>
                    <a:lnTo>
                      <a:pt x="1690729" y="1182928"/>
                    </a:lnTo>
                    <a:lnTo>
                      <a:pt x="1648224" y="1180328"/>
                    </a:lnTo>
                    <a:lnTo>
                      <a:pt x="1606762" y="1173157"/>
                    </a:lnTo>
                    <a:lnTo>
                      <a:pt x="1566923" y="1161552"/>
                    </a:lnTo>
                    <a:lnTo>
                      <a:pt x="1529289" y="1145648"/>
                    </a:lnTo>
                    <a:lnTo>
                      <a:pt x="1510069" y="1185457"/>
                    </a:lnTo>
                    <a:lnTo>
                      <a:pt x="1484412" y="1221688"/>
                    </a:lnTo>
                    <a:lnTo>
                      <a:pt x="1453015" y="1254044"/>
                    </a:lnTo>
                    <a:lnTo>
                      <a:pt x="1416574" y="1282229"/>
                    </a:lnTo>
                    <a:lnTo>
                      <a:pt x="1375786" y="1305944"/>
                    </a:lnTo>
                    <a:lnTo>
                      <a:pt x="1331349" y="1324893"/>
                    </a:lnTo>
                    <a:lnTo>
                      <a:pt x="1283959" y="1338779"/>
                    </a:lnTo>
                    <a:lnTo>
                      <a:pt x="1234313" y="1347303"/>
                    </a:lnTo>
                    <a:lnTo>
                      <a:pt x="1183108" y="1350169"/>
                    </a:lnTo>
                    <a:lnTo>
                      <a:pt x="1131041" y="1347080"/>
                    </a:lnTo>
                    <a:lnTo>
                      <a:pt x="1078809" y="1337738"/>
                    </a:lnTo>
                    <a:lnTo>
                      <a:pt x="1032190" y="1323629"/>
                    </a:lnTo>
                    <a:lnTo>
                      <a:pt x="988749" y="1304686"/>
                    </a:lnTo>
                    <a:lnTo>
                      <a:pt x="949052" y="1281245"/>
                    </a:lnTo>
                    <a:lnTo>
                      <a:pt x="913665" y="1253640"/>
                    </a:lnTo>
                    <a:lnTo>
                      <a:pt x="883154" y="1222208"/>
                    </a:lnTo>
                    <a:lnTo>
                      <a:pt x="837086" y="1241293"/>
                    </a:lnTo>
                    <a:lnTo>
                      <a:pt x="789481" y="1255367"/>
                    </a:lnTo>
                    <a:lnTo>
                      <a:pt x="740869" y="1264535"/>
                    </a:lnTo>
                    <a:lnTo>
                      <a:pt x="691783" y="1268904"/>
                    </a:lnTo>
                    <a:lnTo>
                      <a:pt x="642754" y="1268578"/>
                    </a:lnTo>
                    <a:lnTo>
                      <a:pt x="594312" y="1263662"/>
                    </a:lnTo>
                    <a:lnTo>
                      <a:pt x="546989" y="1254264"/>
                    </a:lnTo>
                    <a:lnTo>
                      <a:pt x="501316" y="1240486"/>
                    </a:lnTo>
                    <a:lnTo>
                      <a:pt x="457824" y="1222437"/>
                    </a:lnTo>
                    <a:lnTo>
                      <a:pt x="417045" y="1200219"/>
                    </a:lnTo>
                    <a:lnTo>
                      <a:pt x="379509" y="1173940"/>
                    </a:lnTo>
                    <a:lnTo>
                      <a:pt x="345749" y="1143705"/>
                    </a:lnTo>
                    <a:lnTo>
                      <a:pt x="316294" y="1109618"/>
                    </a:lnTo>
                    <a:lnTo>
                      <a:pt x="311928" y="1103688"/>
                    </a:lnTo>
                    <a:lnTo>
                      <a:pt x="258083" y="1103779"/>
                    </a:lnTo>
                    <a:lnTo>
                      <a:pt x="207267" y="1094501"/>
                    </a:lnTo>
                    <a:lnTo>
                      <a:pt x="161035" y="1076827"/>
                    </a:lnTo>
                    <a:lnTo>
                      <a:pt x="120942" y="1051729"/>
                    </a:lnTo>
                    <a:lnTo>
                      <a:pt x="88540" y="1020180"/>
                    </a:lnTo>
                    <a:lnTo>
                      <a:pt x="65385" y="983154"/>
                    </a:lnTo>
                    <a:lnTo>
                      <a:pt x="53030" y="941623"/>
                    </a:lnTo>
                    <a:lnTo>
                      <a:pt x="52643" y="901301"/>
                    </a:lnTo>
                    <a:lnTo>
                      <a:pt x="63118" y="862311"/>
                    </a:lnTo>
                    <a:lnTo>
                      <a:pt x="83894" y="826006"/>
                    </a:lnTo>
                    <a:lnTo>
                      <a:pt x="114409" y="793738"/>
                    </a:lnTo>
                    <a:lnTo>
                      <a:pt x="71512" y="767986"/>
                    </a:lnTo>
                    <a:lnTo>
                      <a:pt x="38123" y="736176"/>
                    </a:lnTo>
                    <a:lnTo>
                      <a:pt x="14742" y="699833"/>
                    </a:lnTo>
                    <a:lnTo>
                      <a:pt x="1868" y="660481"/>
                    </a:lnTo>
                    <a:lnTo>
                      <a:pt x="0" y="619647"/>
                    </a:lnTo>
                    <a:lnTo>
                      <a:pt x="9636" y="578855"/>
                    </a:lnTo>
                    <a:lnTo>
                      <a:pt x="31277" y="539631"/>
                    </a:lnTo>
                    <a:lnTo>
                      <a:pt x="64328" y="504741"/>
                    </a:lnTo>
                    <a:lnTo>
                      <a:pt x="106070" y="477315"/>
                    </a:lnTo>
                    <a:lnTo>
                      <a:pt x="154609" y="458325"/>
                    </a:lnTo>
                    <a:lnTo>
                      <a:pt x="208052" y="448745"/>
                    </a:lnTo>
                    <a:lnTo>
                      <a:pt x="209999" y="444542"/>
                    </a:lnTo>
                    <a:close/>
                  </a:path>
                </a:pathLst>
              </a:custGeom>
              <a:ln w="38100">
                <a:solidFill>
                  <a:srgbClr val="000000"/>
                </a:solidFill>
              </a:ln>
            </p:spPr>
            <p:txBody>
              <a:bodyPr wrap="square" lIns="0" tIns="0" rIns="0" bIns="0" rtlCol="0"/>
              <a:lstStyle/>
              <a:p>
                <a:endParaRPr/>
              </a:p>
            </p:txBody>
          </p:sp>
          <p:sp>
            <p:nvSpPr>
              <p:cNvPr id="31" name="object 31"/>
              <p:cNvSpPr/>
              <p:nvPr/>
            </p:nvSpPr>
            <p:spPr>
              <a:xfrm>
                <a:off x="2789429" y="3448581"/>
                <a:ext cx="135890" cy="25400"/>
              </a:xfrm>
              <a:custGeom>
                <a:avLst/>
                <a:gdLst/>
                <a:ahLst/>
                <a:cxnLst/>
                <a:rect l="l" t="t" r="r" b="b"/>
                <a:pathLst>
                  <a:path w="135889" h="25400">
                    <a:moveTo>
                      <a:pt x="135541" y="24897"/>
                    </a:moveTo>
                    <a:lnTo>
                      <a:pt x="100164" y="24941"/>
                    </a:lnTo>
                    <a:lnTo>
                      <a:pt x="65385" y="20734"/>
                    </a:lnTo>
                    <a:lnTo>
                      <a:pt x="31798" y="12383"/>
                    </a:lnTo>
                    <a:lnTo>
                      <a:pt x="0" y="0"/>
                    </a:lnTo>
                  </a:path>
                </a:pathLst>
              </a:custGeom>
              <a:ln w="38100">
                <a:solidFill>
                  <a:srgbClr val="000000"/>
                </a:solidFill>
              </a:ln>
            </p:spPr>
            <p:txBody>
              <a:bodyPr wrap="square" lIns="0" tIns="0" rIns="0" bIns="0" rtlCol="0"/>
              <a:lstStyle/>
              <a:p>
                <a:endParaRPr/>
              </a:p>
            </p:txBody>
          </p:sp>
          <p:sp>
            <p:nvSpPr>
              <p:cNvPr id="32" name="object 32"/>
              <p:cNvSpPr/>
              <p:nvPr/>
            </p:nvSpPr>
            <p:spPr>
              <a:xfrm>
                <a:off x="2985258" y="3745946"/>
                <a:ext cx="59690" cy="12065"/>
              </a:xfrm>
              <a:custGeom>
                <a:avLst/>
                <a:gdLst/>
                <a:ahLst/>
                <a:cxnLst/>
                <a:rect l="l" t="t" r="r" b="b"/>
                <a:pathLst>
                  <a:path w="59689" h="12064">
                    <a:moveTo>
                      <a:pt x="59303" y="0"/>
                    </a:moveTo>
                    <a:lnTo>
                      <a:pt x="44872" y="4134"/>
                    </a:lnTo>
                    <a:lnTo>
                      <a:pt x="30146" y="7503"/>
                    </a:lnTo>
                    <a:lnTo>
                      <a:pt x="15172" y="10098"/>
                    </a:lnTo>
                    <a:lnTo>
                      <a:pt x="0" y="11910"/>
                    </a:lnTo>
                  </a:path>
                </a:pathLst>
              </a:custGeom>
              <a:ln w="38100">
                <a:solidFill>
                  <a:srgbClr val="000000"/>
                </a:solidFill>
              </a:ln>
            </p:spPr>
            <p:txBody>
              <a:bodyPr wrap="square" lIns="0" tIns="0" rIns="0" bIns="0" rtlCol="0"/>
              <a:lstStyle/>
              <a:p>
                <a:endParaRPr/>
              </a:p>
            </p:txBody>
          </p:sp>
          <p:sp>
            <p:nvSpPr>
              <p:cNvPr id="33" name="object 33"/>
              <p:cNvSpPr/>
              <p:nvPr/>
            </p:nvSpPr>
            <p:spPr>
              <a:xfrm>
                <a:off x="3519829" y="3822506"/>
                <a:ext cx="36195" cy="54610"/>
              </a:xfrm>
              <a:custGeom>
                <a:avLst/>
                <a:gdLst/>
                <a:ahLst/>
                <a:cxnLst/>
                <a:rect l="l" t="t" r="r" b="b"/>
                <a:pathLst>
                  <a:path w="36195" h="54610">
                    <a:moveTo>
                      <a:pt x="35732" y="54360"/>
                    </a:moveTo>
                    <a:lnTo>
                      <a:pt x="25441" y="41357"/>
                    </a:lnTo>
                    <a:lnTo>
                      <a:pt x="16043" y="27945"/>
                    </a:lnTo>
                    <a:lnTo>
                      <a:pt x="7556" y="14149"/>
                    </a:lnTo>
                    <a:lnTo>
                      <a:pt x="0" y="0"/>
                    </a:lnTo>
                  </a:path>
                </a:pathLst>
              </a:custGeom>
              <a:ln w="38100">
                <a:solidFill>
                  <a:srgbClr val="000000"/>
                </a:solidFill>
              </a:ln>
            </p:spPr>
            <p:txBody>
              <a:bodyPr wrap="square" lIns="0" tIns="0" rIns="0" bIns="0" rtlCol="0"/>
              <a:lstStyle/>
              <a:p>
                <a:endParaRPr/>
              </a:p>
            </p:txBody>
          </p:sp>
          <p:sp>
            <p:nvSpPr>
              <p:cNvPr id="34" name="object 34"/>
              <p:cNvSpPr/>
              <p:nvPr/>
            </p:nvSpPr>
            <p:spPr>
              <a:xfrm>
                <a:off x="4202059" y="3741326"/>
                <a:ext cx="14604" cy="59690"/>
              </a:xfrm>
              <a:custGeom>
                <a:avLst/>
                <a:gdLst/>
                <a:ahLst/>
                <a:cxnLst/>
                <a:rect l="l" t="t" r="r" b="b"/>
                <a:pathLst>
                  <a:path w="14604" h="59689">
                    <a:moveTo>
                      <a:pt x="14270" y="0"/>
                    </a:moveTo>
                    <a:lnTo>
                      <a:pt x="12193" y="15116"/>
                    </a:lnTo>
                    <a:lnTo>
                      <a:pt x="9118" y="30116"/>
                    </a:lnTo>
                    <a:lnTo>
                      <a:pt x="5052" y="44967"/>
                    </a:lnTo>
                    <a:lnTo>
                      <a:pt x="0" y="59640"/>
                    </a:lnTo>
                  </a:path>
                </a:pathLst>
              </a:custGeom>
              <a:ln w="38100">
                <a:solidFill>
                  <a:srgbClr val="000000"/>
                </a:solidFill>
              </a:ln>
            </p:spPr>
            <p:txBody>
              <a:bodyPr wrap="square" lIns="0" tIns="0" rIns="0" bIns="0" rtlCol="0"/>
              <a:lstStyle/>
              <a:p>
                <a:endParaRPr/>
              </a:p>
            </p:txBody>
          </p:sp>
          <p:sp>
            <p:nvSpPr>
              <p:cNvPr id="35" name="object 35"/>
              <p:cNvSpPr/>
              <p:nvPr/>
            </p:nvSpPr>
            <p:spPr>
              <a:xfrm>
                <a:off x="4500029" y="3372794"/>
                <a:ext cx="173990" cy="223520"/>
              </a:xfrm>
              <a:custGeom>
                <a:avLst/>
                <a:gdLst/>
                <a:ahLst/>
                <a:cxnLst/>
                <a:rect l="l" t="t" r="r" b="b"/>
                <a:pathLst>
                  <a:path w="173989" h="223520">
                    <a:moveTo>
                      <a:pt x="0" y="0"/>
                    </a:moveTo>
                    <a:lnTo>
                      <a:pt x="50192" y="24336"/>
                    </a:lnTo>
                    <a:lnTo>
                      <a:pt x="92983" y="55179"/>
                    </a:lnTo>
                    <a:lnTo>
                      <a:pt x="127565" y="91492"/>
                    </a:lnTo>
                    <a:lnTo>
                      <a:pt x="153129" y="132241"/>
                    </a:lnTo>
                    <a:lnTo>
                      <a:pt x="168870" y="176392"/>
                    </a:lnTo>
                    <a:lnTo>
                      <a:pt x="173980" y="222910"/>
                    </a:lnTo>
                  </a:path>
                </a:pathLst>
              </a:custGeom>
              <a:ln w="38100">
                <a:solidFill>
                  <a:srgbClr val="000000"/>
                </a:solidFill>
              </a:ln>
            </p:spPr>
            <p:txBody>
              <a:bodyPr wrap="square" lIns="0" tIns="0" rIns="0" bIns="0" rtlCol="0"/>
              <a:lstStyle/>
              <a:p>
                <a:endParaRPr/>
              </a:p>
            </p:txBody>
          </p:sp>
          <p:sp>
            <p:nvSpPr>
              <p:cNvPr id="36" name="object 36"/>
              <p:cNvSpPr/>
              <p:nvPr/>
            </p:nvSpPr>
            <p:spPr>
              <a:xfrm>
                <a:off x="4832909" y="3135379"/>
                <a:ext cx="77470" cy="83820"/>
              </a:xfrm>
              <a:custGeom>
                <a:avLst/>
                <a:gdLst/>
                <a:ahLst/>
                <a:cxnLst/>
                <a:rect l="l" t="t" r="r" b="b"/>
                <a:pathLst>
                  <a:path w="77470" h="83820">
                    <a:moveTo>
                      <a:pt x="77470" y="0"/>
                    </a:moveTo>
                    <a:lnTo>
                      <a:pt x="62760" y="23470"/>
                    </a:lnTo>
                    <a:lnTo>
                      <a:pt x="44817" y="45365"/>
                    </a:lnTo>
                    <a:lnTo>
                      <a:pt x="23832" y="65473"/>
                    </a:lnTo>
                    <a:lnTo>
                      <a:pt x="0" y="83586"/>
                    </a:lnTo>
                  </a:path>
                </a:pathLst>
              </a:custGeom>
              <a:ln w="38100">
                <a:solidFill>
                  <a:srgbClr val="000000"/>
                </a:solidFill>
              </a:ln>
            </p:spPr>
            <p:txBody>
              <a:bodyPr wrap="square" lIns="0" tIns="0" rIns="0" bIns="0" rtlCol="0"/>
              <a:lstStyle/>
              <a:p>
                <a:endParaRPr/>
              </a:p>
            </p:txBody>
          </p:sp>
          <p:sp>
            <p:nvSpPr>
              <p:cNvPr id="37" name="object 37"/>
              <p:cNvSpPr/>
              <p:nvPr/>
            </p:nvSpPr>
            <p:spPr>
              <a:xfrm>
                <a:off x="4724499" y="2825238"/>
                <a:ext cx="4445" cy="40005"/>
              </a:xfrm>
              <a:custGeom>
                <a:avLst/>
                <a:gdLst/>
                <a:ahLst/>
                <a:cxnLst/>
                <a:rect l="l" t="t" r="r" b="b"/>
                <a:pathLst>
                  <a:path w="4445" h="40005">
                    <a:moveTo>
                      <a:pt x="0" y="0"/>
                    </a:moveTo>
                    <a:lnTo>
                      <a:pt x="1921" y="9801"/>
                    </a:lnTo>
                    <a:lnTo>
                      <a:pt x="3245" y="19659"/>
                    </a:lnTo>
                    <a:lnTo>
                      <a:pt x="3968" y="29556"/>
                    </a:lnTo>
                    <a:lnTo>
                      <a:pt x="4090" y="39475"/>
                    </a:lnTo>
                  </a:path>
                </a:pathLst>
              </a:custGeom>
              <a:ln w="38100">
                <a:solidFill>
                  <a:srgbClr val="000000"/>
                </a:solidFill>
              </a:ln>
            </p:spPr>
            <p:txBody>
              <a:bodyPr wrap="square" lIns="0" tIns="0" rIns="0" bIns="0" rtlCol="0"/>
              <a:lstStyle/>
              <a:p>
                <a:endParaRPr/>
              </a:p>
            </p:txBody>
          </p:sp>
          <p:sp>
            <p:nvSpPr>
              <p:cNvPr id="38" name="object 38"/>
              <p:cNvSpPr/>
              <p:nvPr/>
            </p:nvSpPr>
            <p:spPr>
              <a:xfrm>
                <a:off x="4229758" y="2728848"/>
                <a:ext cx="40005" cy="50800"/>
              </a:xfrm>
              <a:custGeom>
                <a:avLst/>
                <a:gdLst/>
                <a:ahLst/>
                <a:cxnLst/>
                <a:rect l="l" t="t" r="r" b="b"/>
                <a:pathLst>
                  <a:path w="40004" h="50800">
                    <a:moveTo>
                      <a:pt x="0" y="50342"/>
                    </a:moveTo>
                    <a:lnTo>
                      <a:pt x="8180" y="36927"/>
                    </a:lnTo>
                    <a:lnTo>
                      <a:pt x="17546" y="24032"/>
                    </a:lnTo>
                    <a:lnTo>
                      <a:pt x="28061" y="11706"/>
                    </a:lnTo>
                    <a:lnTo>
                      <a:pt x="39690" y="0"/>
                    </a:lnTo>
                  </a:path>
                </a:pathLst>
              </a:custGeom>
              <a:ln w="38100">
                <a:solidFill>
                  <a:srgbClr val="000000"/>
                </a:solidFill>
              </a:ln>
            </p:spPr>
            <p:txBody>
              <a:bodyPr wrap="square" lIns="0" tIns="0" rIns="0" bIns="0" rtlCol="0"/>
              <a:lstStyle/>
              <a:p>
                <a:endParaRPr/>
              </a:p>
            </p:txBody>
          </p:sp>
          <p:sp>
            <p:nvSpPr>
              <p:cNvPr id="39" name="object 39"/>
              <p:cNvSpPr/>
              <p:nvPr/>
            </p:nvSpPr>
            <p:spPr>
              <a:xfrm>
                <a:off x="3858578" y="2759766"/>
                <a:ext cx="19685" cy="43815"/>
              </a:xfrm>
              <a:custGeom>
                <a:avLst/>
                <a:gdLst/>
                <a:ahLst/>
                <a:cxnLst/>
                <a:rect l="l" t="t" r="r" b="b"/>
                <a:pathLst>
                  <a:path w="19685" h="43814">
                    <a:moveTo>
                      <a:pt x="0" y="43417"/>
                    </a:moveTo>
                    <a:lnTo>
                      <a:pt x="3524" y="32221"/>
                    </a:lnTo>
                    <a:lnTo>
                      <a:pt x="7911" y="21233"/>
                    </a:lnTo>
                    <a:lnTo>
                      <a:pt x="13147" y="10481"/>
                    </a:lnTo>
                    <a:lnTo>
                      <a:pt x="19220" y="0"/>
                    </a:lnTo>
                  </a:path>
                </a:pathLst>
              </a:custGeom>
              <a:ln w="38100">
                <a:solidFill>
                  <a:srgbClr val="000000"/>
                </a:solidFill>
              </a:ln>
            </p:spPr>
            <p:txBody>
              <a:bodyPr wrap="square" lIns="0" tIns="0" rIns="0" bIns="0" rtlCol="0"/>
              <a:lstStyle/>
              <a:p>
                <a:endParaRPr/>
              </a:p>
            </p:txBody>
          </p:sp>
          <p:sp>
            <p:nvSpPr>
              <p:cNvPr id="40" name="object 40"/>
              <p:cNvSpPr/>
              <p:nvPr/>
            </p:nvSpPr>
            <p:spPr>
              <a:xfrm>
                <a:off x="3422968" y="2817928"/>
                <a:ext cx="69850" cy="42545"/>
              </a:xfrm>
              <a:custGeom>
                <a:avLst/>
                <a:gdLst/>
                <a:ahLst/>
                <a:cxnLst/>
                <a:rect l="l" t="t" r="r" b="b"/>
                <a:pathLst>
                  <a:path w="69850" h="42544">
                    <a:moveTo>
                      <a:pt x="0" y="0"/>
                    </a:moveTo>
                    <a:lnTo>
                      <a:pt x="18571" y="9257"/>
                    </a:lnTo>
                    <a:lnTo>
                      <a:pt x="36386" y="19382"/>
                    </a:lnTo>
                    <a:lnTo>
                      <a:pt x="53396" y="30347"/>
                    </a:lnTo>
                    <a:lnTo>
                      <a:pt x="69554" y="42122"/>
                    </a:lnTo>
                  </a:path>
                </a:pathLst>
              </a:custGeom>
              <a:ln w="38100">
                <a:solidFill>
                  <a:srgbClr val="000000"/>
                </a:solidFill>
              </a:ln>
            </p:spPr>
            <p:txBody>
              <a:bodyPr wrap="square" lIns="0" tIns="0" rIns="0" bIns="0" rtlCol="0"/>
              <a:lstStyle/>
              <a:p>
                <a:endParaRPr/>
              </a:p>
            </p:txBody>
          </p:sp>
          <p:sp>
            <p:nvSpPr>
              <p:cNvPr id="41" name="object 41"/>
              <p:cNvSpPr/>
              <p:nvPr/>
            </p:nvSpPr>
            <p:spPr>
              <a:xfrm>
                <a:off x="2882547" y="3104651"/>
                <a:ext cx="12700" cy="44450"/>
              </a:xfrm>
              <a:custGeom>
                <a:avLst/>
                <a:gdLst/>
                <a:ahLst/>
                <a:cxnLst/>
                <a:rect l="l" t="t" r="r" b="b"/>
                <a:pathLst>
                  <a:path w="12700" h="44450">
                    <a:moveTo>
                      <a:pt x="12138" y="44317"/>
                    </a:moveTo>
                    <a:lnTo>
                      <a:pt x="8277" y="33387"/>
                    </a:lnTo>
                    <a:lnTo>
                      <a:pt x="4965" y="22349"/>
                    </a:lnTo>
                    <a:lnTo>
                      <a:pt x="2205" y="11215"/>
                    </a:lnTo>
                    <a:lnTo>
                      <a:pt x="0" y="0"/>
                    </a:lnTo>
                  </a:path>
                </a:pathLst>
              </a:custGeom>
              <a:ln w="38100">
                <a:solidFill>
                  <a:srgbClr val="000000"/>
                </a:solidFill>
              </a:ln>
            </p:spPr>
            <p:txBody>
              <a:bodyPr wrap="square" lIns="0" tIns="0" rIns="0" bIns="0" rtlCol="0"/>
              <a:lstStyle/>
              <a:p>
                <a:endParaRPr/>
              </a:p>
            </p:txBody>
          </p:sp>
          <p:sp>
            <p:nvSpPr>
              <p:cNvPr id="42" name="object 42"/>
              <p:cNvSpPr txBox="1"/>
              <p:nvPr/>
            </p:nvSpPr>
            <p:spPr>
              <a:xfrm>
                <a:off x="3236264" y="3148846"/>
                <a:ext cx="1022985" cy="318135"/>
              </a:xfrm>
              <a:prstGeom prst="rect">
                <a:avLst/>
              </a:prstGeom>
            </p:spPr>
            <p:txBody>
              <a:bodyPr vert="horz" wrap="square" lIns="0" tIns="0" rIns="0" bIns="0" rtlCol="0">
                <a:spAutoFit/>
              </a:bodyPr>
              <a:lstStyle/>
              <a:p>
                <a:pPr>
                  <a:lnSpc>
                    <a:spcPts val="2425"/>
                  </a:lnSpc>
                </a:pPr>
                <a:r>
                  <a:rPr sz="2400" spc="-40" dirty="0">
                    <a:latin typeface="Arial"/>
                    <a:cs typeface="Arial"/>
                  </a:rPr>
                  <a:t>I</a:t>
                </a:r>
                <a:r>
                  <a:rPr sz="2400" spc="-60" dirty="0">
                    <a:latin typeface="Arial"/>
                    <a:cs typeface="Arial"/>
                  </a:rPr>
                  <a:t>n</a:t>
                </a:r>
                <a:r>
                  <a:rPr sz="2400" spc="90" dirty="0">
                    <a:latin typeface="Arial"/>
                    <a:cs typeface="Arial"/>
                  </a:rPr>
                  <a:t>t</a:t>
                </a:r>
                <a:r>
                  <a:rPr sz="2400" spc="-100" dirty="0">
                    <a:latin typeface="Arial"/>
                    <a:cs typeface="Arial"/>
                  </a:rPr>
                  <a:t>e</a:t>
                </a:r>
                <a:r>
                  <a:rPr sz="2400" spc="5" dirty="0">
                    <a:latin typeface="Arial"/>
                    <a:cs typeface="Arial"/>
                  </a:rPr>
                  <a:t>r</a:t>
                </a:r>
                <a:r>
                  <a:rPr sz="2400" spc="-15" dirty="0">
                    <a:latin typeface="Arial"/>
                    <a:cs typeface="Arial"/>
                  </a:rPr>
                  <a:t>n</a:t>
                </a:r>
                <a:r>
                  <a:rPr sz="2400" spc="-100" dirty="0">
                    <a:latin typeface="Arial"/>
                    <a:cs typeface="Arial"/>
                  </a:rPr>
                  <a:t>e</a:t>
                </a:r>
                <a:r>
                  <a:rPr sz="2400" spc="95" dirty="0">
                    <a:latin typeface="Arial"/>
                    <a:cs typeface="Arial"/>
                  </a:rPr>
                  <a:t>t</a:t>
                </a:r>
                <a:endParaRPr sz="2400">
                  <a:latin typeface="Arial"/>
                  <a:cs typeface="Arial"/>
                </a:endParaRPr>
              </a:p>
            </p:txBody>
          </p:sp>
          <p:sp>
            <p:nvSpPr>
              <p:cNvPr id="49" name="TextBox 48"/>
              <p:cNvSpPr txBox="1"/>
              <p:nvPr/>
            </p:nvSpPr>
            <p:spPr>
              <a:xfrm>
                <a:off x="1444332" y="4718779"/>
                <a:ext cx="9430467" cy="843821"/>
              </a:xfrm>
              <a:prstGeom prst="rect">
                <a:avLst/>
              </a:prstGeom>
              <a:noFill/>
            </p:spPr>
            <p:txBody>
              <a:bodyPr wrap="none" rtlCol="0">
                <a:spAutoFit/>
              </a:bodyPr>
              <a:lstStyle/>
              <a:p>
                <a:pPr marL="1697355" lvl="0">
                  <a:spcBef>
                    <a:spcPts val="100"/>
                  </a:spcBef>
                  <a:tabLst>
                    <a:tab pos="6184900" algn="l"/>
                  </a:tabLst>
                </a:pPr>
                <a:r>
                  <a:rPr lang="en-US" sz="2400" spc="-125" dirty="0">
                    <a:solidFill>
                      <a:prstClr val="black"/>
                    </a:solidFill>
                    <a:latin typeface="Arial"/>
                    <a:cs typeface="Arial"/>
                  </a:rPr>
                  <a:t>(Causal</a:t>
                </a:r>
                <a:r>
                  <a:rPr lang="en-US" sz="2400" spc="5" dirty="0">
                    <a:solidFill>
                      <a:prstClr val="black"/>
                    </a:solidFill>
                    <a:latin typeface="Arial"/>
                    <a:cs typeface="Arial"/>
                  </a:rPr>
                  <a:t> </a:t>
                </a:r>
                <a:r>
                  <a:rPr lang="en-US" sz="2400" spc="-25" dirty="0">
                    <a:solidFill>
                      <a:prstClr val="black"/>
                    </a:solidFill>
                    <a:latin typeface="Arial"/>
                    <a:cs typeface="Arial"/>
                  </a:rPr>
                  <a:t>relation)	</a:t>
                </a:r>
                <a:r>
                  <a:rPr lang="en-US" sz="2400" spc="-45" dirty="0">
                    <a:solidFill>
                      <a:prstClr val="black"/>
                    </a:solidFill>
                    <a:latin typeface="Arial"/>
                    <a:cs typeface="Arial"/>
                  </a:rPr>
                  <a:t>(Online</a:t>
                </a:r>
                <a:r>
                  <a:rPr lang="en-US" sz="2400" spc="-5" dirty="0">
                    <a:solidFill>
                      <a:prstClr val="black"/>
                    </a:solidFill>
                    <a:latin typeface="Arial"/>
                    <a:cs typeface="Arial"/>
                  </a:rPr>
                  <a:t> </a:t>
                </a:r>
                <a:r>
                  <a:rPr lang="en-US" sz="2400" spc="-35" dirty="0">
                    <a:solidFill>
                      <a:prstClr val="black"/>
                    </a:solidFill>
                    <a:latin typeface="Arial"/>
                    <a:cs typeface="Arial"/>
                  </a:rPr>
                  <a:t>learning</a:t>
                </a:r>
                <a:r>
                  <a:rPr lang="en-US" sz="2400" spc="-35" dirty="0" smtClean="0">
                    <a:solidFill>
                      <a:prstClr val="black"/>
                    </a:solidFill>
                    <a:latin typeface="Arial"/>
                    <a:cs typeface="Arial"/>
                  </a:rPr>
                  <a:t>)</a:t>
                </a:r>
              </a:p>
              <a:p>
                <a:pPr marL="1697355" lvl="0">
                  <a:spcBef>
                    <a:spcPts val="100"/>
                  </a:spcBef>
                  <a:tabLst>
                    <a:tab pos="6184900" algn="l"/>
                  </a:tabLst>
                </a:pPr>
                <a:r>
                  <a:rPr lang="en-US" sz="2400" spc="-35" dirty="0" smtClean="0">
                    <a:solidFill>
                      <a:prstClr val="black"/>
                    </a:solidFill>
                    <a:latin typeface="Arial"/>
                    <a:cs typeface="Arial"/>
                  </a:rPr>
                  <a:t>Utility Function	Rate Control Algorithm</a:t>
                </a:r>
                <a:endParaRPr lang="en-US" sz="2400" dirty="0">
                  <a:solidFill>
                    <a:prstClr val="black"/>
                  </a:solidFill>
                  <a:latin typeface="Arial"/>
                  <a:cs typeface="Arial"/>
                </a:endParaRPr>
              </a:p>
            </p:txBody>
          </p:sp>
        </p:grpSp>
        <p:grpSp>
          <p:nvGrpSpPr>
            <p:cNvPr id="62" name="Group 61"/>
            <p:cNvGrpSpPr/>
            <p:nvPr/>
          </p:nvGrpSpPr>
          <p:grpSpPr>
            <a:xfrm>
              <a:off x="6159565" y="4800600"/>
              <a:ext cx="508634" cy="508178"/>
              <a:chOff x="5546381" y="3484305"/>
              <a:chExt cx="508634" cy="508178"/>
            </a:xfrm>
          </p:grpSpPr>
          <p:sp>
            <p:nvSpPr>
              <p:cNvPr id="59" name="object 24"/>
              <p:cNvSpPr/>
              <p:nvPr/>
            </p:nvSpPr>
            <p:spPr>
              <a:xfrm>
                <a:off x="5800439" y="3767058"/>
                <a:ext cx="0" cy="225425"/>
              </a:xfrm>
              <a:custGeom>
                <a:avLst/>
                <a:gdLst/>
                <a:ahLst/>
                <a:cxnLst/>
                <a:rect l="l" t="t" r="r" b="b"/>
                <a:pathLst>
                  <a:path h="225425">
                    <a:moveTo>
                      <a:pt x="0" y="0"/>
                    </a:moveTo>
                    <a:lnTo>
                      <a:pt x="0" y="225348"/>
                    </a:lnTo>
                  </a:path>
                </a:pathLst>
              </a:custGeom>
              <a:ln w="57416">
                <a:solidFill>
                  <a:srgbClr val="000000"/>
                </a:solidFill>
              </a:ln>
            </p:spPr>
            <p:txBody>
              <a:bodyPr wrap="square" lIns="0" tIns="0" rIns="0" bIns="0" rtlCol="0"/>
              <a:lstStyle/>
              <a:p>
                <a:endParaRPr/>
              </a:p>
            </p:txBody>
          </p:sp>
          <p:sp>
            <p:nvSpPr>
              <p:cNvPr id="60" name="object 25"/>
              <p:cNvSpPr/>
              <p:nvPr/>
            </p:nvSpPr>
            <p:spPr>
              <a:xfrm>
                <a:off x="5546381" y="3738356"/>
                <a:ext cx="508634" cy="0"/>
              </a:xfrm>
              <a:custGeom>
                <a:avLst/>
                <a:gdLst/>
                <a:ahLst/>
                <a:cxnLst/>
                <a:rect l="l" t="t" r="r" b="b"/>
                <a:pathLst>
                  <a:path w="508635">
                    <a:moveTo>
                      <a:pt x="0" y="0"/>
                    </a:moveTo>
                    <a:lnTo>
                      <a:pt x="508114" y="0"/>
                    </a:lnTo>
                  </a:path>
                </a:pathLst>
              </a:custGeom>
              <a:ln w="57403">
                <a:solidFill>
                  <a:srgbClr val="000000"/>
                </a:solidFill>
              </a:ln>
            </p:spPr>
            <p:txBody>
              <a:bodyPr wrap="square" lIns="0" tIns="0" rIns="0" bIns="0" rtlCol="0"/>
              <a:lstStyle/>
              <a:p>
                <a:endParaRPr/>
              </a:p>
            </p:txBody>
          </p:sp>
          <p:sp>
            <p:nvSpPr>
              <p:cNvPr id="61" name="object 26"/>
              <p:cNvSpPr/>
              <p:nvPr/>
            </p:nvSpPr>
            <p:spPr>
              <a:xfrm>
                <a:off x="5800439" y="3484305"/>
                <a:ext cx="0" cy="225425"/>
              </a:xfrm>
              <a:custGeom>
                <a:avLst/>
                <a:gdLst/>
                <a:ahLst/>
                <a:cxnLst/>
                <a:rect l="l" t="t" r="r" b="b"/>
                <a:pathLst>
                  <a:path h="225425">
                    <a:moveTo>
                      <a:pt x="0" y="0"/>
                    </a:moveTo>
                    <a:lnTo>
                      <a:pt x="0" y="225348"/>
                    </a:lnTo>
                  </a:path>
                </a:pathLst>
              </a:custGeom>
              <a:ln w="57416">
                <a:solidFill>
                  <a:srgbClr val="000000"/>
                </a:solidFill>
              </a:ln>
            </p:spPr>
            <p:txBody>
              <a:bodyPr wrap="square" lIns="0" tIns="0" rIns="0" bIns="0" rtlCol="0"/>
              <a:lstStyle/>
              <a:p>
                <a:endParaRPr/>
              </a:p>
            </p:txBody>
          </p:sp>
        </p:grpSp>
      </p:grpSp>
      <p:sp>
        <p:nvSpPr>
          <p:cNvPr id="2" name="object 2"/>
          <p:cNvSpPr txBox="1">
            <a:spLocks noGrp="1"/>
          </p:cNvSpPr>
          <p:nvPr>
            <p:ph type="title"/>
          </p:nvPr>
        </p:nvSpPr>
        <p:spPr>
          <a:xfrm>
            <a:off x="304800" y="621090"/>
            <a:ext cx="11631218" cy="689932"/>
          </a:xfrm>
          <a:prstGeom prst="rect">
            <a:avLst/>
          </a:prstGeom>
        </p:spPr>
        <p:txBody>
          <a:bodyPr vert="horz" wrap="square" lIns="0" tIns="12700" rIns="0" bIns="0" rtlCol="0">
            <a:spAutoFit/>
          </a:bodyPr>
          <a:lstStyle/>
          <a:p>
            <a:pPr marL="12700">
              <a:lnSpc>
                <a:spcPct val="100000"/>
              </a:lnSpc>
              <a:spcBef>
                <a:spcPts val="100"/>
              </a:spcBef>
            </a:pPr>
            <a:r>
              <a:rPr lang="en-US" spc="-80" dirty="0" smtClean="0"/>
              <a:t>Performance-oriented Congestion Control (PCC)</a:t>
            </a:r>
            <a:endParaRPr spc="-80" dirty="0"/>
          </a:p>
        </p:txBody>
      </p:sp>
      <p:sp>
        <p:nvSpPr>
          <p:cNvPr id="48" name="Slide Number Placeholder 47"/>
          <p:cNvSpPr>
            <a:spLocks noGrp="1"/>
          </p:cNvSpPr>
          <p:nvPr>
            <p:ph type="sldNum" sz="quarter" idx="7"/>
          </p:nvPr>
        </p:nvSpPr>
        <p:spPr/>
        <p:txBody>
          <a:bodyPr/>
          <a:lstStyle/>
          <a:p>
            <a:pPr marL="25400">
              <a:lnSpc>
                <a:spcPts val="1310"/>
              </a:lnSpc>
            </a:pPr>
            <a:fld id="{81D60167-4931-47E6-BA6A-407CBD079E47}" type="slidenum">
              <a:rPr lang="en-US" spc="-40" smtClean="0"/>
              <a:t>18</a:t>
            </a:fld>
            <a:endParaRPr lang="en-US" spc="-40" dirty="0"/>
          </a:p>
        </p:txBody>
      </p:sp>
      <p:grpSp>
        <p:nvGrpSpPr>
          <p:cNvPr id="51" name="Group 50"/>
          <p:cNvGrpSpPr/>
          <p:nvPr/>
        </p:nvGrpSpPr>
        <p:grpSpPr>
          <a:xfrm>
            <a:off x="0" y="5434285"/>
            <a:ext cx="12192000" cy="1426210"/>
            <a:chOff x="0" y="5434285"/>
            <a:chExt cx="12192000" cy="1426210"/>
          </a:xfrm>
        </p:grpSpPr>
        <p:sp>
          <p:nvSpPr>
            <p:cNvPr id="26" name="object 26"/>
            <p:cNvSpPr/>
            <p:nvPr/>
          </p:nvSpPr>
          <p:spPr>
            <a:xfrm>
              <a:off x="0" y="5434285"/>
              <a:ext cx="12192000" cy="1426210"/>
            </a:xfrm>
            <a:custGeom>
              <a:avLst/>
              <a:gdLst/>
              <a:ahLst/>
              <a:cxnLst/>
              <a:rect l="l" t="t" r="r" b="b"/>
              <a:pathLst>
                <a:path w="12192000" h="1426209">
                  <a:moveTo>
                    <a:pt x="0" y="1426057"/>
                  </a:moveTo>
                  <a:lnTo>
                    <a:pt x="12192000" y="1426057"/>
                  </a:lnTo>
                  <a:lnTo>
                    <a:pt x="12192000" y="0"/>
                  </a:lnTo>
                  <a:lnTo>
                    <a:pt x="0" y="0"/>
                  </a:lnTo>
                  <a:lnTo>
                    <a:pt x="0" y="1426057"/>
                  </a:lnTo>
                  <a:close/>
                </a:path>
              </a:pathLst>
            </a:custGeom>
            <a:solidFill>
              <a:srgbClr val="767171"/>
            </a:solidFill>
          </p:spPr>
          <p:txBody>
            <a:bodyPr wrap="square" lIns="0" tIns="0" rIns="0" bIns="0" rtlCol="0"/>
            <a:lstStyle/>
            <a:p>
              <a:endParaRPr/>
            </a:p>
          </p:txBody>
        </p:sp>
        <p:sp>
          <p:nvSpPr>
            <p:cNvPr id="46" name="object 46"/>
            <p:cNvSpPr txBox="1"/>
            <p:nvPr/>
          </p:nvSpPr>
          <p:spPr>
            <a:xfrm>
              <a:off x="1433829" y="5479938"/>
              <a:ext cx="9276715" cy="1243930"/>
            </a:xfrm>
            <a:prstGeom prst="rect">
              <a:avLst/>
            </a:prstGeom>
          </p:spPr>
          <p:txBody>
            <a:bodyPr vert="horz" wrap="square" lIns="0" tIns="12700" rIns="0" bIns="0" rtlCol="0">
              <a:spAutoFit/>
            </a:bodyPr>
            <a:lstStyle/>
            <a:p>
              <a:pPr marL="12700" marR="5080" indent="245110">
                <a:lnSpc>
                  <a:spcPts val="4800"/>
                </a:lnSpc>
                <a:spcBef>
                  <a:spcPts val="1495"/>
                </a:spcBef>
              </a:pPr>
              <a:r>
                <a:rPr sz="4000" spc="-150" dirty="0" smtClean="0">
                  <a:solidFill>
                    <a:srgbClr val="FFFFFF"/>
                  </a:solidFill>
                  <a:latin typeface="Arial"/>
                  <a:cs typeface="Arial"/>
                </a:rPr>
                <a:t>Sender </a:t>
              </a:r>
              <a:r>
                <a:rPr sz="4000" spc="-114" dirty="0">
                  <a:solidFill>
                    <a:srgbClr val="FFFFFF"/>
                  </a:solidFill>
                  <a:latin typeface="Arial"/>
                  <a:cs typeface="Arial"/>
                </a:rPr>
                <a:t>selfishly </a:t>
              </a:r>
              <a:r>
                <a:rPr sz="4000" spc="-125" dirty="0">
                  <a:solidFill>
                    <a:srgbClr val="FFFFFF"/>
                  </a:solidFill>
                  <a:latin typeface="Arial"/>
                  <a:cs typeface="Arial"/>
                </a:rPr>
                <a:t>maximizes </a:t>
              </a:r>
              <a:r>
                <a:rPr sz="4000" spc="-70" dirty="0">
                  <a:solidFill>
                    <a:srgbClr val="FFFFFF"/>
                  </a:solidFill>
                  <a:latin typeface="Arial"/>
                  <a:cs typeface="Arial"/>
                </a:rPr>
                <a:t>its </a:t>
              </a:r>
              <a:r>
                <a:rPr sz="4000" spc="-20" dirty="0">
                  <a:solidFill>
                    <a:srgbClr val="FFFFFF"/>
                  </a:solidFill>
                  <a:latin typeface="Arial"/>
                  <a:cs typeface="Arial"/>
                </a:rPr>
                <a:t>own </a:t>
              </a:r>
              <a:r>
                <a:rPr sz="4000" spc="25" dirty="0">
                  <a:solidFill>
                    <a:srgbClr val="FFFFFF"/>
                  </a:solidFill>
                  <a:latin typeface="Arial"/>
                  <a:cs typeface="Arial"/>
                </a:rPr>
                <a:t>utility  </a:t>
              </a:r>
              <a:r>
                <a:rPr sz="4000" spc="-85" dirty="0">
                  <a:solidFill>
                    <a:srgbClr val="FFFFFF"/>
                  </a:solidFill>
                  <a:latin typeface="Arial"/>
                  <a:cs typeface="Arial"/>
                </a:rPr>
                <a:t>(</a:t>
              </a:r>
              <a:r>
                <a:rPr sz="4100" i="1" spc="-85" dirty="0">
                  <a:solidFill>
                    <a:srgbClr val="FFFFFF"/>
                  </a:solidFill>
                  <a:latin typeface="Arial"/>
                  <a:cs typeface="Arial"/>
                </a:rPr>
                <a:t>online </a:t>
              </a:r>
              <a:r>
                <a:rPr sz="4100" i="1" spc="-90" dirty="0">
                  <a:solidFill>
                    <a:srgbClr val="FFFFFF"/>
                  </a:solidFill>
                  <a:latin typeface="Arial"/>
                  <a:cs typeface="Arial"/>
                </a:rPr>
                <a:t>learning </a:t>
              </a:r>
              <a:r>
                <a:rPr sz="4000" spc="-10" dirty="0">
                  <a:solidFill>
                    <a:srgbClr val="FFFFFF"/>
                  </a:solidFill>
                  <a:latin typeface="Arial"/>
                  <a:cs typeface="Arial"/>
                </a:rPr>
                <a:t>in </a:t>
              </a:r>
              <a:r>
                <a:rPr sz="4100" i="1" spc="-40" dirty="0">
                  <a:solidFill>
                    <a:srgbClr val="FFFFFF"/>
                  </a:solidFill>
                  <a:latin typeface="Arial"/>
                  <a:cs typeface="Arial"/>
                </a:rPr>
                <a:t>non-cooperative</a:t>
              </a:r>
              <a:r>
                <a:rPr sz="4100" i="1" spc="-10" dirty="0">
                  <a:solidFill>
                    <a:srgbClr val="FFFFFF"/>
                  </a:solidFill>
                  <a:latin typeface="Arial"/>
                  <a:cs typeface="Arial"/>
                </a:rPr>
                <a:t> </a:t>
              </a:r>
              <a:r>
                <a:rPr sz="4000" spc="-95" dirty="0">
                  <a:solidFill>
                    <a:srgbClr val="FFFFFF"/>
                  </a:solidFill>
                  <a:latin typeface="Arial"/>
                  <a:cs typeface="Arial"/>
                </a:rPr>
                <a:t>game)</a:t>
              </a:r>
              <a:endParaRPr sz="4000" dirty="0">
                <a:latin typeface="Arial"/>
                <a:cs typeface="Arial"/>
              </a:endParaRPr>
            </a:p>
          </p:txBody>
        </p:sp>
      </p:grpSp>
      <p:grpSp>
        <p:nvGrpSpPr>
          <p:cNvPr id="53" name="Group 52"/>
          <p:cNvGrpSpPr/>
          <p:nvPr/>
        </p:nvGrpSpPr>
        <p:grpSpPr>
          <a:xfrm>
            <a:off x="2639440" y="2222909"/>
            <a:ext cx="2366950" cy="1683055"/>
            <a:chOff x="2642577" y="2488590"/>
            <a:chExt cx="2366950" cy="1683055"/>
          </a:xfrm>
        </p:grpSpPr>
        <p:sp>
          <p:nvSpPr>
            <p:cNvPr id="54" name="object 43"/>
            <p:cNvSpPr/>
            <p:nvPr/>
          </p:nvSpPr>
          <p:spPr>
            <a:xfrm>
              <a:off x="2642577" y="2909265"/>
              <a:ext cx="1946275" cy="1262380"/>
            </a:xfrm>
            <a:custGeom>
              <a:avLst/>
              <a:gdLst/>
              <a:ahLst/>
              <a:cxnLst/>
              <a:rect l="l" t="t" r="r" b="b"/>
              <a:pathLst>
                <a:path w="1946275" h="1262379">
                  <a:moveTo>
                    <a:pt x="0" y="1262037"/>
                  </a:moveTo>
                  <a:lnTo>
                    <a:pt x="1945944" y="1262037"/>
                  </a:lnTo>
                  <a:lnTo>
                    <a:pt x="1945944" y="0"/>
                  </a:lnTo>
                  <a:lnTo>
                    <a:pt x="0" y="0"/>
                  </a:lnTo>
                  <a:lnTo>
                    <a:pt x="0" y="1262037"/>
                  </a:lnTo>
                  <a:close/>
                </a:path>
              </a:pathLst>
            </a:custGeom>
            <a:solidFill>
              <a:srgbClr val="262626"/>
            </a:solidFill>
          </p:spPr>
          <p:txBody>
            <a:bodyPr wrap="square" lIns="0" tIns="0" rIns="0" bIns="0" rtlCol="0"/>
            <a:lstStyle/>
            <a:p>
              <a:endParaRPr/>
            </a:p>
          </p:txBody>
        </p:sp>
        <p:sp>
          <p:nvSpPr>
            <p:cNvPr id="55" name="object 44"/>
            <p:cNvSpPr/>
            <p:nvPr/>
          </p:nvSpPr>
          <p:spPr>
            <a:xfrm>
              <a:off x="4588522" y="2488590"/>
              <a:ext cx="421005" cy="1682750"/>
            </a:xfrm>
            <a:custGeom>
              <a:avLst/>
              <a:gdLst/>
              <a:ahLst/>
              <a:cxnLst/>
              <a:rect l="l" t="t" r="r" b="b"/>
              <a:pathLst>
                <a:path w="421004" h="1682750">
                  <a:moveTo>
                    <a:pt x="420674" y="0"/>
                  </a:moveTo>
                  <a:lnTo>
                    <a:pt x="0" y="420674"/>
                  </a:lnTo>
                  <a:lnTo>
                    <a:pt x="0" y="1682711"/>
                  </a:lnTo>
                  <a:lnTo>
                    <a:pt x="420674" y="1262037"/>
                  </a:lnTo>
                  <a:lnTo>
                    <a:pt x="420674" y="0"/>
                  </a:lnTo>
                  <a:close/>
                </a:path>
              </a:pathLst>
            </a:custGeom>
            <a:solidFill>
              <a:srgbClr val="1F1F1F"/>
            </a:solidFill>
          </p:spPr>
          <p:txBody>
            <a:bodyPr wrap="square" lIns="0" tIns="0" rIns="0" bIns="0" rtlCol="0"/>
            <a:lstStyle/>
            <a:p>
              <a:endParaRPr/>
            </a:p>
          </p:txBody>
        </p:sp>
        <p:sp>
          <p:nvSpPr>
            <p:cNvPr id="56" name="object 45"/>
            <p:cNvSpPr/>
            <p:nvPr/>
          </p:nvSpPr>
          <p:spPr>
            <a:xfrm>
              <a:off x="2642577" y="2488590"/>
              <a:ext cx="2366645" cy="421005"/>
            </a:xfrm>
            <a:custGeom>
              <a:avLst/>
              <a:gdLst/>
              <a:ahLst/>
              <a:cxnLst/>
              <a:rect l="l" t="t" r="r" b="b"/>
              <a:pathLst>
                <a:path w="2366645" h="421005">
                  <a:moveTo>
                    <a:pt x="2366619" y="0"/>
                  </a:moveTo>
                  <a:lnTo>
                    <a:pt x="420674" y="0"/>
                  </a:lnTo>
                  <a:lnTo>
                    <a:pt x="0" y="420674"/>
                  </a:lnTo>
                  <a:lnTo>
                    <a:pt x="1945944" y="420674"/>
                  </a:lnTo>
                  <a:lnTo>
                    <a:pt x="2366619" y="0"/>
                  </a:lnTo>
                  <a:close/>
                </a:path>
              </a:pathLst>
            </a:custGeom>
            <a:solidFill>
              <a:srgbClr val="515151"/>
            </a:solidFill>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2849245" cy="695960"/>
          </a:xfrm>
          <a:prstGeom prst="rect">
            <a:avLst/>
          </a:prstGeom>
        </p:spPr>
        <p:txBody>
          <a:bodyPr vert="horz" wrap="square" lIns="0" tIns="12700" rIns="0" bIns="0" rtlCol="0">
            <a:spAutoFit/>
          </a:bodyPr>
          <a:lstStyle/>
          <a:p>
            <a:pPr marL="12700">
              <a:lnSpc>
                <a:spcPct val="100000"/>
              </a:lnSpc>
              <a:spcBef>
                <a:spcPts val="100"/>
              </a:spcBef>
            </a:pPr>
            <a:r>
              <a:rPr spc="-480" dirty="0" smtClean="0"/>
              <a:t>PCC</a:t>
            </a:r>
            <a:r>
              <a:rPr spc="-100" dirty="0" smtClean="0"/>
              <a:t> </a:t>
            </a:r>
            <a:r>
              <a:rPr spc="-80" dirty="0" smtClean="0"/>
              <a:t>Allegro</a:t>
            </a:r>
            <a:endParaRPr spc="-80" dirty="0"/>
          </a:p>
        </p:txBody>
      </p:sp>
      <p:sp>
        <p:nvSpPr>
          <p:cNvPr id="16" name="object 16"/>
          <p:cNvSpPr txBox="1"/>
          <p:nvPr/>
        </p:nvSpPr>
        <p:spPr>
          <a:xfrm>
            <a:off x="6934200" y="764247"/>
            <a:ext cx="311340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70C0"/>
                </a:solidFill>
                <a:latin typeface="Arial"/>
                <a:cs typeface="Arial"/>
              </a:rPr>
              <a:t>[Dong </a:t>
            </a:r>
            <a:r>
              <a:rPr sz="2400" spc="-5" dirty="0">
                <a:solidFill>
                  <a:srgbClr val="0070C0"/>
                </a:solidFill>
                <a:latin typeface="Arial"/>
                <a:cs typeface="Arial"/>
              </a:rPr>
              <a:t>et </a:t>
            </a:r>
            <a:r>
              <a:rPr sz="2400" spc="-95" dirty="0">
                <a:solidFill>
                  <a:srgbClr val="0070C0"/>
                </a:solidFill>
                <a:latin typeface="Arial"/>
                <a:cs typeface="Arial"/>
              </a:rPr>
              <a:t>al. </a:t>
            </a:r>
            <a:r>
              <a:rPr sz="2400" spc="-130" dirty="0">
                <a:solidFill>
                  <a:srgbClr val="0070C0"/>
                </a:solidFill>
                <a:latin typeface="Arial"/>
                <a:cs typeface="Arial"/>
              </a:rPr>
              <a:t>NSDI</a:t>
            </a:r>
            <a:r>
              <a:rPr sz="2400" spc="15" dirty="0">
                <a:solidFill>
                  <a:srgbClr val="0070C0"/>
                </a:solidFill>
                <a:latin typeface="Arial"/>
                <a:cs typeface="Arial"/>
              </a:rPr>
              <a:t> </a:t>
            </a:r>
            <a:r>
              <a:rPr sz="2400" spc="-55" dirty="0">
                <a:solidFill>
                  <a:srgbClr val="0070C0"/>
                </a:solidFill>
                <a:latin typeface="Arial"/>
                <a:cs typeface="Arial"/>
              </a:rPr>
              <a:t>2015]</a:t>
            </a:r>
            <a:endParaRPr sz="2400" dirty="0">
              <a:latin typeface="Arial"/>
              <a:cs typeface="Arial"/>
            </a:endParaRPr>
          </a:p>
        </p:txBody>
      </p:sp>
      <p:sp>
        <p:nvSpPr>
          <p:cNvPr id="17" name="Slide Number Placeholder 16"/>
          <p:cNvSpPr>
            <a:spLocks noGrp="1"/>
          </p:cNvSpPr>
          <p:nvPr>
            <p:ph type="sldNum" sz="quarter" idx="7"/>
          </p:nvPr>
        </p:nvSpPr>
        <p:spPr/>
        <p:txBody>
          <a:bodyPr/>
          <a:lstStyle/>
          <a:p>
            <a:pPr marL="25400">
              <a:lnSpc>
                <a:spcPts val="1310"/>
              </a:lnSpc>
            </a:pPr>
            <a:fld id="{81D60167-4931-47E6-BA6A-407CBD079E47}" type="slidenum">
              <a:rPr lang="en-US" spc="-40" smtClean="0"/>
              <a:t>19</a:t>
            </a:fld>
            <a:endParaRPr lang="en-US" spc="-40" dirty="0"/>
          </a:p>
        </p:txBody>
      </p:sp>
      <mc:AlternateContent xmlns:mc="http://schemas.openxmlformats.org/markup-compatibility/2006" xmlns:a14="http://schemas.microsoft.com/office/drawing/2010/main">
        <mc:Choice Requires="a14">
          <p:sp>
            <p:nvSpPr>
              <p:cNvPr id="19" name="Rectangle 18"/>
              <p:cNvSpPr/>
              <p:nvPr/>
            </p:nvSpPr>
            <p:spPr>
              <a:xfrm>
                <a:off x="762000" y="1981200"/>
                <a:ext cx="11275061" cy="4801314"/>
              </a:xfrm>
              <a:prstGeom prst="rect">
                <a:avLst/>
              </a:prstGeom>
            </p:spPr>
            <p:txBody>
              <a:bodyPr wrap="square">
                <a:spAutoFit/>
              </a:bodyPr>
              <a:lstStyle/>
              <a:p>
                <a:pPr marL="514350" lvl="0" indent="-514350">
                  <a:buFont typeface="+mj-lt"/>
                  <a:buAutoNum type="arabicPeriod"/>
                </a:pPr>
                <a:r>
                  <a:rPr lang="en-US" sz="3200" dirty="0">
                    <a:solidFill>
                      <a:prstClr val="black"/>
                    </a:solidFill>
                  </a:rPr>
                  <a:t>Utility Function: </a:t>
                </a:r>
              </a:p>
              <a:p>
                <a:pPr lvl="0"/>
                <a:endParaRPr lang="en-US" sz="900" i="1" dirty="0">
                  <a:solidFill>
                    <a:prstClr val="black"/>
                  </a:solidFill>
                  <a:latin typeface="Cambria Math" panose="02040503050406030204" pitchFamily="18" charset="0"/>
                </a:endParaRPr>
              </a:p>
              <a:p>
                <a:pPr lvl="0"/>
                <a14:m>
                  <m:oMathPara xmlns:m="http://schemas.openxmlformats.org/officeDocument/2006/math">
                    <m:oMathParaPr>
                      <m:jc m:val="center"/>
                    </m:oMathParaPr>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𝑢</m:t>
                          </m:r>
                        </m:e>
                        <m:sub>
                          <m:r>
                            <a:rPr lang="en-US" sz="3200" i="1">
                              <a:solidFill>
                                <a:prstClr val="black"/>
                              </a:solidFill>
                              <a:latin typeface="Cambria Math" panose="02040503050406030204" pitchFamily="18" charset="0"/>
                            </a:rPr>
                            <m:t>𝑖</m:t>
                          </m:r>
                        </m:sub>
                      </m:sSub>
                      <m:d>
                        <m:dPr>
                          <m:ctrlPr>
                            <a:rPr lang="en-US" sz="3200" i="1">
                              <a:solidFill>
                                <a:prstClr val="black"/>
                              </a:solidFill>
                              <a:latin typeface="Cambria Math" panose="02040503050406030204" pitchFamily="18" charset="0"/>
                            </a:rPr>
                          </m:ctrlPr>
                        </m:dPr>
                        <m:e>
                          <m:r>
                            <a:rPr lang="en-US" sz="3200" i="1">
                              <a:solidFill>
                                <a:prstClr val="black"/>
                              </a:solidFill>
                              <a:latin typeface="Cambria Math" panose="02040503050406030204" pitchFamily="18" charset="0"/>
                            </a:rPr>
                            <m:t>𝑥</m:t>
                          </m:r>
                        </m:e>
                      </m:d>
                      <m:r>
                        <a:rPr lang="en-US" sz="3200" i="1">
                          <a:solidFill>
                            <a:prstClr val="black"/>
                          </a:solidFill>
                          <a:latin typeface="Cambria Math" panose="02040503050406030204" pitchFamily="18" charset="0"/>
                        </a:rPr>
                        <m:t>=</m:t>
                      </m:r>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𝑇</m:t>
                          </m:r>
                        </m:e>
                        <m:sub>
                          <m:r>
                            <a:rPr lang="en-US" sz="3200" i="1">
                              <a:solidFill>
                                <a:prstClr val="black"/>
                              </a:solidFill>
                              <a:latin typeface="Cambria Math" panose="02040503050406030204" pitchFamily="18" charset="0"/>
                            </a:rPr>
                            <m:t>𝑖</m:t>
                          </m:r>
                        </m:sub>
                      </m:sSub>
                      <m:r>
                        <a:rPr lang="en-US" sz="3200" i="1">
                          <a:solidFill>
                            <a:prstClr val="black"/>
                          </a:solidFill>
                          <a:latin typeface="Cambria Math" panose="02040503050406030204" pitchFamily="18" charset="0"/>
                        </a:rPr>
                        <m:t>∗</m:t>
                      </m:r>
                      <m:r>
                        <a:rPr lang="en-US" sz="3200" i="1">
                          <a:solidFill>
                            <a:prstClr val="black"/>
                          </a:solidFill>
                          <a:latin typeface="Cambria Math" panose="02040503050406030204" pitchFamily="18" charset="0"/>
                        </a:rPr>
                        <m:t>𝑠𝑖𝑔𝑚𝑜𝑖𝑑</m:t>
                      </m:r>
                      <m:d>
                        <m:dPr>
                          <m:ctrlPr>
                            <a:rPr lang="en-US" sz="3200" i="1">
                              <a:solidFill>
                                <a:prstClr val="black"/>
                              </a:solidFill>
                              <a:latin typeface="Cambria Math" panose="02040503050406030204" pitchFamily="18" charset="0"/>
                            </a:rPr>
                          </m:ctrlPr>
                        </m:dPr>
                        <m:e>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𝐿</m:t>
                              </m:r>
                            </m:e>
                            <m:sub>
                              <m:r>
                                <a:rPr lang="en-US" sz="3200" i="1">
                                  <a:solidFill>
                                    <a:prstClr val="black"/>
                                  </a:solidFill>
                                  <a:latin typeface="Cambria Math" panose="02040503050406030204" pitchFamily="18" charset="0"/>
                                </a:rPr>
                                <m:t>𝑖</m:t>
                              </m:r>
                            </m:sub>
                          </m:sSub>
                          <m:r>
                            <a:rPr lang="en-US" sz="3200" i="1">
                              <a:solidFill>
                                <a:prstClr val="black"/>
                              </a:solidFill>
                              <a:latin typeface="Cambria Math" panose="02040503050406030204" pitchFamily="18" charset="0"/>
                            </a:rPr>
                            <m:t>−0.05</m:t>
                          </m:r>
                        </m:e>
                      </m:d>
                      <m:r>
                        <a:rPr lang="en-US" sz="3200" i="1">
                          <a:solidFill>
                            <a:prstClr val="black"/>
                          </a:solidFill>
                          <a:latin typeface="Cambria Math" panose="02040503050406030204" pitchFamily="18" charset="0"/>
                        </a:rPr>
                        <m:t>−</m:t>
                      </m:r>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𝑥</m:t>
                          </m:r>
                        </m:e>
                        <m:sub>
                          <m:r>
                            <a:rPr lang="en-US" sz="3200" i="1">
                              <a:solidFill>
                                <a:prstClr val="black"/>
                              </a:solidFill>
                              <a:latin typeface="Cambria Math" panose="02040503050406030204" pitchFamily="18" charset="0"/>
                            </a:rPr>
                            <m:t>𝑖</m:t>
                          </m:r>
                        </m:sub>
                      </m:sSub>
                      <m:r>
                        <a:rPr lang="en-US" sz="3200" i="1">
                          <a:solidFill>
                            <a:prstClr val="black"/>
                          </a:solidFill>
                          <a:latin typeface="Cambria Math" panose="02040503050406030204" pitchFamily="18" charset="0"/>
                        </a:rPr>
                        <m:t>∗</m:t>
                      </m:r>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𝐿</m:t>
                          </m:r>
                        </m:e>
                        <m:sub>
                          <m:r>
                            <a:rPr lang="en-US" sz="3200" i="1">
                              <a:solidFill>
                                <a:prstClr val="black"/>
                              </a:solidFill>
                              <a:latin typeface="Cambria Math" panose="02040503050406030204" pitchFamily="18" charset="0"/>
                            </a:rPr>
                            <m:t>𝑖</m:t>
                          </m:r>
                        </m:sub>
                      </m:sSub>
                    </m:oMath>
                  </m:oMathPara>
                </a14:m>
                <a:endParaRPr lang="en-US" sz="3200" dirty="0">
                  <a:solidFill>
                    <a:prstClr val="black"/>
                  </a:solidFill>
                </a:endParaRPr>
              </a:p>
              <a:p>
                <a:pPr lvl="0"/>
                <a:endParaRPr lang="en-US" sz="900" dirty="0">
                  <a:solidFill>
                    <a:prstClr val="black"/>
                  </a:solidFill>
                </a:endParaRPr>
              </a:p>
              <a:p>
                <a:pPr lvl="0"/>
                <a:r>
                  <a:rPr lang="en-US" sz="3200" dirty="0">
                    <a:solidFill>
                      <a:prstClr val="black"/>
                    </a:solidFill>
                  </a:rPr>
                  <a:t>where </a:t>
                </a:r>
                <a14:m>
                  <m:oMath xmlns:m="http://schemas.openxmlformats.org/officeDocument/2006/math">
                    <m:r>
                      <a:rPr lang="en-US" sz="3200" i="1">
                        <a:solidFill>
                          <a:prstClr val="black"/>
                        </a:solidFill>
                        <a:latin typeface="Cambria Math" panose="02040503050406030204" pitchFamily="18" charset="0"/>
                      </a:rPr>
                      <m:t>𝑥</m:t>
                    </m:r>
                  </m:oMath>
                </a14:m>
                <a:r>
                  <a:rPr lang="en-US" sz="3200" dirty="0">
                    <a:solidFill>
                      <a:prstClr val="black"/>
                    </a:solidFill>
                  </a:rPr>
                  <a:t>, </a:t>
                </a:r>
                <a14:m>
                  <m:oMath xmlns:m="http://schemas.openxmlformats.org/officeDocument/2006/math">
                    <m:r>
                      <a:rPr lang="en-US" sz="3200" i="1">
                        <a:solidFill>
                          <a:prstClr val="black"/>
                        </a:solidFill>
                        <a:latin typeface="Cambria Math" panose="02040503050406030204" pitchFamily="18" charset="0"/>
                      </a:rPr>
                      <m:t>𝑇</m:t>
                    </m:r>
                  </m:oMath>
                </a14:m>
                <a:r>
                  <a:rPr lang="en-US" sz="3200" dirty="0">
                    <a:solidFill>
                      <a:prstClr val="black"/>
                    </a:solidFill>
                  </a:rPr>
                  <a:t>, </a:t>
                </a:r>
                <a14:m>
                  <m:oMath xmlns:m="http://schemas.openxmlformats.org/officeDocument/2006/math">
                    <m:r>
                      <a:rPr lang="en-US" sz="3200" i="1">
                        <a:solidFill>
                          <a:prstClr val="black"/>
                        </a:solidFill>
                        <a:latin typeface="Cambria Math" panose="02040503050406030204" pitchFamily="18" charset="0"/>
                      </a:rPr>
                      <m:t>𝐿</m:t>
                    </m:r>
                  </m:oMath>
                </a14:m>
                <a:r>
                  <a:rPr lang="en-US" sz="3200" dirty="0">
                    <a:solidFill>
                      <a:prstClr val="black"/>
                    </a:solidFill>
                  </a:rPr>
                  <a:t> are sending rate, throughput, loss rate, respectively.</a:t>
                </a:r>
              </a:p>
              <a:p>
                <a:pPr lvl="0"/>
                <a:endParaRPr lang="en-US" sz="3200" dirty="0">
                  <a:solidFill>
                    <a:prstClr val="black"/>
                  </a:solidFill>
                </a:endParaRPr>
              </a:p>
              <a:p>
                <a:pPr marL="514350" lvl="0" indent="-514350">
                  <a:buFont typeface="+mj-lt"/>
                  <a:buAutoNum type="arabicPeriod" startAt="2"/>
                </a:pPr>
                <a:r>
                  <a:rPr lang="en-US" sz="3200" dirty="0">
                    <a:solidFill>
                      <a:prstClr val="black"/>
                    </a:solidFill>
                  </a:rPr>
                  <a:t>Rate Control </a:t>
                </a:r>
                <a:r>
                  <a:rPr lang="en-US" sz="3200" dirty="0" smtClean="0">
                    <a:solidFill>
                      <a:prstClr val="black"/>
                    </a:solidFill>
                  </a:rPr>
                  <a:t>Algorithm:</a:t>
                </a:r>
                <a:endParaRPr lang="en-US" sz="3200" dirty="0">
                  <a:solidFill>
                    <a:prstClr val="black"/>
                  </a:solidFill>
                </a:endParaRPr>
              </a:p>
              <a:p>
                <a:pPr marL="971550" lvl="1" indent="-514350">
                  <a:buFont typeface="Arial" panose="020B0604020202020204" pitchFamily="34" charset="0"/>
                  <a:buChar char="•"/>
                </a:pPr>
                <a:r>
                  <a:rPr lang="en-US" sz="3200" dirty="0">
                    <a:solidFill>
                      <a:prstClr val="black"/>
                    </a:solidFill>
                  </a:rPr>
                  <a:t>Slow start (exit when utility decreases)</a:t>
                </a:r>
              </a:p>
              <a:p>
                <a:pPr marL="971550" lvl="1" indent="-514350">
                  <a:buFont typeface="Arial" panose="020B0604020202020204" pitchFamily="34" charset="0"/>
                  <a:buChar char="•"/>
                </a:pPr>
                <a:r>
                  <a:rPr lang="en-US" sz="3200" dirty="0">
                    <a:solidFill>
                      <a:prstClr val="black"/>
                    </a:solidFill>
                  </a:rPr>
                  <a:t>Decision making &amp; Rate Adjusting</a:t>
                </a:r>
              </a:p>
              <a:p>
                <a:pPr marL="1428750" lvl="2" indent="-514350">
                  <a:buFont typeface="Wingdings" panose="05000000000000000000" pitchFamily="2" charset="2"/>
                  <a:buChar char="Ø"/>
                </a:pPr>
                <a:r>
                  <a:rPr lang="en-US" sz="3200" dirty="0">
                    <a:solidFill>
                      <a:prstClr val="black"/>
                    </a:solidFill>
                  </a:rPr>
                  <a:t>2 pairs of trials: </a:t>
                </a:r>
                <a14:m>
                  <m:oMath xmlns:m="http://schemas.openxmlformats.org/officeDocument/2006/math">
                    <m:r>
                      <a:rPr lang="en-US" sz="3200" i="1">
                        <a:solidFill>
                          <a:prstClr val="black"/>
                        </a:solidFill>
                        <a:latin typeface="Cambria Math" panose="02040503050406030204" pitchFamily="18" charset="0"/>
                      </a:rPr>
                      <m:t>𝑟</m:t>
                    </m:r>
                    <m:r>
                      <a:rPr lang="en-US" sz="3200" i="1">
                        <a:solidFill>
                          <a:prstClr val="black"/>
                        </a:solidFill>
                        <a:latin typeface="Cambria Math" panose="02040503050406030204" pitchFamily="18" charset="0"/>
                      </a:rPr>
                      <m:t>∗</m:t>
                    </m:r>
                    <m:d>
                      <m:dPr>
                        <m:ctrlPr>
                          <a:rPr lang="en-US" sz="3200" i="1">
                            <a:solidFill>
                              <a:prstClr val="black"/>
                            </a:solidFill>
                            <a:latin typeface="Cambria Math" panose="02040503050406030204" pitchFamily="18" charset="0"/>
                          </a:rPr>
                        </m:ctrlPr>
                      </m:dPr>
                      <m:e>
                        <m:r>
                          <a:rPr lang="en-US" sz="3200" i="1">
                            <a:solidFill>
                              <a:prstClr val="black"/>
                            </a:solidFill>
                            <a:latin typeface="Cambria Math" panose="02040503050406030204" pitchFamily="18" charset="0"/>
                          </a:rPr>
                          <m:t>1</m:t>
                        </m:r>
                        <m:r>
                          <a:rPr lang="en-US" sz="3200" i="1">
                            <a:solidFill>
                              <a:prstClr val="black"/>
                            </a:solidFill>
                            <a:latin typeface="Cambria Math" panose="02040503050406030204" pitchFamily="18" charset="0"/>
                            <a:ea typeface="Cambria Math" panose="02040503050406030204" pitchFamily="18" charset="0"/>
                          </a:rPr>
                          <m:t>±</m:t>
                        </m:r>
                        <m:r>
                          <a:rPr lang="en-US" sz="3200" i="1">
                            <a:solidFill>
                              <a:prstClr val="black"/>
                            </a:solidFill>
                            <a:latin typeface="Cambria Math" panose="02040503050406030204" pitchFamily="18" charset="0"/>
                            <a:ea typeface="Cambria Math" panose="02040503050406030204" pitchFamily="18" charset="0"/>
                          </a:rPr>
                          <m:t>𝜀</m:t>
                        </m:r>
                      </m:e>
                    </m:d>
                  </m:oMath>
                </a14:m>
                <a:r>
                  <a:rPr lang="en-US" sz="3200" dirty="0">
                    <a:solidFill>
                      <a:prstClr val="black"/>
                    </a:solidFill>
                  </a:rPr>
                  <a:t>; pick the rate with high utility.</a:t>
                </a:r>
              </a:p>
              <a:p>
                <a:pPr marL="1428750" lvl="2" indent="-514350">
                  <a:buFont typeface="Arial" panose="020B0604020202020204" pitchFamily="34" charset="0"/>
                  <a:buChar char="•"/>
                </a:pPr>
                <a:endParaRPr lang="en-US" sz="3200" dirty="0">
                  <a:solidFill>
                    <a:prstClr val="black"/>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762000" y="1981200"/>
                <a:ext cx="11275061" cy="4801314"/>
              </a:xfrm>
              <a:prstGeom prst="rect">
                <a:avLst/>
              </a:prstGeom>
              <a:blipFill rotWithShape="0">
                <a:blip r:embed="rId3"/>
                <a:stretch>
                  <a:fillRect l="-1405" t="-1904"/>
                </a:stretch>
              </a:blipFill>
            </p:spPr>
            <p:txBody>
              <a:bodyPr/>
              <a:lstStyle/>
              <a:p>
                <a:r>
                  <a:rPr lang="en-US">
                    <a:noFill/>
                  </a:rPr>
                  <a:t> </a:t>
                </a:r>
              </a:p>
            </p:txBody>
          </p:sp>
        </mc:Fallback>
      </mc:AlternateContent>
      <p:grpSp>
        <p:nvGrpSpPr>
          <p:cNvPr id="20" name="Group 19"/>
          <p:cNvGrpSpPr/>
          <p:nvPr/>
        </p:nvGrpSpPr>
        <p:grpSpPr>
          <a:xfrm>
            <a:off x="4950462" y="2000366"/>
            <a:ext cx="4693540" cy="1241677"/>
            <a:chOff x="5105401" y="1771766"/>
            <a:chExt cx="4693540" cy="1241677"/>
          </a:xfrm>
        </p:grpSpPr>
        <p:sp>
          <p:nvSpPr>
            <p:cNvPr id="21" name="Rounded Rectangle 20"/>
            <p:cNvSpPr/>
            <p:nvPr/>
          </p:nvSpPr>
          <p:spPr>
            <a:xfrm>
              <a:off x="5105401" y="2327643"/>
              <a:ext cx="3505200" cy="6858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a:off x="6535291" y="1771766"/>
              <a:ext cx="3263650" cy="523220"/>
            </a:xfrm>
            <a:prstGeom prst="rect">
              <a:avLst/>
            </a:prstGeom>
            <a:noFill/>
          </p:spPr>
          <p:txBody>
            <a:bodyPr wrap="none" rtlCol="0">
              <a:spAutoFit/>
            </a:bodyPr>
            <a:lstStyle/>
            <a:p>
              <a:r>
                <a:rPr lang="en-US" sz="2800" dirty="0" smtClean="0">
                  <a:solidFill>
                    <a:schemeClr val="accent2"/>
                  </a:solidFill>
                </a:rPr>
                <a:t>Caps loss rate at 0.05</a:t>
              </a:r>
              <a:endParaRPr lang="en-US" sz="2800" dirty="0">
                <a:solidFill>
                  <a:schemeClr val="accent2"/>
                </a:solidFill>
              </a:endParaRPr>
            </a:p>
          </p:txBody>
        </p:sp>
      </p:grpSp>
      <p:grpSp>
        <p:nvGrpSpPr>
          <p:cNvPr id="29" name="Group 28"/>
          <p:cNvGrpSpPr/>
          <p:nvPr/>
        </p:nvGrpSpPr>
        <p:grpSpPr>
          <a:xfrm>
            <a:off x="3426461" y="1432069"/>
            <a:ext cx="7593729" cy="656089"/>
            <a:chOff x="3581400" y="1432069"/>
            <a:chExt cx="7593729" cy="656089"/>
          </a:xfrm>
        </p:grpSpPr>
        <p:cxnSp>
          <p:nvCxnSpPr>
            <p:cNvPr id="26" name="Straight Arrow Connector 25"/>
            <p:cNvCxnSpPr/>
            <p:nvPr/>
          </p:nvCxnSpPr>
          <p:spPr>
            <a:xfrm flipH="1">
              <a:off x="3581400" y="1722398"/>
              <a:ext cx="91440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495800" y="1432069"/>
              <a:ext cx="6679329" cy="523220"/>
            </a:xfrm>
            <a:prstGeom prst="rect">
              <a:avLst/>
            </a:prstGeom>
            <a:noFill/>
          </p:spPr>
          <p:txBody>
            <a:bodyPr wrap="none" rtlCol="0">
              <a:spAutoFit/>
            </a:bodyPr>
            <a:lstStyle/>
            <a:p>
              <a:r>
                <a:rPr lang="en-US" sz="2800" dirty="0" smtClean="0">
                  <a:solidFill>
                    <a:schemeClr val="accent1"/>
                  </a:solidFill>
                </a:rPr>
                <a:t>Guarantees unique and fair </a:t>
              </a:r>
              <a:r>
                <a:rPr lang="en-US" sz="2800" dirty="0">
                  <a:solidFill>
                    <a:schemeClr val="accent1"/>
                  </a:solidFill>
                </a:rPr>
                <a:t>N</a:t>
              </a:r>
              <a:r>
                <a:rPr lang="en-US" sz="2800" dirty="0" smtClean="0">
                  <a:solidFill>
                    <a:schemeClr val="accent1"/>
                  </a:solidFill>
                </a:rPr>
                <a:t>ash equilibrium</a:t>
              </a:r>
              <a:endParaRPr lang="en-US" sz="2800" dirty="0">
                <a:solidFill>
                  <a:schemeClr val="accent1"/>
                </a:solidFill>
              </a:endParaRPr>
            </a:p>
          </p:txBody>
        </p:sp>
      </p:grpSp>
      <p:grpSp>
        <p:nvGrpSpPr>
          <p:cNvPr id="30" name="Group 29"/>
          <p:cNvGrpSpPr/>
          <p:nvPr/>
        </p:nvGrpSpPr>
        <p:grpSpPr>
          <a:xfrm>
            <a:off x="5740272" y="4227448"/>
            <a:ext cx="5416915" cy="523220"/>
            <a:chOff x="3581400" y="1432069"/>
            <a:chExt cx="5416915" cy="523220"/>
          </a:xfrm>
        </p:grpSpPr>
        <p:cxnSp>
          <p:nvCxnSpPr>
            <p:cNvPr id="31" name="Straight Arrow Connector 30"/>
            <p:cNvCxnSpPr/>
            <p:nvPr/>
          </p:nvCxnSpPr>
          <p:spPr>
            <a:xfrm flipH="1">
              <a:off x="3581400" y="1722398"/>
              <a:ext cx="6400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95800" y="1432069"/>
              <a:ext cx="4502515" cy="523220"/>
            </a:xfrm>
            <a:prstGeom prst="rect">
              <a:avLst/>
            </a:prstGeom>
            <a:noFill/>
          </p:spPr>
          <p:txBody>
            <a:bodyPr wrap="none" rtlCol="0">
              <a:spAutoFit/>
            </a:bodyPr>
            <a:lstStyle/>
            <a:p>
              <a:r>
                <a:rPr lang="en-US" sz="2800" dirty="0" smtClean="0">
                  <a:solidFill>
                    <a:schemeClr val="accent1"/>
                  </a:solidFill>
                </a:rPr>
                <a:t>Shapes convergence behavior</a:t>
              </a:r>
              <a:endParaRPr lang="en-US" sz="2800" dirty="0">
                <a:solidFill>
                  <a:schemeClr val="accent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6536055" cy="695960"/>
          </a:xfrm>
          <a:prstGeom prst="rect">
            <a:avLst/>
          </a:prstGeom>
        </p:spPr>
        <p:txBody>
          <a:bodyPr vert="horz" wrap="square" lIns="0" tIns="12700" rIns="0" bIns="0" rtlCol="0">
            <a:spAutoFit/>
          </a:bodyPr>
          <a:lstStyle/>
          <a:p>
            <a:pPr marL="12700">
              <a:lnSpc>
                <a:spcPct val="100000"/>
              </a:lnSpc>
              <a:spcBef>
                <a:spcPts val="100"/>
              </a:spcBef>
            </a:pPr>
            <a:r>
              <a:rPr lang="en-US" spc="-90" dirty="0" smtClean="0"/>
              <a:t>Outline</a:t>
            </a:r>
            <a:endParaRPr spc="-75" dirty="0"/>
          </a:p>
        </p:txBody>
      </p:sp>
      <p:sp>
        <p:nvSpPr>
          <p:cNvPr id="3" name="TextBox 2"/>
          <p:cNvSpPr txBox="1"/>
          <p:nvPr/>
        </p:nvSpPr>
        <p:spPr>
          <a:xfrm>
            <a:off x="916939" y="1614395"/>
            <a:ext cx="10370185"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Background: Congestion Control</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3200" dirty="0"/>
              <a:t>Offline learning based congestion control</a:t>
            </a:r>
          </a:p>
          <a:p>
            <a:pPr marL="742950" lvl="1" indent="-285750">
              <a:buFont typeface="Arial" panose="020B0604020202020204" pitchFamily="34" charset="0"/>
              <a:buChar char="•"/>
            </a:pPr>
            <a:r>
              <a:rPr lang="en-US" sz="3200" dirty="0"/>
              <a:t>Remy (SIGCOMM’13)</a:t>
            </a:r>
          </a:p>
          <a:p>
            <a:pPr lvl="1"/>
            <a:endParaRPr lang="en-US" sz="900" dirty="0"/>
          </a:p>
          <a:p>
            <a:pPr marL="285750" indent="-285750">
              <a:buFont typeface="Arial" panose="020B0604020202020204" pitchFamily="34" charset="0"/>
              <a:buChar char="•"/>
            </a:pPr>
            <a:r>
              <a:rPr lang="en-US" sz="3200" dirty="0"/>
              <a:t>Online learning based congestion control</a:t>
            </a:r>
          </a:p>
          <a:p>
            <a:pPr marL="742950" lvl="1" indent="-285750">
              <a:buFont typeface="Arial" panose="020B0604020202020204" pitchFamily="34" charset="0"/>
              <a:buChar char="•"/>
            </a:pPr>
            <a:r>
              <a:rPr lang="en-US" sz="3200" dirty="0"/>
              <a:t>PCC Allegro (NSDI’15)</a:t>
            </a:r>
          </a:p>
          <a:p>
            <a:pPr marL="742950" lvl="1" indent="-285750">
              <a:buFont typeface="Arial" panose="020B0604020202020204" pitchFamily="34" charset="0"/>
              <a:buChar char="•"/>
            </a:pPr>
            <a:r>
              <a:rPr lang="en-US" sz="3200" dirty="0"/>
              <a:t>PCC </a:t>
            </a:r>
            <a:r>
              <a:rPr lang="en-US" sz="3200" dirty="0" err="1"/>
              <a:t>Vivace</a:t>
            </a:r>
            <a:r>
              <a:rPr lang="en-US" sz="3200" dirty="0"/>
              <a:t> (NSDI’18)</a:t>
            </a:r>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2</a:t>
            </a:fld>
            <a:endParaRPr lang="en-US" spc="-40" dirty="0"/>
          </a:p>
        </p:txBody>
      </p:sp>
    </p:spTree>
    <p:extLst>
      <p:ext uri="{BB962C8B-B14F-4D97-AF65-F5344CB8AC3E}">
        <p14:creationId xmlns:p14="http://schemas.microsoft.com/office/powerpoint/2010/main" val="26768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50" fill="hold"/>
                                        <p:tgtEl>
                                          <p:spTgt spid="3">
                                            <p:txEl>
                                              <p:pRg st="0" end="0"/>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84461" cy="689932"/>
          </a:xfrm>
          <a:prstGeom prst="rect">
            <a:avLst/>
          </a:prstGeom>
        </p:spPr>
        <p:txBody>
          <a:bodyPr vert="horz" wrap="square" lIns="0" tIns="12700" rIns="0" bIns="0" rtlCol="0">
            <a:spAutoFit/>
          </a:bodyPr>
          <a:lstStyle/>
          <a:p>
            <a:pPr marL="12700">
              <a:lnSpc>
                <a:spcPct val="100000"/>
              </a:lnSpc>
              <a:spcBef>
                <a:spcPts val="100"/>
              </a:spcBef>
            </a:pPr>
            <a:r>
              <a:rPr spc="-480" dirty="0" smtClean="0"/>
              <a:t>PCC</a:t>
            </a:r>
            <a:r>
              <a:rPr spc="-100" dirty="0" smtClean="0"/>
              <a:t> </a:t>
            </a:r>
            <a:r>
              <a:rPr spc="-80" dirty="0" smtClean="0"/>
              <a:t>Allegro</a:t>
            </a:r>
            <a:r>
              <a:rPr lang="en-US" spc="-80" dirty="0" smtClean="0"/>
              <a:t>: Rate Control Illustration</a:t>
            </a:r>
            <a:endParaRPr spc="-80" dirty="0"/>
          </a:p>
        </p:txBody>
      </p:sp>
      <p:sp>
        <p:nvSpPr>
          <p:cNvPr id="17" name="Slide Number Placeholder 16"/>
          <p:cNvSpPr>
            <a:spLocks noGrp="1"/>
          </p:cNvSpPr>
          <p:nvPr>
            <p:ph type="sldNum" sz="quarter" idx="7"/>
          </p:nvPr>
        </p:nvSpPr>
        <p:spPr/>
        <p:txBody>
          <a:bodyPr/>
          <a:lstStyle/>
          <a:p>
            <a:pPr marL="25400">
              <a:lnSpc>
                <a:spcPts val="1310"/>
              </a:lnSpc>
            </a:pPr>
            <a:fld id="{81D60167-4931-47E6-BA6A-407CBD079E47}" type="slidenum">
              <a:rPr lang="en-US" spc="-40" smtClean="0"/>
              <a:t>20</a:t>
            </a:fld>
            <a:endParaRPr lang="en-US" spc="-40" dirty="0"/>
          </a:p>
        </p:txBody>
      </p:sp>
      <p:pic>
        <p:nvPicPr>
          <p:cNvPr id="3" name="Picture 2"/>
          <p:cNvPicPr>
            <a:picLocks noChangeAspect="1"/>
          </p:cNvPicPr>
          <p:nvPr/>
        </p:nvPicPr>
        <p:blipFill>
          <a:blip r:embed="rId2"/>
          <a:stretch>
            <a:fillRect/>
          </a:stretch>
        </p:blipFill>
        <p:spPr>
          <a:xfrm>
            <a:off x="1644331" y="1863778"/>
            <a:ext cx="8829675" cy="4772025"/>
          </a:xfrm>
          <a:prstGeom prst="rect">
            <a:avLst/>
          </a:prstGeom>
        </p:spPr>
      </p:pic>
    </p:spTree>
    <p:extLst>
      <p:ext uri="{BB962C8B-B14F-4D97-AF65-F5344CB8AC3E}">
        <p14:creationId xmlns:p14="http://schemas.microsoft.com/office/powerpoint/2010/main" val="2867047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84461" cy="689932"/>
          </a:xfrm>
          <a:prstGeom prst="rect">
            <a:avLst/>
          </a:prstGeom>
        </p:spPr>
        <p:txBody>
          <a:bodyPr vert="horz" wrap="square" lIns="0" tIns="12700" rIns="0" bIns="0" rtlCol="0">
            <a:spAutoFit/>
          </a:bodyPr>
          <a:lstStyle/>
          <a:p>
            <a:pPr marL="12700">
              <a:lnSpc>
                <a:spcPct val="100000"/>
              </a:lnSpc>
              <a:spcBef>
                <a:spcPts val="100"/>
              </a:spcBef>
            </a:pPr>
            <a:r>
              <a:rPr spc="-480" dirty="0" smtClean="0"/>
              <a:t>PCC</a:t>
            </a:r>
            <a:r>
              <a:rPr spc="-100" dirty="0" smtClean="0"/>
              <a:t> </a:t>
            </a:r>
            <a:r>
              <a:rPr spc="-80" dirty="0" smtClean="0"/>
              <a:t>Allegro</a:t>
            </a:r>
            <a:r>
              <a:rPr lang="en-US" spc="-80" dirty="0" smtClean="0"/>
              <a:t>: Rate Control Illustration</a:t>
            </a:r>
            <a:endParaRPr spc="-80" dirty="0"/>
          </a:p>
        </p:txBody>
      </p:sp>
      <p:sp>
        <p:nvSpPr>
          <p:cNvPr id="17" name="Slide Number Placeholder 16"/>
          <p:cNvSpPr>
            <a:spLocks noGrp="1"/>
          </p:cNvSpPr>
          <p:nvPr>
            <p:ph type="sldNum" sz="quarter" idx="7"/>
          </p:nvPr>
        </p:nvSpPr>
        <p:spPr/>
        <p:txBody>
          <a:bodyPr/>
          <a:lstStyle/>
          <a:p>
            <a:pPr marL="25400">
              <a:lnSpc>
                <a:spcPts val="1310"/>
              </a:lnSpc>
            </a:pPr>
            <a:fld id="{81D60167-4931-47E6-BA6A-407CBD079E47}" type="slidenum">
              <a:rPr lang="en-US" spc="-40" smtClean="0"/>
              <a:t>21</a:t>
            </a:fld>
            <a:endParaRPr lang="en-US" spc="-40" dirty="0"/>
          </a:p>
        </p:txBody>
      </p:sp>
      <p:pic>
        <p:nvPicPr>
          <p:cNvPr id="4" name="Picture 3"/>
          <p:cNvPicPr>
            <a:picLocks noChangeAspect="1"/>
          </p:cNvPicPr>
          <p:nvPr/>
        </p:nvPicPr>
        <p:blipFill>
          <a:blip r:embed="rId2"/>
          <a:stretch>
            <a:fillRect/>
          </a:stretch>
        </p:blipFill>
        <p:spPr>
          <a:xfrm>
            <a:off x="1663381" y="1854253"/>
            <a:ext cx="8791575" cy="4781550"/>
          </a:xfrm>
          <a:prstGeom prst="rect">
            <a:avLst/>
          </a:prstGeom>
        </p:spPr>
      </p:pic>
    </p:spTree>
    <p:extLst>
      <p:ext uri="{BB962C8B-B14F-4D97-AF65-F5344CB8AC3E}">
        <p14:creationId xmlns:p14="http://schemas.microsoft.com/office/powerpoint/2010/main" val="496093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84461" cy="689932"/>
          </a:xfrm>
          <a:prstGeom prst="rect">
            <a:avLst/>
          </a:prstGeom>
        </p:spPr>
        <p:txBody>
          <a:bodyPr vert="horz" wrap="square" lIns="0" tIns="12700" rIns="0" bIns="0" rtlCol="0">
            <a:spAutoFit/>
          </a:bodyPr>
          <a:lstStyle/>
          <a:p>
            <a:pPr marL="12700">
              <a:lnSpc>
                <a:spcPct val="100000"/>
              </a:lnSpc>
              <a:spcBef>
                <a:spcPts val="100"/>
              </a:spcBef>
            </a:pPr>
            <a:r>
              <a:rPr spc="-480" dirty="0" smtClean="0"/>
              <a:t>PCC</a:t>
            </a:r>
            <a:r>
              <a:rPr spc="-100" dirty="0" smtClean="0"/>
              <a:t> </a:t>
            </a:r>
            <a:r>
              <a:rPr spc="-80" dirty="0" smtClean="0"/>
              <a:t>Allegro</a:t>
            </a:r>
            <a:r>
              <a:rPr lang="en-US" spc="-80" dirty="0" smtClean="0"/>
              <a:t>: Rate Control Illustration</a:t>
            </a:r>
            <a:endParaRPr spc="-80" dirty="0"/>
          </a:p>
        </p:txBody>
      </p:sp>
      <p:sp>
        <p:nvSpPr>
          <p:cNvPr id="17" name="Slide Number Placeholder 16"/>
          <p:cNvSpPr>
            <a:spLocks noGrp="1"/>
          </p:cNvSpPr>
          <p:nvPr>
            <p:ph type="sldNum" sz="quarter" idx="7"/>
          </p:nvPr>
        </p:nvSpPr>
        <p:spPr/>
        <p:txBody>
          <a:bodyPr/>
          <a:lstStyle/>
          <a:p>
            <a:pPr marL="25400">
              <a:lnSpc>
                <a:spcPts val="1310"/>
              </a:lnSpc>
            </a:pPr>
            <a:fld id="{81D60167-4931-47E6-BA6A-407CBD079E47}" type="slidenum">
              <a:rPr lang="en-US" spc="-40" smtClean="0"/>
              <a:t>22</a:t>
            </a:fld>
            <a:endParaRPr lang="en-US" spc="-40" dirty="0"/>
          </a:p>
        </p:txBody>
      </p:sp>
      <p:pic>
        <p:nvPicPr>
          <p:cNvPr id="4" name="Picture 3"/>
          <p:cNvPicPr>
            <a:picLocks noChangeAspect="1"/>
          </p:cNvPicPr>
          <p:nvPr/>
        </p:nvPicPr>
        <p:blipFill>
          <a:blip r:embed="rId2"/>
          <a:stretch>
            <a:fillRect/>
          </a:stretch>
        </p:blipFill>
        <p:spPr>
          <a:xfrm>
            <a:off x="1644331" y="1844728"/>
            <a:ext cx="8829675" cy="4791075"/>
          </a:xfrm>
          <a:prstGeom prst="rect">
            <a:avLst/>
          </a:prstGeom>
        </p:spPr>
      </p:pic>
    </p:spTree>
    <p:extLst>
      <p:ext uri="{BB962C8B-B14F-4D97-AF65-F5344CB8AC3E}">
        <p14:creationId xmlns:p14="http://schemas.microsoft.com/office/powerpoint/2010/main" val="3196250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84461" cy="689932"/>
          </a:xfrm>
          <a:prstGeom prst="rect">
            <a:avLst/>
          </a:prstGeom>
        </p:spPr>
        <p:txBody>
          <a:bodyPr vert="horz" wrap="square" lIns="0" tIns="12700" rIns="0" bIns="0" rtlCol="0">
            <a:spAutoFit/>
          </a:bodyPr>
          <a:lstStyle/>
          <a:p>
            <a:pPr marL="12700">
              <a:lnSpc>
                <a:spcPct val="100000"/>
              </a:lnSpc>
              <a:spcBef>
                <a:spcPts val="100"/>
              </a:spcBef>
            </a:pPr>
            <a:r>
              <a:rPr spc="-480" dirty="0" smtClean="0"/>
              <a:t>PCC</a:t>
            </a:r>
            <a:r>
              <a:rPr spc="-100" dirty="0" smtClean="0"/>
              <a:t> </a:t>
            </a:r>
            <a:r>
              <a:rPr spc="-80" dirty="0" smtClean="0"/>
              <a:t>Allegro</a:t>
            </a:r>
            <a:r>
              <a:rPr lang="en-US" spc="-80" dirty="0" smtClean="0"/>
              <a:t>: Rate Control Illustration</a:t>
            </a:r>
            <a:endParaRPr spc="-80" dirty="0"/>
          </a:p>
        </p:txBody>
      </p:sp>
      <p:sp>
        <p:nvSpPr>
          <p:cNvPr id="17" name="Slide Number Placeholder 16"/>
          <p:cNvSpPr>
            <a:spLocks noGrp="1"/>
          </p:cNvSpPr>
          <p:nvPr>
            <p:ph type="sldNum" sz="quarter" idx="7"/>
          </p:nvPr>
        </p:nvSpPr>
        <p:spPr/>
        <p:txBody>
          <a:bodyPr/>
          <a:lstStyle/>
          <a:p>
            <a:pPr marL="25400">
              <a:lnSpc>
                <a:spcPts val="1310"/>
              </a:lnSpc>
            </a:pPr>
            <a:fld id="{81D60167-4931-47E6-BA6A-407CBD079E47}" type="slidenum">
              <a:rPr lang="en-US" spc="-40" smtClean="0"/>
              <a:t>23</a:t>
            </a:fld>
            <a:endParaRPr lang="en-US" spc="-40" dirty="0"/>
          </a:p>
        </p:txBody>
      </p:sp>
      <p:pic>
        <p:nvPicPr>
          <p:cNvPr id="5" name="Picture 4"/>
          <p:cNvPicPr>
            <a:picLocks noChangeAspect="1"/>
          </p:cNvPicPr>
          <p:nvPr/>
        </p:nvPicPr>
        <p:blipFill>
          <a:blip r:embed="rId2"/>
          <a:stretch>
            <a:fillRect/>
          </a:stretch>
        </p:blipFill>
        <p:spPr>
          <a:xfrm>
            <a:off x="1634806" y="1816153"/>
            <a:ext cx="8848725" cy="481965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7162800" y="4038600"/>
                <a:ext cx="32058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𝜀</m:t>
                      </m:r>
                      <m:r>
                        <a:rPr lang="en-US" sz="2800" b="0" i="1" smtClean="0">
                          <a:latin typeface="Cambria Math" panose="02040503050406030204" pitchFamily="18" charset="0"/>
                          <a:ea typeface="Cambria Math" panose="02040503050406030204" pitchFamily="18" charset="0"/>
                        </a:rPr>
                        <m:t>=0.01 </m:t>
                      </m:r>
                      <m:r>
                        <a:rPr lang="en-US" sz="2800" b="0" i="1" smtClean="0">
                          <a:latin typeface="Cambria Math" panose="02040503050406030204" pitchFamily="18" charset="0"/>
                          <a:ea typeface="Cambria Math" panose="02040503050406030204" pitchFamily="18" charset="0"/>
                        </a:rPr>
                        <m:t>𝑏𝑦</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𝑑𝑒𝑓𝑎𝑢𝑙𝑡</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7162800" y="4038600"/>
                <a:ext cx="3205878" cy="430887"/>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045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606398" y="3739081"/>
            <a:ext cx="3072244" cy="443711"/>
          </a:xfrm>
          <a:prstGeom prst="rect">
            <a:avLst/>
          </a:prstGeom>
        </p:spPr>
        <p:txBody>
          <a:bodyPr vert="horz" wrap="square" lIns="0" tIns="12700" rIns="0" bIns="0" rtlCol="0">
            <a:spAutoFit/>
          </a:bodyPr>
          <a:lstStyle/>
          <a:p>
            <a:pPr marL="12700">
              <a:lnSpc>
                <a:spcPct val="100000"/>
              </a:lnSpc>
              <a:spcBef>
                <a:spcPts val="100"/>
              </a:spcBef>
            </a:pPr>
            <a:r>
              <a:rPr lang="en-US" sz="2800" spc="-60" dirty="0" smtClean="0">
                <a:solidFill>
                  <a:srgbClr val="FF0000"/>
                </a:solidFill>
              </a:rPr>
              <a:t>Slow convergence</a:t>
            </a:r>
            <a:endParaRPr sz="2800" dirty="0"/>
          </a:p>
        </p:txBody>
      </p:sp>
      <p:grpSp>
        <p:nvGrpSpPr>
          <p:cNvPr id="46" name="Group 45"/>
          <p:cNvGrpSpPr/>
          <p:nvPr/>
        </p:nvGrpSpPr>
        <p:grpSpPr>
          <a:xfrm>
            <a:off x="1017138" y="4543322"/>
            <a:ext cx="4161790" cy="1982607"/>
            <a:chOff x="1017138" y="4716590"/>
            <a:chExt cx="4161790" cy="1982607"/>
          </a:xfrm>
        </p:grpSpPr>
        <p:grpSp>
          <p:nvGrpSpPr>
            <p:cNvPr id="45" name="Group 44"/>
            <p:cNvGrpSpPr/>
            <p:nvPr/>
          </p:nvGrpSpPr>
          <p:grpSpPr>
            <a:xfrm>
              <a:off x="1017138" y="4716590"/>
              <a:ext cx="4161790" cy="1458441"/>
              <a:chOff x="1017138" y="4716590"/>
              <a:chExt cx="4161790" cy="1458441"/>
            </a:xfrm>
          </p:grpSpPr>
          <p:sp>
            <p:nvSpPr>
              <p:cNvPr id="2" name="object 2"/>
              <p:cNvSpPr/>
              <p:nvPr/>
            </p:nvSpPr>
            <p:spPr>
              <a:xfrm>
                <a:off x="4025170" y="5127866"/>
                <a:ext cx="394970" cy="321310"/>
              </a:xfrm>
              <a:custGeom>
                <a:avLst/>
                <a:gdLst/>
                <a:ahLst/>
                <a:cxnLst/>
                <a:rect l="l" t="t" r="r" b="b"/>
                <a:pathLst>
                  <a:path w="394970" h="321310">
                    <a:moveTo>
                      <a:pt x="163017" y="0"/>
                    </a:moveTo>
                    <a:lnTo>
                      <a:pt x="95935" y="29070"/>
                    </a:lnTo>
                    <a:lnTo>
                      <a:pt x="69596" y="57924"/>
                    </a:lnTo>
                    <a:lnTo>
                      <a:pt x="48831" y="94500"/>
                    </a:lnTo>
                    <a:lnTo>
                      <a:pt x="34048" y="137769"/>
                    </a:lnTo>
                    <a:lnTo>
                      <a:pt x="25692" y="186817"/>
                    </a:lnTo>
                    <a:lnTo>
                      <a:pt x="24320" y="240969"/>
                    </a:lnTo>
                    <a:lnTo>
                      <a:pt x="25158" y="246989"/>
                    </a:lnTo>
                    <a:lnTo>
                      <a:pt x="0" y="250494"/>
                    </a:lnTo>
                    <a:lnTo>
                      <a:pt x="48221" y="320725"/>
                    </a:lnTo>
                    <a:lnTo>
                      <a:pt x="74296" y="243497"/>
                    </a:lnTo>
                    <a:lnTo>
                      <a:pt x="50317" y="243497"/>
                    </a:lnTo>
                    <a:lnTo>
                      <a:pt x="49771" y="239534"/>
                    </a:lnTo>
                    <a:lnTo>
                      <a:pt x="51041" y="189293"/>
                    </a:lnTo>
                    <a:lnTo>
                      <a:pt x="58737" y="144056"/>
                    </a:lnTo>
                    <a:lnTo>
                      <a:pt x="72097" y="104965"/>
                    </a:lnTo>
                    <a:lnTo>
                      <a:pt x="112382" y="48729"/>
                    </a:lnTo>
                    <a:lnTo>
                      <a:pt x="165455" y="25615"/>
                    </a:lnTo>
                    <a:lnTo>
                      <a:pt x="252982" y="25615"/>
                    </a:lnTo>
                    <a:lnTo>
                      <a:pt x="239649" y="16586"/>
                    </a:lnTo>
                    <a:lnTo>
                      <a:pt x="201460" y="2489"/>
                    </a:lnTo>
                    <a:lnTo>
                      <a:pt x="163017" y="0"/>
                    </a:lnTo>
                    <a:close/>
                  </a:path>
                  <a:path w="394970" h="321310">
                    <a:moveTo>
                      <a:pt x="252982" y="25615"/>
                    </a:moveTo>
                    <a:lnTo>
                      <a:pt x="165455" y="25615"/>
                    </a:lnTo>
                    <a:lnTo>
                      <a:pt x="196138" y="27597"/>
                    </a:lnTo>
                    <a:lnTo>
                      <a:pt x="227952" y="39344"/>
                    </a:lnTo>
                    <a:lnTo>
                      <a:pt x="287401" y="89166"/>
                    </a:lnTo>
                    <a:lnTo>
                      <a:pt x="313156" y="125272"/>
                    </a:lnTo>
                    <a:lnTo>
                      <a:pt x="335051" y="167259"/>
                    </a:lnTo>
                    <a:lnTo>
                      <a:pt x="352259" y="213868"/>
                    </a:lnTo>
                    <a:lnTo>
                      <a:pt x="363982" y="263867"/>
                    </a:lnTo>
                    <a:lnTo>
                      <a:pt x="369595" y="316801"/>
                    </a:lnTo>
                    <a:lnTo>
                      <a:pt x="394855" y="314121"/>
                    </a:lnTo>
                    <a:lnTo>
                      <a:pt x="389077" y="259613"/>
                    </a:lnTo>
                    <a:lnTo>
                      <a:pt x="376631" y="206552"/>
                    </a:lnTo>
                    <a:lnTo>
                      <a:pt x="358317" y="156946"/>
                    </a:lnTo>
                    <a:lnTo>
                      <a:pt x="334860" y="111950"/>
                    </a:lnTo>
                    <a:lnTo>
                      <a:pt x="306895" y="72745"/>
                    </a:lnTo>
                    <a:lnTo>
                      <a:pt x="274980" y="40512"/>
                    </a:lnTo>
                    <a:lnTo>
                      <a:pt x="252982" y="25615"/>
                    </a:lnTo>
                    <a:close/>
                  </a:path>
                  <a:path w="394970" h="321310">
                    <a:moveTo>
                      <a:pt x="75476" y="240004"/>
                    </a:moveTo>
                    <a:lnTo>
                      <a:pt x="50317" y="243497"/>
                    </a:lnTo>
                    <a:lnTo>
                      <a:pt x="74296" y="243497"/>
                    </a:lnTo>
                    <a:lnTo>
                      <a:pt x="75476" y="240004"/>
                    </a:lnTo>
                    <a:close/>
                  </a:path>
                </a:pathLst>
              </a:custGeom>
              <a:solidFill>
                <a:srgbClr val="000000"/>
              </a:solidFill>
            </p:spPr>
            <p:txBody>
              <a:bodyPr wrap="square" lIns="0" tIns="0" rIns="0" bIns="0" rtlCol="0"/>
              <a:lstStyle/>
              <a:p>
                <a:endParaRPr/>
              </a:p>
            </p:txBody>
          </p:sp>
          <p:sp>
            <p:nvSpPr>
              <p:cNvPr id="3" name="object 3"/>
              <p:cNvSpPr/>
              <p:nvPr/>
            </p:nvSpPr>
            <p:spPr>
              <a:xfrm>
                <a:off x="3664909" y="5127866"/>
                <a:ext cx="394970" cy="321310"/>
              </a:xfrm>
              <a:custGeom>
                <a:avLst/>
                <a:gdLst/>
                <a:ahLst/>
                <a:cxnLst/>
                <a:rect l="l" t="t" r="r" b="b"/>
                <a:pathLst>
                  <a:path w="394970" h="321310">
                    <a:moveTo>
                      <a:pt x="163017" y="0"/>
                    </a:moveTo>
                    <a:lnTo>
                      <a:pt x="95923" y="29070"/>
                    </a:lnTo>
                    <a:lnTo>
                      <a:pt x="69596" y="57924"/>
                    </a:lnTo>
                    <a:lnTo>
                      <a:pt x="48831" y="94500"/>
                    </a:lnTo>
                    <a:lnTo>
                      <a:pt x="34036" y="137769"/>
                    </a:lnTo>
                    <a:lnTo>
                      <a:pt x="25692" y="186817"/>
                    </a:lnTo>
                    <a:lnTo>
                      <a:pt x="24320" y="240969"/>
                    </a:lnTo>
                    <a:lnTo>
                      <a:pt x="25158" y="246989"/>
                    </a:lnTo>
                    <a:lnTo>
                      <a:pt x="0" y="250482"/>
                    </a:lnTo>
                    <a:lnTo>
                      <a:pt x="48221" y="320725"/>
                    </a:lnTo>
                    <a:lnTo>
                      <a:pt x="74296" y="243497"/>
                    </a:lnTo>
                    <a:lnTo>
                      <a:pt x="50317" y="243497"/>
                    </a:lnTo>
                    <a:lnTo>
                      <a:pt x="49771" y="239534"/>
                    </a:lnTo>
                    <a:lnTo>
                      <a:pt x="51041" y="189280"/>
                    </a:lnTo>
                    <a:lnTo>
                      <a:pt x="58737" y="144056"/>
                    </a:lnTo>
                    <a:lnTo>
                      <a:pt x="72097" y="104965"/>
                    </a:lnTo>
                    <a:lnTo>
                      <a:pt x="112369" y="48729"/>
                    </a:lnTo>
                    <a:lnTo>
                      <a:pt x="165455" y="25615"/>
                    </a:lnTo>
                    <a:lnTo>
                      <a:pt x="252974" y="25615"/>
                    </a:lnTo>
                    <a:lnTo>
                      <a:pt x="239636" y="16586"/>
                    </a:lnTo>
                    <a:lnTo>
                      <a:pt x="201460" y="2489"/>
                    </a:lnTo>
                    <a:lnTo>
                      <a:pt x="163017" y="0"/>
                    </a:lnTo>
                    <a:close/>
                  </a:path>
                  <a:path w="394970" h="321310">
                    <a:moveTo>
                      <a:pt x="252974" y="25615"/>
                    </a:moveTo>
                    <a:lnTo>
                      <a:pt x="165455" y="25615"/>
                    </a:lnTo>
                    <a:lnTo>
                      <a:pt x="196126" y="27597"/>
                    </a:lnTo>
                    <a:lnTo>
                      <a:pt x="227952" y="39344"/>
                    </a:lnTo>
                    <a:lnTo>
                      <a:pt x="287400" y="89166"/>
                    </a:lnTo>
                    <a:lnTo>
                      <a:pt x="313156" y="125260"/>
                    </a:lnTo>
                    <a:lnTo>
                      <a:pt x="335051" y="167259"/>
                    </a:lnTo>
                    <a:lnTo>
                      <a:pt x="352247" y="213868"/>
                    </a:lnTo>
                    <a:lnTo>
                      <a:pt x="363981" y="263855"/>
                    </a:lnTo>
                    <a:lnTo>
                      <a:pt x="369582" y="316801"/>
                    </a:lnTo>
                    <a:lnTo>
                      <a:pt x="394842" y="314121"/>
                    </a:lnTo>
                    <a:lnTo>
                      <a:pt x="389077" y="259600"/>
                    </a:lnTo>
                    <a:lnTo>
                      <a:pt x="376618" y="206552"/>
                    </a:lnTo>
                    <a:lnTo>
                      <a:pt x="358317" y="156946"/>
                    </a:lnTo>
                    <a:lnTo>
                      <a:pt x="334860" y="111950"/>
                    </a:lnTo>
                    <a:lnTo>
                      <a:pt x="306882" y="72745"/>
                    </a:lnTo>
                    <a:lnTo>
                      <a:pt x="274980" y="40512"/>
                    </a:lnTo>
                    <a:lnTo>
                      <a:pt x="252974" y="25615"/>
                    </a:lnTo>
                    <a:close/>
                  </a:path>
                  <a:path w="394970" h="321310">
                    <a:moveTo>
                      <a:pt x="75476" y="240004"/>
                    </a:moveTo>
                    <a:lnTo>
                      <a:pt x="50317" y="243497"/>
                    </a:lnTo>
                    <a:lnTo>
                      <a:pt x="74296" y="243497"/>
                    </a:lnTo>
                    <a:lnTo>
                      <a:pt x="75476" y="240004"/>
                    </a:lnTo>
                    <a:close/>
                  </a:path>
                </a:pathLst>
              </a:custGeom>
              <a:solidFill>
                <a:srgbClr val="000000"/>
              </a:solidFill>
            </p:spPr>
            <p:txBody>
              <a:bodyPr wrap="square" lIns="0" tIns="0" rIns="0" bIns="0" rtlCol="0"/>
              <a:lstStyle/>
              <a:p>
                <a:endParaRPr/>
              </a:p>
            </p:txBody>
          </p:sp>
          <p:sp>
            <p:nvSpPr>
              <p:cNvPr id="4" name="object 4"/>
              <p:cNvSpPr/>
              <p:nvPr/>
            </p:nvSpPr>
            <p:spPr>
              <a:xfrm>
                <a:off x="3304369" y="5127866"/>
                <a:ext cx="394970" cy="321310"/>
              </a:xfrm>
              <a:custGeom>
                <a:avLst/>
                <a:gdLst/>
                <a:ahLst/>
                <a:cxnLst/>
                <a:rect l="l" t="t" r="r" b="b"/>
                <a:pathLst>
                  <a:path w="394970" h="321310">
                    <a:moveTo>
                      <a:pt x="163017" y="0"/>
                    </a:moveTo>
                    <a:lnTo>
                      <a:pt x="95923" y="29070"/>
                    </a:lnTo>
                    <a:lnTo>
                      <a:pt x="69596" y="57924"/>
                    </a:lnTo>
                    <a:lnTo>
                      <a:pt x="48831" y="94500"/>
                    </a:lnTo>
                    <a:lnTo>
                      <a:pt x="34036" y="137769"/>
                    </a:lnTo>
                    <a:lnTo>
                      <a:pt x="25692" y="186817"/>
                    </a:lnTo>
                    <a:lnTo>
                      <a:pt x="24320" y="240969"/>
                    </a:lnTo>
                    <a:lnTo>
                      <a:pt x="25158" y="246989"/>
                    </a:lnTo>
                    <a:lnTo>
                      <a:pt x="0" y="250482"/>
                    </a:lnTo>
                    <a:lnTo>
                      <a:pt x="48209" y="320725"/>
                    </a:lnTo>
                    <a:lnTo>
                      <a:pt x="74296" y="243497"/>
                    </a:lnTo>
                    <a:lnTo>
                      <a:pt x="50317" y="243497"/>
                    </a:lnTo>
                    <a:lnTo>
                      <a:pt x="49758" y="239534"/>
                    </a:lnTo>
                    <a:lnTo>
                      <a:pt x="51041" y="189280"/>
                    </a:lnTo>
                    <a:lnTo>
                      <a:pt x="58737" y="144056"/>
                    </a:lnTo>
                    <a:lnTo>
                      <a:pt x="72097" y="104965"/>
                    </a:lnTo>
                    <a:lnTo>
                      <a:pt x="112369" y="48729"/>
                    </a:lnTo>
                    <a:lnTo>
                      <a:pt x="165455" y="25615"/>
                    </a:lnTo>
                    <a:lnTo>
                      <a:pt x="252974" y="25615"/>
                    </a:lnTo>
                    <a:lnTo>
                      <a:pt x="239636" y="16586"/>
                    </a:lnTo>
                    <a:lnTo>
                      <a:pt x="201460" y="2489"/>
                    </a:lnTo>
                    <a:lnTo>
                      <a:pt x="163017" y="0"/>
                    </a:lnTo>
                    <a:close/>
                  </a:path>
                  <a:path w="394970" h="321310">
                    <a:moveTo>
                      <a:pt x="252974" y="25615"/>
                    </a:moveTo>
                    <a:lnTo>
                      <a:pt x="165455" y="25615"/>
                    </a:lnTo>
                    <a:lnTo>
                      <a:pt x="196126" y="27597"/>
                    </a:lnTo>
                    <a:lnTo>
                      <a:pt x="227952" y="39344"/>
                    </a:lnTo>
                    <a:lnTo>
                      <a:pt x="287400" y="89166"/>
                    </a:lnTo>
                    <a:lnTo>
                      <a:pt x="313156" y="125260"/>
                    </a:lnTo>
                    <a:lnTo>
                      <a:pt x="335051" y="167259"/>
                    </a:lnTo>
                    <a:lnTo>
                      <a:pt x="352247" y="213868"/>
                    </a:lnTo>
                    <a:lnTo>
                      <a:pt x="363982" y="263855"/>
                    </a:lnTo>
                    <a:lnTo>
                      <a:pt x="369582" y="316801"/>
                    </a:lnTo>
                    <a:lnTo>
                      <a:pt x="394842" y="314121"/>
                    </a:lnTo>
                    <a:lnTo>
                      <a:pt x="389064" y="259600"/>
                    </a:lnTo>
                    <a:lnTo>
                      <a:pt x="376618" y="206552"/>
                    </a:lnTo>
                    <a:lnTo>
                      <a:pt x="358317" y="156946"/>
                    </a:lnTo>
                    <a:lnTo>
                      <a:pt x="334860" y="111950"/>
                    </a:lnTo>
                    <a:lnTo>
                      <a:pt x="306882" y="72745"/>
                    </a:lnTo>
                    <a:lnTo>
                      <a:pt x="274980" y="40512"/>
                    </a:lnTo>
                    <a:lnTo>
                      <a:pt x="252974" y="25615"/>
                    </a:lnTo>
                    <a:close/>
                  </a:path>
                  <a:path w="394970" h="321310">
                    <a:moveTo>
                      <a:pt x="75476" y="240004"/>
                    </a:moveTo>
                    <a:lnTo>
                      <a:pt x="50317" y="243497"/>
                    </a:lnTo>
                    <a:lnTo>
                      <a:pt x="74296" y="243497"/>
                    </a:lnTo>
                    <a:lnTo>
                      <a:pt x="75476" y="240004"/>
                    </a:lnTo>
                    <a:close/>
                  </a:path>
                </a:pathLst>
              </a:custGeom>
              <a:solidFill>
                <a:srgbClr val="000000"/>
              </a:solidFill>
            </p:spPr>
            <p:txBody>
              <a:bodyPr wrap="square" lIns="0" tIns="0" rIns="0" bIns="0" rtlCol="0"/>
              <a:lstStyle/>
              <a:p>
                <a:endParaRPr/>
              </a:p>
            </p:txBody>
          </p:sp>
          <p:sp>
            <p:nvSpPr>
              <p:cNvPr id="5" name="object 5"/>
              <p:cNvSpPr/>
              <p:nvPr/>
            </p:nvSpPr>
            <p:spPr>
              <a:xfrm>
                <a:off x="2945035" y="5127866"/>
                <a:ext cx="394970" cy="321310"/>
              </a:xfrm>
              <a:custGeom>
                <a:avLst/>
                <a:gdLst/>
                <a:ahLst/>
                <a:cxnLst/>
                <a:rect l="l" t="t" r="r" b="b"/>
                <a:pathLst>
                  <a:path w="394970" h="321310">
                    <a:moveTo>
                      <a:pt x="163017" y="0"/>
                    </a:moveTo>
                    <a:lnTo>
                      <a:pt x="95935" y="29070"/>
                    </a:lnTo>
                    <a:lnTo>
                      <a:pt x="69596" y="57924"/>
                    </a:lnTo>
                    <a:lnTo>
                      <a:pt x="48831" y="94500"/>
                    </a:lnTo>
                    <a:lnTo>
                      <a:pt x="34048" y="137769"/>
                    </a:lnTo>
                    <a:lnTo>
                      <a:pt x="25692" y="186817"/>
                    </a:lnTo>
                    <a:lnTo>
                      <a:pt x="24320" y="240969"/>
                    </a:lnTo>
                    <a:lnTo>
                      <a:pt x="25158" y="246989"/>
                    </a:lnTo>
                    <a:lnTo>
                      <a:pt x="0" y="250482"/>
                    </a:lnTo>
                    <a:lnTo>
                      <a:pt x="48221" y="320725"/>
                    </a:lnTo>
                    <a:lnTo>
                      <a:pt x="74296" y="243497"/>
                    </a:lnTo>
                    <a:lnTo>
                      <a:pt x="50317" y="243497"/>
                    </a:lnTo>
                    <a:lnTo>
                      <a:pt x="49771" y="239534"/>
                    </a:lnTo>
                    <a:lnTo>
                      <a:pt x="51041" y="189280"/>
                    </a:lnTo>
                    <a:lnTo>
                      <a:pt x="58737" y="144056"/>
                    </a:lnTo>
                    <a:lnTo>
                      <a:pt x="72097" y="104965"/>
                    </a:lnTo>
                    <a:lnTo>
                      <a:pt x="112382" y="48729"/>
                    </a:lnTo>
                    <a:lnTo>
                      <a:pt x="165455" y="25615"/>
                    </a:lnTo>
                    <a:lnTo>
                      <a:pt x="252982" y="25615"/>
                    </a:lnTo>
                    <a:lnTo>
                      <a:pt x="239649" y="16586"/>
                    </a:lnTo>
                    <a:lnTo>
                      <a:pt x="201460" y="2489"/>
                    </a:lnTo>
                    <a:lnTo>
                      <a:pt x="163017" y="0"/>
                    </a:lnTo>
                    <a:close/>
                  </a:path>
                  <a:path w="394970" h="321310">
                    <a:moveTo>
                      <a:pt x="252982" y="25615"/>
                    </a:moveTo>
                    <a:lnTo>
                      <a:pt x="165455" y="25615"/>
                    </a:lnTo>
                    <a:lnTo>
                      <a:pt x="196138" y="27597"/>
                    </a:lnTo>
                    <a:lnTo>
                      <a:pt x="227952" y="39344"/>
                    </a:lnTo>
                    <a:lnTo>
                      <a:pt x="287401" y="89166"/>
                    </a:lnTo>
                    <a:lnTo>
                      <a:pt x="313156" y="125260"/>
                    </a:lnTo>
                    <a:lnTo>
                      <a:pt x="335051" y="167259"/>
                    </a:lnTo>
                    <a:lnTo>
                      <a:pt x="352259" y="213868"/>
                    </a:lnTo>
                    <a:lnTo>
                      <a:pt x="363981" y="263855"/>
                    </a:lnTo>
                    <a:lnTo>
                      <a:pt x="369595" y="316801"/>
                    </a:lnTo>
                    <a:lnTo>
                      <a:pt x="394843" y="314121"/>
                    </a:lnTo>
                    <a:lnTo>
                      <a:pt x="389077" y="259600"/>
                    </a:lnTo>
                    <a:lnTo>
                      <a:pt x="376631" y="206540"/>
                    </a:lnTo>
                    <a:lnTo>
                      <a:pt x="358317" y="156946"/>
                    </a:lnTo>
                    <a:lnTo>
                      <a:pt x="334860" y="111950"/>
                    </a:lnTo>
                    <a:lnTo>
                      <a:pt x="306882" y="72745"/>
                    </a:lnTo>
                    <a:lnTo>
                      <a:pt x="274980" y="40512"/>
                    </a:lnTo>
                    <a:lnTo>
                      <a:pt x="252982" y="25615"/>
                    </a:lnTo>
                    <a:close/>
                  </a:path>
                  <a:path w="394970" h="321310">
                    <a:moveTo>
                      <a:pt x="75476" y="240004"/>
                    </a:moveTo>
                    <a:lnTo>
                      <a:pt x="50317" y="243497"/>
                    </a:lnTo>
                    <a:lnTo>
                      <a:pt x="74296" y="243497"/>
                    </a:lnTo>
                    <a:lnTo>
                      <a:pt x="75476" y="240004"/>
                    </a:lnTo>
                    <a:close/>
                  </a:path>
                </a:pathLst>
              </a:custGeom>
              <a:solidFill>
                <a:srgbClr val="000000"/>
              </a:solidFill>
            </p:spPr>
            <p:txBody>
              <a:bodyPr wrap="square" lIns="0" tIns="0" rIns="0" bIns="0" rtlCol="0"/>
              <a:lstStyle/>
              <a:p>
                <a:endParaRPr/>
              </a:p>
            </p:txBody>
          </p:sp>
          <p:sp>
            <p:nvSpPr>
              <p:cNvPr id="6" name="object 6"/>
              <p:cNvSpPr/>
              <p:nvPr/>
            </p:nvSpPr>
            <p:spPr>
              <a:xfrm>
                <a:off x="2583555" y="5127866"/>
                <a:ext cx="394970" cy="321310"/>
              </a:xfrm>
              <a:custGeom>
                <a:avLst/>
                <a:gdLst/>
                <a:ahLst/>
                <a:cxnLst/>
                <a:rect l="l" t="t" r="r" b="b"/>
                <a:pathLst>
                  <a:path w="394969" h="321310">
                    <a:moveTo>
                      <a:pt x="163017" y="0"/>
                    </a:moveTo>
                    <a:lnTo>
                      <a:pt x="95935" y="29070"/>
                    </a:lnTo>
                    <a:lnTo>
                      <a:pt x="69596" y="57924"/>
                    </a:lnTo>
                    <a:lnTo>
                      <a:pt x="48831" y="94500"/>
                    </a:lnTo>
                    <a:lnTo>
                      <a:pt x="34048" y="137769"/>
                    </a:lnTo>
                    <a:lnTo>
                      <a:pt x="25704" y="186817"/>
                    </a:lnTo>
                    <a:lnTo>
                      <a:pt x="24333" y="240969"/>
                    </a:lnTo>
                    <a:lnTo>
                      <a:pt x="25158" y="246989"/>
                    </a:lnTo>
                    <a:lnTo>
                      <a:pt x="0" y="250482"/>
                    </a:lnTo>
                    <a:lnTo>
                      <a:pt x="48221" y="320725"/>
                    </a:lnTo>
                    <a:lnTo>
                      <a:pt x="74296" y="243497"/>
                    </a:lnTo>
                    <a:lnTo>
                      <a:pt x="50317" y="243497"/>
                    </a:lnTo>
                    <a:lnTo>
                      <a:pt x="49771" y="239534"/>
                    </a:lnTo>
                    <a:lnTo>
                      <a:pt x="51041" y="189280"/>
                    </a:lnTo>
                    <a:lnTo>
                      <a:pt x="58737" y="144056"/>
                    </a:lnTo>
                    <a:lnTo>
                      <a:pt x="72097" y="104965"/>
                    </a:lnTo>
                    <a:lnTo>
                      <a:pt x="112382" y="48729"/>
                    </a:lnTo>
                    <a:lnTo>
                      <a:pt x="165455" y="25615"/>
                    </a:lnTo>
                    <a:lnTo>
                      <a:pt x="252982" y="25615"/>
                    </a:lnTo>
                    <a:lnTo>
                      <a:pt x="239649" y="16586"/>
                    </a:lnTo>
                    <a:lnTo>
                      <a:pt x="201472" y="2489"/>
                    </a:lnTo>
                    <a:lnTo>
                      <a:pt x="163017" y="0"/>
                    </a:lnTo>
                    <a:close/>
                  </a:path>
                  <a:path w="394969" h="321310">
                    <a:moveTo>
                      <a:pt x="252982" y="25615"/>
                    </a:moveTo>
                    <a:lnTo>
                      <a:pt x="165455" y="25615"/>
                    </a:lnTo>
                    <a:lnTo>
                      <a:pt x="196138" y="27597"/>
                    </a:lnTo>
                    <a:lnTo>
                      <a:pt x="227965" y="39344"/>
                    </a:lnTo>
                    <a:lnTo>
                      <a:pt x="287400" y="89166"/>
                    </a:lnTo>
                    <a:lnTo>
                      <a:pt x="313156" y="125260"/>
                    </a:lnTo>
                    <a:lnTo>
                      <a:pt x="335051" y="167259"/>
                    </a:lnTo>
                    <a:lnTo>
                      <a:pt x="352259" y="213868"/>
                    </a:lnTo>
                    <a:lnTo>
                      <a:pt x="363981" y="263855"/>
                    </a:lnTo>
                    <a:lnTo>
                      <a:pt x="369595" y="316801"/>
                    </a:lnTo>
                    <a:lnTo>
                      <a:pt x="394855" y="314121"/>
                    </a:lnTo>
                    <a:lnTo>
                      <a:pt x="389077" y="259600"/>
                    </a:lnTo>
                    <a:lnTo>
                      <a:pt x="376631" y="206540"/>
                    </a:lnTo>
                    <a:lnTo>
                      <a:pt x="358330" y="156946"/>
                    </a:lnTo>
                    <a:lnTo>
                      <a:pt x="334860" y="111950"/>
                    </a:lnTo>
                    <a:lnTo>
                      <a:pt x="306895" y="72745"/>
                    </a:lnTo>
                    <a:lnTo>
                      <a:pt x="274980" y="40512"/>
                    </a:lnTo>
                    <a:lnTo>
                      <a:pt x="252982" y="25615"/>
                    </a:lnTo>
                    <a:close/>
                  </a:path>
                  <a:path w="394969" h="321310">
                    <a:moveTo>
                      <a:pt x="75476" y="240004"/>
                    </a:moveTo>
                    <a:lnTo>
                      <a:pt x="50317" y="243497"/>
                    </a:lnTo>
                    <a:lnTo>
                      <a:pt x="74296" y="243497"/>
                    </a:lnTo>
                    <a:lnTo>
                      <a:pt x="75476" y="240004"/>
                    </a:lnTo>
                    <a:close/>
                  </a:path>
                </a:pathLst>
              </a:custGeom>
              <a:solidFill>
                <a:srgbClr val="000000"/>
              </a:solidFill>
            </p:spPr>
            <p:txBody>
              <a:bodyPr wrap="square" lIns="0" tIns="0" rIns="0" bIns="0" rtlCol="0"/>
              <a:lstStyle/>
              <a:p>
                <a:endParaRPr/>
              </a:p>
            </p:txBody>
          </p:sp>
          <p:sp>
            <p:nvSpPr>
              <p:cNvPr id="7" name="object 7"/>
              <p:cNvSpPr/>
              <p:nvPr/>
            </p:nvSpPr>
            <p:spPr>
              <a:xfrm>
                <a:off x="2223014" y="5127866"/>
                <a:ext cx="394970" cy="321310"/>
              </a:xfrm>
              <a:custGeom>
                <a:avLst/>
                <a:gdLst/>
                <a:ahLst/>
                <a:cxnLst/>
                <a:rect l="l" t="t" r="r" b="b"/>
                <a:pathLst>
                  <a:path w="394969" h="321310">
                    <a:moveTo>
                      <a:pt x="163017" y="0"/>
                    </a:moveTo>
                    <a:lnTo>
                      <a:pt x="95935" y="29070"/>
                    </a:lnTo>
                    <a:lnTo>
                      <a:pt x="69595" y="57924"/>
                    </a:lnTo>
                    <a:lnTo>
                      <a:pt x="48831" y="94500"/>
                    </a:lnTo>
                    <a:lnTo>
                      <a:pt x="34048" y="137769"/>
                    </a:lnTo>
                    <a:lnTo>
                      <a:pt x="25704" y="186817"/>
                    </a:lnTo>
                    <a:lnTo>
                      <a:pt x="24320" y="240969"/>
                    </a:lnTo>
                    <a:lnTo>
                      <a:pt x="25158" y="246989"/>
                    </a:lnTo>
                    <a:lnTo>
                      <a:pt x="0" y="250482"/>
                    </a:lnTo>
                    <a:lnTo>
                      <a:pt x="48221" y="320725"/>
                    </a:lnTo>
                    <a:lnTo>
                      <a:pt x="74296" y="243497"/>
                    </a:lnTo>
                    <a:lnTo>
                      <a:pt x="50317" y="243497"/>
                    </a:lnTo>
                    <a:lnTo>
                      <a:pt x="49771" y="239534"/>
                    </a:lnTo>
                    <a:lnTo>
                      <a:pt x="51041" y="189280"/>
                    </a:lnTo>
                    <a:lnTo>
                      <a:pt x="58737" y="144043"/>
                    </a:lnTo>
                    <a:lnTo>
                      <a:pt x="72097" y="104965"/>
                    </a:lnTo>
                    <a:lnTo>
                      <a:pt x="112382" y="48729"/>
                    </a:lnTo>
                    <a:lnTo>
                      <a:pt x="165455" y="25603"/>
                    </a:lnTo>
                    <a:lnTo>
                      <a:pt x="252963" y="25603"/>
                    </a:lnTo>
                    <a:lnTo>
                      <a:pt x="239648" y="16586"/>
                    </a:lnTo>
                    <a:lnTo>
                      <a:pt x="201460" y="2489"/>
                    </a:lnTo>
                    <a:lnTo>
                      <a:pt x="163017" y="0"/>
                    </a:lnTo>
                    <a:close/>
                  </a:path>
                  <a:path w="394969" h="321310">
                    <a:moveTo>
                      <a:pt x="252963" y="25603"/>
                    </a:moveTo>
                    <a:lnTo>
                      <a:pt x="165455" y="25603"/>
                    </a:lnTo>
                    <a:lnTo>
                      <a:pt x="196138" y="27597"/>
                    </a:lnTo>
                    <a:lnTo>
                      <a:pt x="227964" y="39344"/>
                    </a:lnTo>
                    <a:lnTo>
                      <a:pt x="287400" y="89166"/>
                    </a:lnTo>
                    <a:lnTo>
                      <a:pt x="313156" y="125260"/>
                    </a:lnTo>
                    <a:lnTo>
                      <a:pt x="335051" y="167246"/>
                    </a:lnTo>
                    <a:lnTo>
                      <a:pt x="352259" y="213868"/>
                    </a:lnTo>
                    <a:lnTo>
                      <a:pt x="363981" y="263855"/>
                    </a:lnTo>
                    <a:lnTo>
                      <a:pt x="369595" y="316801"/>
                    </a:lnTo>
                    <a:lnTo>
                      <a:pt x="394855" y="314121"/>
                    </a:lnTo>
                    <a:lnTo>
                      <a:pt x="389077" y="259600"/>
                    </a:lnTo>
                    <a:lnTo>
                      <a:pt x="376631" y="206540"/>
                    </a:lnTo>
                    <a:lnTo>
                      <a:pt x="358317" y="156946"/>
                    </a:lnTo>
                    <a:lnTo>
                      <a:pt x="334860" y="111950"/>
                    </a:lnTo>
                    <a:lnTo>
                      <a:pt x="306895" y="72745"/>
                    </a:lnTo>
                    <a:lnTo>
                      <a:pt x="274980" y="40512"/>
                    </a:lnTo>
                    <a:lnTo>
                      <a:pt x="252963" y="25603"/>
                    </a:lnTo>
                    <a:close/>
                  </a:path>
                  <a:path w="394969" h="321310">
                    <a:moveTo>
                      <a:pt x="75476" y="240004"/>
                    </a:moveTo>
                    <a:lnTo>
                      <a:pt x="50317" y="243497"/>
                    </a:lnTo>
                    <a:lnTo>
                      <a:pt x="74296" y="243497"/>
                    </a:lnTo>
                    <a:lnTo>
                      <a:pt x="75476" y="240004"/>
                    </a:lnTo>
                    <a:close/>
                  </a:path>
                </a:pathLst>
              </a:custGeom>
              <a:solidFill>
                <a:srgbClr val="000000"/>
              </a:solidFill>
            </p:spPr>
            <p:txBody>
              <a:bodyPr wrap="square" lIns="0" tIns="0" rIns="0" bIns="0" rtlCol="0"/>
              <a:lstStyle/>
              <a:p>
                <a:endParaRPr/>
              </a:p>
            </p:txBody>
          </p:sp>
          <p:sp>
            <p:nvSpPr>
              <p:cNvPr id="16" name="object 16"/>
              <p:cNvSpPr/>
              <p:nvPr/>
            </p:nvSpPr>
            <p:spPr>
              <a:xfrm>
                <a:off x="1017138" y="5481002"/>
                <a:ext cx="4161790" cy="0"/>
              </a:xfrm>
              <a:custGeom>
                <a:avLst/>
                <a:gdLst/>
                <a:ahLst/>
                <a:cxnLst/>
                <a:rect l="l" t="t" r="r" b="b"/>
                <a:pathLst>
                  <a:path w="4161790">
                    <a:moveTo>
                      <a:pt x="0" y="0"/>
                    </a:moveTo>
                    <a:lnTo>
                      <a:pt x="4161222" y="1"/>
                    </a:lnTo>
                  </a:path>
                </a:pathLst>
              </a:custGeom>
              <a:ln w="76200">
                <a:solidFill>
                  <a:srgbClr val="000000"/>
                </a:solidFill>
              </a:ln>
            </p:spPr>
            <p:txBody>
              <a:bodyPr wrap="square" lIns="0" tIns="0" rIns="0" bIns="0" rtlCol="0"/>
              <a:lstStyle/>
              <a:p>
                <a:endParaRPr/>
              </a:p>
            </p:txBody>
          </p:sp>
          <p:sp>
            <p:nvSpPr>
              <p:cNvPr id="17" name="object 17"/>
              <p:cNvSpPr/>
              <p:nvPr/>
            </p:nvSpPr>
            <p:spPr>
              <a:xfrm>
                <a:off x="1613351" y="4716590"/>
                <a:ext cx="0" cy="764540"/>
              </a:xfrm>
              <a:custGeom>
                <a:avLst/>
                <a:gdLst/>
                <a:ahLst/>
                <a:cxnLst/>
                <a:rect l="l" t="t" r="r" b="b"/>
                <a:pathLst>
                  <a:path h="764539">
                    <a:moveTo>
                      <a:pt x="0" y="0"/>
                    </a:moveTo>
                    <a:lnTo>
                      <a:pt x="1" y="764412"/>
                    </a:lnTo>
                  </a:path>
                </a:pathLst>
              </a:custGeom>
              <a:ln w="57150">
                <a:solidFill>
                  <a:srgbClr val="000000"/>
                </a:solidFill>
              </a:ln>
            </p:spPr>
            <p:txBody>
              <a:bodyPr wrap="square" lIns="0" tIns="0" rIns="0" bIns="0" rtlCol="0"/>
              <a:lstStyle/>
              <a:p>
                <a:endParaRPr/>
              </a:p>
            </p:txBody>
          </p:sp>
          <p:sp>
            <p:nvSpPr>
              <p:cNvPr id="18" name="object 18"/>
              <p:cNvSpPr/>
              <p:nvPr/>
            </p:nvSpPr>
            <p:spPr>
              <a:xfrm>
                <a:off x="2394985" y="4716590"/>
                <a:ext cx="0" cy="764540"/>
              </a:xfrm>
              <a:custGeom>
                <a:avLst/>
                <a:gdLst/>
                <a:ahLst/>
                <a:cxnLst/>
                <a:rect l="l" t="t" r="r" b="b"/>
                <a:pathLst>
                  <a:path h="764539">
                    <a:moveTo>
                      <a:pt x="0" y="0"/>
                    </a:moveTo>
                    <a:lnTo>
                      <a:pt x="1" y="764412"/>
                    </a:lnTo>
                  </a:path>
                </a:pathLst>
              </a:custGeom>
              <a:ln w="57150">
                <a:solidFill>
                  <a:srgbClr val="000000"/>
                </a:solidFill>
              </a:ln>
            </p:spPr>
            <p:txBody>
              <a:bodyPr wrap="square" lIns="0" tIns="0" rIns="0" bIns="0" rtlCol="0"/>
              <a:lstStyle/>
              <a:p>
                <a:endParaRPr/>
              </a:p>
            </p:txBody>
          </p:sp>
          <p:sp>
            <p:nvSpPr>
              <p:cNvPr id="19" name="object 19"/>
              <p:cNvSpPr/>
              <p:nvPr/>
            </p:nvSpPr>
            <p:spPr>
              <a:xfrm>
                <a:off x="4455763" y="4716590"/>
                <a:ext cx="0" cy="764540"/>
              </a:xfrm>
              <a:custGeom>
                <a:avLst/>
                <a:gdLst/>
                <a:ahLst/>
                <a:cxnLst/>
                <a:rect l="l" t="t" r="r" b="b"/>
                <a:pathLst>
                  <a:path h="764539">
                    <a:moveTo>
                      <a:pt x="0" y="0"/>
                    </a:moveTo>
                    <a:lnTo>
                      <a:pt x="1" y="764412"/>
                    </a:lnTo>
                  </a:path>
                </a:pathLst>
              </a:custGeom>
              <a:ln w="57150">
                <a:solidFill>
                  <a:srgbClr val="000000"/>
                </a:solidFill>
              </a:ln>
            </p:spPr>
            <p:txBody>
              <a:bodyPr wrap="square" lIns="0" tIns="0" rIns="0" bIns="0" rtlCol="0"/>
              <a:lstStyle/>
              <a:p>
                <a:endParaRPr/>
              </a:p>
            </p:txBody>
          </p:sp>
          <p:sp>
            <p:nvSpPr>
              <p:cNvPr id="20" name="object 20"/>
              <p:cNvSpPr txBox="1"/>
              <p:nvPr/>
            </p:nvSpPr>
            <p:spPr>
              <a:xfrm>
                <a:off x="4362533" y="5520981"/>
                <a:ext cx="377825" cy="654050"/>
              </a:xfrm>
              <a:prstGeom prst="rect">
                <a:avLst/>
              </a:prstGeom>
            </p:spPr>
            <p:txBody>
              <a:bodyPr vert="horz" wrap="square" lIns="0" tIns="15240" rIns="0" bIns="0" rtlCol="0">
                <a:spAutoFit/>
              </a:bodyPr>
              <a:lstStyle/>
              <a:p>
                <a:pPr marL="12700">
                  <a:lnSpc>
                    <a:spcPct val="100000"/>
                  </a:lnSpc>
                  <a:spcBef>
                    <a:spcPts val="120"/>
                  </a:spcBef>
                </a:pPr>
                <a:r>
                  <a:rPr sz="4100" i="1" spc="-20" dirty="0">
                    <a:latin typeface="Arial"/>
                    <a:cs typeface="Arial"/>
                  </a:rPr>
                  <a:t>r</a:t>
                </a:r>
                <a:r>
                  <a:rPr sz="4050" spc="-120" baseline="-18518" dirty="0">
                    <a:latin typeface="Arial"/>
                    <a:cs typeface="Arial"/>
                  </a:rPr>
                  <a:t>2</a:t>
                </a:r>
                <a:endParaRPr sz="4050" baseline="-18518">
                  <a:latin typeface="Arial"/>
                  <a:cs typeface="Arial"/>
                </a:endParaRPr>
              </a:p>
            </p:txBody>
          </p:sp>
        </p:grpSp>
        <p:sp>
          <p:nvSpPr>
            <p:cNvPr id="27" name="object 27"/>
            <p:cNvSpPr txBox="1"/>
            <p:nvPr/>
          </p:nvSpPr>
          <p:spPr>
            <a:xfrm>
              <a:off x="1426026" y="5361887"/>
              <a:ext cx="2958465" cy="1337310"/>
            </a:xfrm>
            <a:prstGeom prst="rect">
              <a:avLst/>
            </a:prstGeom>
          </p:spPr>
          <p:txBody>
            <a:bodyPr vert="horz" wrap="square" lIns="0" tIns="168275" rIns="0" bIns="0" rtlCol="0">
              <a:spAutoFit/>
            </a:bodyPr>
            <a:lstStyle/>
            <a:p>
              <a:pPr marL="12700">
                <a:lnSpc>
                  <a:spcPct val="100000"/>
                </a:lnSpc>
                <a:spcBef>
                  <a:spcPts val="1325"/>
                </a:spcBef>
                <a:tabLst>
                  <a:tab pos="799465" algn="l"/>
                </a:tabLst>
              </a:pPr>
              <a:r>
                <a:rPr sz="4100" i="1" spc="-50" dirty="0">
                  <a:latin typeface="Arial"/>
                  <a:cs typeface="Arial"/>
                </a:rPr>
                <a:t>r</a:t>
              </a:r>
              <a:r>
                <a:rPr sz="4050" spc="-75" baseline="-18518" dirty="0">
                  <a:latin typeface="Arial"/>
                  <a:cs typeface="Arial"/>
                </a:rPr>
                <a:t>1	</a:t>
              </a:r>
              <a:r>
                <a:rPr sz="4100" i="1" spc="-484" dirty="0">
                  <a:latin typeface="Arial"/>
                  <a:cs typeface="Arial"/>
                </a:rPr>
                <a:t>C</a:t>
              </a:r>
              <a:endParaRPr sz="4100" dirty="0">
                <a:latin typeface="Arial"/>
                <a:cs typeface="Arial"/>
              </a:endParaRPr>
            </a:p>
            <a:p>
              <a:pPr marL="512445">
                <a:lnSpc>
                  <a:spcPct val="100000"/>
                </a:lnSpc>
                <a:spcBef>
                  <a:spcPts val="819"/>
                </a:spcBef>
              </a:pPr>
              <a:r>
                <a:rPr sz="2800" spc="-120" dirty="0">
                  <a:solidFill>
                    <a:srgbClr val="7F7F7F"/>
                  </a:solidFill>
                  <a:latin typeface="Arial"/>
                  <a:cs typeface="Arial"/>
                </a:rPr>
                <a:t>(Small </a:t>
              </a:r>
              <a:r>
                <a:rPr sz="2800" spc="-60" dirty="0">
                  <a:solidFill>
                    <a:srgbClr val="7F7F7F"/>
                  </a:solidFill>
                  <a:latin typeface="Arial"/>
                  <a:cs typeface="Arial"/>
                </a:rPr>
                <a:t>step</a:t>
              </a:r>
              <a:r>
                <a:rPr sz="2800" spc="30" dirty="0">
                  <a:solidFill>
                    <a:srgbClr val="7F7F7F"/>
                  </a:solidFill>
                  <a:latin typeface="Arial"/>
                  <a:cs typeface="Arial"/>
                </a:rPr>
                <a:t> </a:t>
              </a:r>
              <a:r>
                <a:rPr sz="2800" spc="-125" dirty="0">
                  <a:solidFill>
                    <a:srgbClr val="7F7F7F"/>
                  </a:solidFill>
                  <a:latin typeface="Arial"/>
                  <a:cs typeface="Arial"/>
                </a:rPr>
                <a:t>size)</a:t>
              </a:r>
              <a:endParaRPr sz="2800" dirty="0">
                <a:latin typeface="Arial"/>
                <a:cs typeface="Arial"/>
              </a:endParaRPr>
            </a:p>
          </p:txBody>
        </p:sp>
      </p:grpSp>
      <p:sp>
        <p:nvSpPr>
          <p:cNvPr id="29" name="Slide Number Placeholder 28"/>
          <p:cNvSpPr>
            <a:spLocks noGrp="1"/>
          </p:cNvSpPr>
          <p:nvPr>
            <p:ph type="sldNum" sz="quarter" idx="7"/>
          </p:nvPr>
        </p:nvSpPr>
        <p:spPr/>
        <p:txBody>
          <a:bodyPr/>
          <a:lstStyle/>
          <a:p>
            <a:pPr marL="25400">
              <a:lnSpc>
                <a:spcPts val="1310"/>
              </a:lnSpc>
            </a:pPr>
            <a:fld id="{81D60167-4931-47E6-BA6A-407CBD079E47}" type="slidenum">
              <a:rPr lang="en-US" spc="-40" smtClean="0"/>
              <a:t>24</a:t>
            </a:fld>
            <a:endParaRPr lang="en-US" spc="-40" dirty="0"/>
          </a:p>
        </p:txBody>
      </p:sp>
      <p:sp>
        <p:nvSpPr>
          <p:cNvPr id="36" name="object 2"/>
          <p:cNvSpPr txBox="1">
            <a:spLocks/>
          </p:cNvSpPr>
          <p:nvPr/>
        </p:nvSpPr>
        <p:spPr>
          <a:xfrm>
            <a:off x="916939" y="611847"/>
            <a:ext cx="7846061"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80" dirty="0" smtClean="0"/>
              <a:t>Limitations of </a:t>
            </a:r>
            <a:r>
              <a:rPr lang="en-US" kern="0" spc="-480" dirty="0"/>
              <a:t>PCC</a:t>
            </a:r>
            <a:r>
              <a:rPr lang="en-US" kern="0" spc="-100" dirty="0"/>
              <a:t> </a:t>
            </a:r>
            <a:r>
              <a:rPr lang="en-US" kern="0" spc="-80" dirty="0"/>
              <a:t>Allegro </a:t>
            </a:r>
          </a:p>
        </p:txBody>
      </p:sp>
      <p:sp>
        <p:nvSpPr>
          <p:cNvPr id="30" name="TextBox 29"/>
          <p:cNvSpPr txBox="1"/>
          <p:nvPr/>
        </p:nvSpPr>
        <p:spPr>
          <a:xfrm>
            <a:off x="914405" y="1730965"/>
            <a:ext cx="8169929" cy="1938992"/>
          </a:xfrm>
          <a:prstGeom prst="rect">
            <a:avLst/>
          </a:prstGeom>
          <a:noFill/>
        </p:spPr>
        <p:txBody>
          <a:bodyPr wrap="none" rtlCol="0">
            <a:spAutoFit/>
          </a:bodyPr>
          <a:lstStyle/>
          <a:p>
            <a:pPr marL="342900" indent="-342900">
              <a:buFont typeface="+mj-lt"/>
              <a:buAutoNum type="arabicPeriod"/>
            </a:pPr>
            <a:r>
              <a:rPr lang="en-US" sz="3600" dirty="0" smtClean="0"/>
              <a:t>Utility Function: No latency-awareness</a:t>
            </a:r>
          </a:p>
          <a:p>
            <a:pPr marL="800100" lvl="1" indent="-342900">
              <a:buFont typeface="Arial" panose="020B0604020202020204" pitchFamily="34" charset="0"/>
              <a:buChar char="•"/>
            </a:pPr>
            <a:r>
              <a:rPr lang="en-US" sz="3600" dirty="0" smtClean="0">
                <a:sym typeface="Wingdings" panose="05000000000000000000" pitchFamily="2" charset="2"/>
              </a:rPr>
              <a:t>Buffer bloat</a:t>
            </a:r>
          </a:p>
          <a:p>
            <a:pPr lvl="1"/>
            <a:endParaRPr lang="en-US" sz="1200" dirty="0" smtClean="0">
              <a:sym typeface="Wingdings" panose="05000000000000000000" pitchFamily="2" charset="2"/>
            </a:endParaRPr>
          </a:p>
          <a:p>
            <a:pPr marL="342900" indent="-342900">
              <a:buFont typeface="+mj-lt"/>
              <a:buAutoNum type="arabicPeriod"/>
            </a:pPr>
            <a:r>
              <a:rPr lang="en-US" sz="3600" dirty="0" smtClean="0">
                <a:sym typeface="Wingdings" panose="05000000000000000000" pitchFamily="2" charset="2"/>
              </a:rPr>
              <a:t>Rate Control: Fixed rate change step size </a:t>
            </a:r>
          </a:p>
        </p:txBody>
      </p:sp>
      <p:grpSp>
        <p:nvGrpSpPr>
          <p:cNvPr id="43" name="Group 42"/>
          <p:cNvGrpSpPr/>
          <p:nvPr/>
        </p:nvGrpSpPr>
        <p:grpSpPr>
          <a:xfrm>
            <a:off x="6241933" y="3733800"/>
            <a:ext cx="4359141" cy="2792129"/>
            <a:chOff x="6241933" y="3907068"/>
            <a:chExt cx="4359141" cy="2792129"/>
          </a:xfrm>
        </p:grpSpPr>
        <p:grpSp>
          <p:nvGrpSpPr>
            <p:cNvPr id="31" name="Group 30"/>
            <p:cNvGrpSpPr/>
            <p:nvPr/>
          </p:nvGrpSpPr>
          <p:grpSpPr>
            <a:xfrm>
              <a:off x="6297975" y="4495298"/>
              <a:ext cx="4161790" cy="1674014"/>
              <a:chOff x="5293347" y="4483303"/>
              <a:chExt cx="4161790" cy="1674014"/>
            </a:xfrm>
          </p:grpSpPr>
          <p:sp>
            <p:nvSpPr>
              <p:cNvPr id="10" name="object 10"/>
              <p:cNvSpPr/>
              <p:nvPr/>
            </p:nvSpPr>
            <p:spPr>
              <a:xfrm>
                <a:off x="5897359" y="4669497"/>
                <a:ext cx="2771775" cy="795655"/>
              </a:xfrm>
              <a:custGeom>
                <a:avLst/>
                <a:gdLst/>
                <a:ahLst/>
                <a:cxnLst/>
                <a:rect l="l" t="t" r="r" b="b"/>
                <a:pathLst>
                  <a:path w="2771775" h="795654">
                    <a:moveTo>
                      <a:pt x="1439735" y="0"/>
                    </a:moveTo>
                    <a:lnTo>
                      <a:pt x="1298841" y="787"/>
                    </a:lnTo>
                    <a:lnTo>
                      <a:pt x="1166558" y="9131"/>
                    </a:lnTo>
                    <a:lnTo>
                      <a:pt x="1038402" y="24549"/>
                    </a:lnTo>
                    <a:lnTo>
                      <a:pt x="914958" y="46685"/>
                    </a:lnTo>
                    <a:lnTo>
                      <a:pt x="796772" y="75196"/>
                    </a:lnTo>
                    <a:lnTo>
                      <a:pt x="684441" y="109740"/>
                    </a:lnTo>
                    <a:lnTo>
                      <a:pt x="578510" y="149974"/>
                    </a:lnTo>
                    <a:lnTo>
                      <a:pt x="479564" y="195567"/>
                    </a:lnTo>
                    <a:lnTo>
                      <a:pt x="388175" y="246189"/>
                    </a:lnTo>
                    <a:lnTo>
                      <a:pt x="304901" y="301510"/>
                    </a:lnTo>
                    <a:lnTo>
                      <a:pt x="230339" y="361226"/>
                    </a:lnTo>
                    <a:lnTo>
                      <a:pt x="165061" y="424992"/>
                    </a:lnTo>
                    <a:lnTo>
                      <a:pt x="109677" y="492518"/>
                    </a:lnTo>
                    <a:lnTo>
                      <a:pt x="64820" y="563486"/>
                    </a:lnTo>
                    <a:lnTo>
                      <a:pt x="31127" y="637552"/>
                    </a:lnTo>
                    <a:lnTo>
                      <a:pt x="9258" y="714336"/>
                    </a:lnTo>
                    <a:lnTo>
                      <a:pt x="0" y="792391"/>
                    </a:lnTo>
                    <a:lnTo>
                      <a:pt x="25222" y="795375"/>
                    </a:lnTo>
                    <a:lnTo>
                      <a:pt x="34239" y="719353"/>
                    </a:lnTo>
                    <a:lnTo>
                      <a:pt x="55029" y="646341"/>
                    </a:lnTo>
                    <a:lnTo>
                      <a:pt x="87223" y="575589"/>
                    </a:lnTo>
                    <a:lnTo>
                      <a:pt x="130314" y="507415"/>
                    </a:lnTo>
                    <a:lnTo>
                      <a:pt x="183807" y="442188"/>
                    </a:lnTo>
                    <a:lnTo>
                      <a:pt x="247192" y="380263"/>
                    </a:lnTo>
                    <a:lnTo>
                      <a:pt x="319900" y="322046"/>
                    </a:lnTo>
                    <a:lnTo>
                      <a:pt x="401370" y="267919"/>
                    </a:lnTo>
                    <a:lnTo>
                      <a:pt x="491058" y="218236"/>
                    </a:lnTo>
                    <a:lnTo>
                      <a:pt x="588352" y="173405"/>
                    </a:lnTo>
                    <a:lnTo>
                      <a:pt x="692696" y="133769"/>
                    </a:lnTo>
                    <a:lnTo>
                      <a:pt x="803490" y="99694"/>
                    </a:lnTo>
                    <a:lnTo>
                      <a:pt x="920178" y="71551"/>
                    </a:lnTo>
                    <a:lnTo>
                      <a:pt x="1042162" y="49682"/>
                    </a:lnTo>
                    <a:lnTo>
                      <a:pt x="1168869" y="34442"/>
                    </a:lnTo>
                    <a:lnTo>
                      <a:pt x="1299717" y="26174"/>
                    </a:lnTo>
                    <a:lnTo>
                      <a:pt x="1727667" y="25399"/>
                    </a:lnTo>
                    <a:lnTo>
                      <a:pt x="1711159" y="22517"/>
                    </a:lnTo>
                    <a:lnTo>
                      <a:pt x="1577416" y="7365"/>
                    </a:lnTo>
                    <a:lnTo>
                      <a:pt x="1439735" y="0"/>
                    </a:lnTo>
                    <a:close/>
                  </a:path>
                  <a:path w="2771775" h="795654">
                    <a:moveTo>
                      <a:pt x="1727667" y="25399"/>
                    </a:moveTo>
                    <a:lnTo>
                      <a:pt x="1439125" y="25399"/>
                    </a:lnTo>
                    <a:lnTo>
                      <a:pt x="1575308" y="32689"/>
                    </a:lnTo>
                    <a:lnTo>
                      <a:pt x="1707540" y="47663"/>
                    </a:lnTo>
                    <a:lnTo>
                      <a:pt x="1835099" y="69951"/>
                    </a:lnTo>
                    <a:lnTo>
                      <a:pt x="1957235" y="99161"/>
                    </a:lnTo>
                    <a:lnTo>
                      <a:pt x="2073224" y="134912"/>
                    </a:lnTo>
                    <a:lnTo>
                      <a:pt x="2182317" y="176809"/>
                    </a:lnTo>
                    <a:lnTo>
                      <a:pt x="2283802" y="224472"/>
                    </a:lnTo>
                    <a:lnTo>
                      <a:pt x="2376919" y="277494"/>
                    </a:lnTo>
                    <a:lnTo>
                      <a:pt x="2460955" y="335470"/>
                    </a:lnTo>
                    <a:lnTo>
                      <a:pt x="2535186" y="397992"/>
                    </a:lnTo>
                    <a:lnTo>
                      <a:pt x="2598902" y="464629"/>
                    </a:lnTo>
                    <a:lnTo>
                      <a:pt x="2651404" y="534974"/>
                    </a:lnTo>
                    <a:lnTo>
                      <a:pt x="2692057" y="608609"/>
                    </a:lnTo>
                    <a:lnTo>
                      <a:pt x="2720225" y="685177"/>
                    </a:lnTo>
                    <a:lnTo>
                      <a:pt x="2721254" y="690575"/>
                    </a:lnTo>
                    <a:lnTo>
                      <a:pt x="2696298" y="695312"/>
                    </a:lnTo>
                    <a:lnTo>
                      <a:pt x="2747949" y="763066"/>
                    </a:lnTo>
                    <a:lnTo>
                      <a:pt x="2769808" y="685838"/>
                    </a:lnTo>
                    <a:lnTo>
                      <a:pt x="2746209" y="685838"/>
                    </a:lnTo>
                    <a:lnTo>
                      <a:pt x="2744787" y="678370"/>
                    </a:lnTo>
                    <a:lnTo>
                      <a:pt x="2715234" y="598030"/>
                    </a:lnTo>
                    <a:lnTo>
                      <a:pt x="2672803" y="521169"/>
                    </a:lnTo>
                    <a:lnTo>
                      <a:pt x="2618320" y="448195"/>
                    </a:lnTo>
                    <a:lnTo>
                      <a:pt x="2552598" y="379450"/>
                    </a:lnTo>
                    <a:lnTo>
                      <a:pt x="2476385" y="315264"/>
                    </a:lnTo>
                    <a:lnTo>
                      <a:pt x="2390444" y="255968"/>
                    </a:lnTo>
                    <a:lnTo>
                      <a:pt x="2295499" y="201904"/>
                    </a:lnTo>
                    <a:lnTo>
                      <a:pt x="2192286" y="153428"/>
                    </a:lnTo>
                    <a:lnTo>
                      <a:pt x="2081530" y="110883"/>
                    </a:lnTo>
                    <a:lnTo>
                      <a:pt x="1963940" y="74650"/>
                    </a:lnTo>
                    <a:lnTo>
                      <a:pt x="1840242" y="45059"/>
                    </a:lnTo>
                    <a:lnTo>
                      <a:pt x="1727667" y="25399"/>
                    </a:lnTo>
                    <a:close/>
                  </a:path>
                  <a:path w="2771775" h="795654">
                    <a:moveTo>
                      <a:pt x="2771152" y="681088"/>
                    </a:moveTo>
                    <a:lnTo>
                      <a:pt x="2746209" y="685838"/>
                    </a:lnTo>
                    <a:lnTo>
                      <a:pt x="2769808" y="685838"/>
                    </a:lnTo>
                    <a:lnTo>
                      <a:pt x="2771152" y="681088"/>
                    </a:lnTo>
                    <a:close/>
                  </a:path>
                </a:pathLst>
              </a:custGeom>
              <a:solidFill>
                <a:srgbClr val="000000"/>
              </a:solidFill>
            </p:spPr>
            <p:txBody>
              <a:bodyPr wrap="square" lIns="0" tIns="0" rIns="0" bIns="0" rtlCol="0"/>
              <a:lstStyle/>
              <a:p>
                <a:endParaRPr/>
              </a:p>
            </p:txBody>
          </p:sp>
          <p:sp>
            <p:nvSpPr>
              <p:cNvPr id="11" name="object 11"/>
              <p:cNvSpPr/>
              <p:nvPr/>
            </p:nvSpPr>
            <p:spPr>
              <a:xfrm>
                <a:off x="5685383" y="4532884"/>
                <a:ext cx="2942590" cy="932815"/>
              </a:xfrm>
              <a:custGeom>
                <a:avLst/>
                <a:gdLst/>
                <a:ahLst/>
                <a:cxnLst/>
                <a:rect l="l" t="t" r="r" b="b"/>
                <a:pathLst>
                  <a:path w="2942590" h="932814">
                    <a:moveTo>
                      <a:pt x="1808246" y="25400"/>
                    </a:moveTo>
                    <a:lnTo>
                      <a:pt x="1450149" y="25400"/>
                    </a:lnTo>
                    <a:lnTo>
                      <a:pt x="1598079" y="28498"/>
                    </a:lnTo>
                    <a:lnTo>
                      <a:pt x="1741970" y="40932"/>
                    </a:lnTo>
                    <a:lnTo>
                      <a:pt x="1881073" y="62255"/>
                    </a:lnTo>
                    <a:lnTo>
                      <a:pt x="2014651" y="91973"/>
                    </a:lnTo>
                    <a:lnTo>
                      <a:pt x="2141956" y="129641"/>
                    </a:lnTo>
                    <a:lnTo>
                      <a:pt x="2262238" y="174790"/>
                    </a:lnTo>
                    <a:lnTo>
                      <a:pt x="2374747" y="226936"/>
                    </a:lnTo>
                    <a:lnTo>
                      <a:pt x="2478735" y="285597"/>
                    </a:lnTo>
                    <a:lnTo>
                      <a:pt x="2573464" y="350304"/>
                    </a:lnTo>
                    <a:lnTo>
                      <a:pt x="2658186" y="420560"/>
                    </a:lnTo>
                    <a:lnTo>
                      <a:pt x="2732189" y="495871"/>
                    </a:lnTo>
                    <a:lnTo>
                      <a:pt x="2794749" y="575754"/>
                    </a:lnTo>
                    <a:lnTo>
                      <a:pt x="2845180" y="659714"/>
                    </a:lnTo>
                    <a:lnTo>
                      <a:pt x="2882785" y="747306"/>
                    </a:lnTo>
                    <a:lnTo>
                      <a:pt x="2906915" y="838085"/>
                    </a:lnTo>
                    <a:lnTo>
                      <a:pt x="2916986" y="932662"/>
                    </a:lnTo>
                    <a:lnTo>
                      <a:pt x="2942247" y="929970"/>
                    </a:lnTo>
                    <a:lnTo>
                      <a:pt x="2931972" y="833450"/>
                    </a:lnTo>
                    <a:lnTo>
                      <a:pt x="2906864" y="738987"/>
                    </a:lnTo>
                    <a:lnTo>
                      <a:pt x="2867837" y="648106"/>
                    </a:lnTo>
                    <a:lnTo>
                      <a:pt x="2815717" y="561327"/>
                    </a:lnTo>
                    <a:lnTo>
                      <a:pt x="2751302" y="479082"/>
                    </a:lnTo>
                    <a:lnTo>
                      <a:pt x="2675394" y="401828"/>
                    </a:lnTo>
                    <a:lnTo>
                      <a:pt x="2588768" y="329996"/>
                    </a:lnTo>
                    <a:lnTo>
                      <a:pt x="2492159" y="264007"/>
                    </a:lnTo>
                    <a:lnTo>
                      <a:pt x="2386342" y="204317"/>
                    </a:lnTo>
                    <a:lnTo>
                      <a:pt x="2272055" y="151345"/>
                    </a:lnTo>
                    <a:lnTo>
                      <a:pt x="2150033" y="105549"/>
                    </a:lnTo>
                    <a:lnTo>
                      <a:pt x="2021027" y="67373"/>
                    </a:lnTo>
                    <a:lnTo>
                      <a:pt x="1885759" y="37274"/>
                    </a:lnTo>
                    <a:lnTo>
                      <a:pt x="1808246" y="25400"/>
                    </a:lnTo>
                    <a:close/>
                  </a:path>
                  <a:path w="2942590" h="932814">
                    <a:moveTo>
                      <a:pt x="0" y="810679"/>
                    </a:moveTo>
                    <a:lnTo>
                      <a:pt x="24942" y="892136"/>
                    </a:lnTo>
                    <a:lnTo>
                      <a:pt x="75145" y="823302"/>
                    </a:lnTo>
                    <a:lnTo>
                      <a:pt x="50101" y="819099"/>
                    </a:lnTo>
                    <a:lnTo>
                      <a:pt x="50806" y="814895"/>
                    </a:lnTo>
                    <a:lnTo>
                      <a:pt x="25044" y="814895"/>
                    </a:lnTo>
                    <a:lnTo>
                      <a:pt x="0" y="810679"/>
                    </a:lnTo>
                    <a:close/>
                  </a:path>
                  <a:path w="2942590" h="932814">
                    <a:moveTo>
                      <a:pt x="1449882" y="0"/>
                    </a:moveTo>
                    <a:lnTo>
                      <a:pt x="1308506" y="5994"/>
                    </a:lnTo>
                    <a:lnTo>
                      <a:pt x="1171016" y="20408"/>
                    </a:lnTo>
                    <a:lnTo>
                      <a:pt x="1038047" y="42875"/>
                    </a:lnTo>
                    <a:lnTo>
                      <a:pt x="910234" y="72974"/>
                    </a:lnTo>
                    <a:lnTo>
                      <a:pt x="788200" y="110324"/>
                    </a:lnTo>
                    <a:lnTo>
                      <a:pt x="672604" y="154546"/>
                    </a:lnTo>
                    <a:lnTo>
                      <a:pt x="564057" y="205244"/>
                    </a:lnTo>
                    <a:lnTo>
                      <a:pt x="463219" y="262039"/>
                    </a:lnTo>
                    <a:lnTo>
                      <a:pt x="370713" y="324561"/>
                    </a:lnTo>
                    <a:lnTo>
                      <a:pt x="287197" y="392430"/>
                    </a:lnTo>
                    <a:lnTo>
                      <a:pt x="213321" y="465289"/>
                    </a:lnTo>
                    <a:lnTo>
                      <a:pt x="149758" y="542759"/>
                    </a:lnTo>
                    <a:lnTo>
                      <a:pt x="97167" y="624459"/>
                    </a:lnTo>
                    <a:lnTo>
                      <a:pt x="56248" y="710018"/>
                    </a:lnTo>
                    <a:lnTo>
                      <a:pt x="27724" y="798995"/>
                    </a:lnTo>
                    <a:lnTo>
                      <a:pt x="25044" y="814895"/>
                    </a:lnTo>
                    <a:lnTo>
                      <a:pt x="50806" y="814895"/>
                    </a:lnTo>
                    <a:lnTo>
                      <a:pt x="52463" y="805014"/>
                    </a:lnTo>
                    <a:lnTo>
                      <a:pt x="79908" y="719416"/>
                    </a:lnTo>
                    <a:lnTo>
                      <a:pt x="119392" y="636866"/>
                    </a:lnTo>
                    <a:lnTo>
                      <a:pt x="170319" y="557733"/>
                    </a:lnTo>
                    <a:lnTo>
                      <a:pt x="232117" y="482434"/>
                    </a:lnTo>
                    <a:lnTo>
                      <a:pt x="304164" y="411378"/>
                    </a:lnTo>
                    <a:lnTo>
                      <a:pt x="385864" y="344982"/>
                    </a:lnTo>
                    <a:lnTo>
                      <a:pt x="476580" y="283667"/>
                    </a:lnTo>
                    <a:lnTo>
                      <a:pt x="575678" y="227838"/>
                    </a:lnTo>
                    <a:lnTo>
                      <a:pt x="682523" y="177939"/>
                    </a:lnTo>
                    <a:lnTo>
                      <a:pt x="796467" y="134353"/>
                    </a:lnTo>
                    <a:lnTo>
                      <a:pt x="916863" y="97497"/>
                    </a:lnTo>
                    <a:lnTo>
                      <a:pt x="1043076" y="67779"/>
                    </a:lnTo>
                    <a:lnTo>
                      <a:pt x="1174470" y="45593"/>
                    </a:lnTo>
                    <a:lnTo>
                      <a:pt x="1310373" y="31330"/>
                    </a:lnTo>
                    <a:lnTo>
                      <a:pt x="1450149" y="25400"/>
                    </a:lnTo>
                    <a:lnTo>
                      <a:pt x="1808246" y="25400"/>
                    </a:lnTo>
                    <a:lnTo>
                      <a:pt x="1744992" y="15709"/>
                    </a:lnTo>
                    <a:lnTo>
                      <a:pt x="1599437" y="3124"/>
                    </a:lnTo>
                    <a:lnTo>
                      <a:pt x="1449882" y="0"/>
                    </a:lnTo>
                    <a:close/>
                  </a:path>
                </a:pathLst>
              </a:custGeom>
              <a:solidFill>
                <a:srgbClr val="000000"/>
              </a:solidFill>
            </p:spPr>
            <p:txBody>
              <a:bodyPr wrap="square" lIns="0" tIns="0" rIns="0" bIns="0" rtlCol="0"/>
              <a:lstStyle/>
              <a:p>
                <a:endParaRPr/>
              </a:p>
            </p:txBody>
          </p:sp>
          <p:sp>
            <p:nvSpPr>
              <p:cNvPr id="12" name="object 12"/>
              <p:cNvSpPr/>
              <p:nvPr/>
            </p:nvSpPr>
            <p:spPr>
              <a:xfrm>
                <a:off x="5723699" y="4750599"/>
                <a:ext cx="2679700" cy="735330"/>
              </a:xfrm>
              <a:custGeom>
                <a:avLst/>
                <a:gdLst/>
                <a:ahLst/>
                <a:cxnLst/>
                <a:rect l="l" t="t" r="r" b="b"/>
                <a:pathLst>
                  <a:path w="2679700" h="735329">
                    <a:moveTo>
                      <a:pt x="1284998" y="0"/>
                    </a:moveTo>
                    <a:lnTo>
                      <a:pt x="1148092" y="7734"/>
                    </a:lnTo>
                    <a:lnTo>
                      <a:pt x="1032725" y="20650"/>
                    </a:lnTo>
                    <a:lnTo>
                      <a:pt x="921270" y="39027"/>
                    </a:lnTo>
                    <a:lnTo>
                      <a:pt x="814095" y="62611"/>
                    </a:lnTo>
                    <a:lnTo>
                      <a:pt x="711631" y="91160"/>
                    </a:lnTo>
                    <a:lnTo>
                      <a:pt x="614273" y="124421"/>
                    </a:lnTo>
                    <a:lnTo>
                      <a:pt x="522427" y="162128"/>
                    </a:lnTo>
                    <a:lnTo>
                      <a:pt x="436511" y="204038"/>
                    </a:lnTo>
                    <a:lnTo>
                      <a:pt x="356946" y="249923"/>
                    </a:lnTo>
                    <a:lnTo>
                      <a:pt x="284124" y="299516"/>
                    </a:lnTo>
                    <a:lnTo>
                      <a:pt x="218478" y="352615"/>
                    </a:lnTo>
                    <a:lnTo>
                      <a:pt x="160426" y="408965"/>
                    </a:lnTo>
                    <a:lnTo>
                      <a:pt x="110401" y="468325"/>
                    </a:lnTo>
                    <a:lnTo>
                      <a:pt x="68859" y="530479"/>
                    </a:lnTo>
                    <a:lnTo>
                      <a:pt x="36258" y="595185"/>
                    </a:lnTo>
                    <a:lnTo>
                      <a:pt x="13080" y="662165"/>
                    </a:lnTo>
                    <a:lnTo>
                      <a:pt x="0" y="730161"/>
                    </a:lnTo>
                    <a:lnTo>
                      <a:pt x="24942" y="734974"/>
                    </a:lnTo>
                    <a:lnTo>
                      <a:pt x="37680" y="668743"/>
                    </a:lnTo>
                    <a:lnTo>
                      <a:pt x="59702" y="605091"/>
                    </a:lnTo>
                    <a:lnTo>
                      <a:pt x="90843" y="543306"/>
                    </a:lnTo>
                    <a:lnTo>
                      <a:pt x="130733" y="483616"/>
                    </a:lnTo>
                    <a:lnTo>
                      <a:pt x="179031" y="426300"/>
                    </a:lnTo>
                    <a:lnTo>
                      <a:pt x="235343" y="371640"/>
                    </a:lnTo>
                    <a:lnTo>
                      <a:pt x="299288" y="319925"/>
                    </a:lnTo>
                    <a:lnTo>
                      <a:pt x="370459" y="271449"/>
                    </a:lnTo>
                    <a:lnTo>
                      <a:pt x="448449" y="226479"/>
                    </a:lnTo>
                    <a:lnTo>
                      <a:pt x="532828" y="185305"/>
                    </a:lnTo>
                    <a:lnTo>
                      <a:pt x="623201" y="148209"/>
                    </a:lnTo>
                    <a:lnTo>
                      <a:pt x="719150" y="115430"/>
                    </a:lnTo>
                    <a:lnTo>
                      <a:pt x="820242" y="87274"/>
                    </a:lnTo>
                    <a:lnTo>
                      <a:pt x="926071" y="63982"/>
                    </a:lnTo>
                    <a:lnTo>
                      <a:pt x="1036205" y="45821"/>
                    </a:lnTo>
                    <a:lnTo>
                      <a:pt x="1150226" y="33058"/>
                    </a:lnTo>
                    <a:lnTo>
                      <a:pt x="1285697" y="25400"/>
                    </a:lnTo>
                    <a:lnTo>
                      <a:pt x="1691314" y="25400"/>
                    </a:lnTo>
                    <a:lnTo>
                      <a:pt x="1681124" y="23571"/>
                    </a:lnTo>
                    <a:lnTo>
                      <a:pt x="1552295" y="8242"/>
                    </a:lnTo>
                    <a:lnTo>
                      <a:pt x="1419999" y="279"/>
                    </a:lnTo>
                    <a:lnTo>
                      <a:pt x="1284998" y="0"/>
                    </a:lnTo>
                    <a:close/>
                  </a:path>
                  <a:path w="2679700" h="735329">
                    <a:moveTo>
                      <a:pt x="1691314" y="25400"/>
                    </a:moveTo>
                    <a:lnTo>
                      <a:pt x="1285697" y="25400"/>
                    </a:lnTo>
                    <a:lnTo>
                      <a:pt x="1419212" y="25679"/>
                    </a:lnTo>
                    <a:lnTo>
                      <a:pt x="1550022" y="33553"/>
                    </a:lnTo>
                    <a:lnTo>
                      <a:pt x="1677377" y="48704"/>
                    </a:lnTo>
                    <a:lnTo>
                      <a:pt x="1800491" y="70802"/>
                    </a:lnTo>
                    <a:lnTo>
                      <a:pt x="1918589" y="99517"/>
                    </a:lnTo>
                    <a:lnTo>
                      <a:pt x="2030920" y="134493"/>
                    </a:lnTo>
                    <a:lnTo>
                      <a:pt x="2136686" y="175425"/>
                    </a:lnTo>
                    <a:lnTo>
                      <a:pt x="2235136" y="221932"/>
                    </a:lnTo>
                    <a:lnTo>
                      <a:pt x="2325484" y="273697"/>
                    </a:lnTo>
                    <a:lnTo>
                      <a:pt x="2406980" y="330327"/>
                    </a:lnTo>
                    <a:lnTo>
                      <a:pt x="2478862" y="391490"/>
                    </a:lnTo>
                    <a:lnTo>
                      <a:pt x="2540393" y="456793"/>
                    </a:lnTo>
                    <a:lnTo>
                      <a:pt x="2590850" y="525868"/>
                    </a:lnTo>
                    <a:lnTo>
                      <a:pt x="2629560" y="598360"/>
                    </a:lnTo>
                    <a:lnTo>
                      <a:pt x="2631173" y="603008"/>
                    </a:lnTo>
                    <a:lnTo>
                      <a:pt x="2607183" y="611352"/>
                    </a:lnTo>
                    <a:lnTo>
                      <a:pt x="2668193" y="670814"/>
                    </a:lnTo>
                    <a:lnTo>
                      <a:pt x="2678071" y="594664"/>
                    </a:lnTo>
                    <a:lnTo>
                      <a:pt x="2655163" y="594664"/>
                    </a:lnTo>
                    <a:lnTo>
                      <a:pt x="2652890" y="588149"/>
                    </a:lnTo>
                    <a:lnTo>
                      <a:pt x="2612415" y="512330"/>
                    </a:lnTo>
                    <a:lnTo>
                      <a:pt x="2559964" y="440524"/>
                    </a:lnTo>
                    <a:lnTo>
                      <a:pt x="2496388" y="373049"/>
                    </a:lnTo>
                    <a:lnTo>
                      <a:pt x="2422499" y="310184"/>
                    </a:lnTo>
                    <a:lnTo>
                      <a:pt x="2339073" y="252209"/>
                    </a:lnTo>
                    <a:lnTo>
                      <a:pt x="2246896" y="199402"/>
                    </a:lnTo>
                    <a:lnTo>
                      <a:pt x="2146706" y="152057"/>
                    </a:lnTo>
                    <a:lnTo>
                      <a:pt x="2039277" y="110502"/>
                    </a:lnTo>
                    <a:lnTo>
                      <a:pt x="1925370" y="75018"/>
                    </a:lnTo>
                    <a:lnTo>
                      <a:pt x="1805736" y="45935"/>
                    </a:lnTo>
                    <a:lnTo>
                      <a:pt x="1691314" y="25400"/>
                    </a:lnTo>
                    <a:close/>
                  </a:path>
                  <a:path w="2679700" h="735329">
                    <a:moveTo>
                      <a:pt x="2679153" y="586320"/>
                    </a:moveTo>
                    <a:lnTo>
                      <a:pt x="2655163" y="594664"/>
                    </a:lnTo>
                    <a:lnTo>
                      <a:pt x="2678071" y="594664"/>
                    </a:lnTo>
                    <a:lnTo>
                      <a:pt x="2679153" y="586320"/>
                    </a:lnTo>
                    <a:close/>
                  </a:path>
                </a:pathLst>
              </a:custGeom>
              <a:solidFill>
                <a:srgbClr val="000000"/>
              </a:solidFill>
            </p:spPr>
            <p:txBody>
              <a:bodyPr wrap="square" lIns="0" tIns="0" rIns="0" bIns="0" rtlCol="0"/>
              <a:lstStyle/>
              <a:p>
                <a:endParaRPr/>
              </a:p>
            </p:txBody>
          </p:sp>
          <p:sp>
            <p:nvSpPr>
              <p:cNvPr id="13" name="object 13"/>
              <p:cNvSpPr/>
              <p:nvPr/>
            </p:nvSpPr>
            <p:spPr>
              <a:xfrm>
                <a:off x="5456631" y="4483303"/>
                <a:ext cx="2962275" cy="957580"/>
              </a:xfrm>
              <a:custGeom>
                <a:avLst/>
                <a:gdLst/>
                <a:ahLst/>
                <a:cxnLst/>
                <a:rect l="l" t="t" r="r" b="b"/>
                <a:pathLst>
                  <a:path w="2962275" h="957579">
                    <a:moveTo>
                      <a:pt x="1818164" y="25412"/>
                    </a:moveTo>
                    <a:lnTo>
                      <a:pt x="1463014" y="25412"/>
                    </a:lnTo>
                    <a:lnTo>
                      <a:pt x="1611693" y="28625"/>
                    </a:lnTo>
                    <a:lnTo>
                      <a:pt x="1756308" y="41427"/>
                    </a:lnTo>
                    <a:lnTo>
                      <a:pt x="1896110" y="63334"/>
                    </a:lnTo>
                    <a:lnTo>
                      <a:pt x="2030361" y="93878"/>
                    </a:lnTo>
                    <a:lnTo>
                      <a:pt x="2158288" y="132575"/>
                    </a:lnTo>
                    <a:lnTo>
                      <a:pt x="2279154" y="178943"/>
                    </a:lnTo>
                    <a:lnTo>
                      <a:pt x="2392222" y="232498"/>
                    </a:lnTo>
                    <a:lnTo>
                      <a:pt x="2496705" y="292735"/>
                    </a:lnTo>
                    <a:lnTo>
                      <a:pt x="2591892" y="359181"/>
                    </a:lnTo>
                    <a:lnTo>
                      <a:pt x="2677033" y="431330"/>
                    </a:lnTo>
                    <a:lnTo>
                      <a:pt x="2751391" y="508673"/>
                    </a:lnTo>
                    <a:lnTo>
                      <a:pt x="2814256" y="590702"/>
                    </a:lnTo>
                    <a:lnTo>
                      <a:pt x="2864916" y="676960"/>
                    </a:lnTo>
                    <a:lnTo>
                      <a:pt x="2902699" y="766940"/>
                    </a:lnTo>
                    <a:lnTo>
                      <a:pt x="2926918" y="860209"/>
                    </a:lnTo>
                    <a:lnTo>
                      <a:pt x="2936989" y="957338"/>
                    </a:lnTo>
                    <a:lnTo>
                      <a:pt x="2962249" y="954722"/>
                    </a:lnTo>
                    <a:lnTo>
                      <a:pt x="2951988" y="855675"/>
                    </a:lnTo>
                    <a:lnTo>
                      <a:pt x="2926829" y="758786"/>
                    </a:lnTo>
                    <a:lnTo>
                      <a:pt x="2887675" y="665556"/>
                    </a:lnTo>
                    <a:lnTo>
                      <a:pt x="2835363" y="576503"/>
                    </a:lnTo>
                    <a:lnTo>
                      <a:pt x="2770682" y="492086"/>
                    </a:lnTo>
                    <a:lnTo>
                      <a:pt x="2694444" y="412788"/>
                    </a:lnTo>
                    <a:lnTo>
                      <a:pt x="2607411" y="339039"/>
                    </a:lnTo>
                    <a:lnTo>
                      <a:pt x="2510345" y="271284"/>
                    </a:lnTo>
                    <a:lnTo>
                      <a:pt x="2404021" y="209981"/>
                    </a:lnTo>
                    <a:lnTo>
                      <a:pt x="2289162" y="155575"/>
                    </a:lnTo>
                    <a:lnTo>
                      <a:pt x="2166531" y="108534"/>
                    </a:lnTo>
                    <a:lnTo>
                      <a:pt x="2036864" y="69316"/>
                    </a:lnTo>
                    <a:lnTo>
                      <a:pt x="1900910" y="38379"/>
                    </a:lnTo>
                    <a:lnTo>
                      <a:pt x="1818164" y="25412"/>
                    </a:lnTo>
                    <a:close/>
                  </a:path>
                  <a:path w="2962275" h="957579">
                    <a:moveTo>
                      <a:pt x="0" y="858926"/>
                    </a:moveTo>
                    <a:lnTo>
                      <a:pt x="28143" y="939342"/>
                    </a:lnTo>
                    <a:lnTo>
                      <a:pt x="75590" y="868578"/>
                    </a:lnTo>
                    <a:lnTo>
                      <a:pt x="50393" y="865352"/>
                    </a:lnTo>
                    <a:lnTo>
                      <a:pt x="50803" y="862139"/>
                    </a:lnTo>
                    <a:lnTo>
                      <a:pt x="25196" y="862139"/>
                    </a:lnTo>
                    <a:lnTo>
                      <a:pt x="0" y="858926"/>
                    </a:lnTo>
                    <a:close/>
                  </a:path>
                  <a:path w="2962275" h="957579">
                    <a:moveTo>
                      <a:pt x="1462735" y="0"/>
                    </a:moveTo>
                    <a:lnTo>
                      <a:pt x="1318031" y="6311"/>
                    </a:lnTo>
                    <a:lnTo>
                      <a:pt x="1177442" y="21577"/>
                    </a:lnTo>
                    <a:lnTo>
                      <a:pt x="1041615" y="45377"/>
                    </a:lnTo>
                    <a:lnTo>
                      <a:pt x="911237" y="77254"/>
                    </a:lnTo>
                    <a:lnTo>
                      <a:pt x="786955" y="116814"/>
                    </a:lnTo>
                    <a:lnTo>
                      <a:pt x="669442" y="163626"/>
                    </a:lnTo>
                    <a:lnTo>
                      <a:pt x="559358" y="217246"/>
                    </a:lnTo>
                    <a:lnTo>
                      <a:pt x="457377" y="277291"/>
                    </a:lnTo>
                    <a:lnTo>
                      <a:pt x="364159" y="343319"/>
                    </a:lnTo>
                    <a:lnTo>
                      <a:pt x="280403" y="414934"/>
                    </a:lnTo>
                    <a:lnTo>
                      <a:pt x="206781" y="491731"/>
                    </a:lnTo>
                    <a:lnTo>
                      <a:pt x="143979" y="573303"/>
                    </a:lnTo>
                    <a:lnTo>
                      <a:pt x="92722" y="659231"/>
                    </a:lnTo>
                    <a:lnTo>
                      <a:pt x="53721" y="749071"/>
                    </a:lnTo>
                    <a:lnTo>
                      <a:pt x="27711" y="842378"/>
                    </a:lnTo>
                    <a:lnTo>
                      <a:pt x="25196" y="862139"/>
                    </a:lnTo>
                    <a:lnTo>
                      <a:pt x="50803" y="862139"/>
                    </a:lnTo>
                    <a:lnTo>
                      <a:pt x="52679" y="847432"/>
                    </a:lnTo>
                    <a:lnTo>
                      <a:pt x="77724" y="757580"/>
                    </a:lnTo>
                    <a:lnTo>
                      <a:pt x="115366" y="670839"/>
                    </a:lnTo>
                    <a:lnTo>
                      <a:pt x="165023" y="587603"/>
                    </a:lnTo>
                    <a:lnTo>
                      <a:pt x="226060" y="508317"/>
                    </a:lnTo>
                    <a:lnTo>
                      <a:pt x="297865" y="433425"/>
                    </a:lnTo>
                    <a:lnTo>
                      <a:pt x="379793" y="363372"/>
                    </a:lnTo>
                    <a:lnTo>
                      <a:pt x="471182" y="298627"/>
                    </a:lnTo>
                    <a:lnTo>
                      <a:pt x="571373" y="239649"/>
                    </a:lnTo>
                    <a:lnTo>
                      <a:pt x="679716" y="186867"/>
                    </a:lnTo>
                    <a:lnTo>
                      <a:pt x="795515" y="140741"/>
                    </a:lnTo>
                    <a:lnTo>
                      <a:pt x="918108" y="101727"/>
                    </a:lnTo>
                    <a:lnTo>
                      <a:pt x="1046835" y="70243"/>
                    </a:lnTo>
                    <a:lnTo>
                      <a:pt x="1181011" y="46748"/>
                    </a:lnTo>
                    <a:lnTo>
                      <a:pt x="1319961" y="31648"/>
                    </a:lnTo>
                    <a:lnTo>
                      <a:pt x="1463014" y="25412"/>
                    </a:lnTo>
                    <a:lnTo>
                      <a:pt x="1818164" y="25412"/>
                    </a:lnTo>
                    <a:lnTo>
                      <a:pt x="1759407" y="16205"/>
                    </a:lnTo>
                    <a:lnTo>
                      <a:pt x="1613090" y="3251"/>
                    </a:lnTo>
                    <a:lnTo>
                      <a:pt x="1462735" y="0"/>
                    </a:lnTo>
                    <a:close/>
                  </a:path>
                </a:pathLst>
              </a:custGeom>
              <a:solidFill>
                <a:srgbClr val="000000"/>
              </a:solidFill>
            </p:spPr>
            <p:txBody>
              <a:bodyPr wrap="square" lIns="0" tIns="0" rIns="0" bIns="0" rtlCol="0"/>
              <a:lstStyle/>
              <a:p>
                <a:endParaRPr/>
              </a:p>
            </p:txBody>
          </p:sp>
          <p:sp>
            <p:nvSpPr>
              <p:cNvPr id="14" name="object 14"/>
              <p:cNvSpPr/>
              <p:nvPr/>
            </p:nvSpPr>
            <p:spPr>
              <a:xfrm>
                <a:off x="5492762" y="4907153"/>
                <a:ext cx="2595245" cy="527050"/>
              </a:xfrm>
              <a:custGeom>
                <a:avLst/>
                <a:gdLst/>
                <a:ahLst/>
                <a:cxnLst/>
                <a:rect l="l" t="t" r="r" b="b"/>
                <a:pathLst>
                  <a:path w="2595245" h="527050">
                    <a:moveTo>
                      <a:pt x="1346580" y="0"/>
                    </a:moveTo>
                    <a:lnTo>
                      <a:pt x="1213548" y="1333"/>
                    </a:lnTo>
                    <a:lnTo>
                      <a:pt x="1079436" y="9537"/>
                    </a:lnTo>
                    <a:lnTo>
                      <a:pt x="945032" y="24879"/>
                    </a:lnTo>
                    <a:lnTo>
                      <a:pt x="777163" y="54787"/>
                    </a:lnTo>
                    <a:lnTo>
                      <a:pt x="620356" y="95148"/>
                    </a:lnTo>
                    <a:lnTo>
                      <a:pt x="476199" y="145173"/>
                    </a:lnTo>
                    <a:lnTo>
                      <a:pt x="346227" y="204076"/>
                    </a:lnTo>
                    <a:lnTo>
                      <a:pt x="232003" y="271145"/>
                    </a:lnTo>
                    <a:lnTo>
                      <a:pt x="135267" y="345503"/>
                    </a:lnTo>
                    <a:lnTo>
                      <a:pt x="93624" y="385495"/>
                    </a:lnTo>
                    <a:lnTo>
                      <a:pt x="57073" y="426948"/>
                    </a:lnTo>
                    <a:lnTo>
                      <a:pt x="25679" y="469950"/>
                    </a:lnTo>
                    <a:lnTo>
                      <a:pt x="0" y="513778"/>
                    </a:lnTo>
                    <a:lnTo>
                      <a:pt x="21920" y="526618"/>
                    </a:lnTo>
                    <a:lnTo>
                      <a:pt x="46939" y="483895"/>
                    </a:lnTo>
                    <a:lnTo>
                      <a:pt x="76898" y="442874"/>
                    </a:lnTo>
                    <a:lnTo>
                      <a:pt x="111988" y="403085"/>
                    </a:lnTo>
                    <a:lnTo>
                      <a:pt x="151853" y="364794"/>
                    </a:lnTo>
                    <a:lnTo>
                      <a:pt x="246227" y="292252"/>
                    </a:lnTo>
                    <a:lnTo>
                      <a:pt x="357936" y="226656"/>
                    </a:lnTo>
                    <a:lnTo>
                      <a:pt x="485622" y="168783"/>
                    </a:lnTo>
                    <a:lnTo>
                      <a:pt x="627697" y="119494"/>
                    </a:lnTo>
                    <a:lnTo>
                      <a:pt x="782561" y="79629"/>
                    </a:lnTo>
                    <a:lnTo>
                      <a:pt x="948702" y="50025"/>
                    </a:lnTo>
                    <a:lnTo>
                      <a:pt x="1081659" y="34848"/>
                    </a:lnTo>
                    <a:lnTo>
                      <a:pt x="1214450" y="26720"/>
                    </a:lnTo>
                    <a:lnTo>
                      <a:pt x="1664844" y="25412"/>
                    </a:lnTo>
                    <a:lnTo>
                      <a:pt x="1606194" y="17018"/>
                    </a:lnTo>
                    <a:lnTo>
                      <a:pt x="1477746" y="5308"/>
                    </a:lnTo>
                    <a:lnTo>
                      <a:pt x="1346580" y="0"/>
                    </a:lnTo>
                    <a:close/>
                  </a:path>
                  <a:path w="2595245" h="527050">
                    <a:moveTo>
                      <a:pt x="1664844" y="25412"/>
                    </a:moveTo>
                    <a:lnTo>
                      <a:pt x="1346200" y="25412"/>
                    </a:lnTo>
                    <a:lnTo>
                      <a:pt x="1476082" y="30670"/>
                    </a:lnTo>
                    <a:lnTo>
                      <a:pt x="1603235" y="42252"/>
                    </a:lnTo>
                    <a:lnTo>
                      <a:pt x="1726857" y="59944"/>
                    </a:lnTo>
                    <a:lnTo>
                      <a:pt x="1846084" y="83489"/>
                    </a:lnTo>
                    <a:lnTo>
                      <a:pt x="1960092" y="112636"/>
                    </a:lnTo>
                    <a:lnTo>
                      <a:pt x="2068029" y="147154"/>
                    </a:lnTo>
                    <a:lnTo>
                      <a:pt x="2169071" y="186766"/>
                    </a:lnTo>
                    <a:lnTo>
                      <a:pt x="2262352" y="231228"/>
                    </a:lnTo>
                    <a:lnTo>
                      <a:pt x="2347061" y="280263"/>
                    </a:lnTo>
                    <a:lnTo>
                      <a:pt x="2422347" y="333578"/>
                    </a:lnTo>
                    <a:lnTo>
                      <a:pt x="2487396" y="390893"/>
                    </a:lnTo>
                    <a:lnTo>
                      <a:pt x="2541422" y="451891"/>
                    </a:lnTo>
                    <a:lnTo>
                      <a:pt x="2542438" y="453440"/>
                    </a:lnTo>
                    <a:lnTo>
                      <a:pt x="2521204" y="467385"/>
                    </a:lnTo>
                    <a:lnTo>
                      <a:pt x="2594864" y="510184"/>
                    </a:lnTo>
                    <a:lnTo>
                      <a:pt x="2586547" y="439508"/>
                    </a:lnTo>
                    <a:lnTo>
                      <a:pt x="2563672" y="439508"/>
                    </a:lnTo>
                    <a:lnTo>
                      <a:pt x="2561653" y="436422"/>
                    </a:lnTo>
                    <a:lnTo>
                      <a:pt x="2505367" y="372872"/>
                    </a:lnTo>
                    <a:lnTo>
                      <a:pt x="2438120" y="313639"/>
                    </a:lnTo>
                    <a:lnTo>
                      <a:pt x="2360790" y="258864"/>
                    </a:lnTo>
                    <a:lnTo>
                      <a:pt x="2274201" y="208737"/>
                    </a:lnTo>
                    <a:lnTo>
                      <a:pt x="2179180" y="163449"/>
                    </a:lnTo>
                    <a:lnTo>
                      <a:pt x="2076538" y="123202"/>
                    </a:lnTo>
                    <a:lnTo>
                      <a:pt x="1967115" y="88214"/>
                    </a:lnTo>
                    <a:lnTo>
                      <a:pt x="1851698" y="58712"/>
                    </a:lnTo>
                    <a:lnTo>
                      <a:pt x="1731124" y="34899"/>
                    </a:lnTo>
                    <a:lnTo>
                      <a:pt x="1664844" y="25412"/>
                    </a:lnTo>
                    <a:close/>
                  </a:path>
                  <a:path w="2595245" h="527050">
                    <a:moveTo>
                      <a:pt x="2584907" y="425564"/>
                    </a:moveTo>
                    <a:lnTo>
                      <a:pt x="2563672" y="439508"/>
                    </a:lnTo>
                    <a:lnTo>
                      <a:pt x="2586547" y="439508"/>
                    </a:lnTo>
                    <a:lnTo>
                      <a:pt x="2584907" y="425564"/>
                    </a:lnTo>
                    <a:close/>
                  </a:path>
                </a:pathLst>
              </a:custGeom>
              <a:solidFill>
                <a:srgbClr val="000000"/>
              </a:solidFill>
            </p:spPr>
            <p:txBody>
              <a:bodyPr wrap="square" lIns="0" tIns="0" rIns="0" bIns="0" rtlCol="0"/>
              <a:lstStyle/>
              <a:p>
                <a:endParaRPr/>
              </a:p>
            </p:txBody>
          </p:sp>
          <p:sp>
            <p:nvSpPr>
              <p:cNvPr id="21" name="object 21"/>
              <p:cNvSpPr txBox="1"/>
              <p:nvPr/>
            </p:nvSpPr>
            <p:spPr>
              <a:xfrm>
                <a:off x="5702249" y="5503267"/>
                <a:ext cx="1127760" cy="654050"/>
              </a:xfrm>
              <a:prstGeom prst="rect">
                <a:avLst/>
              </a:prstGeom>
            </p:spPr>
            <p:txBody>
              <a:bodyPr vert="horz" wrap="square" lIns="0" tIns="15240" rIns="0" bIns="0" rtlCol="0">
                <a:spAutoFit/>
              </a:bodyPr>
              <a:lstStyle/>
              <a:p>
                <a:pPr marL="12700">
                  <a:lnSpc>
                    <a:spcPct val="100000"/>
                  </a:lnSpc>
                  <a:spcBef>
                    <a:spcPts val="120"/>
                  </a:spcBef>
                  <a:tabLst>
                    <a:tab pos="799465" algn="l"/>
                  </a:tabLst>
                </a:pPr>
                <a:r>
                  <a:rPr sz="4100" i="1" spc="-20" dirty="0">
                    <a:latin typeface="Arial"/>
                    <a:cs typeface="Arial"/>
                  </a:rPr>
                  <a:t>r</a:t>
                </a:r>
                <a:r>
                  <a:rPr sz="4050" spc="-120" baseline="-18518" dirty="0">
                    <a:latin typeface="Arial"/>
                    <a:cs typeface="Arial"/>
                  </a:rPr>
                  <a:t>1</a:t>
                </a:r>
                <a:r>
                  <a:rPr sz="4050" baseline="-18518" dirty="0">
                    <a:latin typeface="Arial"/>
                    <a:cs typeface="Arial"/>
                  </a:rPr>
                  <a:t>	</a:t>
                </a:r>
                <a:r>
                  <a:rPr sz="4100" i="1" spc="-484" dirty="0">
                    <a:latin typeface="Arial"/>
                    <a:cs typeface="Arial"/>
                  </a:rPr>
                  <a:t>C</a:t>
                </a:r>
                <a:endParaRPr sz="4100" dirty="0">
                  <a:latin typeface="Arial"/>
                  <a:cs typeface="Arial"/>
                </a:endParaRPr>
              </a:p>
            </p:txBody>
          </p:sp>
          <p:sp>
            <p:nvSpPr>
              <p:cNvPr id="22" name="object 22"/>
              <p:cNvSpPr/>
              <p:nvPr/>
            </p:nvSpPr>
            <p:spPr>
              <a:xfrm>
                <a:off x="5293347" y="5463285"/>
                <a:ext cx="4161790" cy="0"/>
              </a:xfrm>
              <a:custGeom>
                <a:avLst/>
                <a:gdLst/>
                <a:ahLst/>
                <a:cxnLst/>
                <a:rect l="l" t="t" r="r" b="b"/>
                <a:pathLst>
                  <a:path w="4161790">
                    <a:moveTo>
                      <a:pt x="0" y="0"/>
                    </a:moveTo>
                    <a:lnTo>
                      <a:pt x="4161222" y="1"/>
                    </a:lnTo>
                  </a:path>
                </a:pathLst>
              </a:custGeom>
              <a:ln w="76200">
                <a:solidFill>
                  <a:srgbClr val="000000"/>
                </a:solidFill>
              </a:ln>
            </p:spPr>
            <p:txBody>
              <a:bodyPr wrap="square" lIns="0" tIns="0" rIns="0" bIns="0" rtlCol="0"/>
              <a:lstStyle/>
              <a:p>
                <a:endParaRPr/>
              </a:p>
            </p:txBody>
          </p:sp>
          <p:sp>
            <p:nvSpPr>
              <p:cNvPr id="23" name="object 23"/>
              <p:cNvSpPr/>
              <p:nvPr/>
            </p:nvSpPr>
            <p:spPr>
              <a:xfrm>
                <a:off x="5889574" y="4698872"/>
                <a:ext cx="0" cy="764540"/>
              </a:xfrm>
              <a:custGeom>
                <a:avLst/>
                <a:gdLst/>
                <a:ahLst/>
                <a:cxnLst/>
                <a:rect l="l" t="t" r="r" b="b"/>
                <a:pathLst>
                  <a:path h="764539">
                    <a:moveTo>
                      <a:pt x="0" y="0"/>
                    </a:moveTo>
                    <a:lnTo>
                      <a:pt x="1" y="764412"/>
                    </a:lnTo>
                  </a:path>
                </a:pathLst>
              </a:custGeom>
              <a:ln w="57150">
                <a:solidFill>
                  <a:srgbClr val="000000"/>
                </a:solidFill>
              </a:ln>
            </p:spPr>
            <p:txBody>
              <a:bodyPr wrap="square" lIns="0" tIns="0" rIns="0" bIns="0" rtlCol="0"/>
              <a:lstStyle/>
              <a:p>
                <a:endParaRPr/>
              </a:p>
            </p:txBody>
          </p:sp>
          <p:sp>
            <p:nvSpPr>
              <p:cNvPr id="24" name="object 24"/>
              <p:cNvSpPr/>
              <p:nvPr/>
            </p:nvSpPr>
            <p:spPr>
              <a:xfrm>
                <a:off x="6671195" y="4698872"/>
                <a:ext cx="0" cy="764540"/>
              </a:xfrm>
              <a:custGeom>
                <a:avLst/>
                <a:gdLst/>
                <a:ahLst/>
                <a:cxnLst/>
                <a:rect l="l" t="t" r="r" b="b"/>
                <a:pathLst>
                  <a:path h="764539">
                    <a:moveTo>
                      <a:pt x="0" y="0"/>
                    </a:moveTo>
                    <a:lnTo>
                      <a:pt x="1" y="764412"/>
                    </a:lnTo>
                  </a:path>
                </a:pathLst>
              </a:custGeom>
              <a:ln w="57150">
                <a:solidFill>
                  <a:srgbClr val="000000"/>
                </a:solidFill>
              </a:ln>
            </p:spPr>
            <p:txBody>
              <a:bodyPr wrap="square" lIns="0" tIns="0" rIns="0" bIns="0" rtlCol="0"/>
              <a:lstStyle/>
              <a:p>
                <a:endParaRPr/>
              </a:p>
            </p:txBody>
          </p:sp>
          <p:sp>
            <p:nvSpPr>
              <p:cNvPr id="25" name="object 25"/>
              <p:cNvSpPr/>
              <p:nvPr/>
            </p:nvSpPr>
            <p:spPr>
              <a:xfrm>
                <a:off x="8731986" y="4698872"/>
                <a:ext cx="0" cy="764540"/>
              </a:xfrm>
              <a:custGeom>
                <a:avLst/>
                <a:gdLst/>
                <a:ahLst/>
                <a:cxnLst/>
                <a:rect l="l" t="t" r="r" b="b"/>
                <a:pathLst>
                  <a:path h="764539">
                    <a:moveTo>
                      <a:pt x="0" y="0"/>
                    </a:moveTo>
                    <a:lnTo>
                      <a:pt x="1" y="764412"/>
                    </a:lnTo>
                  </a:path>
                </a:pathLst>
              </a:custGeom>
              <a:ln w="57150">
                <a:solidFill>
                  <a:srgbClr val="000000"/>
                </a:solidFill>
              </a:ln>
            </p:spPr>
            <p:txBody>
              <a:bodyPr wrap="square" lIns="0" tIns="0" rIns="0" bIns="0" rtlCol="0"/>
              <a:lstStyle/>
              <a:p>
                <a:endParaRPr/>
              </a:p>
            </p:txBody>
          </p:sp>
          <p:sp>
            <p:nvSpPr>
              <p:cNvPr id="26" name="object 26"/>
              <p:cNvSpPr txBox="1"/>
              <p:nvPr/>
            </p:nvSpPr>
            <p:spPr>
              <a:xfrm>
                <a:off x="8638755" y="5503267"/>
                <a:ext cx="377825" cy="654050"/>
              </a:xfrm>
              <a:prstGeom prst="rect">
                <a:avLst/>
              </a:prstGeom>
            </p:spPr>
            <p:txBody>
              <a:bodyPr vert="horz" wrap="square" lIns="0" tIns="15240" rIns="0" bIns="0" rtlCol="0">
                <a:spAutoFit/>
              </a:bodyPr>
              <a:lstStyle/>
              <a:p>
                <a:pPr marL="12700">
                  <a:lnSpc>
                    <a:spcPct val="100000"/>
                  </a:lnSpc>
                  <a:spcBef>
                    <a:spcPts val="120"/>
                  </a:spcBef>
                </a:pPr>
                <a:r>
                  <a:rPr sz="4100" i="1" spc="-20" dirty="0">
                    <a:latin typeface="Arial"/>
                    <a:cs typeface="Arial"/>
                  </a:rPr>
                  <a:t>r</a:t>
                </a:r>
                <a:r>
                  <a:rPr sz="4050" spc="-120" baseline="-18518" dirty="0">
                    <a:latin typeface="Arial"/>
                    <a:cs typeface="Arial"/>
                  </a:rPr>
                  <a:t>2</a:t>
                </a:r>
                <a:endParaRPr sz="4050" baseline="-18518" dirty="0">
                  <a:latin typeface="Arial"/>
                  <a:cs typeface="Arial"/>
                </a:endParaRPr>
              </a:p>
            </p:txBody>
          </p:sp>
          <p:sp>
            <p:nvSpPr>
              <p:cNvPr id="15" name="object 15"/>
              <p:cNvSpPr/>
              <p:nvPr/>
            </p:nvSpPr>
            <p:spPr>
              <a:xfrm>
                <a:off x="7890853" y="5099926"/>
                <a:ext cx="958850" cy="592455"/>
              </a:xfrm>
              <a:custGeom>
                <a:avLst/>
                <a:gdLst/>
                <a:ahLst/>
                <a:cxnLst/>
                <a:rect l="l" t="t" r="r" b="b"/>
                <a:pathLst>
                  <a:path w="958850" h="592454">
                    <a:moveTo>
                      <a:pt x="0" y="295992"/>
                    </a:moveTo>
                    <a:lnTo>
                      <a:pt x="14642" y="223111"/>
                    </a:lnTo>
                    <a:lnTo>
                      <a:pt x="32270" y="189012"/>
                    </a:lnTo>
                    <a:lnTo>
                      <a:pt x="56171" y="156844"/>
                    </a:lnTo>
                    <a:lnTo>
                      <a:pt x="85896" y="126885"/>
                    </a:lnTo>
                    <a:lnTo>
                      <a:pt x="120995" y="99411"/>
                    </a:lnTo>
                    <a:lnTo>
                      <a:pt x="161019" y="74701"/>
                    </a:lnTo>
                    <a:lnTo>
                      <a:pt x="205518" y="53031"/>
                    </a:lnTo>
                    <a:lnTo>
                      <a:pt x="254043" y="34680"/>
                    </a:lnTo>
                    <a:lnTo>
                      <a:pt x="306146" y="19923"/>
                    </a:lnTo>
                    <a:lnTo>
                      <a:pt x="361376" y="9039"/>
                    </a:lnTo>
                    <a:lnTo>
                      <a:pt x="419285" y="2306"/>
                    </a:lnTo>
                    <a:lnTo>
                      <a:pt x="479423" y="0"/>
                    </a:lnTo>
                    <a:lnTo>
                      <a:pt x="539561" y="2306"/>
                    </a:lnTo>
                    <a:lnTo>
                      <a:pt x="597470" y="9039"/>
                    </a:lnTo>
                    <a:lnTo>
                      <a:pt x="652700" y="19923"/>
                    </a:lnTo>
                    <a:lnTo>
                      <a:pt x="704803" y="34680"/>
                    </a:lnTo>
                    <a:lnTo>
                      <a:pt x="753328" y="53031"/>
                    </a:lnTo>
                    <a:lnTo>
                      <a:pt x="797828" y="74701"/>
                    </a:lnTo>
                    <a:lnTo>
                      <a:pt x="837851" y="99411"/>
                    </a:lnTo>
                    <a:lnTo>
                      <a:pt x="872950" y="126885"/>
                    </a:lnTo>
                    <a:lnTo>
                      <a:pt x="902675" y="156844"/>
                    </a:lnTo>
                    <a:lnTo>
                      <a:pt x="926576" y="189012"/>
                    </a:lnTo>
                    <a:lnTo>
                      <a:pt x="944205" y="223111"/>
                    </a:lnTo>
                    <a:lnTo>
                      <a:pt x="958847" y="295992"/>
                    </a:lnTo>
                    <a:lnTo>
                      <a:pt x="955112" y="333121"/>
                    </a:lnTo>
                    <a:lnTo>
                      <a:pt x="926576" y="402972"/>
                    </a:lnTo>
                    <a:lnTo>
                      <a:pt x="902675" y="435140"/>
                    </a:lnTo>
                    <a:lnTo>
                      <a:pt x="872950" y="465099"/>
                    </a:lnTo>
                    <a:lnTo>
                      <a:pt x="837851" y="492573"/>
                    </a:lnTo>
                    <a:lnTo>
                      <a:pt x="797828" y="517283"/>
                    </a:lnTo>
                    <a:lnTo>
                      <a:pt x="753328" y="538953"/>
                    </a:lnTo>
                    <a:lnTo>
                      <a:pt x="704803" y="557305"/>
                    </a:lnTo>
                    <a:lnTo>
                      <a:pt x="652700" y="572061"/>
                    </a:lnTo>
                    <a:lnTo>
                      <a:pt x="597470" y="582945"/>
                    </a:lnTo>
                    <a:lnTo>
                      <a:pt x="539561" y="589679"/>
                    </a:lnTo>
                    <a:lnTo>
                      <a:pt x="479423" y="591985"/>
                    </a:lnTo>
                    <a:lnTo>
                      <a:pt x="419285" y="589679"/>
                    </a:lnTo>
                    <a:lnTo>
                      <a:pt x="361376" y="582945"/>
                    </a:lnTo>
                    <a:lnTo>
                      <a:pt x="306146" y="572061"/>
                    </a:lnTo>
                    <a:lnTo>
                      <a:pt x="254043" y="557305"/>
                    </a:lnTo>
                    <a:lnTo>
                      <a:pt x="205518" y="538953"/>
                    </a:lnTo>
                    <a:lnTo>
                      <a:pt x="161019" y="517283"/>
                    </a:lnTo>
                    <a:lnTo>
                      <a:pt x="120995" y="492573"/>
                    </a:lnTo>
                    <a:lnTo>
                      <a:pt x="85896" y="465099"/>
                    </a:lnTo>
                    <a:lnTo>
                      <a:pt x="56171" y="435140"/>
                    </a:lnTo>
                    <a:lnTo>
                      <a:pt x="32270" y="402972"/>
                    </a:lnTo>
                    <a:lnTo>
                      <a:pt x="14642" y="368873"/>
                    </a:lnTo>
                    <a:lnTo>
                      <a:pt x="0" y="295992"/>
                    </a:lnTo>
                    <a:close/>
                  </a:path>
                </a:pathLst>
              </a:custGeom>
              <a:ln w="28575">
                <a:solidFill>
                  <a:srgbClr val="FF0000"/>
                </a:solidFill>
              </a:ln>
            </p:spPr>
            <p:txBody>
              <a:bodyPr wrap="square" lIns="0" tIns="0" rIns="0" bIns="0" rtlCol="0"/>
              <a:lstStyle/>
              <a:p>
                <a:endParaRPr/>
              </a:p>
            </p:txBody>
          </p:sp>
        </p:grpSp>
        <p:sp>
          <p:nvSpPr>
            <p:cNvPr id="41" name="TextBox 40"/>
            <p:cNvSpPr txBox="1"/>
            <p:nvPr/>
          </p:nvSpPr>
          <p:spPr>
            <a:xfrm>
              <a:off x="7089409" y="6175977"/>
              <a:ext cx="2664191" cy="523220"/>
            </a:xfrm>
            <a:prstGeom prst="rect">
              <a:avLst/>
            </a:prstGeom>
            <a:noFill/>
          </p:spPr>
          <p:txBody>
            <a:bodyPr wrap="none" rtlCol="0">
              <a:spAutoFit/>
            </a:bodyPr>
            <a:lstStyle/>
            <a:p>
              <a:r>
                <a:rPr lang="en-US" sz="2800" spc="-100" dirty="0">
                  <a:solidFill>
                    <a:srgbClr val="7F7F7F"/>
                  </a:solidFill>
                  <a:latin typeface="Arial"/>
                  <a:cs typeface="Arial"/>
                </a:rPr>
                <a:t>(Large </a:t>
              </a:r>
              <a:r>
                <a:rPr lang="en-US" sz="2800" spc="-60" dirty="0">
                  <a:solidFill>
                    <a:srgbClr val="7F7F7F"/>
                  </a:solidFill>
                  <a:latin typeface="Arial"/>
                  <a:cs typeface="Arial"/>
                </a:rPr>
                <a:t>step</a:t>
              </a:r>
              <a:r>
                <a:rPr lang="en-US" sz="2800" dirty="0">
                  <a:solidFill>
                    <a:srgbClr val="7F7F7F"/>
                  </a:solidFill>
                  <a:latin typeface="Arial"/>
                  <a:cs typeface="Arial"/>
                </a:rPr>
                <a:t> </a:t>
              </a:r>
              <a:r>
                <a:rPr lang="en-US" sz="2800" spc="-125" dirty="0">
                  <a:solidFill>
                    <a:srgbClr val="7F7F7F"/>
                  </a:solidFill>
                  <a:latin typeface="Arial"/>
                  <a:cs typeface="Arial"/>
                </a:rPr>
                <a:t>size</a:t>
              </a:r>
              <a:r>
                <a:rPr lang="en-US" sz="2800" spc="-125" dirty="0" smtClean="0">
                  <a:solidFill>
                    <a:srgbClr val="7F7F7F"/>
                  </a:solidFill>
                  <a:latin typeface="Arial"/>
                  <a:cs typeface="Arial"/>
                </a:rPr>
                <a:t>)</a:t>
              </a:r>
              <a:endParaRPr lang="en-US" sz="2800" dirty="0">
                <a:latin typeface="Arial"/>
                <a:cs typeface="Arial"/>
              </a:endParaRPr>
            </a:p>
          </p:txBody>
        </p:sp>
        <p:sp>
          <p:nvSpPr>
            <p:cNvPr id="42" name="object 8"/>
            <p:cNvSpPr txBox="1">
              <a:spLocks/>
            </p:cNvSpPr>
            <p:nvPr/>
          </p:nvSpPr>
          <p:spPr>
            <a:xfrm>
              <a:off x="6241933" y="3907068"/>
              <a:ext cx="4359141" cy="443711"/>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sz="2800" kern="0" spc="-60" dirty="0" smtClean="0">
                  <a:solidFill>
                    <a:srgbClr val="FF0000"/>
                  </a:solidFill>
                </a:rPr>
                <a:t>Large and frequent vibration</a:t>
              </a:r>
              <a:endParaRPr lang="en-US" sz="2800" kern="0" dirty="0"/>
            </a:p>
          </p:txBody>
        </p:sp>
      </p:grpSp>
      <p:sp>
        <p:nvSpPr>
          <p:cNvPr id="48" name="TextBox 47"/>
          <p:cNvSpPr txBox="1"/>
          <p:nvPr/>
        </p:nvSpPr>
        <p:spPr>
          <a:xfrm>
            <a:off x="4343400" y="2378025"/>
            <a:ext cx="7471341"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i="1" dirty="0" smtClean="0"/>
              <a:t>Naïvely adding latency -&gt; Fair convergence &amp; TCP friendly?</a:t>
            </a:r>
            <a:endParaRPr lang="en-US" sz="2400"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2690495" cy="695960"/>
          </a:xfrm>
          <a:prstGeom prst="rect">
            <a:avLst/>
          </a:prstGeom>
        </p:spPr>
        <p:txBody>
          <a:bodyPr vert="horz" wrap="square" lIns="0" tIns="12700" rIns="0" bIns="0" rtlCol="0">
            <a:spAutoFit/>
          </a:bodyPr>
          <a:lstStyle/>
          <a:p>
            <a:pPr marL="12700">
              <a:lnSpc>
                <a:spcPct val="100000"/>
              </a:lnSpc>
              <a:spcBef>
                <a:spcPts val="100"/>
              </a:spcBef>
            </a:pPr>
            <a:r>
              <a:rPr spc="-480" dirty="0"/>
              <a:t>PCC</a:t>
            </a:r>
            <a:r>
              <a:rPr spc="-95" dirty="0"/>
              <a:t> </a:t>
            </a:r>
            <a:r>
              <a:rPr spc="-220" dirty="0"/>
              <a:t>Vivace</a:t>
            </a:r>
          </a:p>
        </p:txBody>
      </p:sp>
      <p:sp>
        <p:nvSpPr>
          <p:cNvPr id="3" name="object 3"/>
          <p:cNvSpPr/>
          <p:nvPr/>
        </p:nvSpPr>
        <p:spPr>
          <a:xfrm>
            <a:off x="6047498" y="2460173"/>
            <a:ext cx="97155" cy="381000"/>
          </a:xfrm>
          <a:custGeom>
            <a:avLst/>
            <a:gdLst/>
            <a:ahLst/>
            <a:cxnLst/>
            <a:rect l="l" t="t" r="r" b="b"/>
            <a:pathLst>
              <a:path w="97154" h="381000">
                <a:moveTo>
                  <a:pt x="97002" y="0"/>
                </a:moveTo>
                <a:lnTo>
                  <a:pt x="0" y="0"/>
                </a:lnTo>
                <a:lnTo>
                  <a:pt x="0" y="380822"/>
                </a:lnTo>
                <a:lnTo>
                  <a:pt x="97002" y="380822"/>
                </a:lnTo>
                <a:lnTo>
                  <a:pt x="97002" y="0"/>
                </a:lnTo>
                <a:close/>
              </a:path>
            </a:pathLst>
          </a:custGeom>
          <a:solidFill>
            <a:srgbClr val="000000"/>
          </a:solidFill>
        </p:spPr>
        <p:txBody>
          <a:bodyPr wrap="square" lIns="0" tIns="0" rIns="0" bIns="0" rtlCol="0"/>
          <a:lstStyle/>
          <a:p>
            <a:endParaRPr/>
          </a:p>
        </p:txBody>
      </p:sp>
      <p:sp>
        <p:nvSpPr>
          <p:cNvPr id="4" name="object 4"/>
          <p:cNvSpPr/>
          <p:nvPr/>
        </p:nvSpPr>
        <p:spPr>
          <a:xfrm>
            <a:off x="5666676" y="2363157"/>
            <a:ext cx="859155" cy="97155"/>
          </a:xfrm>
          <a:custGeom>
            <a:avLst/>
            <a:gdLst/>
            <a:ahLst/>
            <a:cxnLst/>
            <a:rect l="l" t="t" r="r" b="b"/>
            <a:pathLst>
              <a:path w="859154" h="97155">
                <a:moveTo>
                  <a:pt x="858646" y="0"/>
                </a:moveTo>
                <a:lnTo>
                  <a:pt x="0" y="0"/>
                </a:lnTo>
                <a:lnTo>
                  <a:pt x="0" y="97015"/>
                </a:lnTo>
                <a:lnTo>
                  <a:pt x="858646" y="97015"/>
                </a:lnTo>
                <a:lnTo>
                  <a:pt x="858646" y="0"/>
                </a:lnTo>
                <a:close/>
              </a:path>
            </a:pathLst>
          </a:custGeom>
          <a:solidFill>
            <a:srgbClr val="000000"/>
          </a:solidFill>
        </p:spPr>
        <p:txBody>
          <a:bodyPr wrap="square" lIns="0" tIns="0" rIns="0" bIns="0" rtlCol="0"/>
          <a:lstStyle/>
          <a:p>
            <a:endParaRPr/>
          </a:p>
        </p:txBody>
      </p:sp>
      <p:sp>
        <p:nvSpPr>
          <p:cNvPr id="5" name="object 5"/>
          <p:cNvSpPr/>
          <p:nvPr/>
        </p:nvSpPr>
        <p:spPr>
          <a:xfrm>
            <a:off x="6047498" y="1982335"/>
            <a:ext cx="97155" cy="381000"/>
          </a:xfrm>
          <a:custGeom>
            <a:avLst/>
            <a:gdLst/>
            <a:ahLst/>
            <a:cxnLst/>
            <a:rect l="l" t="t" r="r" b="b"/>
            <a:pathLst>
              <a:path w="97154" h="381000">
                <a:moveTo>
                  <a:pt x="97002" y="0"/>
                </a:moveTo>
                <a:lnTo>
                  <a:pt x="0" y="0"/>
                </a:lnTo>
                <a:lnTo>
                  <a:pt x="0" y="380822"/>
                </a:lnTo>
                <a:lnTo>
                  <a:pt x="97002" y="380822"/>
                </a:lnTo>
                <a:lnTo>
                  <a:pt x="97002" y="0"/>
                </a:lnTo>
                <a:close/>
              </a:path>
            </a:pathLst>
          </a:custGeom>
          <a:solidFill>
            <a:srgbClr val="000000"/>
          </a:solidFill>
        </p:spPr>
        <p:txBody>
          <a:bodyPr wrap="square" lIns="0" tIns="0" rIns="0" bIns="0" rtlCol="0"/>
          <a:lstStyle/>
          <a:p>
            <a:endParaRPr/>
          </a:p>
        </p:txBody>
      </p:sp>
      <p:sp>
        <p:nvSpPr>
          <p:cNvPr id="6" name="object 6"/>
          <p:cNvSpPr/>
          <p:nvPr/>
        </p:nvSpPr>
        <p:spPr>
          <a:xfrm>
            <a:off x="810675" y="3234577"/>
            <a:ext cx="5256447" cy="63539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052308" y="4167379"/>
            <a:ext cx="2440478" cy="25222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909306" y="3614936"/>
            <a:ext cx="3494928" cy="577106"/>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2109863" y="1912485"/>
            <a:ext cx="2381250" cy="883919"/>
          </a:xfrm>
          <a:prstGeom prst="rect">
            <a:avLst/>
          </a:prstGeom>
        </p:spPr>
        <p:txBody>
          <a:bodyPr vert="horz" wrap="square" lIns="0" tIns="7620" rIns="0" bIns="0" rtlCol="0">
            <a:spAutoFit/>
          </a:bodyPr>
          <a:lstStyle/>
          <a:p>
            <a:pPr marL="106045" marR="5080" indent="-93980">
              <a:lnSpc>
                <a:spcPct val="101200"/>
              </a:lnSpc>
              <a:spcBef>
                <a:spcPts val="60"/>
              </a:spcBef>
            </a:pPr>
            <a:r>
              <a:rPr sz="2800" spc="-55" dirty="0">
                <a:latin typeface="Arial"/>
                <a:cs typeface="Arial"/>
              </a:rPr>
              <a:t>Strictly </a:t>
            </a:r>
            <a:r>
              <a:rPr sz="2800" spc="-95" dirty="0">
                <a:latin typeface="Arial"/>
                <a:cs typeface="Arial"/>
              </a:rPr>
              <a:t>concave  </a:t>
            </a:r>
            <a:r>
              <a:rPr sz="2800" spc="10" dirty="0">
                <a:latin typeface="Arial"/>
                <a:cs typeface="Arial"/>
              </a:rPr>
              <a:t>utility</a:t>
            </a:r>
            <a:r>
              <a:rPr sz="2800" spc="-40" dirty="0">
                <a:latin typeface="Arial"/>
                <a:cs typeface="Arial"/>
              </a:rPr>
              <a:t> </a:t>
            </a:r>
            <a:r>
              <a:rPr sz="2800" spc="-5" dirty="0">
                <a:latin typeface="Arial"/>
                <a:cs typeface="Arial"/>
              </a:rPr>
              <a:t>function</a:t>
            </a:r>
            <a:endParaRPr sz="2800">
              <a:latin typeface="Arial"/>
              <a:cs typeface="Arial"/>
            </a:endParaRPr>
          </a:p>
        </p:txBody>
      </p:sp>
      <p:sp>
        <p:nvSpPr>
          <p:cNvPr id="12" name="object 12"/>
          <p:cNvSpPr txBox="1"/>
          <p:nvPr/>
        </p:nvSpPr>
        <p:spPr>
          <a:xfrm>
            <a:off x="7307897" y="1912485"/>
            <a:ext cx="2491105" cy="883919"/>
          </a:xfrm>
          <a:prstGeom prst="rect">
            <a:avLst/>
          </a:prstGeom>
        </p:spPr>
        <p:txBody>
          <a:bodyPr vert="horz" wrap="square" lIns="0" tIns="7620" rIns="0" bIns="0" rtlCol="0">
            <a:spAutoFit/>
          </a:bodyPr>
          <a:lstStyle/>
          <a:p>
            <a:pPr marL="362585" marR="5080" indent="-350520">
              <a:lnSpc>
                <a:spcPct val="101200"/>
              </a:lnSpc>
              <a:spcBef>
                <a:spcPts val="60"/>
              </a:spcBef>
            </a:pPr>
            <a:r>
              <a:rPr sz="2800" spc="-185" dirty="0">
                <a:latin typeface="Arial"/>
                <a:cs typeface="Arial"/>
              </a:rPr>
              <a:t>G</a:t>
            </a:r>
            <a:r>
              <a:rPr sz="2800" spc="-80" dirty="0">
                <a:latin typeface="Arial"/>
                <a:cs typeface="Arial"/>
              </a:rPr>
              <a:t>r</a:t>
            </a:r>
            <a:r>
              <a:rPr sz="2800" spc="-160" dirty="0">
                <a:latin typeface="Arial"/>
                <a:cs typeface="Arial"/>
              </a:rPr>
              <a:t>a</a:t>
            </a:r>
            <a:r>
              <a:rPr sz="2800" spc="35" dirty="0">
                <a:latin typeface="Arial"/>
                <a:cs typeface="Arial"/>
              </a:rPr>
              <a:t>d</a:t>
            </a:r>
            <a:r>
              <a:rPr sz="2800" spc="10" dirty="0">
                <a:latin typeface="Arial"/>
                <a:cs typeface="Arial"/>
              </a:rPr>
              <a:t>i</a:t>
            </a:r>
            <a:r>
              <a:rPr sz="2800" spc="-125" dirty="0">
                <a:latin typeface="Arial"/>
                <a:cs typeface="Arial"/>
              </a:rPr>
              <a:t>e</a:t>
            </a:r>
            <a:r>
              <a:rPr sz="2800" spc="-25" dirty="0">
                <a:latin typeface="Arial"/>
                <a:cs typeface="Arial"/>
              </a:rPr>
              <a:t>n</a:t>
            </a:r>
            <a:r>
              <a:rPr sz="2800" spc="105" dirty="0">
                <a:latin typeface="Arial"/>
                <a:cs typeface="Arial"/>
              </a:rPr>
              <a:t>t</a:t>
            </a:r>
            <a:r>
              <a:rPr sz="2800" spc="465" dirty="0">
                <a:latin typeface="Arial"/>
                <a:cs typeface="Arial"/>
              </a:rPr>
              <a:t>-</a:t>
            </a:r>
            <a:r>
              <a:rPr sz="2800" spc="-225" dirty="0">
                <a:latin typeface="Arial"/>
                <a:cs typeface="Arial"/>
              </a:rPr>
              <a:t>a</a:t>
            </a:r>
            <a:r>
              <a:rPr sz="2800" spc="-200" dirty="0">
                <a:latin typeface="Arial"/>
                <a:cs typeface="Arial"/>
              </a:rPr>
              <a:t>s</a:t>
            </a:r>
            <a:r>
              <a:rPr sz="2800" spc="-140" dirty="0">
                <a:latin typeface="Arial"/>
                <a:cs typeface="Arial"/>
              </a:rPr>
              <a:t>c</a:t>
            </a:r>
            <a:r>
              <a:rPr sz="2800" spc="-15" dirty="0">
                <a:latin typeface="Arial"/>
                <a:cs typeface="Arial"/>
              </a:rPr>
              <a:t>ent  </a:t>
            </a:r>
            <a:r>
              <a:rPr sz="2800" spc="-40" dirty="0">
                <a:latin typeface="Arial"/>
                <a:cs typeface="Arial"/>
              </a:rPr>
              <a:t>rate </a:t>
            </a:r>
            <a:r>
              <a:rPr sz="2800" spc="5" dirty="0">
                <a:latin typeface="Arial"/>
                <a:cs typeface="Arial"/>
              </a:rPr>
              <a:t>control</a:t>
            </a:r>
            <a:endParaRPr sz="2800">
              <a:latin typeface="Arial"/>
              <a:cs typeface="Arial"/>
            </a:endParaRPr>
          </a:p>
        </p:txBody>
      </p:sp>
      <p:sp>
        <p:nvSpPr>
          <p:cNvPr id="13" name="Slide Number Placeholder 12"/>
          <p:cNvSpPr>
            <a:spLocks noGrp="1"/>
          </p:cNvSpPr>
          <p:nvPr>
            <p:ph type="sldNum" sz="quarter" idx="7"/>
          </p:nvPr>
        </p:nvSpPr>
        <p:spPr/>
        <p:txBody>
          <a:bodyPr/>
          <a:lstStyle/>
          <a:p>
            <a:pPr marL="25400">
              <a:lnSpc>
                <a:spcPts val="1310"/>
              </a:lnSpc>
            </a:pPr>
            <a:fld id="{81D60167-4931-47E6-BA6A-407CBD079E47}" type="slidenum">
              <a:rPr lang="en-US" spc="-40" smtClean="0"/>
              <a:t>25</a:t>
            </a:fld>
            <a:endParaRPr lang="en-US" spc="-40" dirty="0"/>
          </a:p>
        </p:txBody>
      </p:sp>
      <p:sp>
        <p:nvSpPr>
          <p:cNvPr id="14" name="object 16"/>
          <p:cNvSpPr txBox="1"/>
          <p:nvPr/>
        </p:nvSpPr>
        <p:spPr>
          <a:xfrm>
            <a:off x="6934200" y="764247"/>
            <a:ext cx="311340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70C0"/>
                </a:solidFill>
                <a:latin typeface="Arial"/>
                <a:cs typeface="Arial"/>
              </a:rPr>
              <a:t>[Dong </a:t>
            </a:r>
            <a:r>
              <a:rPr sz="2400" spc="-5" dirty="0">
                <a:solidFill>
                  <a:srgbClr val="0070C0"/>
                </a:solidFill>
                <a:latin typeface="Arial"/>
                <a:cs typeface="Arial"/>
              </a:rPr>
              <a:t>et </a:t>
            </a:r>
            <a:r>
              <a:rPr sz="2400" spc="-95" dirty="0">
                <a:solidFill>
                  <a:srgbClr val="0070C0"/>
                </a:solidFill>
                <a:latin typeface="Arial"/>
                <a:cs typeface="Arial"/>
              </a:rPr>
              <a:t>al. </a:t>
            </a:r>
            <a:r>
              <a:rPr sz="2400" spc="-130" dirty="0">
                <a:solidFill>
                  <a:srgbClr val="0070C0"/>
                </a:solidFill>
                <a:latin typeface="Arial"/>
                <a:cs typeface="Arial"/>
              </a:rPr>
              <a:t>NSDI</a:t>
            </a:r>
            <a:r>
              <a:rPr sz="2400" spc="15" dirty="0">
                <a:solidFill>
                  <a:srgbClr val="0070C0"/>
                </a:solidFill>
                <a:latin typeface="Arial"/>
                <a:cs typeface="Arial"/>
              </a:rPr>
              <a:t> </a:t>
            </a:r>
            <a:r>
              <a:rPr sz="2400" spc="-55" dirty="0" smtClean="0">
                <a:solidFill>
                  <a:srgbClr val="0070C0"/>
                </a:solidFill>
                <a:latin typeface="Arial"/>
                <a:cs typeface="Arial"/>
              </a:rPr>
              <a:t>201</a:t>
            </a:r>
            <a:r>
              <a:rPr lang="en-US" sz="2400" spc="-55" dirty="0" smtClean="0">
                <a:solidFill>
                  <a:srgbClr val="0070C0"/>
                </a:solidFill>
                <a:latin typeface="Arial"/>
                <a:cs typeface="Arial"/>
              </a:rPr>
              <a:t>8</a:t>
            </a:r>
            <a:r>
              <a:rPr sz="2400" spc="-55" dirty="0" smtClean="0">
                <a:solidFill>
                  <a:srgbClr val="0070C0"/>
                </a:solidFill>
                <a:latin typeface="Arial"/>
                <a:cs typeface="Arial"/>
              </a:rPr>
              <a:t>]</a:t>
            </a:r>
            <a:endParaRPr sz="2400" dirty="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8455661" cy="689932"/>
          </a:xfrm>
          <a:prstGeom prst="rect">
            <a:avLst/>
          </a:prstGeom>
        </p:spPr>
        <p:txBody>
          <a:bodyPr vert="horz" wrap="square" lIns="0" tIns="12700" rIns="0" bIns="0" rtlCol="0">
            <a:spAutoFit/>
          </a:bodyPr>
          <a:lstStyle/>
          <a:p>
            <a:pPr marL="12700">
              <a:lnSpc>
                <a:spcPct val="100000"/>
              </a:lnSpc>
              <a:spcBef>
                <a:spcPts val="100"/>
              </a:spcBef>
            </a:pPr>
            <a:r>
              <a:rPr spc="-480" dirty="0"/>
              <a:t>PCC</a:t>
            </a:r>
            <a:r>
              <a:rPr spc="-95" dirty="0"/>
              <a:t> </a:t>
            </a:r>
            <a:r>
              <a:rPr spc="-220" dirty="0" err="1" smtClean="0"/>
              <a:t>Vivace</a:t>
            </a:r>
            <a:r>
              <a:rPr lang="en-US" spc="-220" dirty="0" smtClean="0"/>
              <a:t>: Utility Function</a:t>
            </a:r>
            <a:endParaRPr spc="-220" dirty="0"/>
          </a:p>
        </p:txBody>
      </p:sp>
      <p:sp>
        <p:nvSpPr>
          <p:cNvPr id="3" name="object 3"/>
          <p:cNvSpPr txBox="1"/>
          <p:nvPr/>
        </p:nvSpPr>
        <p:spPr>
          <a:xfrm>
            <a:off x="2109863" y="1896542"/>
            <a:ext cx="2381250" cy="883919"/>
          </a:xfrm>
          <a:prstGeom prst="rect">
            <a:avLst/>
          </a:prstGeom>
        </p:spPr>
        <p:txBody>
          <a:bodyPr vert="horz" wrap="square" lIns="0" tIns="7620" rIns="0" bIns="0" rtlCol="0">
            <a:spAutoFit/>
          </a:bodyPr>
          <a:lstStyle/>
          <a:p>
            <a:pPr marL="106045" marR="5080" indent="-93980">
              <a:lnSpc>
                <a:spcPct val="101200"/>
              </a:lnSpc>
              <a:spcBef>
                <a:spcPts val="60"/>
              </a:spcBef>
            </a:pPr>
            <a:r>
              <a:rPr sz="2800" spc="-55" dirty="0">
                <a:latin typeface="Arial"/>
                <a:cs typeface="Arial"/>
              </a:rPr>
              <a:t>Strictly </a:t>
            </a:r>
            <a:r>
              <a:rPr sz="2800" spc="-95" dirty="0">
                <a:latin typeface="Arial"/>
                <a:cs typeface="Arial"/>
              </a:rPr>
              <a:t>concave  </a:t>
            </a:r>
            <a:r>
              <a:rPr sz="2800" spc="10" dirty="0">
                <a:latin typeface="Arial"/>
                <a:cs typeface="Arial"/>
              </a:rPr>
              <a:t>utility</a:t>
            </a:r>
            <a:r>
              <a:rPr sz="2800" spc="-40" dirty="0">
                <a:latin typeface="Arial"/>
                <a:cs typeface="Arial"/>
              </a:rPr>
              <a:t> </a:t>
            </a:r>
            <a:r>
              <a:rPr sz="2800" spc="-5" dirty="0">
                <a:latin typeface="Arial"/>
                <a:cs typeface="Arial"/>
              </a:rPr>
              <a:t>function</a:t>
            </a:r>
            <a:endParaRPr sz="2800">
              <a:latin typeface="Arial"/>
              <a:cs typeface="Arial"/>
            </a:endParaRPr>
          </a:p>
        </p:txBody>
      </p:sp>
      <p:sp>
        <p:nvSpPr>
          <p:cNvPr id="4" name="object 4"/>
          <p:cNvSpPr/>
          <p:nvPr/>
        </p:nvSpPr>
        <p:spPr>
          <a:xfrm>
            <a:off x="810675" y="3218634"/>
            <a:ext cx="5256447" cy="63539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052308" y="4151436"/>
            <a:ext cx="2440478" cy="252221"/>
          </a:xfrm>
          <a:prstGeom prst="rect">
            <a:avLst/>
          </a:prstGeom>
          <a:blipFill>
            <a:blip r:embed="rId4" cstate="print"/>
            <a:stretch>
              <a:fillRect/>
            </a:stretch>
          </a:blipFill>
        </p:spPr>
        <p:txBody>
          <a:bodyPr wrap="square" lIns="0" tIns="0" rIns="0" bIns="0" rtlCol="0"/>
          <a:lstStyle/>
          <a:p>
            <a:endParaRPr/>
          </a:p>
        </p:txBody>
      </p:sp>
      <p:grpSp>
        <p:nvGrpSpPr>
          <p:cNvPr id="18" name="Group 17"/>
          <p:cNvGrpSpPr/>
          <p:nvPr/>
        </p:nvGrpSpPr>
        <p:grpSpPr>
          <a:xfrm>
            <a:off x="3667988" y="3309976"/>
            <a:ext cx="4315257" cy="2938424"/>
            <a:chOff x="3667988" y="3075711"/>
            <a:chExt cx="4315257" cy="2938424"/>
          </a:xfrm>
        </p:grpSpPr>
        <p:sp>
          <p:nvSpPr>
            <p:cNvPr id="6" name="object 6"/>
            <p:cNvSpPr/>
            <p:nvPr/>
          </p:nvSpPr>
          <p:spPr>
            <a:xfrm>
              <a:off x="3667988" y="3075711"/>
              <a:ext cx="228600" cy="478155"/>
            </a:xfrm>
            <a:custGeom>
              <a:avLst/>
              <a:gdLst/>
              <a:ahLst/>
              <a:cxnLst/>
              <a:rect l="l" t="t" r="r" b="b"/>
              <a:pathLst>
                <a:path w="228600" h="478154">
                  <a:moveTo>
                    <a:pt x="0" y="0"/>
                  </a:moveTo>
                  <a:lnTo>
                    <a:pt x="228600" y="0"/>
                  </a:lnTo>
                  <a:lnTo>
                    <a:pt x="228600" y="477982"/>
                  </a:lnTo>
                  <a:lnTo>
                    <a:pt x="0" y="477982"/>
                  </a:lnTo>
                  <a:lnTo>
                    <a:pt x="0" y="0"/>
                  </a:lnTo>
                  <a:close/>
                </a:path>
              </a:pathLst>
            </a:custGeom>
            <a:ln w="28575">
              <a:solidFill>
                <a:srgbClr val="0070C0"/>
              </a:solidFill>
            </a:ln>
          </p:spPr>
          <p:txBody>
            <a:bodyPr wrap="square" lIns="0" tIns="0" rIns="0" bIns="0" rtlCol="0"/>
            <a:lstStyle/>
            <a:p>
              <a:endParaRPr/>
            </a:p>
          </p:txBody>
        </p:sp>
        <p:sp>
          <p:nvSpPr>
            <p:cNvPr id="8" name="object 8"/>
            <p:cNvSpPr/>
            <p:nvPr/>
          </p:nvSpPr>
          <p:spPr>
            <a:xfrm>
              <a:off x="3912323" y="3549192"/>
              <a:ext cx="2305050" cy="1266825"/>
            </a:xfrm>
            <a:custGeom>
              <a:avLst/>
              <a:gdLst/>
              <a:ahLst/>
              <a:cxnLst/>
              <a:rect l="l" t="t" r="r" b="b"/>
              <a:pathLst>
                <a:path w="2305050" h="1266825">
                  <a:moveTo>
                    <a:pt x="4356" y="0"/>
                  </a:moveTo>
                  <a:lnTo>
                    <a:pt x="0" y="25019"/>
                  </a:lnTo>
                  <a:lnTo>
                    <a:pt x="174574" y="55448"/>
                  </a:lnTo>
                  <a:lnTo>
                    <a:pt x="348183" y="94056"/>
                  </a:lnTo>
                  <a:lnTo>
                    <a:pt x="520369" y="140500"/>
                  </a:lnTo>
                  <a:lnTo>
                    <a:pt x="690410" y="194360"/>
                  </a:lnTo>
                  <a:lnTo>
                    <a:pt x="857554" y="255269"/>
                  </a:lnTo>
                  <a:lnTo>
                    <a:pt x="1021079" y="322795"/>
                  </a:lnTo>
                  <a:lnTo>
                    <a:pt x="1180236" y="396557"/>
                  </a:lnTo>
                  <a:lnTo>
                    <a:pt x="1334287" y="476135"/>
                  </a:lnTo>
                  <a:lnTo>
                    <a:pt x="1482483" y="561149"/>
                  </a:lnTo>
                  <a:lnTo>
                    <a:pt x="1624114" y="651167"/>
                  </a:lnTo>
                  <a:lnTo>
                    <a:pt x="1758416" y="745807"/>
                  </a:lnTo>
                  <a:lnTo>
                    <a:pt x="1884667" y="844651"/>
                  </a:lnTo>
                  <a:lnTo>
                    <a:pt x="2002129" y="947280"/>
                  </a:lnTo>
                  <a:lnTo>
                    <a:pt x="2110054" y="1053287"/>
                  </a:lnTo>
                  <a:lnTo>
                    <a:pt x="2207729" y="1162265"/>
                  </a:lnTo>
                  <a:lnTo>
                    <a:pt x="2247950" y="1214018"/>
                  </a:lnTo>
                  <a:lnTo>
                    <a:pt x="2227897" y="1229601"/>
                  </a:lnTo>
                  <a:lnTo>
                    <a:pt x="2304745" y="1266380"/>
                  </a:lnTo>
                  <a:lnTo>
                    <a:pt x="2291170" y="1198422"/>
                  </a:lnTo>
                  <a:lnTo>
                    <a:pt x="2268004" y="1198422"/>
                  </a:lnTo>
                  <a:lnTo>
                    <a:pt x="2227237" y="1145971"/>
                  </a:lnTo>
                  <a:lnTo>
                    <a:pt x="2128431" y="1035735"/>
                  </a:lnTo>
                  <a:lnTo>
                    <a:pt x="2019401" y="928636"/>
                  </a:lnTo>
                  <a:lnTo>
                    <a:pt x="1900872" y="825068"/>
                  </a:lnTo>
                  <a:lnTo>
                    <a:pt x="1773567" y="725411"/>
                  </a:lnTo>
                  <a:lnTo>
                    <a:pt x="1638249" y="630059"/>
                  </a:lnTo>
                  <a:lnTo>
                    <a:pt x="1495628" y="539407"/>
                  </a:lnTo>
                  <a:lnTo>
                    <a:pt x="1346441" y="453834"/>
                  </a:lnTo>
                  <a:lnTo>
                    <a:pt x="1191412" y="373735"/>
                  </a:lnTo>
                  <a:lnTo>
                    <a:pt x="1031278" y="299516"/>
                  </a:lnTo>
                  <a:lnTo>
                    <a:pt x="866762" y="231584"/>
                  </a:lnTo>
                  <a:lnTo>
                    <a:pt x="698601" y="170319"/>
                  </a:lnTo>
                  <a:lnTo>
                    <a:pt x="527519" y="116116"/>
                  </a:lnTo>
                  <a:lnTo>
                    <a:pt x="354241" y="69392"/>
                  </a:lnTo>
                  <a:lnTo>
                    <a:pt x="179514" y="30530"/>
                  </a:lnTo>
                  <a:lnTo>
                    <a:pt x="4356" y="0"/>
                  </a:lnTo>
                  <a:close/>
                </a:path>
                <a:path w="2305050" h="1266825">
                  <a:moveTo>
                    <a:pt x="2288057" y="1182839"/>
                  </a:moveTo>
                  <a:lnTo>
                    <a:pt x="2268004" y="1198422"/>
                  </a:lnTo>
                  <a:lnTo>
                    <a:pt x="2291170" y="1198422"/>
                  </a:lnTo>
                  <a:lnTo>
                    <a:pt x="2288057" y="1182839"/>
                  </a:lnTo>
                  <a:close/>
                </a:path>
              </a:pathLst>
            </a:custGeom>
            <a:solidFill>
              <a:srgbClr val="0070C0"/>
            </a:solidFill>
          </p:spPr>
          <p:txBody>
            <a:bodyPr wrap="square" lIns="0" tIns="0" rIns="0" bIns="0" rtlCol="0"/>
            <a:lstStyle/>
            <a:p>
              <a:endParaRPr/>
            </a:p>
          </p:txBody>
        </p:sp>
        <p:sp>
          <p:nvSpPr>
            <p:cNvPr id="10" name="object 10"/>
            <p:cNvSpPr/>
            <p:nvPr/>
          </p:nvSpPr>
          <p:spPr>
            <a:xfrm>
              <a:off x="5819664" y="5707897"/>
              <a:ext cx="1615813" cy="306238"/>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5267350" y="4806162"/>
              <a:ext cx="2715895" cy="759460"/>
            </a:xfrm>
            <a:prstGeom prst="rect">
              <a:avLst/>
            </a:prstGeom>
          </p:spPr>
          <p:txBody>
            <a:bodyPr vert="horz" wrap="square" lIns="0" tIns="10160" rIns="0" bIns="0" rtlCol="0">
              <a:spAutoFit/>
            </a:bodyPr>
            <a:lstStyle/>
            <a:p>
              <a:pPr marL="12700" marR="5080" indent="73025">
                <a:lnSpc>
                  <a:spcPct val="100699"/>
                </a:lnSpc>
                <a:spcBef>
                  <a:spcPts val="80"/>
                </a:spcBef>
              </a:pPr>
              <a:r>
                <a:rPr sz="2400" spc="25" dirty="0">
                  <a:solidFill>
                    <a:srgbClr val="0070C0"/>
                  </a:solidFill>
                  <a:latin typeface="Arial"/>
                  <a:cs typeface="Arial"/>
                </a:rPr>
                <a:t>No </a:t>
              </a:r>
              <a:r>
                <a:rPr sz="2400" spc="-50" dirty="0">
                  <a:solidFill>
                    <a:srgbClr val="0070C0"/>
                  </a:solidFill>
                  <a:latin typeface="Arial"/>
                  <a:cs typeface="Arial"/>
                </a:rPr>
                <a:t>latency </a:t>
              </a:r>
              <a:r>
                <a:rPr sz="2400" dirty="0">
                  <a:solidFill>
                    <a:srgbClr val="0070C0"/>
                  </a:solidFill>
                  <a:latin typeface="Arial"/>
                  <a:cs typeface="Arial"/>
                </a:rPr>
                <a:t>inflation  </a:t>
              </a:r>
              <a:r>
                <a:rPr sz="2400" spc="10" dirty="0">
                  <a:solidFill>
                    <a:srgbClr val="0070C0"/>
                  </a:solidFill>
                  <a:latin typeface="Arial"/>
                  <a:cs typeface="Arial"/>
                </a:rPr>
                <a:t>upon </a:t>
              </a:r>
              <a:r>
                <a:rPr sz="2400" spc="-55" dirty="0">
                  <a:solidFill>
                    <a:srgbClr val="0070C0"/>
                  </a:solidFill>
                  <a:latin typeface="Arial"/>
                  <a:cs typeface="Arial"/>
                </a:rPr>
                <a:t>convergence</a:t>
              </a:r>
              <a:r>
                <a:rPr sz="2400" spc="-65" dirty="0">
                  <a:solidFill>
                    <a:srgbClr val="0070C0"/>
                  </a:solidFill>
                  <a:latin typeface="Arial"/>
                  <a:cs typeface="Arial"/>
                </a:rPr>
                <a:t> </a:t>
              </a:r>
              <a:r>
                <a:rPr sz="2400" spc="20" dirty="0">
                  <a:solidFill>
                    <a:srgbClr val="0070C0"/>
                  </a:solidFill>
                  <a:latin typeface="Arial"/>
                  <a:cs typeface="Arial"/>
                </a:rPr>
                <a:t>if</a:t>
              </a:r>
              <a:endParaRPr sz="2400" dirty="0">
                <a:latin typeface="Arial"/>
                <a:cs typeface="Arial"/>
              </a:endParaRPr>
            </a:p>
          </p:txBody>
        </p:sp>
      </p:grpSp>
      <p:grpSp>
        <p:nvGrpSpPr>
          <p:cNvPr id="19" name="Group 18"/>
          <p:cNvGrpSpPr/>
          <p:nvPr/>
        </p:nvGrpSpPr>
        <p:grpSpPr>
          <a:xfrm>
            <a:off x="5229428" y="3019616"/>
            <a:ext cx="5114938" cy="1627796"/>
            <a:chOff x="5229428" y="2785351"/>
            <a:chExt cx="5114938" cy="1627796"/>
          </a:xfrm>
        </p:grpSpPr>
        <p:sp>
          <p:nvSpPr>
            <p:cNvPr id="7" name="object 7"/>
            <p:cNvSpPr/>
            <p:nvPr/>
          </p:nvSpPr>
          <p:spPr>
            <a:xfrm>
              <a:off x="5229428" y="3075711"/>
              <a:ext cx="228600" cy="478155"/>
            </a:xfrm>
            <a:custGeom>
              <a:avLst/>
              <a:gdLst/>
              <a:ahLst/>
              <a:cxnLst/>
              <a:rect l="l" t="t" r="r" b="b"/>
              <a:pathLst>
                <a:path w="228600" h="478154">
                  <a:moveTo>
                    <a:pt x="0" y="0"/>
                  </a:moveTo>
                  <a:lnTo>
                    <a:pt x="228600" y="0"/>
                  </a:lnTo>
                  <a:lnTo>
                    <a:pt x="228600" y="477982"/>
                  </a:lnTo>
                  <a:lnTo>
                    <a:pt x="0" y="477982"/>
                  </a:lnTo>
                  <a:lnTo>
                    <a:pt x="0" y="0"/>
                  </a:lnTo>
                  <a:close/>
                </a:path>
              </a:pathLst>
            </a:custGeom>
            <a:ln w="28575">
              <a:solidFill>
                <a:srgbClr val="0070C0"/>
              </a:solidFill>
            </a:ln>
          </p:spPr>
          <p:txBody>
            <a:bodyPr wrap="square" lIns="0" tIns="0" rIns="0" bIns="0" rtlCol="0"/>
            <a:lstStyle/>
            <a:p>
              <a:endParaRPr/>
            </a:p>
          </p:txBody>
        </p:sp>
        <p:sp>
          <p:nvSpPr>
            <p:cNvPr id="9" name="object 9"/>
            <p:cNvSpPr/>
            <p:nvPr/>
          </p:nvSpPr>
          <p:spPr>
            <a:xfrm>
              <a:off x="5453024" y="2785351"/>
              <a:ext cx="2606040" cy="658495"/>
            </a:xfrm>
            <a:custGeom>
              <a:avLst/>
              <a:gdLst/>
              <a:ahLst/>
              <a:cxnLst/>
              <a:rect l="l" t="t" r="r" b="b"/>
              <a:pathLst>
                <a:path w="2606040" h="658495">
                  <a:moveTo>
                    <a:pt x="1447876" y="25412"/>
                  </a:moveTo>
                  <a:lnTo>
                    <a:pt x="1106017" y="25412"/>
                  </a:lnTo>
                  <a:lnTo>
                    <a:pt x="1246479" y="30213"/>
                  </a:lnTo>
                  <a:lnTo>
                    <a:pt x="1386954" y="42443"/>
                  </a:lnTo>
                  <a:lnTo>
                    <a:pt x="1526387" y="62166"/>
                  </a:lnTo>
                  <a:lnTo>
                    <a:pt x="1663776" y="89395"/>
                  </a:lnTo>
                  <a:lnTo>
                    <a:pt x="1798053" y="124193"/>
                  </a:lnTo>
                  <a:lnTo>
                    <a:pt x="1928177" y="166585"/>
                  </a:lnTo>
                  <a:lnTo>
                    <a:pt x="2053170" y="216623"/>
                  </a:lnTo>
                  <a:lnTo>
                    <a:pt x="2148319" y="262064"/>
                  </a:lnTo>
                  <a:lnTo>
                    <a:pt x="2236342" y="311150"/>
                  </a:lnTo>
                  <a:lnTo>
                    <a:pt x="2316835" y="363550"/>
                  </a:lnTo>
                  <a:lnTo>
                    <a:pt x="2389441" y="418947"/>
                  </a:lnTo>
                  <a:lnTo>
                    <a:pt x="2453817" y="477024"/>
                  </a:lnTo>
                  <a:lnTo>
                    <a:pt x="2509532" y="537387"/>
                  </a:lnTo>
                  <a:lnTo>
                    <a:pt x="2554782" y="599693"/>
                  </a:lnTo>
                  <a:lnTo>
                    <a:pt x="2534005" y="611898"/>
                  </a:lnTo>
                  <a:lnTo>
                    <a:pt x="2605443" y="658317"/>
                  </a:lnTo>
                  <a:lnTo>
                    <a:pt x="2600622" y="586778"/>
                  </a:lnTo>
                  <a:lnTo>
                    <a:pt x="2576791" y="586778"/>
                  </a:lnTo>
                  <a:lnTo>
                    <a:pt x="2529205" y="521246"/>
                  </a:lnTo>
                  <a:lnTo>
                    <a:pt x="2471699" y="458939"/>
                  </a:lnTo>
                  <a:lnTo>
                    <a:pt x="2405684" y="399389"/>
                  </a:lnTo>
                  <a:lnTo>
                    <a:pt x="2331491" y="342773"/>
                  </a:lnTo>
                  <a:lnTo>
                    <a:pt x="2249474" y="289382"/>
                  </a:lnTo>
                  <a:lnTo>
                    <a:pt x="2159990" y="239483"/>
                  </a:lnTo>
                  <a:lnTo>
                    <a:pt x="2063368" y="193344"/>
                  </a:lnTo>
                  <a:lnTo>
                    <a:pt x="1936838" y="142697"/>
                  </a:lnTo>
                  <a:lnTo>
                    <a:pt x="1805177" y="99809"/>
                  </a:lnTo>
                  <a:lnTo>
                    <a:pt x="1669440" y="64630"/>
                  </a:lnTo>
                  <a:lnTo>
                    <a:pt x="1530642" y="37109"/>
                  </a:lnTo>
                  <a:lnTo>
                    <a:pt x="1447876" y="25412"/>
                  </a:lnTo>
                  <a:close/>
                </a:path>
                <a:path w="2606040" h="658495">
                  <a:moveTo>
                    <a:pt x="2599715" y="573316"/>
                  </a:moveTo>
                  <a:lnTo>
                    <a:pt x="2576791" y="586778"/>
                  </a:lnTo>
                  <a:lnTo>
                    <a:pt x="2600622" y="586778"/>
                  </a:lnTo>
                  <a:lnTo>
                    <a:pt x="2599715" y="573316"/>
                  </a:lnTo>
                  <a:close/>
                </a:path>
                <a:path w="2606040" h="658495">
                  <a:moveTo>
                    <a:pt x="1106208" y="0"/>
                  </a:moveTo>
                  <a:lnTo>
                    <a:pt x="965453" y="2616"/>
                  </a:lnTo>
                  <a:lnTo>
                    <a:pt x="826757" y="12636"/>
                  </a:lnTo>
                  <a:lnTo>
                    <a:pt x="691146" y="30035"/>
                  </a:lnTo>
                  <a:lnTo>
                    <a:pt x="559650" y="54762"/>
                  </a:lnTo>
                  <a:lnTo>
                    <a:pt x="433260" y="86791"/>
                  </a:lnTo>
                  <a:lnTo>
                    <a:pt x="313029" y="126085"/>
                  </a:lnTo>
                  <a:lnTo>
                    <a:pt x="199961" y="172631"/>
                  </a:lnTo>
                  <a:lnTo>
                    <a:pt x="95084" y="226402"/>
                  </a:lnTo>
                  <a:lnTo>
                    <a:pt x="0" y="287019"/>
                  </a:lnTo>
                  <a:lnTo>
                    <a:pt x="13652" y="308444"/>
                  </a:lnTo>
                  <a:lnTo>
                    <a:pt x="107734" y="248450"/>
                  </a:lnTo>
                  <a:lnTo>
                    <a:pt x="210604" y="195719"/>
                  </a:lnTo>
                  <a:lnTo>
                    <a:pt x="321817" y="149936"/>
                  </a:lnTo>
                  <a:lnTo>
                    <a:pt x="440347" y="111201"/>
                  </a:lnTo>
                  <a:lnTo>
                    <a:pt x="565124" y="79578"/>
                  </a:lnTo>
                  <a:lnTo>
                    <a:pt x="695121" y="55130"/>
                  </a:lnTo>
                  <a:lnTo>
                    <a:pt x="829297" y="37922"/>
                  </a:lnTo>
                  <a:lnTo>
                    <a:pt x="966609" y="27990"/>
                  </a:lnTo>
                  <a:lnTo>
                    <a:pt x="1106017" y="25412"/>
                  </a:lnTo>
                  <a:lnTo>
                    <a:pt x="1447876" y="25412"/>
                  </a:lnTo>
                  <a:lnTo>
                    <a:pt x="1389824" y="17208"/>
                  </a:lnTo>
                  <a:lnTo>
                    <a:pt x="1248016" y="4851"/>
                  </a:lnTo>
                  <a:lnTo>
                    <a:pt x="1106208" y="0"/>
                  </a:lnTo>
                  <a:close/>
                </a:path>
              </a:pathLst>
            </a:custGeom>
            <a:solidFill>
              <a:srgbClr val="0070C0"/>
            </a:solidFill>
          </p:spPr>
          <p:txBody>
            <a:bodyPr wrap="square" lIns="0" tIns="0" rIns="0" bIns="0" rtlCol="0"/>
            <a:lstStyle/>
            <a:p>
              <a:endParaRPr/>
            </a:p>
          </p:txBody>
        </p:sp>
        <p:sp>
          <p:nvSpPr>
            <p:cNvPr id="12" name="object 12"/>
            <p:cNvSpPr txBox="1"/>
            <p:nvPr/>
          </p:nvSpPr>
          <p:spPr>
            <a:xfrm>
              <a:off x="6924891" y="3397313"/>
              <a:ext cx="3419475" cy="391160"/>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0070C0"/>
                  </a:solidFill>
                  <a:latin typeface="Arial"/>
                  <a:cs typeface="Arial"/>
                </a:rPr>
                <a:t>Tolerate </a:t>
              </a:r>
              <a:r>
                <a:rPr sz="2400" spc="30" dirty="0">
                  <a:solidFill>
                    <a:srgbClr val="0070C0"/>
                  </a:solidFill>
                  <a:latin typeface="Arial"/>
                  <a:cs typeface="Arial"/>
                </a:rPr>
                <a:t>p-random-loss</a:t>
              </a:r>
              <a:r>
                <a:rPr sz="2400" spc="-25" dirty="0">
                  <a:solidFill>
                    <a:srgbClr val="0070C0"/>
                  </a:solidFill>
                  <a:latin typeface="Arial"/>
                  <a:cs typeface="Arial"/>
                </a:rPr>
                <a:t> </a:t>
              </a:r>
              <a:r>
                <a:rPr sz="2400" spc="20" dirty="0">
                  <a:solidFill>
                    <a:srgbClr val="0070C0"/>
                  </a:solidFill>
                  <a:latin typeface="Arial"/>
                  <a:cs typeface="Arial"/>
                </a:rPr>
                <a:t>if</a:t>
              </a:r>
              <a:endParaRPr sz="2400" dirty="0">
                <a:latin typeface="Arial"/>
                <a:cs typeface="Arial"/>
              </a:endParaRPr>
            </a:p>
          </p:txBody>
        </p:sp>
        <p:sp>
          <p:nvSpPr>
            <p:cNvPr id="13" name="object 13"/>
            <p:cNvSpPr/>
            <p:nvPr/>
          </p:nvSpPr>
          <p:spPr>
            <a:xfrm>
              <a:off x="7954067" y="3849909"/>
              <a:ext cx="1240089" cy="563238"/>
            </a:xfrm>
            <a:prstGeom prst="rect">
              <a:avLst/>
            </a:prstGeom>
            <a:blipFill>
              <a:blip r:embed="rId6" cstate="print"/>
              <a:stretch>
                <a:fillRect/>
              </a:stretch>
            </a:blipFill>
          </p:spPr>
          <p:txBody>
            <a:bodyPr wrap="square" lIns="0" tIns="0" rIns="0" bIns="0" rtlCol="0"/>
            <a:lstStyle/>
            <a:p>
              <a:endParaRPr/>
            </a:p>
          </p:txBody>
        </p:sp>
      </p:grpSp>
      <p:grpSp>
        <p:nvGrpSpPr>
          <p:cNvPr id="20" name="Group 19"/>
          <p:cNvGrpSpPr/>
          <p:nvPr/>
        </p:nvGrpSpPr>
        <p:grpSpPr>
          <a:xfrm>
            <a:off x="4714087" y="1998701"/>
            <a:ext cx="6238151" cy="759460"/>
            <a:chOff x="4714087" y="1764436"/>
            <a:chExt cx="6238151" cy="759460"/>
          </a:xfrm>
        </p:grpSpPr>
        <p:sp>
          <p:nvSpPr>
            <p:cNvPr id="14" name="object 14"/>
            <p:cNvSpPr/>
            <p:nvPr/>
          </p:nvSpPr>
          <p:spPr>
            <a:xfrm>
              <a:off x="4714087" y="2134209"/>
              <a:ext cx="1932305" cy="76200"/>
            </a:xfrm>
            <a:custGeom>
              <a:avLst/>
              <a:gdLst/>
              <a:ahLst/>
              <a:cxnLst/>
              <a:rect l="l" t="t" r="r" b="b"/>
              <a:pathLst>
                <a:path w="1932304" h="76200">
                  <a:moveTo>
                    <a:pt x="1855876" y="0"/>
                  </a:moveTo>
                  <a:lnTo>
                    <a:pt x="1855876" y="25400"/>
                  </a:lnTo>
                  <a:lnTo>
                    <a:pt x="0" y="25400"/>
                  </a:lnTo>
                  <a:lnTo>
                    <a:pt x="0" y="50800"/>
                  </a:lnTo>
                  <a:lnTo>
                    <a:pt x="1855876" y="50800"/>
                  </a:lnTo>
                  <a:lnTo>
                    <a:pt x="1855876" y="76200"/>
                  </a:lnTo>
                  <a:lnTo>
                    <a:pt x="1932076" y="38100"/>
                  </a:lnTo>
                  <a:lnTo>
                    <a:pt x="1855876" y="0"/>
                  </a:lnTo>
                  <a:close/>
                </a:path>
              </a:pathLst>
            </a:custGeom>
            <a:solidFill>
              <a:srgbClr val="0070C0"/>
            </a:solidFill>
          </p:spPr>
          <p:txBody>
            <a:bodyPr wrap="square" lIns="0" tIns="0" rIns="0" bIns="0" rtlCol="0"/>
            <a:lstStyle/>
            <a:p>
              <a:endParaRPr/>
            </a:p>
          </p:txBody>
        </p:sp>
        <p:sp>
          <p:nvSpPr>
            <p:cNvPr id="15" name="object 15"/>
            <p:cNvSpPr txBox="1"/>
            <p:nvPr/>
          </p:nvSpPr>
          <p:spPr>
            <a:xfrm>
              <a:off x="6664718" y="1764436"/>
              <a:ext cx="4287520" cy="759460"/>
            </a:xfrm>
            <a:prstGeom prst="rect">
              <a:avLst/>
            </a:prstGeom>
          </p:spPr>
          <p:txBody>
            <a:bodyPr vert="horz" wrap="square" lIns="0" tIns="10160" rIns="0" bIns="0" rtlCol="0">
              <a:spAutoFit/>
            </a:bodyPr>
            <a:lstStyle/>
            <a:p>
              <a:pPr marL="12700" marR="5080" indent="300355">
                <a:lnSpc>
                  <a:spcPct val="100699"/>
                </a:lnSpc>
                <a:spcBef>
                  <a:spcPts val="80"/>
                </a:spcBef>
              </a:pPr>
              <a:r>
                <a:rPr sz="2400" spc="-50" dirty="0">
                  <a:solidFill>
                    <a:srgbClr val="0070C0"/>
                  </a:solidFill>
                  <a:latin typeface="Arial"/>
                  <a:cs typeface="Arial"/>
                </a:rPr>
                <a:t>Strict </a:t>
              </a:r>
              <a:r>
                <a:rPr sz="2400" spc="-65" dirty="0">
                  <a:solidFill>
                    <a:srgbClr val="0070C0"/>
                  </a:solidFill>
                  <a:latin typeface="Arial"/>
                  <a:cs typeface="Arial"/>
                </a:rPr>
                <a:t>socially </a:t>
              </a:r>
              <a:r>
                <a:rPr sz="2400" spc="-80" dirty="0">
                  <a:solidFill>
                    <a:srgbClr val="0070C0"/>
                  </a:solidFill>
                  <a:latin typeface="Arial"/>
                  <a:cs typeface="Arial"/>
                </a:rPr>
                <a:t>concave </a:t>
              </a:r>
              <a:r>
                <a:rPr sz="2400" spc="-45" dirty="0">
                  <a:solidFill>
                    <a:srgbClr val="0070C0"/>
                  </a:solidFill>
                  <a:latin typeface="Arial"/>
                  <a:cs typeface="Arial"/>
                </a:rPr>
                <a:t>game  </a:t>
              </a:r>
              <a:r>
                <a:rPr sz="2400" spc="-40" dirty="0">
                  <a:solidFill>
                    <a:srgbClr val="0070C0"/>
                  </a:solidFill>
                  <a:latin typeface="Arial"/>
                  <a:cs typeface="Arial"/>
                </a:rPr>
                <a:t>Unique </a:t>
              </a:r>
              <a:r>
                <a:rPr sz="2400" spc="-55" dirty="0">
                  <a:solidFill>
                    <a:srgbClr val="0070C0"/>
                  </a:solidFill>
                  <a:latin typeface="Arial"/>
                  <a:cs typeface="Arial"/>
                </a:rPr>
                <a:t>convergence</a:t>
              </a:r>
              <a:r>
                <a:rPr sz="2400" spc="35" dirty="0">
                  <a:solidFill>
                    <a:srgbClr val="0070C0"/>
                  </a:solidFill>
                  <a:latin typeface="Arial"/>
                  <a:cs typeface="Arial"/>
                </a:rPr>
                <a:t> </a:t>
              </a:r>
              <a:r>
                <a:rPr sz="2400" spc="-5" dirty="0">
                  <a:solidFill>
                    <a:srgbClr val="0070C0"/>
                  </a:solidFill>
                  <a:latin typeface="Arial"/>
                  <a:cs typeface="Arial"/>
                </a:rPr>
                <a:t>equilibrium</a:t>
              </a:r>
              <a:endParaRPr sz="2400" dirty="0">
                <a:latin typeface="Arial"/>
                <a:cs typeface="Arial"/>
              </a:endParaRPr>
            </a:p>
          </p:txBody>
        </p:sp>
      </p:grpSp>
      <p:sp>
        <p:nvSpPr>
          <p:cNvPr id="16" name="Slide Number Placeholder 15"/>
          <p:cNvSpPr>
            <a:spLocks noGrp="1"/>
          </p:cNvSpPr>
          <p:nvPr>
            <p:ph type="sldNum" sz="quarter" idx="7"/>
          </p:nvPr>
        </p:nvSpPr>
        <p:spPr/>
        <p:txBody>
          <a:bodyPr/>
          <a:lstStyle/>
          <a:p>
            <a:pPr marL="25400">
              <a:lnSpc>
                <a:spcPts val="1310"/>
              </a:lnSpc>
            </a:pPr>
            <a:fld id="{81D60167-4931-47E6-BA6A-407CBD079E47}" type="slidenum">
              <a:rPr lang="en-US" spc="-40" smtClean="0"/>
              <a:t>26</a:t>
            </a:fld>
            <a:endParaRPr lang="en-US" spc="-4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8379461" cy="689932"/>
          </a:xfrm>
          <a:prstGeom prst="rect">
            <a:avLst/>
          </a:prstGeom>
        </p:spPr>
        <p:txBody>
          <a:bodyPr vert="horz" wrap="square" lIns="0" tIns="12700" rIns="0" bIns="0" rtlCol="0">
            <a:spAutoFit/>
          </a:bodyPr>
          <a:lstStyle/>
          <a:p>
            <a:pPr marL="12700">
              <a:lnSpc>
                <a:spcPct val="100000"/>
              </a:lnSpc>
              <a:spcBef>
                <a:spcPts val="100"/>
              </a:spcBef>
            </a:pPr>
            <a:r>
              <a:rPr spc="-480" dirty="0"/>
              <a:t>PCC</a:t>
            </a:r>
            <a:r>
              <a:rPr spc="-95" dirty="0"/>
              <a:t> </a:t>
            </a:r>
            <a:r>
              <a:rPr spc="-220" dirty="0" err="1" smtClean="0"/>
              <a:t>Vivace</a:t>
            </a:r>
            <a:r>
              <a:rPr lang="en-US" spc="-220" dirty="0" smtClean="0"/>
              <a:t>: Rate Control Algorithm</a:t>
            </a:r>
            <a:endParaRPr spc="-220" dirty="0"/>
          </a:p>
        </p:txBody>
      </p:sp>
      <p:sp>
        <p:nvSpPr>
          <p:cNvPr id="3" name="object 3"/>
          <p:cNvSpPr/>
          <p:nvPr/>
        </p:nvSpPr>
        <p:spPr>
          <a:xfrm>
            <a:off x="6934200" y="3232894"/>
            <a:ext cx="3494928" cy="577106"/>
          </a:xfrm>
          <a:prstGeom prst="rect">
            <a:avLst/>
          </a:prstGeom>
          <a:blipFill>
            <a:blip r:embed="rId3" cstate="print"/>
            <a:stretch>
              <a:fillRect/>
            </a:stretch>
          </a:blipFill>
        </p:spPr>
        <p:txBody>
          <a:bodyPr wrap="square" lIns="0" tIns="0" rIns="0" bIns="0" rtlCol="0"/>
          <a:lstStyle/>
          <a:p>
            <a:endParaRPr/>
          </a:p>
        </p:txBody>
      </p:sp>
      <p:grpSp>
        <p:nvGrpSpPr>
          <p:cNvPr id="32" name="Group 31"/>
          <p:cNvGrpSpPr/>
          <p:nvPr/>
        </p:nvGrpSpPr>
        <p:grpSpPr>
          <a:xfrm>
            <a:off x="6743586" y="4201426"/>
            <a:ext cx="4545329" cy="1864360"/>
            <a:chOff x="6743586" y="4201426"/>
            <a:chExt cx="4545329" cy="1864360"/>
          </a:xfrm>
        </p:grpSpPr>
        <p:sp>
          <p:nvSpPr>
            <p:cNvPr id="27" name="object 27"/>
            <p:cNvSpPr txBox="1"/>
            <p:nvPr/>
          </p:nvSpPr>
          <p:spPr>
            <a:xfrm>
              <a:off x="6743586" y="4201426"/>
              <a:ext cx="3129280" cy="759460"/>
            </a:xfrm>
            <a:prstGeom prst="rect">
              <a:avLst/>
            </a:prstGeom>
          </p:spPr>
          <p:txBody>
            <a:bodyPr vert="horz" wrap="square" lIns="0" tIns="10160" rIns="0" bIns="0" rtlCol="0">
              <a:spAutoFit/>
            </a:bodyPr>
            <a:lstStyle/>
            <a:p>
              <a:pPr marL="12700" marR="5080">
                <a:lnSpc>
                  <a:spcPct val="100699"/>
                </a:lnSpc>
                <a:spcBef>
                  <a:spcPts val="80"/>
                </a:spcBef>
              </a:pPr>
              <a:r>
                <a:rPr sz="2400" spc="-80" dirty="0">
                  <a:solidFill>
                    <a:srgbClr val="0070C0"/>
                  </a:solidFill>
                  <a:latin typeface="Arial"/>
                  <a:cs typeface="Arial"/>
                </a:rPr>
                <a:t>Techniques </a:t>
              </a:r>
              <a:r>
                <a:rPr sz="2400" spc="65" dirty="0">
                  <a:solidFill>
                    <a:srgbClr val="0070C0"/>
                  </a:solidFill>
                  <a:latin typeface="Arial"/>
                  <a:cs typeface="Arial"/>
                </a:rPr>
                <a:t>to </a:t>
              </a:r>
              <a:r>
                <a:rPr sz="2400" spc="-50" dirty="0">
                  <a:solidFill>
                    <a:srgbClr val="0070C0"/>
                  </a:solidFill>
                  <a:latin typeface="Arial"/>
                  <a:cs typeface="Arial"/>
                </a:rPr>
                <a:t>deal </a:t>
              </a:r>
              <a:r>
                <a:rPr sz="2400" spc="5" dirty="0">
                  <a:solidFill>
                    <a:srgbClr val="0070C0"/>
                  </a:solidFill>
                  <a:latin typeface="Arial"/>
                  <a:cs typeface="Arial"/>
                </a:rPr>
                <a:t>with  </a:t>
              </a:r>
              <a:r>
                <a:rPr sz="2400" spc="-50" dirty="0">
                  <a:solidFill>
                    <a:srgbClr val="0070C0"/>
                  </a:solidFill>
                  <a:latin typeface="Arial"/>
                  <a:cs typeface="Arial"/>
                </a:rPr>
                <a:t>measurement</a:t>
              </a:r>
              <a:r>
                <a:rPr sz="2400" spc="-20" dirty="0">
                  <a:solidFill>
                    <a:srgbClr val="0070C0"/>
                  </a:solidFill>
                  <a:latin typeface="Arial"/>
                  <a:cs typeface="Arial"/>
                </a:rPr>
                <a:t> </a:t>
              </a:r>
              <a:r>
                <a:rPr sz="2400" spc="-75" dirty="0">
                  <a:solidFill>
                    <a:srgbClr val="0070C0"/>
                  </a:solidFill>
                  <a:latin typeface="Arial"/>
                  <a:cs typeface="Arial"/>
                </a:rPr>
                <a:t>noise:</a:t>
              </a:r>
              <a:endParaRPr sz="2400" dirty="0">
                <a:latin typeface="Arial"/>
                <a:cs typeface="Arial"/>
              </a:endParaRPr>
            </a:p>
          </p:txBody>
        </p:sp>
        <p:sp>
          <p:nvSpPr>
            <p:cNvPr id="28" name="object 28"/>
            <p:cNvSpPr txBox="1"/>
            <p:nvPr/>
          </p:nvSpPr>
          <p:spPr>
            <a:xfrm>
              <a:off x="7200786" y="4938026"/>
              <a:ext cx="4088129" cy="1127760"/>
            </a:xfrm>
            <a:prstGeom prst="rect">
              <a:avLst/>
            </a:prstGeom>
          </p:spPr>
          <p:txBody>
            <a:bodyPr vert="horz" wrap="square" lIns="0" tIns="12700" rIns="0" bIns="0" rtlCol="0">
              <a:spAutoFit/>
            </a:bodyPr>
            <a:lstStyle/>
            <a:p>
              <a:pPr marL="469900" indent="-457200">
                <a:lnSpc>
                  <a:spcPct val="100000"/>
                </a:lnSpc>
                <a:spcBef>
                  <a:spcPts val="100"/>
                </a:spcBef>
                <a:buChar char="-"/>
                <a:tabLst>
                  <a:tab pos="469265" algn="l"/>
                  <a:tab pos="469900" algn="l"/>
                </a:tabLst>
              </a:pPr>
              <a:r>
                <a:rPr sz="2400" spc="-80" dirty="0">
                  <a:solidFill>
                    <a:srgbClr val="0070C0"/>
                  </a:solidFill>
                  <a:latin typeface="Arial"/>
                  <a:cs typeface="Arial"/>
                </a:rPr>
                <a:t>Linear</a:t>
              </a:r>
              <a:r>
                <a:rPr sz="2400" spc="-15" dirty="0">
                  <a:solidFill>
                    <a:srgbClr val="0070C0"/>
                  </a:solidFill>
                  <a:latin typeface="Arial"/>
                  <a:cs typeface="Arial"/>
                </a:rPr>
                <a:t> </a:t>
              </a:r>
              <a:r>
                <a:rPr sz="2400" spc="-60" dirty="0">
                  <a:solidFill>
                    <a:srgbClr val="0070C0"/>
                  </a:solidFill>
                  <a:latin typeface="Arial"/>
                  <a:cs typeface="Arial"/>
                </a:rPr>
                <a:t>regression</a:t>
              </a:r>
              <a:endParaRPr sz="2400" dirty="0">
                <a:latin typeface="Arial"/>
                <a:cs typeface="Arial"/>
              </a:endParaRPr>
            </a:p>
            <a:p>
              <a:pPr marL="469900" indent="-457200">
                <a:lnSpc>
                  <a:spcPct val="100000"/>
                </a:lnSpc>
                <a:spcBef>
                  <a:spcPts val="20"/>
                </a:spcBef>
                <a:buChar char="-"/>
                <a:tabLst>
                  <a:tab pos="469265" algn="l"/>
                  <a:tab pos="469900" algn="l"/>
                </a:tabLst>
              </a:pPr>
              <a:r>
                <a:rPr sz="2400" spc="-270" dirty="0">
                  <a:solidFill>
                    <a:srgbClr val="0070C0"/>
                  </a:solidFill>
                  <a:latin typeface="Arial"/>
                  <a:cs typeface="Arial"/>
                </a:rPr>
                <a:t>RTT </a:t>
              </a:r>
              <a:r>
                <a:rPr sz="2400" spc="-10" dirty="0">
                  <a:solidFill>
                    <a:srgbClr val="0070C0"/>
                  </a:solidFill>
                  <a:latin typeface="Arial"/>
                  <a:cs typeface="Arial"/>
                </a:rPr>
                <a:t>gradient </a:t>
              </a:r>
              <a:r>
                <a:rPr sz="2400" spc="-25" dirty="0">
                  <a:solidFill>
                    <a:srgbClr val="0070C0"/>
                  </a:solidFill>
                  <a:latin typeface="Arial"/>
                  <a:cs typeface="Arial"/>
                </a:rPr>
                <a:t>low-pass</a:t>
              </a:r>
              <a:r>
                <a:rPr sz="2400" spc="-185" dirty="0">
                  <a:solidFill>
                    <a:srgbClr val="0070C0"/>
                  </a:solidFill>
                  <a:latin typeface="Arial"/>
                  <a:cs typeface="Arial"/>
                </a:rPr>
                <a:t> </a:t>
              </a:r>
              <a:r>
                <a:rPr sz="2400" spc="10" dirty="0">
                  <a:solidFill>
                    <a:srgbClr val="0070C0"/>
                  </a:solidFill>
                  <a:latin typeface="Arial"/>
                  <a:cs typeface="Arial"/>
                </a:rPr>
                <a:t>filter</a:t>
              </a:r>
              <a:endParaRPr sz="2400" dirty="0">
                <a:latin typeface="Arial"/>
                <a:cs typeface="Arial"/>
              </a:endParaRPr>
            </a:p>
            <a:p>
              <a:pPr marL="469900" indent="-457200">
                <a:lnSpc>
                  <a:spcPct val="100000"/>
                </a:lnSpc>
                <a:spcBef>
                  <a:spcPts val="20"/>
                </a:spcBef>
                <a:buChar char="-"/>
                <a:tabLst>
                  <a:tab pos="469265" algn="l"/>
                  <a:tab pos="469900" algn="l"/>
                </a:tabLst>
              </a:pPr>
              <a:r>
                <a:rPr sz="2400" spc="-25" dirty="0">
                  <a:solidFill>
                    <a:srgbClr val="0070C0"/>
                  </a:solidFill>
                  <a:latin typeface="Arial"/>
                  <a:cs typeface="Arial"/>
                </a:rPr>
                <a:t>Double</a:t>
              </a:r>
              <a:r>
                <a:rPr sz="2400" spc="-5" dirty="0">
                  <a:solidFill>
                    <a:srgbClr val="0070C0"/>
                  </a:solidFill>
                  <a:latin typeface="Arial"/>
                  <a:cs typeface="Arial"/>
                </a:rPr>
                <a:t> </a:t>
              </a:r>
              <a:r>
                <a:rPr sz="2400" spc="-85" dirty="0">
                  <a:solidFill>
                    <a:srgbClr val="0070C0"/>
                  </a:solidFill>
                  <a:latin typeface="Arial"/>
                  <a:cs typeface="Arial"/>
                </a:rPr>
                <a:t>check</a:t>
              </a:r>
              <a:endParaRPr sz="2400" dirty="0">
                <a:latin typeface="Arial"/>
                <a:cs typeface="Arial"/>
              </a:endParaRPr>
            </a:p>
          </p:txBody>
        </p:sp>
      </p:grpSp>
      <p:sp>
        <p:nvSpPr>
          <p:cNvPr id="29" name="object 29"/>
          <p:cNvSpPr txBox="1"/>
          <p:nvPr/>
        </p:nvSpPr>
        <p:spPr>
          <a:xfrm>
            <a:off x="7307897" y="1662277"/>
            <a:ext cx="2491105" cy="883919"/>
          </a:xfrm>
          <a:prstGeom prst="rect">
            <a:avLst/>
          </a:prstGeom>
        </p:spPr>
        <p:txBody>
          <a:bodyPr vert="horz" wrap="square" lIns="0" tIns="7620" rIns="0" bIns="0" rtlCol="0">
            <a:spAutoFit/>
          </a:bodyPr>
          <a:lstStyle/>
          <a:p>
            <a:pPr marL="362585" marR="5080" indent="-350520">
              <a:lnSpc>
                <a:spcPct val="101200"/>
              </a:lnSpc>
              <a:spcBef>
                <a:spcPts val="60"/>
              </a:spcBef>
            </a:pPr>
            <a:r>
              <a:rPr sz="2800" spc="-185" dirty="0" smtClean="0">
                <a:latin typeface="Arial"/>
                <a:cs typeface="Arial"/>
              </a:rPr>
              <a:t>G</a:t>
            </a:r>
            <a:r>
              <a:rPr sz="2800" spc="-80" dirty="0" smtClean="0">
                <a:latin typeface="Arial"/>
                <a:cs typeface="Arial"/>
              </a:rPr>
              <a:t>r</a:t>
            </a:r>
            <a:r>
              <a:rPr sz="2800" spc="-160" dirty="0" smtClean="0">
                <a:latin typeface="Arial"/>
                <a:cs typeface="Arial"/>
              </a:rPr>
              <a:t>a</a:t>
            </a:r>
            <a:r>
              <a:rPr sz="2800" spc="35" dirty="0" smtClean="0">
                <a:latin typeface="Arial"/>
                <a:cs typeface="Arial"/>
              </a:rPr>
              <a:t>d</a:t>
            </a:r>
            <a:r>
              <a:rPr sz="2800" spc="10" dirty="0" smtClean="0">
                <a:latin typeface="Arial"/>
                <a:cs typeface="Arial"/>
              </a:rPr>
              <a:t>i</a:t>
            </a:r>
            <a:r>
              <a:rPr sz="2800" spc="-125" dirty="0" smtClean="0">
                <a:latin typeface="Arial"/>
                <a:cs typeface="Arial"/>
              </a:rPr>
              <a:t>e</a:t>
            </a:r>
            <a:r>
              <a:rPr sz="2800" spc="-25" dirty="0" smtClean="0">
                <a:latin typeface="Arial"/>
                <a:cs typeface="Arial"/>
              </a:rPr>
              <a:t>n</a:t>
            </a:r>
            <a:r>
              <a:rPr sz="2800" spc="105" dirty="0" smtClean="0">
                <a:latin typeface="Arial"/>
                <a:cs typeface="Arial"/>
              </a:rPr>
              <a:t>t</a:t>
            </a:r>
            <a:r>
              <a:rPr lang="en-US" sz="2800" spc="105" dirty="0" smtClean="0">
                <a:latin typeface="Arial"/>
                <a:cs typeface="Arial"/>
              </a:rPr>
              <a:t>-</a:t>
            </a:r>
            <a:r>
              <a:rPr sz="2800" spc="-225" dirty="0" smtClean="0">
                <a:latin typeface="Arial"/>
                <a:cs typeface="Arial"/>
              </a:rPr>
              <a:t>a</a:t>
            </a:r>
            <a:r>
              <a:rPr sz="2800" spc="-200" dirty="0" smtClean="0">
                <a:latin typeface="Arial"/>
                <a:cs typeface="Arial"/>
              </a:rPr>
              <a:t>s</a:t>
            </a:r>
            <a:r>
              <a:rPr sz="2800" spc="-140" dirty="0" smtClean="0">
                <a:latin typeface="Arial"/>
                <a:cs typeface="Arial"/>
              </a:rPr>
              <a:t>c</a:t>
            </a:r>
            <a:r>
              <a:rPr sz="2800" spc="-15" dirty="0" smtClean="0">
                <a:latin typeface="Arial"/>
                <a:cs typeface="Arial"/>
              </a:rPr>
              <a:t>ent  </a:t>
            </a:r>
            <a:r>
              <a:rPr sz="2800" spc="-40" dirty="0">
                <a:latin typeface="Arial"/>
                <a:cs typeface="Arial"/>
              </a:rPr>
              <a:t>rate </a:t>
            </a:r>
            <a:r>
              <a:rPr sz="2800" spc="5" dirty="0">
                <a:latin typeface="Arial"/>
                <a:cs typeface="Arial"/>
              </a:rPr>
              <a:t>control</a:t>
            </a:r>
            <a:endParaRPr sz="2800" dirty="0">
              <a:latin typeface="Arial"/>
              <a:cs typeface="Arial"/>
            </a:endParaRPr>
          </a:p>
        </p:txBody>
      </p:sp>
      <p:sp>
        <p:nvSpPr>
          <p:cNvPr id="30" name="Slide Number Placeholder 29"/>
          <p:cNvSpPr>
            <a:spLocks noGrp="1"/>
          </p:cNvSpPr>
          <p:nvPr>
            <p:ph type="sldNum" sz="quarter" idx="7"/>
          </p:nvPr>
        </p:nvSpPr>
        <p:spPr/>
        <p:txBody>
          <a:bodyPr/>
          <a:lstStyle/>
          <a:p>
            <a:pPr marL="25400">
              <a:lnSpc>
                <a:spcPts val="1310"/>
              </a:lnSpc>
            </a:pPr>
            <a:fld id="{81D60167-4931-47E6-BA6A-407CBD079E47}" type="slidenum">
              <a:rPr lang="en-US" spc="-40" smtClean="0"/>
              <a:t>27</a:t>
            </a:fld>
            <a:endParaRPr lang="en-US" spc="-40" dirty="0"/>
          </a:p>
        </p:txBody>
      </p:sp>
      <p:grpSp>
        <p:nvGrpSpPr>
          <p:cNvPr id="35" name="Group 34"/>
          <p:cNvGrpSpPr/>
          <p:nvPr/>
        </p:nvGrpSpPr>
        <p:grpSpPr>
          <a:xfrm>
            <a:off x="685800" y="2362200"/>
            <a:ext cx="5378429" cy="3289808"/>
            <a:chOff x="685800" y="2362200"/>
            <a:chExt cx="5378429" cy="3289808"/>
          </a:xfrm>
        </p:grpSpPr>
        <p:grpSp>
          <p:nvGrpSpPr>
            <p:cNvPr id="31" name="Group 30"/>
            <p:cNvGrpSpPr/>
            <p:nvPr/>
          </p:nvGrpSpPr>
          <p:grpSpPr>
            <a:xfrm>
              <a:off x="685800" y="2362200"/>
              <a:ext cx="5378429" cy="3289808"/>
              <a:chOff x="852597" y="2300363"/>
              <a:chExt cx="5378429" cy="3289808"/>
            </a:xfrm>
          </p:grpSpPr>
          <p:sp>
            <p:nvSpPr>
              <p:cNvPr id="4" name="object 4"/>
              <p:cNvSpPr/>
              <p:nvPr/>
            </p:nvSpPr>
            <p:spPr>
              <a:xfrm>
                <a:off x="2209342" y="2300363"/>
                <a:ext cx="85725" cy="2863215"/>
              </a:xfrm>
              <a:custGeom>
                <a:avLst/>
                <a:gdLst/>
                <a:ahLst/>
                <a:cxnLst/>
                <a:rect l="l" t="t" r="r" b="b"/>
                <a:pathLst>
                  <a:path w="85725" h="2863215">
                    <a:moveTo>
                      <a:pt x="57150" y="85725"/>
                    </a:moveTo>
                    <a:lnTo>
                      <a:pt x="28575" y="85725"/>
                    </a:lnTo>
                    <a:lnTo>
                      <a:pt x="28575" y="2862935"/>
                    </a:lnTo>
                    <a:lnTo>
                      <a:pt x="57150" y="2862935"/>
                    </a:lnTo>
                    <a:lnTo>
                      <a:pt x="57150" y="85725"/>
                    </a:lnTo>
                    <a:close/>
                  </a:path>
                  <a:path w="85725" h="286321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5" name="object 5"/>
              <p:cNvSpPr/>
              <p:nvPr/>
            </p:nvSpPr>
            <p:spPr>
              <a:xfrm>
                <a:off x="2237917" y="5120436"/>
                <a:ext cx="3691254" cy="85725"/>
              </a:xfrm>
              <a:custGeom>
                <a:avLst/>
                <a:gdLst/>
                <a:ahLst/>
                <a:cxnLst/>
                <a:rect l="l" t="t" r="r" b="b"/>
                <a:pathLst>
                  <a:path w="3691254" h="85725">
                    <a:moveTo>
                      <a:pt x="3605212" y="0"/>
                    </a:moveTo>
                    <a:lnTo>
                      <a:pt x="3605212" y="28575"/>
                    </a:lnTo>
                    <a:lnTo>
                      <a:pt x="0" y="28575"/>
                    </a:lnTo>
                    <a:lnTo>
                      <a:pt x="0" y="57150"/>
                    </a:lnTo>
                    <a:lnTo>
                      <a:pt x="3605212" y="57150"/>
                    </a:lnTo>
                    <a:lnTo>
                      <a:pt x="3605212" y="85725"/>
                    </a:lnTo>
                    <a:lnTo>
                      <a:pt x="3690937" y="42862"/>
                    </a:lnTo>
                    <a:lnTo>
                      <a:pt x="3605212" y="0"/>
                    </a:lnTo>
                    <a:close/>
                  </a:path>
                </a:pathLst>
              </a:custGeom>
              <a:solidFill>
                <a:srgbClr val="000000"/>
              </a:solidFill>
            </p:spPr>
            <p:txBody>
              <a:bodyPr wrap="square" lIns="0" tIns="0" rIns="0" bIns="0" rtlCol="0"/>
              <a:lstStyle/>
              <a:p>
                <a:endParaRPr/>
              </a:p>
            </p:txBody>
          </p:sp>
          <p:sp>
            <p:nvSpPr>
              <p:cNvPr id="6" name="object 6"/>
              <p:cNvSpPr txBox="1"/>
              <p:nvPr/>
            </p:nvSpPr>
            <p:spPr>
              <a:xfrm>
                <a:off x="5136286" y="4282427"/>
                <a:ext cx="1094740" cy="759460"/>
              </a:xfrm>
              <a:prstGeom prst="rect">
                <a:avLst/>
              </a:prstGeom>
            </p:spPr>
            <p:txBody>
              <a:bodyPr vert="horz" wrap="square" lIns="0" tIns="10160" rIns="0" bIns="0" rtlCol="0">
                <a:spAutoFit/>
              </a:bodyPr>
              <a:lstStyle/>
              <a:p>
                <a:pPr marL="292100" marR="5080" indent="-279400">
                  <a:lnSpc>
                    <a:spcPct val="100699"/>
                  </a:lnSpc>
                  <a:spcBef>
                    <a:spcPts val="80"/>
                  </a:spcBef>
                </a:pPr>
                <a:r>
                  <a:rPr sz="2400" spc="-370" dirty="0">
                    <a:latin typeface="Arial"/>
                    <a:cs typeface="Arial"/>
                  </a:rPr>
                  <a:t>S</a:t>
                </a:r>
                <a:r>
                  <a:rPr sz="2400" spc="-105" dirty="0">
                    <a:latin typeface="Arial"/>
                    <a:cs typeface="Arial"/>
                  </a:rPr>
                  <a:t>e</a:t>
                </a:r>
                <a:r>
                  <a:rPr sz="2400" spc="-15" dirty="0">
                    <a:latin typeface="Arial"/>
                    <a:cs typeface="Arial"/>
                  </a:rPr>
                  <a:t>n</a:t>
                </a:r>
                <a:r>
                  <a:rPr sz="2400" spc="35" dirty="0">
                    <a:latin typeface="Arial"/>
                    <a:cs typeface="Arial"/>
                  </a:rPr>
                  <a:t>d</a:t>
                </a:r>
                <a:r>
                  <a:rPr sz="2400" spc="-5" dirty="0">
                    <a:latin typeface="Arial"/>
                    <a:cs typeface="Arial"/>
                  </a:rPr>
                  <a:t>in</a:t>
                </a:r>
                <a:r>
                  <a:rPr sz="2400" spc="25" dirty="0">
                    <a:latin typeface="Arial"/>
                    <a:cs typeface="Arial"/>
                  </a:rPr>
                  <a:t>g  </a:t>
                </a:r>
                <a:r>
                  <a:rPr sz="2400" spc="-40" dirty="0">
                    <a:latin typeface="Arial"/>
                    <a:cs typeface="Arial"/>
                  </a:rPr>
                  <a:t>rate</a:t>
                </a:r>
                <a:endParaRPr sz="2400">
                  <a:latin typeface="Arial"/>
                  <a:cs typeface="Arial"/>
                </a:endParaRPr>
              </a:p>
            </p:txBody>
          </p:sp>
          <p:sp>
            <p:nvSpPr>
              <p:cNvPr id="7" name="object 7"/>
              <p:cNvSpPr txBox="1"/>
              <p:nvPr/>
            </p:nvSpPr>
            <p:spPr>
              <a:xfrm>
                <a:off x="852597" y="2307971"/>
                <a:ext cx="1287780" cy="759460"/>
              </a:xfrm>
              <a:prstGeom prst="rect">
                <a:avLst/>
              </a:prstGeom>
            </p:spPr>
            <p:txBody>
              <a:bodyPr vert="horz" wrap="square" lIns="0" tIns="10160" rIns="0" bIns="0" rtlCol="0">
                <a:spAutoFit/>
              </a:bodyPr>
              <a:lstStyle/>
              <a:p>
                <a:pPr marL="288925" marR="5080" indent="-276225">
                  <a:lnSpc>
                    <a:spcPct val="100699"/>
                  </a:lnSpc>
                  <a:spcBef>
                    <a:spcPts val="80"/>
                  </a:spcBef>
                </a:pPr>
                <a:r>
                  <a:rPr sz="2400" spc="-15" dirty="0">
                    <a:latin typeface="Arial"/>
                    <a:cs typeface="Arial"/>
                  </a:rPr>
                  <a:t>O</a:t>
                </a:r>
                <a:r>
                  <a:rPr sz="2400" spc="-10" dirty="0">
                    <a:latin typeface="Arial"/>
                    <a:cs typeface="Arial"/>
                  </a:rPr>
                  <a:t>b</a:t>
                </a:r>
                <a:r>
                  <a:rPr sz="2400" spc="-229" dirty="0">
                    <a:latin typeface="Arial"/>
                    <a:cs typeface="Arial"/>
                  </a:rPr>
                  <a:t>s</a:t>
                </a:r>
                <a:r>
                  <a:rPr sz="2400" spc="-105" dirty="0">
                    <a:latin typeface="Arial"/>
                    <a:cs typeface="Arial"/>
                  </a:rPr>
                  <a:t>e</a:t>
                </a:r>
                <a:r>
                  <a:rPr sz="2400" spc="5" dirty="0">
                    <a:latin typeface="Arial"/>
                    <a:cs typeface="Arial"/>
                  </a:rPr>
                  <a:t>r</a:t>
                </a:r>
                <a:r>
                  <a:rPr sz="2400" spc="-95" dirty="0">
                    <a:latin typeface="Arial"/>
                    <a:cs typeface="Arial"/>
                  </a:rPr>
                  <a:t>v</a:t>
                </a:r>
                <a:r>
                  <a:rPr sz="2400" spc="-105" dirty="0">
                    <a:latin typeface="Arial"/>
                    <a:cs typeface="Arial"/>
                  </a:rPr>
                  <a:t>e</a:t>
                </a:r>
                <a:r>
                  <a:rPr sz="2400" spc="25" dirty="0">
                    <a:latin typeface="Arial"/>
                    <a:cs typeface="Arial"/>
                  </a:rPr>
                  <a:t>d  </a:t>
                </a:r>
                <a:r>
                  <a:rPr sz="2400" spc="15" dirty="0">
                    <a:latin typeface="Arial"/>
                    <a:cs typeface="Arial"/>
                  </a:rPr>
                  <a:t>utility</a:t>
                </a:r>
                <a:endParaRPr sz="2400">
                  <a:latin typeface="Arial"/>
                  <a:cs typeface="Arial"/>
                </a:endParaRPr>
              </a:p>
            </p:txBody>
          </p:sp>
          <p:sp>
            <p:nvSpPr>
              <p:cNvPr id="8" name="object 8"/>
              <p:cNvSpPr txBox="1"/>
              <p:nvPr/>
            </p:nvSpPr>
            <p:spPr>
              <a:xfrm>
                <a:off x="3048050" y="5199011"/>
                <a:ext cx="1856739" cy="391160"/>
              </a:xfrm>
              <a:prstGeom prst="rect">
                <a:avLst/>
              </a:prstGeom>
            </p:spPr>
            <p:txBody>
              <a:bodyPr vert="horz" wrap="square" lIns="0" tIns="12700" rIns="0" bIns="0" rtlCol="0">
                <a:spAutoFit/>
              </a:bodyPr>
              <a:lstStyle/>
              <a:p>
                <a:pPr marL="12700">
                  <a:lnSpc>
                    <a:spcPct val="100000"/>
                  </a:lnSpc>
                  <a:spcBef>
                    <a:spcPts val="100"/>
                  </a:spcBef>
                  <a:tabLst>
                    <a:tab pos="843280" algn="l"/>
                    <a:tab pos="1367790" algn="l"/>
                  </a:tabLst>
                </a:pPr>
                <a:r>
                  <a:rPr sz="2400" i="1" spc="-5" dirty="0">
                    <a:latin typeface="Times New Roman"/>
                    <a:cs typeface="Times New Roman"/>
                  </a:rPr>
                  <a:t>x</a:t>
                </a:r>
                <a:r>
                  <a:rPr sz="2400" dirty="0">
                    <a:latin typeface="Times New Roman"/>
                    <a:cs typeface="Times New Roman"/>
                  </a:rPr>
                  <a:t>-</a:t>
                </a:r>
                <a:r>
                  <a:rPr sz="2400" i="1" spc="215" dirty="0">
                    <a:latin typeface="Times New Roman"/>
                    <a:cs typeface="Times New Roman"/>
                  </a:rPr>
                  <a:t>δ</a:t>
                </a:r>
                <a:r>
                  <a:rPr sz="2400" i="1" dirty="0">
                    <a:latin typeface="Times New Roman"/>
                    <a:cs typeface="Times New Roman"/>
                  </a:rPr>
                  <a:t>	x	</a:t>
                </a:r>
                <a:r>
                  <a:rPr sz="2400" i="1" spc="-5" dirty="0">
                    <a:latin typeface="Times New Roman"/>
                    <a:cs typeface="Times New Roman"/>
                  </a:rPr>
                  <a:t>x</a:t>
                </a:r>
                <a:r>
                  <a:rPr sz="2400" spc="-5" dirty="0">
                    <a:latin typeface="Times New Roman"/>
                    <a:cs typeface="Times New Roman"/>
                  </a:rPr>
                  <a:t>+</a:t>
                </a:r>
                <a:r>
                  <a:rPr sz="2400" i="1" spc="215" dirty="0">
                    <a:latin typeface="Times New Roman"/>
                    <a:cs typeface="Times New Roman"/>
                  </a:rPr>
                  <a:t>δ</a:t>
                </a:r>
                <a:endParaRPr sz="2400">
                  <a:latin typeface="Times New Roman"/>
                  <a:cs typeface="Times New Roman"/>
                </a:endParaRPr>
              </a:p>
            </p:txBody>
          </p:sp>
          <p:sp>
            <p:nvSpPr>
              <p:cNvPr id="9" name="object 9"/>
              <p:cNvSpPr/>
              <p:nvPr/>
            </p:nvSpPr>
            <p:spPr>
              <a:xfrm>
                <a:off x="3958995" y="3609800"/>
                <a:ext cx="0" cy="1553845"/>
              </a:xfrm>
              <a:custGeom>
                <a:avLst/>
                <a:gdLst/>
                <a:ahLst/>
                <a:cxnLst/>
                <a:rect l="l" t="t" r="r" b="b"/>
                <a:pathLst>
                  <a:path h="1553845">
                    <a:moveTo>
                      <a:pt x="1" y="1553650"/>
                    </a:moveTo>
                    <a:lnTo>
                      <a:pt x="0" y="0"/>
                    </a:lnTo>
                  </a:path>
                </a:pathLst>
              </a:custGeom>
              <a:ln w="19050">
                <a:solidFill>
                  <a:srgbClr val="000000"/>
                </a:solidFill>
              </a:ln>
            </p:spPr>
            <p:txBody>
              <a:bodyPr wrap="square" lIns="0" tIns="0" rIns="0" bIns="0" rtlCol="0"/>
              <a:lstStyle/>
              <a:p>
                <a:endParaRPr/>
              </a:p>
            </p:txBody>
          </p:sp>
          <p:sp>
            <p:nvSpPr>
              <p:cNvPr id="10" name="object 10"/>
              <p:cNvSpPr/>
              <p:nvPr/>
            </p:nvSpPr>
            <p:spPr>
              <a:xfrm>
                <a:off x="3898036" y="3475418"/>
                <a:ext cx="121919" cy="121920"/>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3867708" y="2966910"/>
                <a:ext cx="183515"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70C0"/>
                    </a:solidFill>
                    <a:latin typeface="Times New Roman"/>
                    <a:cs typeface="Times New Roman"/>
                  </a:rPr>
                  <a:t>?</a:t>
                </a:r>
                <a:endParaRPr sz="2800">
                  <a:latin typeface="Times New Roman"/>
                  <a:cs typeface="Times New Roman"/>
                </a:endParaRPr>
              </a:p>
            </p:txBody>
          </p:sp>
          <p:sp>
            <p:nvSpPr>
              <p:cNvPr id="12" name="object 12"/>
              <p:cNvSpPr/>
              <p:nvPr/>
            </p:nvSpPr>
            <p:spPr>
              <a:xfrm>
                <a:off x="3202990" y="3779672"/>
                <a:ext cx="121919" cy="121932"/>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4593082" y="3086277"/>
                <a:ext cx="121919" cy="121919"/>
              </a:xfrm>
              <a:prstGeom prst="rect">
                <a:avLst/>
              </a:prstGeom>
              <a:blipFill>
                <a:blip r:embed="rId6" cstate="print"/>
                <a:stretch>
                  <a:fillRect/>
                </a:stretch>
              </a:blipFill>
            </p:spPr>
            <p:txBody>
              <a:bodyPr wrap="square" lIns="0" tIns="0" rIns="0" bIns="0" rtlCol="0"/>
              <a:lstStyle/>
              <a:p>
                <a:endParaRPr/>
              </a:p>
            </p:txBody>
          </p:sp>
        </p:grpSp>
        <p:pic>
          <p:nvPicPr>
            <p:cNvPr id="34" name="Picture 33"/>
            <p:cNvPicPr>
              <a:picLocks noChangeAspect="1"/>
            </p:cNvPicPr>
            <p:nvPr/>
          </p:nvPicPr>
          <p:blipFill>
            <a:blip r:embed="rId7"/>
            <a:stretch>
              <a:fillRect/>
            </a:stretch>
          </p:blipFill>
          <p:spPr>
            <a:xfrm>
              <a:off x="3212126" y="2929274"/>
              <a:ext cx="1038225" cy="561975"/>
            </a:xfrm>
            <a:prstGeom prst="rect">
              <a:avLst/>
            </a:prstGeom>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172200" y="2743200"/>
            <a:ext cx="1548130" cy="759460"/>
          </a:xfrm>
          <a:prstGeom prst="rect">
            <a:avLst/>
          </a:prstGeom>
        </p:spPr>
        <p:txBody>
          <a:bodyPr vert="horz" wrap="square" lIns="0" tIns="10160" rIns="0" bIns="0" rtlCol="0">
            <a:spAutoFit/>
          </a:bodyPr>
          <a:lstStyle/>
          <a:p>
            <a:pPr marL="226060" marR="5080" indent="-213995">
              <a:lnSpc>
                <a:spcPct val="100699"/>
              </a:lnSpc>
              <a:spcBef>
                <a:spcPts val="80"/>
              </a:spcBef>
            </a:pPr>
            <a:r>
              <a:rPr sz="2400" spc="-85" dirty="0"/>
              <a:t>Large </a:t>
            </a:r>
            <a:r>
              <a:rPr sz="2400" spc="15" dirty="0"/>
              <a:t>utility  </a:t>
            </a:r>
            <a:r>
              <a:rPr sz="2400" spc="-10" dirty="0"/>
              <a:t>gradient</a:t>
            </a:r>
            <a:endParaRPr sz="2400" dirty="0"/>
          </a:p>
        </p:txBody>
      </p:sp>
      <p:sp>
        <p:nvSpPr>
          <p:cNvPr id="8" name="object 8"/>
          <p:cNvSpPr txBox="1"/>
          <p:nvPr/>
        </p:nvSpPr>
        <p:spPr>
          <a:xfrm>
            <a:off x="1371600" y="3853002"/>
            <a:ext cx="2702560" cy="391160"/>
          </a:xfrm>
          <a:prstGeom prst="rect">
            <a:avLst/>
          </a:prstGeom>
        </p:spPr>
        <p:txBody>
          <a:bodyPr vert="horz" wrap="square" lIns="0" tIns="12700" rIns="0" bIns="0" rtlCol="0">
            <a:spAutoFit/>
          </a:bodyPr>
          <a:lstStyle/>
          <a:p>
            <a:pPr marL="12700">
              <a:lnSpc>
                <a:spcPct val="100000"/>
              </a:lnSpc>
              <a:spcBef>
                <a:spcPts val="100"/>
              </a:spcBef>
            </a:pPr>
            <a:r>
              <a:rPr sz="2400" spc="-95" dirty="0">
                <a:latin typeface="Arial"/>
                <a:cs typeface="Arial"/>
              </a:rPr>
              <a:t>Small </a:t>
            </a:r>
            <a:r>
              <a:rPr sz="2400" spc="15" dirty="0">
                <a:latin typeface="Arial"/>
                <a:cs typeface="Arial"/>
              </a:rPr>
              <a:t>utility</a:t>
            </a:r>
            <a:r>
              <a:rPr sz="2400" spc="10" dirty="0">
                <a:latin typeface="Arial"/>
                <a:cs typeface="Arial"/>
              </a:rPr>
              <a:t> </a:t>
            </a:r>
            <a:r>
              <a:rPr sz="2400" spc="-10" dirty="0">
                <a:latin typeface="Arial"/>
                <a:cs typeface="Arial"/>
              </a:rPr>
              <a:t>gradient</a:t>
            </a:r>
            <a:endParaRPr sz="2400" dirty="0">
              <a:latin typeface="Arial"/>
              <a:cs typeface="Arial"/>
            </a:endParaRPr>
          </a:p>
        </p:txBody>
      </p:sp>
      <p:grpSp>
        <p:nvGrpSpPr>
          <p:cNvPr id="19" name="Group 18"/>
          <p:cNvGrpSpPr/>
          <p:nvPr/>
        </p:nvGrpSpPr>
        <p:grpSpPr>
          <a:xfrm>
            <a:off x="3322125" y="1972789"/>
            <a:ext cx="5452953" cy="4043962"/>
            <a:chOff x="3062574" y="1504946"/>
            <a:chExt cx="5452953" cy="4043962"/>
          </a:xfrm>
        </p:grpSpPr>
        <p:sp>
          <p:nvSpPr>
            <p:cNvPr id="3" name="object 3"/>
            <p:cNvSpPr/>
            <p:nvPr/>
          </p:nvSpPr>
          <p:spPr>
            <a:xfrm>
              <a:off x="3062574" y="1504946"/>
              <a:ext cx="2369130" cy="18413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855273" y="2130539"/>
              <a:ext cx="2580640" cy="2150110"/>
            </a:xfrm>
            <a:custGeom>
              <a:avLst/>
              <a:gdLst/>
              <a:ahLst/>
              <a:cxnLst/>
              <a:rect l="l" t="t" r="r" b="b"/>
              <a:pathLst>
                <a:path w="2580640" h="2150110">
                  <a:moveTo>
                    <a:pt x="2476436" y="2046947"/>
                  </a:moveTo>
                  <a:lnTo>
                    <a:pt x="2460193" y="2066480"/>
                  </a:lnTo>
                  <a:lnTo>
                    <a:pt x="2513812" y="2111082"/>
                  </a:lnTo>
                  <a:lnTo>
                    <a:pt x="2497556" y="2130615"/>
                  </a:lnTo>
                  <a:lnTo>
                    <a:pt x="2580500" y="2150059"/>
                  </a:lnTo>
                  <a:lnTo>
                    <a:pt x="2554860" y="2091563"/>
                  </a:lnTo>
                  <a:lnTo>
                    <a:pt x="2530055" y="2091563"/>
                  </a:lnTo>
                  <a:lnTo>
                    <a:pt x="2476436" y="2046947"/>
                  </a:lnTo>
                  <a:close/>
                </a:path>
                <a:path w="2580640" h="2150110">
                  <a:moveTo>
                    <a:pt x="2546299" y="2072030"/>
                  </a:moveTo>
                  <a:lnTo>
                    <a:pt x="2530055" y="2091563"/>
                  </a:lnTo>
                  <a:lnTo>
                    <a:pt x="2554860" y="2091563"/>
                  </a:lnTo>
                  <a:lnTo>
                    <a:pt x="2546299" y="2072030"/>
                  </a:lnTo>
                  <a:close/>
                </a:path>
                <a:path w="2580640" h="2150110">
                  <a:moveTo>
                    <a:pt x="2339759" y="1933232"/>
                  </a:moveTo>
                  <a:lnTo>
                    <a:pt x="2323515" y="1952764"/>
                  </a:lnTo>
                  <a:lnTo>
                    <a:pt x="2401620" y="2017737"/>
                  </a:lnTo>
                  <a:lnTo>
                    <a:pt x="2417864" y="1998217"/>
                  </a:lnTo>
                  <a:lnTo>
                    <a:pt x="2339759" y="1933232"/>
                  </a:lnTo>
                  <a:close/>
                </a:path>
                <a:path w="2580640" h="2150110">
                  <a:moveTo>
                    <a:pt x="2203081" y="1819516"/>
                  </a:moveTo>
                  <a:lnTo>
                    <a:pt x="2186838" y="1839036"/>
                  </a:lnTo>
                  <a:lnTo>
                    <a:pt x="2264943" y="1904022"/>
                  </a:lnTo>
                  <a:lnTo>
                    <a:pt x="2281186" y="1884502"/>
                  </a:lnTo>
                  <a:lnTo>
                    <a:pt x="2203081" y="1819516"/>
                  </a:lnTo>
                  <a:close/>
                </a:path>
                <a:path w="2580640" h="2150110">
                  <a:moveTo>
                    <a:pt x="2066404" y="1705787"/>
                  </a:moveTo>
                  <a:lnTo>
                    <a:pt x="2050161" y="1725320"/>
                  </a:lnTo>
                  <a:lnTo>
                    <a:pt x="2128266" y="1790306"/>
                  </a:lnTo>
                  <a:lnTo>
                    <a:pt x="2144509" y="1770773"/>
                  </a:lnTo>
                  <a:lnTo>
                    <a:pt x="2066404" y="1705787"/>
                  </a:lnTo>
                  <a:close/>
                </a:path>
                <a:path w="2580640" h="2150110">
                  <a:moveTo>
                    <a:pt x="1929726" y="1592071"/>
                  </a:moveTo>
                  <a:lnTo>
                    <a:pt x="1913483" y="1611604"/>
                  </a:lnTo>
                  <a:lnTo>
                    <a:pt x="1991588" y="1676577"/>
                  </a:lnTo>
                  <a:lnTo>
                    <a:pt x="2007831" y="1657057"/>
                  </a:lnTo>
                  <a:lnTo>
                    <a:pt x="1929726" y="1592071"/>
                  </a:lnTo>
                  <a:close/>
                </a:path>
                <a:path w="2580640" h="2150110">
                  <a:moveTo>
                    <a:pt x="1793062" y="1478356"/>
                  </a:moveTo>
                  <a:lnTo>
                    <a:pt x="1776806" y="1497876"/>
                  </a:lnTo>
                  <a:lnTo>
                    <a:pt x="1854911" y="1562861"/>
                  </a:lnTo>
                  <a:lnTo>
                    <a:pt x="1871154" y="1543342"/>
                  </a:lnTo>
                  <a:lnTo>
                    <a:pt x="1793062" y="1478356"/>
                  </a:lnTo>
                  <a:close/>
                </a:path>
                <a:path w="2580640" h="2150110">
                  <a:moveTo>
                    <a:pt x="1656384" y="1364640"/>
                  </a:moveTo>
                  <a:lnTo>
                    <a:pt x="1640128" y="1384160"/>
                  </a:lnTo>
                  <a:lnTo>
                    <a:pt x="1718233" y="1449146"/>
                  </a:lnTo>
                  <a:lnTo>
                    <a:pt x="1734477" y="1429613"/>
                  </a:lnTo>
                  <a:lnTo>
                    <a:pt x="1656384" y="1364640"/>
                  </a:lnTo>
                  <a:close/>
                </a:path>
                <a:path w="2580640" h="2150110">
                  <a:moveTo>
                    <a:pt x="1519694" y="1250911"/>
                  </a:moveTo>
                  <a:lnTo>
                    <a:pt x="1503451" y="1270444"/>
                  </a:lnTo>
                  <a:lnTo>
                    <a:pt x="1581556" y="1335417"/>
                  </a:lnTo>
                  <a:lnTo>
                    <a:pt x="1597799" y="1315897"/>
                  </a:lnTo>
                  <a:lnTo>
                    <a:pt x="1519694" y="1250911"/>
                  </a:lnTo>
                  <a:close/>
                </a:path>
                <a:path w="2580640" h="2150110">
                  <a:moveTo>
                    <a:pt x="1383017" y="1137196"/>
                  </a:moveTo>
                  <a:lnTo>
                    <a:pt x="1366774" y="1156715"/>
                  </a:lnTo>
                  <a:lnTo>
                    <a:pt x="1444878" y="1221701"/>
                  </a:lnTo>
                  <a:lnTo>
                    <a:pt x="1461122" y="1202181"/>
                  </a:lnTo>
                  <a:lnTo>
                    <a:pt x="1383017" y="1137196"/>
                  </a:lnTo>
                  <a:close/>
                </a:path>
                <a:path w="2580640" h="2150110">
                  <a:moveTo>
                    <a:pt x="1246339" y="1023480"/>
                  </a:moveTo>
                  <a:lnTo>
                    <a:pt x="1230096" y="1043000"/>
                  </a:lnTo>
                  <a:lnTo>
                    <a:pt x="1308201" y="1107986"/>
                  </a:lnTo>
                  <a:lnTo>
                    <a:pt x="1324444" y="1088453"/>
                  </a:lnTo>
                  <a:lnTo>
                    <a:pt x="1246339" y="1023480"/>
                  </a:lnTo>
                  <a:close/>
                </a:path>
                <a:path w="2580640" h="2150110">
                  <a:moveTo>
                    <a:pt x="1109675" y="909751"/>
                  </a:moveTo>
                  <a:lnTo>
                    <a:pt x="1093419" y="929284"/>
                  </a:lnTo>
                  <a:lnTo>
                    <a:pt x="1171524" y="994257"/>
                  </a:lnTo>
                  <a:lnTo>
                    <a:pt x="1187767" y="974737"/>
                  </a:lnTo>
                  <a:lnTo>
                    <a:pt x="1109675" y="909751"/>
                  </a:lnTo>
                  <a:close/>
                </a:path>
                <a:path w="2580640" h="2150110">
                  <a:moveTo>
                    <a:pt x="972985" y="796036"/>
                  </a:moveTo>
                  <a:lnTo>
                    <a:pt x="956741" y="815555"/>
                  </a:lnTo>
                  <a:lnTo>
                    <a:pt x="1034846" y="880541"/>
                  </a:lnTo>
                  <a:lnTo>
                    <a:pt x="1051090" y="861021"/>
                  </a:lnTo>
                  <a:lnTo>
                    <a:pt x="972985" y="796036"/>
                  </a:lnTo>
                  <a:close/>
                </a:path>
                <a:path w="2580640" h="2150110">
                  <a:moveTo>
                    <a:pt x="836307" y="682320"/>
                  </a:moveTo>
                  <a:lnTo>
                    <a:pt x="820064" y="701840"/>
                  </a:lnTo>
                  <a:lnTo>
                    <a:pt x="898169" y="766826"/>
                  </a:lnTo>
                  <a:lnTo>
                    <a:pt x="914412" y="747293"/>
                  </a:lnTo>
                  <a:lnTo>
                    <a:pt x="836307" y="682320"/>
                  </a:lnTo>
                  <a:close/>
                </a:path>
                <a:path w="2580640" h="2150110">
                  <a:moveTo>
                    <a:pt x="699642" y="568591"/>
                  </a:moveTo>
                  <a:lnTo>
                    <a:pt x="683387" y="588124"/>
                  </a:lnTo>
                  <a:lnTo>
                    <a:pt x="761491" y="653110"/>
                  </a:lnTo>
                  <a:lnTo>
                    <a:pt x="777735" y="633577"/>
                  </a:lnTo>
                  <a:lnTo>
                    <a:pt x="699642" y="568591"/>
                  </a:lnTo>
                  <a:close/>
                </a:path>
                <a:path w="2580640" h="2150110">
                  <a:moveTo>
                    <a:pt x="562965" y="454875"/>
                  </a:moveTo>
                  <a:lnTo>
                    <a:pt x="546709" y="474395"/>
                  </a:lnTo>
                  <a:lnTo>
                    <a:pt x="624814" y="539381"/>
                  </a:lnTo>
                  <a:lnTo>
                    <a:pt x="641057" y="519861"/>
                  </a:lnTo>
                  <a:lnTo>
                    <a:pt x="562965" y="454875"/>
                  </a:lnTo>
                  <a:close/>
                </a:path>
                <a:path w="2580640" h="2150110">
                  <a:moveTo>
                    <a:pt x="426288" y="341160"/>
                  </a:moveTo>
                  <a:lnTo>
                    <a:pt x="410032" y="360679"/>
                  </a:lnTo>
                  <a:lnTo>
                    <a:pt x="488137" y="425665"/>
                  </a:lnTo>
                  <a:lnTo>
                    <a:pt x="504380" y="406145"/>
                  </a:lnTo>
                  <a:lnTo>
                    <a:pt x="426288" y="341160"/>
                  </a:lnTo>
                  <a:close/>
                </a:path>
                <a:path w="2580640" h="2150110">
                  <a:moveTo>
                    <a:pt x="289610" y="227431"/>
                  </a:moveTo>
                  <a:lnTo>
                    <a:pt x="273354" y="246964"/>
                  </a:lnTo>
                  <a:lnTo>
                    <a:pt x="351459" y="311950"/>
                  </a:lnTo>
                  <a:lnTo>
                    <a:pt x="367703" y="292417"/>
                  </a:lnTo>
                  <a:lnTo>
                    <a:pt x="289610" y="227431"/>
                  </a:lnTo>
                  <a:close/>
                </a:path>
                <a:path w="2580640" h="2150110">
                  <a:moveTo>
                    <a:pt x="152933" y="113715"/>
                  </a:moveTo>
                  <a:lnTo>
                    <a:pt x="136677" y="133248"/>
                  </a:lnTo>
                  <a:lnTo>
                    <a:pt x="214782" y="198221"/>
                  </a:lnTo>
                  <a:lnTo>
                    <a:pt x="231025" y="178701"/>
                  </a:lnTo>
                  <a:lnTo>
                    <a:pt x="152933" y="113715"/>
                  </a:lnTo>
                  <a:close/>
                </a:path>
                <a:path w="2580640" h="2150110">
                  <a:moveTo>
                    <a:pt x="16255" y="0"/>
                  </a:moveTo>
                  <a:lnTo>
                    <a:pt x="0" y="19519"/>
                  </a:lnTo>
                  <a:lnTo>
                    <a:pt x="78104" y="84505"/>
                  </a:lnTo>
                  <a:lnTo>
                    <a:pt x="94348" y="64973"/>
                  </a:lnTo>
                  <a:lnTo>
                    <a:pt x="16255" y="0"/>
                  </a:lnTo>
                  <a:close/>
                </a:path>
              </a:pathLst>
            </a:custGeom>
            <a:solidFill>
              <a:srgbClr val="000000"/>
            </a:solidFill>
          </p:spPr>
          <p:txBody>
            <a:bodyPr wrap="square" lIns="0" tIns="0" rIns="0" bIns="0" rtlCol="0"/>
            <a:lstStyle/>
            <a:p>
              <a:endParaRPr/>
            </a:p>
          </p:txBody>
        </p:sp>
        <p:sp>
          <p:nvSpPr>
            <p:cNvPr id="7" name="object 7"/>
            <p:cNvSpPr/>
            <p:nvPr/>
          </p:nvSpPr>
          <p:spPr>
            <a:xfrm>
              <a:off x="3697071" y="2340394"/>
              <a:ext cx="469265" cy="2131695"/>
            </a:xfrm>
            <a:custGeom>
              <a:avLst/>
              <a:gdLst/>
              <a:ahLst/>
              <a:cxnLst/>
              <a:rect l="l" t="t" r="r" b="b"/>
              <a:pathLst>
                <a:path w="469264" h="2131695">
                  <a:moveTo>
                    <a:pt x="469239" y="2048840"/>
                  </a:moveTo>
                  <a:lnTo>
                    <a:pt x="394588" y="2064092"/>
                  </a:lnTo>
                  <a:lnTo>
                    <a:pt x="447166" y="2131123"/>
                  </a:lnTo>
                  <a:lnTo>
                    <a:pt x="469239" y="2048840"/>
                  </a:lnTo>
                  <a:close/>
                </a:path>
                <a:path w="469264" h="2131695">
                  <a:moveTo>
                    <a:pt x="416242" y="1916252"/>
                  </a:moveTo>
                  <a:lnTo>
                    <a:pt x="391350" y="1921332"/>
                  </a:lnTo>
                  <a:lnTo>
                    <a:pt x="411683" y="2020874"/>
                  </a:lnTo>
                  <a:lnTo>
                    <a:pt x="436575" y="2015794"/>
                  </a:lnTo>
                  <a:lnTo>
                    <a:pt x="416242" y="1916252"/>
                  </a:lnTo>
                  <a:close/>
                </a:path>
                <a:path w="469264" h="2131695">
                  <a:moveTo>
                    <a:pt x="380657" y="1742046"/>
                  </a:moveTo>
                  <a:lnTo>
                    <a:pt x="355777" y="1747126"/>
                  </a:lnTo>
                  <a:lnTo>
                    <a:pt x="376110" y="1846668"/>
                  </a:lnTo>
                  <a:lnTo>
                    <a:pt x="400989" y="1841588"/>
                  </a:lnTo>
                  <a:lnTo>
                    <a:pt x="380657" y="1742046"/>
                  </a:lnTo>
                  <a:close/>
                </a:path>
                <a:path w="469264" h="2131695">
                  <a:moveTo>
                    <a:pt x="345084" y="1567840"/>
                  </a:moveTo>
                  <a:lnTo>
                    <a:pt x="320205" y="1572920"/>
                  </a:lnTo>
                  <a:lnTo>
                    <a:pt x="340525" y="1672475"/>
                  </a:lnTo>
                  <a:lnTo>
                    <a:pt x="365417" y="1667383"/>
                  </a:lnTo>
                  <a:lnTo>
                    <a:pt x="345084" y="1567840"/>
                  </a:lnTo>
                  <a:close/>
                </a:path>
                <a:path w="469264" h="2131695">
                  <a:moveTo>
                    <a:pt x="309511" y="1393634"/>
                  </a:moveTo>
                  <a:lnTo>
                    <a:pt x="284619" y="1398714"/>
                  </a:lnTo>
                  <a:lnTo>
                    <a:pt x="304952" y="1498269"/>
                  </a:lnTo>
                  <a:lnTo>
                    <a:pt x="329831" y="1493177"/>
                  </a:lnTo>
                  <a:lnTo>
                    <a:pt x="309511" y="1393634"/>
                  </a:lnTo>
                  <a:close/>
                </a:path>
                <a:path w="469264" h="2131695">
                  <a:moveTo>
                    <a:pt x="273926" y="1219428"/>
                  </a:moveTo>
                  <a:lnTo>
                    <a:pt x="249047" y="1224521"/>
                  </a:lnTo>
                  <a:lnTo>
                    <a:pt x="269379" y="1324063"/>
                  </a:lnTo>
                  <a:lnTo>
                    <a:pt x="294259" y="1318983"/>
                  </a:lnTo>
                  <a:lnTo>
                    <a:pt x="273926" y="1219428"/>
                  </a:lnTo>
                  <a:close/>
                </a:path>
                <a:path w="469264" h="2131695">
                  <a:moveTo>
                    <a:pt x="238353" y="1045235"/>
                  </a:moveTo>
                  <a:lnTo>
                    <a:pt x="213461" y="1050315"/>
                  </a:lnTo>
                  <a:lnTo>
                    <a:pt x="233794" y="1149857"/>
                  </a:lnTo>
                  <a:lnTo>
                    <a:pt x="258686" y="1144777"/>
                  </a:lnTo>
                  <a:lnTo>
                    <a:pt x="238353" y="1045235"/>
                  </a:lnTo>
                  <a:close/>
                </a:path>
                <a:path w="469264" h="2131695">
                  <a:moveTo>
                    <a:pt x="202780" y="871029"/>
                  </a:moveTo>
                  <a:lnTo>
                    <a:pt x="177888" y="876109"/>
                  </a:lnTo>
                  <a:lnTo>
                    <a:pt x="198221" y="975652"/>
                  </a:lnTo>
                  <a:lnTo>
                    <a:pt x="223100" y="970572"/>
                  </a:lnTo>
                  <a:lnTo>
                    <a:pt x="202780" y="871029"/>
                  </a:lnTo>
                  <a:close/>
                </a:path>
                <a:path w="469264" h="2131695">
                  <a:moveTo>
                    <a:pt x="167195" y="696823"/>
                  </a:moveTo>
                  <a:lnTo>
                    <a:pt x="142316" y="701903"/>
                  </a:lnTo>
                  <a:lnTo>
                    <a:pt x="162648" y="801446"/>
                  </a:lnTo>
                  <a:lnTo>
                    <a:pt x="187528" y="796366"/>
                  </a:lnTo>
                  <a:lnTo>
                    <a:pt x="167195" y="696823"/>
                  </a:lnTo>
                  <a:close/>
                </a:path>
                <a:path w="469264" h="2131695">
                  <a:moveTo>
                    <a:pt x="131622" y="522617"/>
                  </a:moveTo>
                  <a:lnTo>
                    <a:pt x="106730" y="527697"/>
                  </a:lnTo>
                  <a:lnTo>
                    <a:pt x="127063" y="627240"/>
                  </a:lnTo>
                  <a:lnTo>
                    <a:pt x="151955" y="622160"/>
                  </a:lnTo>
                  <a:lnTo>
                    <a:pt x="131622" y="522617"/>
                  </a:lnTo>
                  <a:close/>
                </a:path>
                <a:path w="469264" h="2131695">
                  <a:moveTo>
                    <a:pt x="96050" y="348411"/>
                  </a:moveTo>
                  <a:lnTo>
                    <a:pt x="71158" y="353491"/>
                  </a:lnTo>
                  <a:lnTo>
                    <a:pt x="91490" y="453034"/>
                  </a:lnTo>
                  <a:lnTo>
                    <a:pt x="116370" y="447954"/>
                  </a:lnTo>
                  <a:lnTo>
                    <a:pt x="96050" y="348411"/>
                  </a:lnTo>
                  <a:close/>
                </a:path>
                <a:path w="469264" h="2131695">
                  <a:moveTo>
                    <a:pt x="60464" y="174205"/>
                  </a:moveTo>
                  <a:lnTo>
                    <a:pt x="35585" y="179285"/>
                  </a:lnTo>
                  <a:lnTo>
                    <a:pt x="55905" y="278841"/>
                  </a:lnTo>
                  <a:lnTo>
                    <a:pt x="80797" y="273748"/>
                  </a:lnTo>
                  <a:lnTo>
                    <a:pt x="60464" y="174205"/>
                  </a:lnTo>
                  <a:close/>
                </a:path>
                <a:path w="469264" h="2131695">
                  <a:moveTo>
                    <a:pt x="24891" y="0"/>
                  </a:moveTo>
                  <a:lnTo>
                    <a:pt x="0" y="5092"/>
                  </a:lnTo>
                  <a:lnTo>
                    <a:pt x="20332" y="104635"/>
                  </a:lnTo>
                  <a:lnTo>
                    <a:pt x="45224" y="99555"/>
                  </a:lnTo>
                  <a:lnTo>
                    <a:pt x="24891" y="0"/>
                  </a:lnTo>
                  <a:close/>
                </a:path>
              </a:pathLst>
            </a:custGeom>
            <a:solidFill>
              <a:srgbClr val="000000"/>
            </a:solidFill>
          </p:spPr>
          <p:txBody>
            <a:bodyPr wrap="square" lIns="0" tIns="0" rIns="0" bIns="0" rtlCol="0"/>
            <a:lstStyle/>
            <a:p>
              <a:endParaRPr/>
            </a:p>
          </p:txBody>
        </p:sp>
        <p:grpSp>
          <p:nvGrpSpPr>
            <p:cNvPr id="18" name="Group 17"/>
            <p:cNvGrpSpPr/>
            <p:nvPr/>
          </p:nvGrpSpPr>
          <p:grpSpPr>
            <a:xfrm>
              <a:off x="3227882" y="3867175"/>
              <a:ext cx="5287645" cy="1681733"/>
              <a:chOff x="3227882" y="3867175"/>
              <a:chExt cx="5287645" cy="1681733"/>
            </a:xfrm>
          </p:grpSpPr>
          <p:sp>
            <p:nvSpPr>
              <p:cNvPr id="2" name="object 2"/>
              <p:cNvSpPr/>
              <p:nvPr/>
            </p:nvSpPr>
            <p:spPr>
              <a:xfrm>
                <a:off x="4075480" y="4080128"/>
                <a:ext cx="3489960" cy="729615"/>
              </a:xfrm>
              <a:custGeom>
                <a:avLst/>
                <a:gdLst/>
                <a:ahLst/>
                <a:cxnLst/>
                <a:rect l="l" t="t" r="r" b="b"/>
                <a:pathLst>
                  <a:path w="3489959" h="729614">
                    <a:moveTo>
                      <a:pt x="2203038" y="25400"/>
                    </a:moveTo>
                    <a:lnTo>
                      <a:pt x="1679244" y="25400"/>
                    </a:lnTo>
                    <a:lnTo>
                      <a:pt x="1855787" y="26187"/>
                    </a:lnTo>
                    <a:lnTo>
                      <a:pt x="2027910" y="34467"/>
                    </a:lnTo>
                    <a:lnTo>
                      <a:pt x="2194712" y="49898"/>
                    </a:lnTo>
                    <a:lnTo>
                      <a:pt x="2355265" y="72085"/>
                    </a:lnTo>
                    <a:lnTo>
                      <a:pt x="2508681" y="100698"/>
                    </a:lnTo>
                    <a:lnTo>
                      <a:pt x="2654033" y="135356"/>
                    </a:lnTo>
                    <a:lnTo>
                      <a:pt x="2790418" y="175691"/>
                    </a:lnTo>
                    <a:lnTo>
                      <a:pt x="2916897" y="221322"/>
                    </a:lnTo>
                    <a:lnTo>
                      <a:pt x="3032569" y="271868"/>
                    </a:lnTo>
                    <a:lnTo>
                      <a:pt x="3136493" y="326948"/>
                    </a:lnTo>
                    <a:lnTo>
                      <a:pt x="3227768" y="386130"/>
                    </a:lnTo>
                    <a:lnTo>
                      <a:pt x="3305467" y="448995"/>
                    </a:lnTo>
                    <a:lnTo>
                      <a:pt x="3368725" y="515061"/>
                    </a:lnTo>
                    <a:lnTo>
                      <a:pt x="3416731" y="583857"/>
                    </a:lnTo>
                    <a:lnTo>
                      <a:pt x="3448761" y="654951"/>
                    </a:lnTo>
                    <a:lnTo>
                      <a:pt x="3464496" y="729526"/>
                    </a:lnTo>
                    <a:lnTo>
                      <a:pt x="3489350" y="724281"/>
                    </a:lnTo>
                    <a:lnTo>
                      <a:pt x="3473056" y="647014"/>
                    </a:lnTo>
                    <a:lnTo>
                      <a:pt x="3438918" y="571258"/>
                    </a:lnTo>
                    <a:lnTo>
                      <a:pt x="3388436" y="498906"/>
                    </a:lnTo>
                    <a:lnTo>
                      <a:pt x="3322701" y="430263"/>
                    </a:lnTo>
                    <a:lnTo>
                      <a:pt x="3242703" y="365556"/>
                    </a:lnTo>
                    <a:lnTo>
                      <a:pt x="3149371" y="305028"/>
                    </a:lnTo>
                    <a:lnTo>
                      <a:pt x="3043605" y="248983"/>
                    </a:lnTo>
                    <a:lnTo>
                      <a:pt x="2926308" y="197713"/>
                    </a:lnTo>
                    <a:lnTo>
                      <a:pt x="2798330" y="151536"/>
                    </a:lnTo>
                    <a:lnTo>
                      <a:pt x="2660586" y="110807"/>
                    </a:lnTo>
                    <a:lnTo>
                      <a:pt x="2513965" y="75844"/>
                    </a:lnTo>
                    <a:lnTo>
                      <a:pt x="2359342" y="47015"/>
                    </a:lnTo>
                    <a:lnTo>
                      <a:pt x="2203038" y="25400"/>
                    </a:lnTo>
                    <a:close/>
                  </a:path>
                  <a:path w="3489959" h="729614">
                    <a:moveTo>
                      <a:pt x="0" y="639914"/>
                    </a:moveTo>
                    <a:lnTo>
                      <a:pt x="20332" y="722655"/>
                    </a:lnTo>
                    <a:lnTo>
                      <a:pt x="74320" y="656755"/>
                    </a:lnTo>
                    <a:lnTo>
                      <a:pt x="51790" y="651649"/>
                    </a:lnTo>
                    <a:lnTo>
                      <a:pt x="54120" y="645960"/>
                    </a:lnTo>
                    <a:lnTo>
                      <a:pt x="26682" y="645960"/>
                    </a:lnTo>
                    <a:lnTo>
                      <a:pt x="0" y="639914"/>
                    </a:lnTo>
                    <a:close/>
                  </a:path>
                  <a:path w="3489959" h="729614">
                    <a:moveTo>
                      <a:pt x="1678825" y="0"/>
                    </a:moveTo>
                    <a:lnTo>
                      <a:pt x="1512277" y="6311"/>
                    </a:lnTo>
                    <a:lnTo>
                      <a:pt x="1350606" y="19189"/>
                    </a:lnTo>
                    <a:lnTo>
                      <a:pt x="1194536" y="38315"/>
                    </a:lnTo>
                    <a:lnTo>
                      <a:pt x="1044790" y="63398"/>
                    </a:lnTo>
                    <a:lnTo>
                      <a:pt x="902106" y="94119"/>
                    </a:lnTo>
                    <a:lnTo>
                      <a:pt x="767219" y="130162"/>
                    </a:lnTo>
                    <a:lnTo>
                      <a:pt x="640829" y="171234"/>
                    </a:lnTo>
                    <a:lnTo>
                      <a:pt x="523684" y="217030"/>
                    </a:lnTo>
                    <a:lnTo>
                      <a:pt x="416483" y="267258"/>
                    </a:lnTo>
                    <a:lnTo>
                      <a:pt x="319976" y="321652"/>
                    </a:lnTo>
                    <a:lnTo>
                      <a:pt x="234861" y="379920"/>
                    </a:lnTo>
                    <a:lnTo>
                      <a:pt x="161886" y="441845"/>
                    </a:lnTo>
                    <a:lnTo>
                      <a:pt x="101815" y="507199"/>
                    </a:lnTo>
                    <a:lnTo>
                      <a:pt x="55359" y="575906"/>
                    </a:lnTo>
                    <a:lnTo>
                      <a:pt x="26682" y="645960"/>
                    </a:lnTo>
                    <a:lnTo>
                      <a:pt x="54120" y="645960"/>
                    </a:lnTo>
                    <a:lnTo>
                      <a:pt x="77876" y="587959"/>
                    </a:lnTo>
                    <a:lnTo>
                      <a:pt x="121793" y="522986"/>
                    </a:lnTo>
                    <a:lnTo>
                      <a:pt x="179514" y="460197"/>
                    </a:lnTo>
                    <a:lnTo>
                      <a:pt x="250291" y="400138"/>
                    </a:lnTo>
                    <a:lnTo>
                      <a:pt x="333400" y="343230"/>
                    </a:lnTo>
                    <a:lnTo>
                      <a:pt x="428129" y="289852"/>
                    </a:lnTo>
                    <a:lnTo>
                      <a:pt x="533704" y="240385"/>
                    </a:lnTo>
                    <a:lnTo>
                      <a:pt x="649389" y="195160"/>
                    </a:lnTo>
                    <a:lnTo>
                      <a:pt x="774420" y="154533"/>
                    </a:lnTo>
                    <a:lnTo>
                      <a:pt x="908062" y="118821"/>
                    </a:lnTo>
                    <a:lnTo>
                      <a:pt x="1049566" y="88353"/>
                    </a:lnTo>
                    <a:lnTo>
                      <a:pt x="1198181" y="63461"/>
                    </a:lnTo>
                    <a:lnTo>
                      <a:pt x="1353159" y="44462"/>
                    </a:lnTo>
                    <a:lnTo>
                      <a:pt x="1513763" y="31673"/>
                    </a:lnTo>
                    <a:lnTo>
                      <a:pt x="1679244" y="25400"/>
                    </a:lnTo>
                    <a:lnTo>
                      <a:pt x="2203038" y="25400"/>
                    </a:lnTo>
                    <a:lnTo>
                      <a:pt x="2197620" y="24650"/>
                    </a:lnTo>
                    <a:lnTo>
                      <a:pt x="2029688" y="9131"/>
                    </a:lnTo>
                    <a:lnTo>
                      <a:pt x="1856460" y="787"/>
                    </a:lnTo>
                    <a:lnTo>
                      <a:pt x="1678825" y="0"/>
                    </a:lnTo>
                    <a:close/>
                  </a:path>
                </a:pathLst>
              </a:custGeom>
              <a:solidFill>
                <a:srgbClr val="000000"/>
              </a:solidFill>
            </p:spPr>
            <p:txBody>
              <a:bodyPr wrap="square" lIns="0" tIns="0" rIns="0" bIns="0" rtlCol="0"/>
              <a:lstStyle/>
              <a:p>
                <a:endParaRPr/>
              </a:p>
            </p:txBody>
          </p:sp>
          <p:sp>
            <p:nvSpPr>
              <p:cNvPr id="4" name="object 4"/>
              <p:cNvSpPr/>
              <p:nvPr/>
            </p:nvSpPr>
            <p:spPr>
              <a:xfrm>
                <a:off x="4113301" y="4047909"/>
                <a:ext cx="806450" cy="765175"/>
              </a:xfrm>
              <a:custGeom>
                <a:avLst/>
                <a:gdLst/>
                <a:ahLst/>
                <a:cxnLst/>
                <a:rect l="l" t="t" r="r" b="b"/>
                <a:pathLst>
                  <a:path w="806450" h="765175">
                    <a:moveTo>
                      <a:pt x="730338" y="685698"/>
                    </a:moveTo>
                    <a:lnTo>
                      <a:pt x="761580" y="764959"/>
                    </a:lnTo>
                    <a:lnTo>
                      <a:pt x="806246" y="692403"/>
                    </a:lnTo>
                    <a:lnTo>
                      <a:pt x="780948" y="690168"/>
                    </a:lnTo>
                    <a:lnTo>
                      <a:pt x="781145" y="687933"/>
                    </a:lnTo>
                    <a:lnTo>
                      <a:pt x="755637" y="687933"/>
                    </a:lnTo>
                    <a:lnTo>
                      <a:pt x="730338" y="685698"/>
                    </a:lnTo>
                    <a:close/>
                  </a:path>
                  <a:path w="806450" h="765175">
                    <a:moveTo>
                      <a:pt x="506996" y="0"/>
                    </a:moveTo>
                    <a:lnTo>
                      <a:pt x="465810" y="4343"/>
                    </a:lnTo>
                    <a:lnTo>
                      <a:pt x="424675" y="17005"/>
                    </a:lnTo>
                    <a:lnTo>
                      <a:pt x="383895" y="37426"/>
                    </a:lnTo>
                    <a:lnTo>
                      <a:pt x="343700" y="65074"/>
                    </a:lnTo>
                    <a:lnTo>
                      <a:pt x="304266" y="99529"/>
                    </a:lnTo>
                    <a:lnTo>
                      <a:pt x="265772" y="140385"/>
                    </a:lnTo>
                    <a:lnTo>
                      <a:pt x="228422" y="187299"/>
                    </a:lnTo>
                    <a:lnTo>
                      <a:pt x="192455" y="239877"/>
                    </a:lnTo>
                    <a:lnTo>
                      <a:pt x="158013" y="297942"/>
                    </a:lnTo>
                    <a:lnTo>
                      <a:pt x="95186" y="428167"/>
                    </a:lnTo>
                    <a:lnTo>
                      <a:pt x="41744" y="575640"/>
                    </a:lnTo>
                    <a:lnTo>
                      <a:pt x="0" y="736739"/>
                    </a:lnTo>
                    <a:lnTo>
                      <a:pt x="24587" y="743102"/>
                    </a:lnTo>
                    <a:lnTo>
                      <a:pt x="66027" y="583158"/>
                    </a:lnTo>
                    <a:lnTo>
                      <a:pt x="118630" y="438048"/>
                    </a:lnTo>
                    <a:lnTo>
                      <a:pt x="180416" y="309968"/>
                    </a:lnTo>
                    <a:lnTo>
                      <a:pt x="213880" y="253542"/>
                    </a:lnTo>
                    <a:lnTo>
                      <a:pt x="248869" y="202399"/>
                    </a:lnTo>
                    <a:lnTo>
                      <a:pt x="284988" y="157035"/>
                    </a:lnTo>
                    <a:lnTo>
                      <a:pt x="321906" y="117843"/>
                    </a:lnTo>
                    <a:lnTo>
                      <a:pt x="359308" y="85166"/>
                    </a:lnTo>
                    <a:lnTo>
                      <a:pt x="396849" y="59347"/>
                    </a:lnTo>
                    <a:lnTo>
                      <a:pt x="434162" y="40665"/>
                    </a:lnTo>
                    <a:lnTo>
                      <a:pt x="470928" y="29349"/>
                    </a:lnTo>
                    <a:lnTo>
                      <a:pt x="506933" y="25552"/>
                    </a:lnTo>
                    <a:lnTo>
                      <a:pt x="599292" y="25552"/>
                    </a:lnTo>
                    <a:lnTo>
                      <a:pt x="582167" y="15951"/>
                    </a:lnTo>
                    <a:lnTo>
                      <a:pt x="547674" y="4508"/>
                    </a:lnTo>
                    <a:lnTo>
                      <a:pt x="506996" y="0"/>
                    </a:lnTo>
                    <a:close/>
                  </a:path>
                  <a:path w="806450" h="765175">
                    <a:moveTo>
                      <a:pt x="599292" y="25552"/>
                    </a:moveTo>
                    <a:lnTo>
                      <a:pt x="506933" y="25552"/>
                    </a:lnTo>
                    <a:lnTo>
                      <a:pt x="542213" y="29463"/>
                    </a:lnTo>
                    <a:lnTo>
                      <a:pt x="571868" y="39293"/>
                    </a:lnTo>
                    <a:lnTo>
                      <a:pt x="626097" y="76377"/>
                    </a:lnTo>
                    <a:lnTo>
                      <a:pt x="672884" y="135686"/>
                    </a:lnTo>
                    <a:lnTo>
                      <a:pt x="693102" y="173151"/>
                    </a:lnTo>
                    <a:lnTo>
                      <a:pt x="711022" y="215430"/>
                    </a:lnTo>
                    <a:lnTo>
                      <a:pt x="726401" y="262051"/>
                    </a:lnTo>
                    <a:lnTo>
                      <a:pt x="749541" y="368287"/>
                    </a:lnTo>
                    <a:lnTo>
                      <a:pt x="761367" y="487464"/>
                    </a:lnTo>
                    <a:lnTo>
                      <a:pt x="761443" y="622312"/>
                    </a:lnTo>
                    <a:lnTo>
                      <a:pt x="755637" y="687933"/>
                    </a:lnTo>
                    <a:lnTo>
                      <a:pt x="781145" y="687933"/>
                    </a:lnTo>
                    <a:lnTo>
                      <a:pt x="786942" y="622312"/>
                    </a:lnTo>
                    <a:lnTo>
                      <a:pt x="786879" y="487464"/>
                    </a:lnTo>
                    <a:lnTo>
                      <a:pt x="774674" y="364312"/>
                    </a:lnTo>
                    <a:lnTo>
                      <a:pt x="750938" y="255346"/>
                    </a:lnTo>
                    <a:lnTo>
                      <a:pt x="734809" y="206489"/>
                    </a:lnTo>
                    <a:lnTo>
                      <a:pt x="716026" y="162128"/>
                    </a:lnTo>
                    <a:lnTo>
                      <a:pt x="694563" y="122389"/>
                    </a:lnTo>
                    <a:lnTo>
                      <a:pt x="670433" y="87541"/>
                    </a:lnTo>
                    <a:lnTo>
                      <a:pt x="643636" y="57912"/>
                    </a:lnTo>
                    <a:lnTo>
                      <a:pt x="614197" y="33908"/>
                    </a:lnTo>
                    <a:lnTo>
                      <a:pt x="599292" y="25552"/>
                    </a:lnTo>
                    <a:close/>
                  </a:path>
                </a:pathLst>
              </a:custGeom>
              <a:solidFill>
                <a:srgbClr val="000000"/>
              </a:solidFill>
            </p:spPr>
            <p:txBody>
              <a:bodyPr wrap="square" lIns="0" tIns="0" rIns="0" bIns="0" rtlCol="0"/>
              <a:lstStyle/>
              <a:p>
                <a:endParaRPr/>
              </a:p>
            </p:txBody>
          </p:sp>
          <p:sp>
            <p:nvSpPr>
              <p:cNvPr id="9" name="object 9"/>
              <p:cNvSpPr txBox="1"/>
              <p:nvPr/>
            </p:nvSpPr>
            <p:spPr>
              <a:xfrm>
                <a:off x="3798125" y="4894858"/>
                <a:ext cx="1336040" cy="654050"/>
              </a:xfrm>
              <a:prstGeom prst="rect">
                <a:avLst/>
              </a:prstGeom>
            </p:spPr>
            <p:txBody>
              <a:bodyPr vert="horz" wrap="square" lIns="0" tIns="15240" rIns="0" bIns="0" rtlCol="0">
                <a:spAutoFit/>
              </a:bodyPr>
              <a:lstStyle/>
              <a:p>
                <a:pPr marL="12700">
                  <a:lnSpc>
                    <a:spcPct val="100000"/>
                  </a:lnSpc>
                  <a:spcBef>
                    <a:spcPts val="120"/>
                  </a:spcBef>
                  <a:tabLst>
                    <a:tab pos="1007110" algn="l"/>
                  </a:tabLst>
                </a:pPr>
                <a:r>
                  <a:rPr sz="4100" i="1" spc="-20" dirty="0">
                    <a:latin typeface="Arial"/>
                    <a:cs typeface="Arial"/>
                  </a:rPr>
                  <a:t>r</a:t>
                </a:r>
                <a:r>
                  <a:rPr sz="4050" spc="-120" baseline="-18518" dirty="0">
                    <a:latin typeface="Arial"/>
                    <a:cs typeface="Arial"/>
                  </a:rPr>
                  <a:t>1</a:t>
                </a:r>
                <a:r>
                  <a:rPr sz="4050" baseline="-18518" dirty="0">
                    <a:latin typeface="Arial"/>
                    <a:cs typeface="Arial"/>
                  </a:rPr>
                  <a:t>	</a:t>
                </a:r>
                <a:r>
                  <a:rPr sz="4100" i="1" spc="-484" dirty="0">
                    <a:latin typeface="Arial"/>
                    <a:cs typeface="Arial"/>
                  </a:rPr>
                  <a:t>C</a:t>
                </a:r>
                <a:endParaRPr sz="4100">
                  <a:latin typeface="Arial"/>
                  <a:cs typeface="Arial"/>
                </a:endParaRPr>
              </a:p>
            </p:txBody>
          </p:sp>
          <p:sp>
            <p:nvSpPr>
              <p:cNvPr id="10" name="object 10"/>
              <p:cNvSpPr/>
              <p:nvPr/>
            </p:nvSpPr>
            <p:spPr>
              <a:xfrm>
                <a:off x="3227882" y="4838446"/>
                <a:ext cx="5287645" cy="0"/>
              </a:xfrm>
              <a:custGeom>
                <a:avLst/>
                <a:gdLst/>
                <a:ahLst/>
                <a:cxnLst/>
                <a:rect l="l" t="t" r="r" b="b"/>
                <a:pathLst>
                  <a:path w="5287645">
                    <a:moveTo>
                      <a:pt x="0" y="0"/>
                    </a:moveTo>
                    <a:lnTo>
                      <a:pt x="5287273" y="1"/>
                    </a:lnTo>
                  </a:path>
                </a:pathLst>
              </a:custGeom>
              <a:ln w="76200">
                <a:solidFill>
                  <a:srgbClr val="000000"/>
                </a:solidFill>
              </a:ln>
            </p:spPr>
            <p:txBody>
              <a:bodyPr wrap="square" lIns="0" tIns="0" rIns="0" bIns="0" rtlCol="0"/>
              <a:lstStyle/>
              <a:p>
                <a:endParaRPr/>
              </a:p>
            </p:txBody>
          </p:sp>
          <p:sp>
            <p:nvSpPr>
              <p:cNvPr id="11" name="object 11"/>
              <p:cNvSpPr/>
              <p:nvPr/>
            </p:nvSpPr>
            <p:spPr>
              <a:xfrm>
                <a:off x="3985450" y="3867175"/>
                <a:ext cx="0" cy="971550"/>
              </a:xfrm>
              <a:custGeom>
                <a:avLst/>
                <a:gdLst/>
                <a:ahLst/>
                <a:cxnLst/>
                <a:rect l="l" t="t" r="r" b="b"/>
                <a:pathLst>
                  <a:path h="971550">
                    <a:moveTo>
                      <a:pt x="0" y="0"/>
                    </a:moveTo>
                    <a:lnTo>
                      <a:pt x="1" y="971267"/>
                    </a:lnTo>
                  </a:path>
                </a:pathLst>
              </a:custGeom>
              <a:ln w="57150">
                <a:solidFill>
                  <a:srgbClr val="000000"/>
                </a:solidFill>
              </a:ln>
            </p:spPr>
            <p:txBody>
              <a:bodyPr wrap="square" lIns="0" tIns="0" rIns="0" bIns="0" rtlCol="0"/>
              <a:lstStyle/>
              <a:p>
                <a:endParaRPr/>
              </a:p>
            </p:txBody>
          </p:sp>
          <p:sp>
            <p:nvSpPr>
              <p:cNvPr id="12" name="object 12"/>
              <p:cNvSpPr/>
              <p:nvPr/>
            </p:nvSpPr>
            <p:spPr>
              <a:xfrm>
                <a:off x="4978590" y="3867175"/>
                <a:ext cx="0" cy="971550"/>
              </a:xfrm>
              <a:custGeom>
                <a:avLst/>
                <a:gdLst/>
                <a:ahLst/>
                <a:cxnLst/>
                <a:rect l="l" t="t" r="r" b="b"/>
                <a:pathLst>
                  <a:path h="971550">
                    <a:moveTo>
                      <a:pt x="0" y="0"/>
                    </a:moveTo>
                    <a:lnTo>
                      <a:pt x="1" y="971267"/>
                    </a:lnTo>
                  </a:path>
                </a:pathLst>
              </a:custGeom>
              <a:ln w="57150">
                <a:solidFill>
                  <a:srgbClr val="000000"/>
                </a:solidFill>
              </a:ln>
            </p:spPr>
            <p:txBody>
              <a:bodyPr wrap="square" lIns="0" tIns="0" rIns="0" bIns="0" rtlCol="0"/>
              <a:lstStyle/>
              <a:p>
                <a:endParaRPr/>
              </a:p>
            </p:txBody>
          </p:sp>
          <p:sp>
            <p:nvSpPr>
              <p:cNvPr id="13" name="object 13"/>
              <p:cNvSpPr/>
              <p:nvPr/>
            </p:nvSpPr>
            <p:spPr>
              <a:xfrm>
                <a:off x="7597025" y="3867175"/>
                <a:ext cx="0" cy="971550"/>
              </a:xfrm>
              <a:custGeom>
                <a:avLst/>
                <a:gdLst/>
                <a:ahLst/>
                <a:cxnLst/>
                <a:rect l="l" t="t" r="r" b="b"/>
                <a:pathLst>
                  <a:path h="971550">
                    <a:moveTo>
                      <a:pt x="0" y="0"/>
                    </a:moveTo>
                    <a:lnTo>
                      <a:pt x="1" y="971267"/>
                    </a:lnTo>
                  </a:path>
                </a:pathLst>
              </a:custGeom>
              <a:ln w="57150">
                <a:solidFill>
                  <a:srgbClr val="000000"/>
                </a:solidFill>
              </a:ln>
            </p:spPr>
            <p:txBody>
              <a:bodyPr wrap="square" lIns="0" tIns="0" rIns="0" bIns="0" rtlCol="0"/>
              <a:lstStyle/>
              <a:p>
                <a:endParaRPr/>
              </a:p>
            </p:txBody>
          </p:sp>
          <p:sp>
            <p:nvSpPr>
              <p:cNvPr id="14" name="object 14"/>
              <p:cNvSpPr txBox="1"/>
              <p:nvPr/>
            </p:nvSpPr>
            <p:spPr>
              <a:xfrm>
                <a:off x="7529258" y="4894858"/>
                <a:ext cx="377825" cy="654050"/>
              </a:xfrm>
              <a:prstGeom prst="rect">
                <a:avLst/>
              </a:prstGeom>
            </p:spPr>
            <p:txBody>
              <a:bodyPr vert="horz" wrap="square" lIns="0" tIns="15240" rIns="0" bIns="0" rtlCol="0">
                <a:spAutoFit/>
              </a:bodyPr>
              <a:lstStyle/>
              <a:p>
                <a:pPr marL="12700">
                  <a:lnSpc>
                    <a:spcPct val="100000"/>
                  </a:lnSpc>
                  <a:spcBef>
                    <a:spcPts val="120"/>
                  </a:spcBef>
                </a:pPr>
                <a:r>
                  <a:rPr sz="4100" i="1" spc="-20" dirty="0">
                    <a:latin typeface="Arial"/>
                    <a:cs typeface="Arial"/>
                  </a:rPr>
                  <a:t>r</a:t>
                </a:r>
                <a:r>
                  <a:rPr sz="4050" spc="-120" baseline="-18518" dirty="0">
                    <a:latin typeface="Arial"/>
                    <a:cs typeface="Arial"/>
                  </a:rPr>
                  <a:t>2</a:t>
                </a:r>
                <a:endParaRPr sz="4050" baseline="-18518">
                  <a:latin typeface="Arial"/>
                  <a:cs typeface="Arial"/>
                </a:endParaRPr>
              </a:p>
            </p:txBody>
          </p:sp>
        </p:grpSp>
      </p:grpSp>
      <p:sp>
        <p:nvSpPr>
          <p:cNvPr id="15" name="Slide Number Placeholder 14"/>
          <p:cNvSpPr>
            <a:spLocks noGrp="1"/>
          </p:cNvSpPr>
          <p:nvPr>
            <p:ph type="sldNum" sz="quarter" idx="7"/>
          </p:nvPr>
        </p:nvSpPr>
        <p:spPr/>
        <p:txBody>
          <a:bodyPr/>
          <a:lstStyle/>
          <a:p>
            <a:pPr marL="25400">
              <a:lnSpc>
                <a:spcPts val="1310"/>
              </a:lnSpc>
            </a:pPr>
            <a:fld id="{81D60167-4931-47E6-BA6A-407CBD079E47}" type="slidenum">
              <a:rPr lang="en-US" spc="-40" smtClean="0"/>
              <a:t>28</a:t>
            </a:fld>
            <a:endParaRPr lang="en-US" spc="-40" dirty="0"/>
          </a:p>
        </p:txBody>
      </p:sp>
      <p:sp>
        <p:nvSpPr>
          <p:cNvPr id="17" name="object 2"/>
          <p:cNvSpPr txBox="1">
            <a:spLocks/>
          </p:cNvSpPr>
          <p:nvPr/>
        </p:nvSpPr>
        <p:spPr>
          <a:xfrm>
            <a:off x="916939" y="611847"/>
            <a:ext cx="8379461"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480" smtClean="0"/>
              <a:t>PCC</a:t>
            </a:r>
            <a:r>
              <a:rPr lang="en-US" kern="0" spc="-95" smtClean="0"/>
              <a:t> </a:t>
            </a:r>
            <a:r>
              <a:rPr lang="en-US" kern="0" spc="-220" smtClean="0"/>
              <a:t>Vivace: Rate Control Algorithm</a:t>
            </a:r>
            <a:endParaRPr lang="en-US" kern="0" spc="-220" dirty="0"/>
          </a:p>
        </p:txBody>
      </p:sp>
      <p:sp>
        <p:nvSpPr>
          <p:cNvPr id="20" name="object 29"/>
          <p:cNvSpPr txBox="1"/>
          <p:nvPr/>
        </p:nvSpPr>
        <p:spPr>
          <a:xfrm>
            <a:off x="7307897" y="1662277"/>
            <a:ext cx="2491105" cy="883919"/>
          </a:xfrm>
          <a:prstGeom prst="rect">
            <a:avLst/>
          </a:prstGeom>
        </p:spPr>
        <p:txBody>
          <a:bodyPr vert="horz" wrap="square" lIns="0" tIns="7620" rIns="0" bIns="0" rtlCol="0">
            <a:spAutoFit/>
          </a:bodyPr>
          <a:lstStyle/>
          <a:p>
            <a:pPr marL="362585" marR="5080" indent="-350520">
              <a:lnSpc>
                <a:spcPct val="101200"/>
              </a:lnSpc>
              <a:spcBef>
                <a:spcPts val="60"/>
              </a:spcBef>
            </a:pPr>
            <a:r>
              <a:rPr sz="2800" spc="-185" dirty="0" smtClean="0">
                <a:latin typeface="Arial"/>
                <a:cs typeface="Arial"/>
              </a:rPr>
              <a:t>G</a:t>
            </a:r>
            <a:r>
              <a:rPr sz="2800" spc="-80" dirty="0" smtClean="0">
                <a:latin typeface="Arial"/>
                <a:cs typeface="Arial"/>
              </a:rPr>
              <a:t>r</a:t>
            </a:r>
            <a:r>
              <a:rPr sz="2800" spc="-160" dirty="0" smtClean="0">
                <a:latin typeface="Arial"/>
                <a:cs typeface="Arial"/>
              </a:rPr>
              <a:t>a</a:t>
            </a:r>
            <a:r>
              <a:rPr sz="2800" spc="35" dirty="0" smtClean="0">
                <a:latin typeface="Arial"/>
                <a:cs typeface="Arial"/>
              </a:rPr>
              <a:t>d</a:t>
            </a:r>
            <a:r>
              <a:rPr sz="2800" spc="10" dirty="0" smtClean="0">
                <a:latin typeface="Arial"/>
                <a:cs typeface="Arial"/>
              </a:rPr>
              <a:t>i</a:t>
            </a:r>
            <a:r>
              <a:rPr sz="2800" spc="-125" dirty="0" smtClean="0">
                <a:latin typeface="Arial"/>
                <a:cs typeface="Arial"/>
              </a:rPr>
              <a:t>e</a:t>
            </a:r>
            <a:r>
              <a:rPr sz="2800" spc="-25" dirty="0" smtClean="0">
                <a:latin typeface="Arial"/>
                <a:cs typeface="Arial"/>
              </a:rPr>
              <a:t>n</a:t>
            </a:r>
            <a:r>
              <a:rPr sz="2800" spc="105" dirty="0" smtClean="0">
                <a:latin typeface="Arial"/>
                <a:cs typeface="Arial"/>
              </a:rPr>
              <a:t>t</a:t>
            </a:r>
            <a:r>
              <a:rPr lang="en-US" sz="2800" spc="105" dirty="0" smtClean="0">
                <a:latin typeface="Arial"/>
                <a:cs typeface="Arial"/>
              </a:rPr>
              <a:t>-</a:t>
            </a:r>
            <a:r>
              <a:rPr sz="2800" spc="-225" dirty="0" smtClean="0">
                <a:latin typeface="Arial"/>
                <a:cs typeface="Arial"/>
              </a:rPr>
              <a:t>a</a:t>
            </a:r>
            <a:r>
              <a:rPr sz="2800" spc="-200" dirty="0" smtClean="0">
                <a:latin typeface="Arial"/>
                <a:cs typeface="Arial"/>
              </a:rPr>
              <a:t>s</a:t>
            </a:r>
            <a:r>
              <a:rPr sz="2800" spc="-140" dirty="0" smtClean="0">
                <a:latin typeface="Arial"/>
                <a:cs typeface="Arial"/>
              </a:rPr>
              <a:t>c</a:t>
            </a:r>
            <a:r>
              <a:rPr sz="2800" spc="-15" dirty="0" smtClean="0">
                <a:latin typeface="Arial"/>
                <a:cs typeface="Arial"/>
              </a:rPr>
              <a:t>ent  </a:t>
            </a:r>
            <a:r>
              <a:rPr sz="2800" spc="-40" dirty="0">
                <a:latin typeface="Arial"/>
                <a:cs typeface="Arial"/>
              </a:rPr>
              <a:t>rate </a:t>
            </a:r>
            <a:r>
              <a:rPr sz="2800" spc="5" dirty="0">
                <a:latin typeface="Arial"/>
                <a:cs typeface="Arial"/>
              </a:rPr>
              <a:t>control</a:t>
            </a:r>
            <a:endParaRPr sz="2800" dirty="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2662" y="1752600"/>
            <a:ext cx="10589261" cy="443711"/>
          </a:xfrm>
          <a:prstGeom prst="rect">
            <a:avLst/>
          </a:prstGeom>
        </p:spPr>
        <p:txBody>
          <a:bodyPr vert="horz" wrap="square" lIns="0" tIns="12700" rIns="0" bIns="0" rtlCol="0">
            <a:spAutoFit/>
          </a:bodyPr>
          <a:lstStyle/>
          <a:p>
            <a:pPr marL="469900" indent="-457200">
              <a:spcBef>
                <a:spcPts val="100"/>
              </a:spcBef>
              <a:buFont typeface="Arial" panose="020B0604020202020204" pitchFamily="34" charset="0"/>
              <a:buChar char="•"/>
              <a:tabLst>
                <a:tab pos="241300" algn="l"/>
              </a:tabLst>
            </a:pPr>
            <a:r>
              <a:rPr lang="en-US" sz="2800" spc="-80" dirty="0" err="1" smtClean="0">
                <a:latin typeface="Arial"/>
                <a:cs typeface="Arial"/>
              </a:rPr>
              <a:t>Emulab</a:t>
            </a:r>
            <a:r>
              <a:rPr lang="en-US" sz="2800" spc="-80" dirty="0" smtClean="0">
                <a:latin typeface="Arial"/>
                <a:cs typeface="Arial"/>
              </a:rPr>
              <a:t> network </a:t>
            </a:r>
            <a:r>
              <a:rPr sz="2800" spc="-25" dirty="0" smtClean="0">
                <a:latin typeface="Arial"/>
                <a:cs typeface="Arial"/>
              </a:rPr>
              <a:t>(10-100Mbps</a:t>
            </a:r>
            <a:r>
              <a:rPr sz="2800" spc="-25" dirty="0">
                <a:latin typeface="Arial"/>
                <a:cs typeface="Arial"/>
              </a:rPr>
              <a:t>, </a:t>
            </a:r>
            <a:r>
              <a:rPr sz="2800" spc="-30" dirty="0">
                <a:latin typeface="Arial"/>
                <a:cs typeface="Arial"/>
              </a:rPr>
              <a:t>10-100ms</a:t>
            </a:r>
            <a:r>
              <a:rPr sz="2800" spc="35" dirty="0">
                <a:latin typeface="Arial"/>
                <a:cs typeface="Arial"/>
              </a:rPr>
              <a:t> </a:t>
            </a:r>
            <a:r>
              <a:rPr sz="2800" spc="-275" dirty="0">
                <a:latin typeface="Arial"/>
                <a:cs typeface="Arial"/>
              </a:rPr>
              <a:t>RTT</a:t>
            </a:r>
            <a:r>
              <a:rPr sz="2800" spc="-275" dirty="0" smtClean="0">
                <a:latin typeface="Arial"/>
                <a:cs typeface="Arial"/>
              </a:rPr>
              <a:t>,</a:t>
            </a:r>
            <a:r>
              <a:rPr lang="en-US" sz="2800" spc="-275" dirty="0" smtClean="0">
                <a:latin typeface="Arial"/>
                <a:cs typeface="Arial"/>
              </a:rPr>
              <a:t>  </a:t>
            </a:r>
            <a:r>
              <a:rPr lang="en-US" sz="2800" spc="95" dirty="0" smtClean="0">
                <a:latin typeface="Arial"/>
                <a:cs typeface="Arial"/>
              </a:rPr>
              <a:t>0-1% </a:t>
            </a:r>
            <a:r>
              <a:rPr lang="en-US" sz="2800" spc="-10" dirty="0" smtClean="0">
                <a:latin typeface="Arial"/>
                <a:cs typeface="Arial"/>
              </a:rPr>
              <a:t>random</a:t>
            </a:r>
            <a:r>
              <a:rPr lang="en-US" sz="2800" spc="-90" dirty="0" smtClean="0">
                <a:latin typeface="Arial"/>
                <a:cs typeface="Arial"/>
              </a:rPr>
              <a:t> </a:t>
            </a:r>
            <a:r>
              <a:rPr lang="en-US" sz="2800" spc="-125" dirty="0">
                <a:latin typeface="Arial"/>
                <a:cs typeface="Arial"/>
              </a:rPr>
              <a:t>loss</a:t>
            </a:r>
            <a:r>
              <a:rPr lang="en-US" sz="2800" spc="-125" dirty="0" smtClean="0">
                <a:latin typeface="Arial"/>
                <a:cs typeface="Arial"/>
              </a:rPr>
              <a:t>)</a:t>
            </a:r>
          </a:p>
        </p:txBody>
      </p:sp>
      <p:sp>
        <p:nvSpPr>
          <p:cNvPr id="5" name="object 5"/>
          <p:cNvSpPr txBox="1">
            <a:spLocks noGrp="1"/>
          </p:cNvSpPr>
          <p:nvPr>
            <p:ph type="title"/>
          </p:nvPr>
        </p:nvSpPr>
        <p:spPr>
          <a:xfrm>
            <a:off x="916939" y="611847"/>
            <a:ext cx="7751445" cy="695960"/>
          </a:xfrm>
          <a:prstGeom prst="rect">
            <a:avLst/>
          </a:prstGeom>
        </p:spPr>
        <p:txBody>
          <a:bodyPr vert="horz" wrap="square" lIns="0" tIns="12700" rIns="0" bIns="0" rtlCol="0">
            <a:spAutoFit/>
          </a:bodyPr>
          <a:lstStyle/>
          <a:p>
            <a:pPr marL="12700">
              <a:lnSpc>
                <a:spcPct val="100000"/>
              </a:lnSpc>
              <a:spcBef>
                <a:spcPts val="100"/>
              </a:spcBef>
            </a:pPr>
            <a:r>
              <a:rPr lang="en-US" spc="-220" dirty="0" smtClean="0"/>
              <a:t>PCC</a:t>
            </a:r>
            <a:r>
              <a:rPr spc="-220" dirty="0" smtClean="0"/>
              <a:t> </a:t>
            </a:r>
            <a:r>
              <a:rPr spc="-160" dirty="0" smtClean="0"/>
              <a:t>Performance</a:t>
            </a:r>
            <a:endParaRPr spc="-160" dirty="0"/>
          </a:p>
        </p:txBody>
      </p:sp>
      <p:grpSp>
        <p:nvGrpSpPr>
          <p:cNvPr id="30" name="Group 29"/>
          <p:cNvGrpSpPr/>
          <p:nvPr/>
        </p:nvGrpSpPr>
        <p:grpSpPr>
          <a:xfrm>
            <a:off x="882662" y="2305939"/>
            <a:ext cx="11094454" cy="4187925"/>
            <a:chOff x="882662" y="2305939"/>
            <a:chExt cx="11094454" cy="4187925"/>
          </a:xfrm>
        </p:grpSpPr>
        <p:sp>
          <p:nvSpPr>
            <p:cNvPr id="6" name="object 6"/>
            <p:cNvSpPr/>
            <p:nvPr/>
          </p:nvSpPr>
          <p:spPr>
            <a:xfrm>
              <a:off x="3377285" y="5041903"/>
              <a:ext cx="6605270" cy="0"/>
            </a:xfrm>
            <a:custGeom>
              <a:avLst/>
              <a:gdLst/>
              <a:ahLst/>
              <a:cxnLst/>
              <a:rect l="l" t="t" r="r" b="b"/>
              <a:pathLst>
                <a:path w="6605270">
                  <a:moveTo>
                    <a:pt x="0" y="0"/>
                  </a:moveTo>
                  <a:lnTo>
                    <a:pt x="6605133" y="0"/>
                  </a:lnTo>
                </a:path>
              </a:pathLst>
            </a:custGeom>
            <a:ln w="12700">
              <a:solidFill>
                <a:srgbClr val="D9D9D9"/>
              </a:solidFill>
            </a:ln>
          </p:spPr>
          <p:txBody>
            <a:bodyPr wrap="square" lIns="0" tIns="0" rIns="0" bIns="0" rtlCol="0"/>
            <a:lstStyle/>
            <a:p>
              <a:endParaRPr/>
            </a:p>
          </p:txBody>
        </p:sp>
        <p:sp>
          <p:nvSpPr>
            <p:cNvPr id="7" name="object 7"/>
            <p:cNvSpPr/>
            <p:nvPr/>
          </p:nvSpPr>
          <p:spPr>
            <a:xfrm>
              <a:off x="3377285" y="4521202"/>
              <a:ext cx="6605270" cy="0"/>
            </a:xfrm>
            <a:custGeom>
              <a:avLst/>
              <a:gdLst/>
              <a:ahLst/>
              <a:cxnLst/>
              <a:rect l="l" t="t" r="r" b="b"/>
              <a:pathLst>
                <a:path w="6605270">
                  <a:moveTo>
                    <a:pt x="0" y="0"/>
                  </a:moveTo>
                  <a:lnTo>
                    <a:pt x="6605133" y="0"/>
                  </a:lnTo>
                </a:path>
              </a:pathLst>
            </a:custGeom>
            <a:ln w="12700">
              <a:solidFill>
                <a:srgbClr val="D9D9D9"/>
              </a:solidFill>
            </a:ln>
          </p:spPr>
          <p:txBody>
            <a:bodyPr wrap="square" lIns="0" tIns="0" rIns="0" bIns="0" rtlCol="0"/>
            <a:lstStyle/>
            <a:p>
              <a:endParaRPr/>
            </a:p>
          </p:txBody>
        </p:sp>
        <p:sp>
          <p:nvSpPr>
            <p:cNvPr id="8" name="object 8"/>
            <p:cNvSpPr/>
            <p:nvPr/>
          </p:nvSpPr>
          <p:spPr>
            <a:xfrm>
              <a:off x="3377285" y="4013202"/>
              <a:ext cx="6605270" cy="0"/>
            </a:xfrm>
            <a:custGeom>
              <a:avLst/>
              <a:gdLst/>
              <a:ahLst/>
              <a:cxnLst/>
              <a:rect l="l" t="t" r="r" b="b"/>
              <a:pathLst>
                <a:path w="6605270">
                  <a:moveTo>
                    <a:pt x="0" y="0"/>
                  </a:moveTo>
                  <a:lnTo>
                    <a:pt x="6605133" y="0"/>
                  </a:lnTo>
                </a:path>
              </a:pathLst>
            </a:custGeom>
            <a:ln w="12700">
              <a:solidFill>
                <a:srgbClr val="D9D9D9"/>
              </a:solidFill>
            </a:ln>
          </p:spPr>
          <p:txBody>
            <a:bodyPr wrap="square" lIns="0" tIns="0" rIns="0" bIns="0" rtlCol="0"/>
            <a:lstStyle/>
            <a:p>
              <a:endParaRPr/>
            </a:p>
          </p:txBody>
        </p:sp>
        <p:sp>
          <p:nvSpPr>
            <p:cNvPr id="9" name="object 9"/>
            <p:cNvSpPr/>
            <p:nvPr/>
          </p:nvSpPr>
          <p:spPr>
            <a:xfrm>
              <a:off x="3377285" y="3492498"/>
              <a:ext cx="6605270" cy="0"/>
            </a:xfrm>
            <a:custGeom>
              <a:avLst/>
              <a:gdLst/>
              <a:ahLst/>
              <a:cxnLst/>
              <a:rect l="l" t="t" r="r" b="b"/>
              <a:pathLst>
                <a:path w="6605270">
                  <a:moveTo>
                    <a:pt x="0" y="0"/>
                  </a:moveTo>
                  <a:lnTo>
                    <a:pt x="6605133" y="0"/>
                  </a:lnTo>
                </a:path>
              </a:pathLst>
            </a:custGeom>
            <a:ln w="12700">
              <a:solidFill>
                <a:srgbClr val="D9D9D9"/>
              </a:solidFill>
            </a:ln>
          </p:spPr>
          <p:txBody>
            <a:bodyPr wrap="square" lIns="0" tIns="0" rIns="0" bIns="0" rtlCol="0"/>
            <a:lstStyle/>
            <a:p>
              <a:endParaRPr/>
            </a:p>
          </p:txBody>
        </p:sp>
        <p:sp>
          <p:nvSpPr>
            <p:cNvPr id="10" name="object 10"/>
            <p:cNvSpPr/>
            <p:nvPr/>
          </p:nvSpPr>
          <p:spPr>
            <a:xfrm>
              <a:off x="3377285" y="2975571"/>
              <a:ext cx="6605270" cy="0"/>
            </a:xfrm>
            <a:custGeom>
              <a:avLst/>
              <a:gdLst/>
              <a:ahLst/>
              <a:cxnLst/>
              <a:rect l="l" t="t" r="r" b="b"/>
              <a:pathLst>
                <a:path w="6605270">
                  <a:moveTo>
                    <a:pt x="0" y="0"/>
                  </a:moveTo>
                  <a:lnTo>
                    <a:pt x="6605133" y="0"/>
                  </a:lnTo>
                </a:path>
              </a:pathLst>
            </a:custGeom>
            <a:ln w="12700">
              <a:solidFill>
                <a:srgbClr val="D9D9D9"/>
              </a:solidFill>
            </a:ln>
          </p:spPr>
          <p:txBody>
            <a:bodyPr wrap="square" lIns="0" tIns="0" rIns="0" bIns="0" rtlCol="0"/>
            <a:lstStyle/>
            <a:p>
              <a:endParaRPr/>
            </a:p>
          </p:txBody>
        </p:sp>
        <p:sp>
          <p:nvSpPr>
            <p:cNvPr id="11" name="object 11"/>
            <p:cNvSpPr/>
            <p:nvPr/>
          </p:nvSpPr>
          <p:spPr>
            <a:xfrm>
              <a:off x="3377285" y="2717342"/>
              <a:ext cx="0" cy="2840990"/>
            </a:xfrm>
            <a:custGeom>
              <a:avLst/>
              <a:gdLst/>
              <a:ahLst/>
              <a:cxnLst/>
              <a:rect l="l" t="t" r="r" b="b"/>
              <a:pathLst>
                <a:path h="2840990">
                  <a:moveTo>
                    <a:pt x="0" y="2840611"/>
                  </a:moveTo>
                  <a:lnTo>
                    <a:pt x="1" y="0"/>
                  </a:lnTo>
                </a:path>
              </a:pathLst>
            </a:custGeom>
            <a:ln w="12700">
              <a:solidFill>
                <a:srgbClr val="BFBFBF"/>
              </a:solidFill>
            </a:ln>
          </p:spPr>
          <p:txBody>
            <a:bodyPr wrap="square" lIns="0" tIns="0" rIns="0" bIns="0" rtlCol="0"/>
            <a:lstStyle/>
            <a:p>
              <a:endParaRPr/>
            </a:p>
          </p:txBody>
        </p:sp>
        <p:sp>
          <p:nvSpPr>
            <p:cNvPr id="12" name="object 12"/>
            <p:cNvSpPr/>
            <p:nvPr/>
          </p:nvSpPr>
          <p:spPr>
            <a:xfrm>
              <a:off x="3355974" y="2987672"/>
              <a:ext cx="6635749" cy="2576617"/>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3123704" y="5697134"/>
              <a:ext cx="507365"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595959"/>
                  </a:solidFill>
                  <a:latin typeface="Arial"/>
                  <a:cs typeface="Arial"/>
                </a:rPr>
                <a:t>100</a:t>
              </a:r>
              <a:endParaRPr sz="2400">
                <a:latin typeface="Arial"/>
                <a:cs typeface="Arial"/>
              </a:endParaRPr>
            </a:p>
          </p:txBody>
        </p:sp>
        <p:sp>
          <p:nvSpPr>
            <p:cNvPr id="14" name="object 14"/>
            <p:cNvSpPr txBox="1"/>
            <p:nvPr/>
          </p:nvSpPr>
          <p:spPr>
            <a:xfrm>
              <a:off x="4444720" y="5697134"/>
              <a:ext cx="507365" cy="391160"/>
            </a:xfrm>
            <a:prstGeom prst="rect">
              <a:avLst/>
            </a:prstGeom>
          </p:spPr>
          <p:txBody>
            <a:bodyPr vert="horz" wrap="square" lIns="0" tIns="12700" rIns="0" bIns="0" rtlCol="0">
              <a:spAutoFit/>
            </a:bodyPr>
            <a:lstStyle/>
            <a:p>
              <a:pPr marL="12700">
                <a:lnSpc>
                  <a:spcPct val="100000"/>
                </a:lnSpc>
                <a:spcBef>
                  <a:spcPts val="100"/>
                </a:spcBef>
              </a:pPr>
              <a:r>
                <a:rPr sz="2400" spc="-75" dirty="0">
                  <a:solidFill>
                    <a:srgbClr val="595959"/>
                  </a:solidFill>
                  <a:latin typeface="Arial"/>
                  <a:cs typeface="Arial"/>
                </a:rPr>
                <a:t>120</a:t>
              </a:r>
              <a:endParaRPr sz="2400">
                <a:latin typeface="Arial"/>
                <a:cs typeface="Arial"/>
              </a:endParaRPr>
            </a:p>
          </p:txBody>
        </p:sp>
        <p:sp>
          <p:nvSpPr>
            <p:cNvPr id="15" name="object 15"/>
            <p:cNvSpPr txBox="1"/>
            <p:nvPr/>
          </p:nvSpPr>
          <p:spPr>
            <a:xfrm>
              <a:off x="2158004" y="3007884"/>
              <a:ext cx="343535" cy="2756535"/>
            </a:xfrm>
            <a:prstGeom prst="rect">
              <a:avLst/>
            </a:prstGeom>
          </p:spPr>
          <p:txBody>
            <a:bodyPr vert="vert270" wrap="square" lIns="0" tIns="0" rIns="0" bIns="0" rtlCol="0">
              <a:spAutoFit/>
            </a:bodyPr>
            <a:lstStyle/>
            <a:p>
              <a:pPr marL="12700">
                <a:lnSpc>
                  <a:spcPts val="2525"/>
                </a:lnSpc>
              </a:pPr>
              <a:r>
                <a:rPr sz="2400" spc="-65" dirty="0">
                  <a:solidFill>
                    <a:srgbClr val="595959"/>
                  </a:solidFill>
                  <a:latin typeface="Arial"/>
                  <a:cs typeface="Arial"/>
                </a:rPr>
                <a:t>Sending </a:t>
              </a:r>
              <a:r>
                <a:rPr sz="2400" spc="-125" dirty="0">
                  <a:solidFill>
                    <a:srgbClr val="595959"/>
                  </a:solidFill>
                  <a:latin typeface="Arial"/>
                  <a:cs typeface="Arial"/>
                </a:rPr>
                <a:t>Rate</a:t>
              </a:r>
              <a:r>
                <a:rPr sz="2400" spc="10" dirty="0">
                  <a:solidFill>
                    <a:srgbClr val="595959"/>
                  </a:solidFill>
                  <a:latin typeface="Arial"/>
                  <a:cs typeface="Arial"/>
                </a:rPr>
                <a:t> </a:t>
              </a:r>
              <a:r>
                <a:rPr sz="2400" spc="-50" dirty="0">
                  <a:solidFill>
                    <a:srgbClr val="595959"/>
                  </a:solidFill>
                  <a:latin typeface="Arial"/>
                  <a:cs typeface="Arial"/>
                </a:rPr>
                <a:t>(Mbps)</a:t>
              </a:r>
              <a:endParaRPr sz="2400">
                <a:latin typeface="Arial"/>
                <a:cs typeface="Arial"/>
              </a:endParaRPr>
            </a:p>
          </p:txBody>
        </p:sp>
        <p:sp>
          <p:nvSpPr>
            <p:cNvPr id="16" name="object 16"/>
            <p:cNvSpPr txBox="1"/>
            <p:nvPr/>
          </p:nvSpPr>
          <p:spPr>
            <a:xfrm>
              <a:off x="9538081" y="2872676"/>
              <a:ext cx="2439035" cy="883919"/>
            </a:xfrm>
            <a:prstGeom prst="rect">
              <a:avLst/>
            </a:prstGeom>
          </p:spPr>
          <p:txBody>
            <a:bodyPr vert="horz" wrap="square" lIns="0" tIns="7620" rIns="0" bIns="0" rtlCol="0">
              <a:spAutoFit/>
            </a:bodyPr>
            <a:lstStyle/>
            <a:p>
              <a:pPr marL="12700" marR="5080" indent="184785">
                <a:lnSpc>
                  <a:spcPct val="101200"/>
                </a:lnSpc>
                <a:spcBef>
                  <a:spcPts val="60"/>
                </a:spcBef>
              </a:pPr>
              <a:r>
                <a:rPr sz="2800" spc="-114" dirty="0">
                  <a:solidFill>
                    <a:srgbClr val="FF0000"/>
                  </a:solidFill>
                  <a:latin typeface="Arial"/>
                  <a:cs typeface="Arial"/>
                </a:rPr>
                <a:t>Slow </a:t>
              </a:r>
              <a:r>
                <a:rPr sz="2800" spc="-35" dirty="0">
                  <a:solidFill>
                    <a:srgbClr val="FF0000"/>
                  </a:solidFill>
                  <a:latin typeface="Arial"/>
                  <a:cs typeface="Arial"/>
                </a:rPr>
                <a:t>reaction  </a:t>
              </a:r>
              <a:r>
                <a:rPr sz="2800" spc="10" dirty="0">
                  <a:solidFill>
                    <a:srgbClr val="FF0000"/>
                  </a:solidFill>
                  <a:latin typeface="Arial"/>
                  <a:cs typeface="Arial"/>
                </a:rPr>
                <a:t>upon </a:t>
              </a:r>
              <a:r>
                <a:rPr sz="2800" spc="-315" dirty="0">
                  <a:solidFill>
                    <a:srgbClr val="FF0000"/>
                  </a:solidFill>
                  <a:latin typeface="Arial"/>
                  <a:cs typeface="Arial"/>
                </a:rPr>
                <a:t>RTT</a:t>
              </a:r>
              <a:r>
                <a:rPr sz="2800" spc="-105" dirty="0">
                  <a:solidFill>
                    <a:srgbClr val="FF0000"/>
                  </a:solidFill>
                  <a:latin typeface="Arial"/>
                  <a:cs typeface="Arial"/>
                </a:rPr>
                <a:t> </a:t>
              </a:r>
              <a:r>
                <a:rPr sz="2800" spc="-70" dirty="0">
                  <a:solidFill>
                    <a:srgbClr val="FF0000"/>
                  </a:solidFill>
                  <a:latin typeface="Arial"/>
                  <a:cs typeface="Arial"/>
                </a:rPr>
                <a:t>surge</a:t>
              </a:r>
              <a:endParaRPr sz="2800">
                <a:latin typeface="Arial"/>
                <a:cs typeface="Arial"/>
              </a:endParaRPr>
            </a:p>
          </p:txBody>
        </p:sp>
        <p:sp>
          <p:nvSpPr>
            <p:cNvPr id="17" name="object 17"/>
            <p:cNvSpPr/>
            <p:nvPr/>
          </p:nvSpPr>
          <p:spPr>
            <a:xfrm>
              <a:off x="6740562" y="3645166"/>
              <a:ext cx="2740660" cy="1563370"/>
            </a:xfrm>
            <a:custGeom>
              <a:avLst/>
              <a:gdLst/>
              <a:ahLst/>
              <a:cxnLst/>
              <a:rect l="l" t="t" r="r" b="b"/>
              <a:pathLst>
                <a:path w="2740659" h="1563370">
                  <a:moveTo>
                    <a:pt x="74955" y="1445653"/>
                  </a:moveTo>
                  <a:lnTo>
                    <a:pt x="66205" y="1447965"/>
                  </a:lnTo>
                  <a:lnTo>
                    <a:pt x="0" y="1561731"/>
                  </a:lnTo>
                  <a:lnTo>
                    <a:pt x="131622" y="1563357"/>
                  </a:lnTo>
                  <a:lnTo>
                    <a:pt x="138099" y="1557045"/>
                  </a:lnTo>
                  <a:lnTo>
                    <a:pt x="138290" y="1541259"/>
                  </a:lnTo>
                  <a:lnTo>
                    <a:pt x="131978" y="1534782"/>
                  </a:lnTo>
                  <a:lnTo>
                    <a:pt x="77685" y="1534109"/>
                  </a:lnTo>
                  <a:lnTo>
                    <a:pt x="121532" y="1509255"/>
                  </a:lnTo>
                  <a:lnTo>
                    <a:pt x="63601" y="1509255"/>
                  </a:lnTo>
                  <a:lnTo>
                    <a:pt x="90906" y="1462341"/>
                  </a:lnTo>
                  <a:lnTo>
                    <a:pt x="88595" y="1453591"/>
                  </a:lnTo>
                  <a:lnTo>
                    <a:pt x="74955" y="1445653"/>
                  </a:lnTo>
                  <a:close/>
                </a:path>
                <a:path w="2740659" h="1563370">
                  <a:moveTo>
                    <a:pt x="2726169" y="0"/>
                  </a:moveTo>
                  <a:lnTo>
                    <a:pt x="63601" y="1509255"/>
                  </a:lnTo>
                  <a:lnTo>
                    <a:pt x="121532" y="1509255"/>
                  </a:lnTo>
                  <a:lnTo>
                    <a:pt x="2740253" y="24866"/>
                  </a:lnTo>
                  <a:lnTo>
                    <a:pt x="2726169" y="0"/>
                  </a:lnTo>
                  <a:close/>
                </a:path>
              </a:pathLst>
            </a:custGeom>
            <a:solidFill>
              <a:srgbClr val="FF0000"/>
            </a:solidFill>
          </p:spPr>
          <p:txBody>
            <a:bodyPr wrap="square" lIns="0" tIns="0" rIns="0" bIns="0" rtlCol="0"/>
            <a:lstStyle/>
            <a:p>
              <a:endParaRPr/>
            </a:p>
          </p:txBody>
        </p:sp>
        <p:sp>
          <p:nvSpPr>
            <p:cNvPr id="18" name="object 18"/>
            <p:cNvSpPr txBox="1"/>
            <p:nvPr/>
          </p:nvSpPr>
          <p:spPr>
            <a:xfrm>
              <a:off x="882662" y="2593060"/>
              <a:ext cx="2266315" cy="3900804"/>
            </a:xfrm>
            <a:prstGeom prst="rect">
              <a:avLst/>
            </a:prstGeom>
          </p:spPr>
          <p:txBody>
            <a:bodyPr vert="horz" wrap="square" lIns="0" tIns="163195" rIns="0" bIns="0" rtlCol="0">
              <a:spAutoFit/>
            </a:bodyPr>
            <a:lstStyle/>
            <a:p>
              <a:pPr marR="5080" algn="r">
                <a:lnSpc>
                  <a:spcPct val="100000"/>
                </a:lnSpc>
                <a:spcBef>
                  <a:spcPts val="1285"/>
                </a:spcBef>
              </a:pPr>
              <a:r>
                <a:rPr sz="2400" spc="-75" dirty="0">
                  <a:solidFill>
                    <a:srgbClr val="595959"/>
                  </a:solidFill>
                  <a:latin typeface="Arial"/>
                  <a:cs typeface="Arial"/>
                </a:rPr>
                <a:t>100</a:t>
              </a:r>
              <a:endParaRPr sz="2400" dirty="0">
                <a:latin typeface="Arial"/>
                <a:cs typeface="Arial"/>
              </a:endParaRPr>
            </a:p>
            <a:p>
              <a:pPr marR="5080" algn="r">
                <a:lnSpc>
                  <a:spcPct val="100000"/>
                </a:lnSpc>
                <a:spcBef>
                  <a:spcPts val="1185"/>
                </a:spcBef>
              </a:pPr>
              <a:r>
                <a:rPr sz="2400" spc="-75" dirty="0">
                  <a:solidFill>
                    <a:srgbClr val="595959"/>
                  </a:solidFill>
                  <a:latin typeface="Arial"/>
                  <a:cs typeface="Arial"/>
                </a:rPr>
                <a:t>80</a:t>
              </a:r>
              <a:endParaRPr sz="2400" dirty="0">
                <a:latin typeface="Arial"/>
                <a:cs typeface="Arial"/>
              </a:endParaRPr>
            </a:p>
            <a:p>
              <a:pPr marR="5080" algn="r">
                <a:lnSpc>
                  <a:spcPct val="100000"/>
                </a:lnSpc>
                <a:spcBef>
                  <a:spcPts val="1190"/>
                </a:spcBef>
              </a:pPr>
              <a:r>
                <a:rPr sz="2400" spc="-75" dirty="0">
                  <a:solidFill>
                    <a:srgbClr val="595959"/>
                  </a:solidFill>
                  <a:latin typeface="Arial"/>
                  <a:cs typeface="Arial"/>
                </a:rPr>
                <a:t>60</a:t>
              </a:r>
              <a:endParaRPr sz="2400" dirty="0">
                <a:latin typeface="Arial"/>
                <a:cs typeface="Arial"/>
              </a:endParaRPr>
            </a:p>
            <a:p>
              <a:pPr marR="5080" algn="r">
                <a:lnSpc>
                  <a:spcPct val="100000"/>
                </a:lnSpc>
                <a:spcBef>
                  <a:spcPts val="1185"/>
                </a:spcBef>
              </a:pPr>
              <a:r>
                <a:rPr sz="2400" spc="-75" dirty="0">
                  <a:solidFill>
                    <a:srgbClr val="595959"/>
                  </a:solidFill>
                  <a:latin typeface="Arial"/>
                  <a:cs typeface="Arial"/>
                </a:rPr>
                <a:t>40</a:t>
              </a:r>
              <a:endParaRPr sz="2400" dirty="0">
                <a:latin typeface="Arial"/>
                <a:cs typeface="Arial"/>
              </a:endParaRPr>
            </a:p>
            <a:p>
              <a:pPr marR="5080" algn="r">
                <a:lnSpc>
                  <a:spcPct val="100000"/>
                </a:lnSpc>
                <a:spcBef>
                  <a:spcPts val="1185"/>
                </a:spcBef>
              </a:pPr>
              <a:r>
                <a:rPr sz="2400" spc="-75" dirty="0">
                  <a:solidFill>
                    <a:srgbClr val="595959"/>
                  </a:solidFill>
                  <a:latin typeface="Arial"/>
                  <a:cs typeface="Arial"/>
                </a:rPr>
                <a:t>20</a:t>
              </a:r>
              <a:endParaRPr sz="2400" dirty="0">
                <a:latin typeface="Arial"/>
                <a:cs typeface="Arial"/>
              </a:endParaRPr>
            </a:p>
            <a:p>
              <a:pPr marR="5080" algn="r">
                <a:lnSpc>
                  <a:spcPts val="2555"/>
                </a:lnSpc>
                <a:spcBef>
                  <a:spcPts val="1190"/>
                </a:spcBef>
              </a:pPr>
              <a:r>
                <a:rPr sz="2400" spc="-75" dirty="0">
                  <a:solidFill>
                    <a:srgbClr val="595959"/>
                  </a:solidFill>
                  <a:latin typeface="Arial"/>
                  <a:cs typeface="Arial"/>
                </a:rPr>
                <a:t>0</a:t>
              </a:r>
              <a:endParaRPr sz="2400" dirty="0">
                <a:latin typeface="Arial"/>
                <a:cs typeface="Arial"/>
              </a:endParaRPr>
            </a:p>
            <a:p>
              <a:pPr marL="12700">
                <a:lnSpc>
                  <a:spcPts val="3035"/>
                </a:lnSpc>
              </a:pPr>
              <a:r>
                <a:rPr sz="2800" spc="-60" dirty="0">
                  <a:solidFill>
                    <a:srgbClr val="FF0000"/>
                  </a:solidFill>
                  <a:latin typeface="Arial"/>
                  <a:cs typeface="Arial"/>
                </a:rPr>
                <a:t>Cannot</a:t>
              </a:r>
              <a:r>
                <a:rPr sz="2800" spc="-35" dirty="0">
                  <a:solidFill>
                    <a:srgbClr val="FF0000"/>
                  </a:solidFill>
                  <a:latin typeface="Arial"/>
                  <a:cs typeface="Arial"/>
                </a:rPr>
                <a:t> </a:t>
              </a:r>
              <a:r>
                <a:rPr sz="2800" spc="-90" dirty="0">
                  <a:solidFill>
                    <a:srgbClr val="FF0000"/>
                  </a:solidFill>
                  <a:latin typeface="Arial"/>
                  <a:cs typeface="Arial"/>
                </a:rPr>
                <a:t>resist</a:t>
              </a:r>
              <a:endParaRPr sz="2800" dirty="0">
                <a:latin typeface="Arial"/>
                <a:cs typeface="Arial"/>
              </a:endParaRPr>
            </a:p>
            <a:p>
              <a:pPr marL="71120">
                <a:lnSpc>
                  <a:spcPct val="100000"/>
                </a:lnSpc>
                <a:spcBef>
                  <a:spcPts val="40"/>
                </a:spcBef>
              </a:pPr>
              <a:r>
                <a:rPr sz="2800" spc="-10" dirty="0">
                  <a:solidFill>
                    <a:srgbClr val="FF0000"/>
                  </a:solidFill>
                  <a:latin typeface="Arial"/>
                  <a:cs typeface="Arial"/>
                </a:rPr>
                <a:t>random</a:t>
              </a:r>
              <a:r>
                <a:rPr sz="2800" spc="-45" dirty="0">
                  <a:solidFill>
                    <a:srgbClr val="FF0000"/>
                  </a:solidFill>
                  <a:latin typeface="Arial"/>
                  <a:cs typeface="Arial"/>
                </a:rPr>
                <a:t> </a:t>
              </a:r>
              <a:r>
                <a:rPr sz="2800" spc="-125" dirty="0">
                  <a:solidFill>
                    <a:srgbClr val="FF0000"/>
                  </a:solidFill>
                  <a:latin typeface="Arial"/>
                  <a:cs typeface="Arial"/>
                </a:rPr>
                <a:t>loss</a:t>
              </a:r>
              <a:endParaRPr sz="2800" dirty="0">
                <a:latin typeface="Arial"/>
                <a:cs typeface="Arial"/>
              </a:endParaRPr>
            </a:p>
          </p:txBody>
        </p:sp>
        <p:sp>
          <p:nvSpPr>
            <p:cNvPr id="19" name="object 19"/>
            <p:cNvSpPr/>
            <p:nvPr/>
          </p:nvSpPr>
          <p:spPr>
            <a:xfrm>
              <a:off x="3036074" y="5314912"/>
              <a:ext cx="638175" cy="507365"/>
            </a:xfrm>
            <a:custGeom>
              <a:avLst/>
              <a:gdLst/>
              <a:ahLst/>
              <a:cxnLst/>
              <a:rect l="l" t="t" r="r" b="b"/>
              <a:pathLst>
                <a:path w="638175" h="507364">
                  <a:moveTo>
                    <a:pt x="622167" y="39052"/>
                  </a:moveTo>
                  <a:lnTo>
                    <a:pt x="564934" y="39052"/>
                  </a:lnTo>
                  <a:lnTo>
                    <a:pt x="0" y="484314"/>
                  </a:lnTo>
                  <a:lnTo>
                    <a:pt x="17691" y="506756"/>
                  </a:lnTo>
                  <a:lnTo>
                    <a:pt x="582612" y="61493"/>
                  </a:lnTo>
                  <a:lnTo>
                    <a:pt x="613326" y="61493"/>
                  </a:lnTo>
                  <a:lnTo>
                    <a:pt x="622167" y="39052"/>
                  </a:lnTo>
                  <a:close/>
                </a:path>
                <a:path w="638175" h="507364">
                  <a:moveTo>
                    <a:pt x="613326" y="61493"/>
                  </a:moveTo>
                  <a:lnTo>
                    <a:pt x="582612" y="61493"/>
                  </a:lnTo>
                  <a:lnTo>
                    <a:pt x="562724" y="112001"/>
                  </a:lnTo>
                  <a:lnTo>
                    <a:pt x="566331" y="120294"/>
                  </a:lnTo>
                  <a:lnTo>
                    <a:pt x="581012" y="126085"/>
                  </a:lnTo>
                  <a:lnTo>
                    <a:pt x="589305" y="122466"/>
                  </a:lnTo>
                  <a:lnTo>
                    <a:pt x="613326" y="61493"/>
                  </a:lnTo>
                  <a:close/>
                </a:path>
                <a:path w="638175" h="507364">
                  <a:moveTo>
                    <a:pt x="637552" y="0"/>
                  </a:moveTo>
                  <a:lnTo>
                    <a:pt x="507199" y="18300"/>
                  </a:lnTo>
                  <a:lnTo>
                    <a:pt x="501751" y="25514"/>
                  </a:lnTo>
                  <a:lnTo>
                    <a:pt x="503948" y="41147"/>
                  </a:lnTo>
                  <a:lnTo>
                    <a:pt x="511174" y="46596"/>
                  </a:lnTo>
                  <a:lnTo>
                    <a:pt x="564934" y="39052"/>
                  </a:lnTo>
                  <a:lnTo>
                    <a:pt x="622167" y="39052"/>
                  </a:lnTo>
                  <a:lnTo>
                    <a:pt x="637552" y="0"/>
                  </a:lnTo>
                  <a:close/>
                </a:path>
              </a:pathLst>
            </a:custGeom>
            <a:solidFill>
              <a:srgbClr val="FF0000"/>
            </a:solidFill>
          </p:spPr>
          <p:txBody>
            <a:bodyPr wrap="square" lIns="0" tIns="0" rIns="0" bIns="0" rtlCol="0"/>
            <a:lstStyle/>
            <a:p>
              <a:endParaRPr/>
            </a:p>
          </p:txBody>
        </p:sp>
        <p:sp>
          <p:nvSpPr>
            <p:cNvPr id="20" name="object 20"/>
            <p:cNvSpPr/>
            <p:nvPr/>
          </p:nvSpPr>
          <p:spPr>
            <a:xfrm>
              <a:off x="7105446" y="4280408"/>
              <a:ext cx="220979" cy="629920"/>
            </a:xfrm>
            <a:custGeom>
              <a:avLst/>
              <a:gdLst/>
              <a:ahLst/>
              <a:cxnLst/>
              <a:rect l="l" t="t" r="r" b="b"/>
              <a:pathLst>
                <a:path w="220979" h="629920">
                  <a:moveTo>
                    <a:pt x="206988" y="74422"/>
                  </a:moveTo>
                  <a:lnTo>
                    <a:pt x="151917" y="74422"/>
                  </a:lnTo>
                  <a:lnTo>
                    <a:pt x="0" y="621753"/>
                  </a:lnTo>
                  <a:lnTo>
                    <a:pt x="27533" y="629399"/>
                  </a:lnTo>
                  <a:lnTo>
                    <a:pt x="179450" y="82067"/>
                  </a:lnTo>
                  <a:lnTo>
                    <a:pt x="209000" y="82067"/>
                  </a:lnTo>
                  <a:lnTo>
                    <a:pt x="206988" y="74422"/>
                  </a:lnTo>
                  <a:close/>
                </a:path>
                <a:path w="220979" h="629920">
                  <a:moveTo>
                    <a:pt x="209000" y="82067"/>
                  </a:moveTo>
                  <a:lnTo>
                    <a:pt x="179450" y="82067"/>
                  </a:lnTo>
                  <a:lnTo>
                    <a:pt x="193268" y="134556"/>
                  </a:lnTo>
                  <a:lnTo>
                    <a:pt x="201079" y="139115"/>
                  </a:lnTo>
                  <a:lnTo>
                    <a:pt x="216344" y="135102"/>
                  </a:lnTo>
                  <a:lnTo>
                    <a:pt x="220903" y="127292"/>
                  </a:lnTo>
                  <a:lnTo>
                    <a:pt x="209000" y="82067"/>
                  </a:lnTo>
                  <a:close/>
                </a:path>
                <a:path w="220979" h="629920">
                  <a:moveTo>
                    <a:pt x="187401" y="0"/>
                  </a:moveTo>
                  <a:lnTo>
                    <a:pt x="93090" y="91808"/>
                  </a:lnTo>
                  <a:lnTo>
                    <a:pt x="92963" y="100863"/>
                  </a:lnTo>
                  <a:lnTo>
                    <a:pt x="103974" y="112166"/>
                  </a:lnTo>
                  <a:lnTo>
                    <a:pt x="113017" y="112293"/>
                  </a:lnTo>
                  <a:lnTo>
                    <a:pt x="151917" y="74422"/>
                  </a:lnTo>
                  <a:lnTo>
                    <a:pt x="206988" y="74422"/>
                  </a:lnTo>
                  <a:lnTo>
                    <a:pt x="187401" y="0"/>
                  </a:lnTo>
                  <a:close/>
                </a:path>
              </a:pathLst>
            </a:custGeom>
            <a:solidFill>
              <a:srgbClr val="00B050"/>
            </a:solidFill>
          </p:spPr>
          <p:txBody>
            <a:bodyPr wrap="square" lIns="0" tIns="0" rIns="0" bIns="0" rtlCol="0"/>
            <a:lstStyle/>
            <a:p>
              <a:endParaRPr/>
            </a:p>
          </p:txBody>
        </p:sp>
        <p:sp>
          <p:nvSpPr>
            <p:cNvPr id="21" name="object 21"/>
            <p:cNvSpPr/>
            <p:nvPr/>
          </p:nvSpPr>
          <p:spPr>
            <a:xfrm>
              <a:off x="7614018" y="4007827"/>
              <a:ext cx="735965" cy="871219"/>
            </a:xfrm>
            <a:custGeom>
              <a:avLst/>
              <a:gdLst/>
              <a:ahLst/>
              <a:cxnLst/>
              <a:rect l="l" t="t" r="r" b="b"/>
              <a:pathLst>
                <a:path w="735965" h="871220">
                  <a:moveTo>
                    <a:pt x="726226" y="52959"/>
                  </a:moveTo>
                  <a:lnTo>
                    <a:pt x="672172" y="52959"/>
                  </a:lnTo>
                  <a:lnTo>
                    <a:pt x="0" y="852589"/>
                  </a:lnTo>
                  <a:lnTo>
                    <a:pt x="21869" y="870978"/>
                  </a:lnTo>
                  <a:lnTo>
                    <a:pt x="694054" y="71348"/>
                  </a:lnTo>
                  <a:lnTo>
                    <a:pt x="723051" y="71348"/>
                  </a:lnTo>
                  <a:lnTo>
                    <a:pt x="726226" y="52959"/>
                  </a:lnTo>
                  <a:close/>
                </a:path>
                <a:path w="735965" h="871220">
                  <a:moveTo>
                    <a:pt x="723051" y="71348"/>
                  </a:moveTo>
                  <a:lnTo>
                    <a:pt x="694054" y="71348"/>
                  </a:lnTo>
                  <a:lnTo>
                    <a:pt x="684809" y="124841"/>
                  </a:lnTo>
                  <a:lnTo>
                    <a:pt x="690029" y="132232"/>
                  </a:lnTo>
                  <a:lnTo>
                    <a:pt x="705586" y="134924"/>
                  </a:lnTo>
                  <a:lnTo>
                    <a:pt x="712977" y="129705"/>
                  </a:lnTo>
                  <a:lnTo>
                    <a:pt x="723051" y="71348"/>
                  </a:lnTo>
                  <a:close/>
                </a:path>
                <a:path w="735965" h="871220">
                  <a:moveTo>
                    <a:pt x="735368" y="0"/>
                  </a:moveTo>
                  <a:lnTo>
                    <a:pt x="611441" y="44348"/>
                  </a:lnTo>
                  <a:lnTo>
                    <a:pt x="607568" y="52527"/>
                  </a:lnTo>
                  <a:lnTo>
                    <a:pt x="612889" y="67386"/>
                  </a:lnTo>
                  <a:lnTo>
                    <a:pt x="621068" y="71259"/>
                  </a:lnTo>
                  <a:lnTo>
                    <a:pt x="672172" y="52959"/>
                  </a:lnTo>
                  <a:lnTo>
                    <a:pt x="726226" y="52959"/>
                  </a:lnTo>
                  <a:lnTo>
                    <a:pt x="735368" y="0"/>
                  </a:lnTo>
                  <a:close/>
                </a:path>
              </a:pathLst>
            </a:custGeom>
            <a:solidFill>
              <a:srgbClr val="00B050"/>
            </a:solidFill>
          </p:spPr>
          <p:txBody>
            <a:bodyPr wrap="square" lIns="0" tIns="0" rIns="0" bIns="0" rtlCol="0"/>
            <a:lstStyle/>
            <a:p>
              <a:endParaRPr/>
            </a:p>
          </p:txBody>
        </p:sp>
        <p:sp>
          <p:nvSpPr>
            <p:cNvPr id="22" name="object 22"/>
            <p:cNvSpPr/>
            <p:nvPr/>
          </p:nvSpPr>
          <p:spPr>
            <a:xfrm>
              <a:off x="7932432" y="4445012"/>
              <a:ext cx="1638935" cy="527050"/>
            </a:xfrm>
            <a:custGeom>
              <a:avLst/>
              <a:gdLst/>
              <a:ahLst/>
              <a:cxnLst/>
              <a:rect l="l" t="t" r="r" b="b"/>
              <a:pathLst>
                <a:path w="1638934" h="527050">
                  <a:moveTo>
                    <a:pt x="1510626" y="0"/>
                  </a:moveTo>
                  <a:lnTo>
                    <a:pt x="1502892" y="4686"/>
                  </a:lnTo>
                  <a:lnTo>
                    <a:pt x="1499107" y="20002"/>
                  </a:lnTo>
                  <a:lnTo>
                    <a:pt x="1503794" y="27749"/>
                  </a:lnTo>
                  <a:lnTo>
                    <a:pt x="1556499" y="40741"/>
                  </a:lnTo>
                  <a:lnTo>
                    <a:pt x="0" y="499084"/>
                  </a:lnTo>
                  <a:lnTo>
                    <a:pt x="8064" y="526491"/>
                  </a:lnTo>
                  <a:lnTo>
                    <a:pt x="1564576" y="68148"/>
                  </a:lnTo>
                  <a:lnTo>
                    <a:pt x="1603862" y="68148"/>
                  </a:lnTo>
                  <a:lnTo>
                    <a:pt x="1638427" y="31508"/>
                  </a:lnTo>
                  <a:lnTo>
                    <a:pt x="1510626" y="0"/>
                  </a:lnTo>
                  <a:close/>
                </a:path>
                <a:path w="1638934" h="527050">
                  <a:moveTo>
                    <a:pt x="1603862" y="68148"/>
                  </a:moveTo>
                  <a:lnTo>
                    <a:pt x="1564576" y="68148"/>
                  </a:lnTo>
                  <a:lnTo>
                    <a:pt x="1527314" y="107632"/>
                  </a:lnTo>
                  <a:lnTo>
                    <a:pt x="1527581" y="116687"/>
                  </a:lnTo>
                  <a:lnTo>
                    <a:pt x="1539062" y="127508"/>
                  </a:lnTo>
                  <a:lnTo>
                    <a:pt x="1548104" y="127254"/>
                  </a:lnTo>
                  <a:lnTo>
                    <a:pt x="1603862" y="68148"/>
                  </a:lnTo>
                  <a:close/>
                </a:path>
              </a:pathLst>
            </a:custGeom>
            <a:solidFill>
              <a:srgbClr val="00B050"/>
            </a:solidFill>
          </p:spPr>
          <p:txBody>
            <a:bodyPr wrap="square" lIns="0" tIns="0" rIns="0" bIns="0" rtlCol="0"/>
            <a:lstStyle/>
            <a:p>
              <a:endParaRPr/>
            </a:p>
          </p:txBody>
        </p:sp>
        <p:sp>
          <p:nvSpPr>
            <p:cNvPr id="23" name="object 23"/>
            <p:cNvSpPr/>
            <p:nvPr/>
          </p:nvSpPr>
          <p:spPr>
            <a:xfrm>
              <a:off x="5115940" y="5009692"/>
              <a:ext cx="986155" cy="168275"/>
            </a:xfrm>
            <a:custGeom>
              <a:avLst/>
              <a:gdLst/>
              <a:ahLst/>
              <a:cxnLst/>
              <a:rect l="l" t="t" r="r" b="b"/>
              <a:pathLst>
                <a:path w="986154" h="168275">
                  <a:moveTo>
                    <a:pt x="363867" y="76936"/>
                  </a:moveTo>
                  <a:lnTo>
                    <a:pt x="79362" y="76936"/>
                  </a:lnTo>
                  <a:lnTo>
                    <a:pt x="983259" y="168198"/>
                  </a:lnTo>
                  <a:lnTo>
                    <a:pt x="986129" y="139763"/>
                  </a:lnTo>
                  <a:lnTo>
                    <a:pt x="363867" y="76936"/>
                  </a:lnTo>
                  <a:close/>
                </a:path>
                <a:path w="986154" h="168275">
                  <a:moveTo>
                    <a:pt x="119786" y="0"/>
                  </a:moveTo>
                  <a:lnTo>
                    <a:pt x="0" y="54559"/>
                  </a:lnTo>
                  <a:lnTo>
                    <a:pt x="106464" y="131965"/>
                  </a:lnTo>
                  <a:lnTo>
                    <a:pt x="115392" y="130556"/>
                  </a:lnTo>
                  <a:lnTo>
                    <a:pt x="124675" y="117792"/>
                  </a:lnTo>
                  <a:lnTo>
                    <a:pt x="123266" y="108864"/>
                  </a:lnTo>
                  <a:lnTo>
                    <a:pt x="79362" y="76936"/>
                  </a:lnTo>
                  <a:lnTo>
                    <a:pt x="363867" y="76936"/>
                  </a:lnTo>
                  <a:lnTo>
                    <a:pt x="82232" y="48501"/>
                  </a:lnTo>
                  <a:lnTo>
                    <a:pt x="131635" y="25996"/>
                  </a:lnTo>
                  <a:lnTo>
                    <a:pt x="134797" y="17525"/>
                  </a:lnTo>
                  <a:lnTo>
                    <a:pt x="128257" y="3162"/>
                  </a:lnTo>
                  <a:lnTo>
                    <a:pt x="119786" y="0"/>
                  </a:lnTo>
                  <a:close/>
                </a:path>
              </a:pathLst>
            </a:custGeom>
            <a:solidFill>
              <a:srgbClr val="00B050"/>
            </a:solidFill>
          </p:spPr>
          <p:txBody>
            <a:bodyPr wrap="square" lIns="0" tIns="0" rIns="0" bIns="0" rtlCol="0"/>
            <a:lstStyle/>
            <a:p>
              <a:endParaRPr/>
            </a:p>
          </p:txBody>
        </p:sp>
        <p:sp>
          <p:nvSpPr>
            <p:cNvPr id="24" name="object 24"/>
            <p:cNvSpPr txBox="1"/>
            <p:nvPr/>
          </p:nvSpPr>
          <p:spPr>
            <a:xfrm>
              <a:off x="9728834" y="5070938"/>
              <a:ext cx="1966595" cy="1017905"/>
            </a:xfrm>
            <a:prstGeom prst="rect">
              <a:avLst/>
            </a:prstGeom>
          </p:spPr>
          <p:txBody>
            <a:bodyPr vert="horz" wrap="square" lIns="0" tIns="120014" rIns="0" bIns="0" rtlCol="0">
              <a:spAutoFit/>
            </a:bodyPr>
            <a:lstStyle/>
            <a:p>
              <a:pPr marL="288925">
                <a:lnSpc>
                  <a:spcPct val="100000"/>
                </a:lnSpc>
                <a:spcBef>
                  <a:spcPts val="944"/>
                </a:spcBef>
              </a:pPr>
              <a:r>
                <a:rPr sz="2800" spc="-290" dirty="0">
                  <a:solidFill>
                    <a:srgbClr val="7030A0"/>
                  </a:solidFill>
                  <a:latin typeface="Arial"/>
                  <a:cs typeface="Arial"/>
                </a:rPr>
                <a:t>TCP</a:t>
              </a:r>
              <a:r>
                <a:rPr sz="2800" spc="-100" dirty="0">
                  <a:solidFill>
                    <a:srgbClr val="7030A0"/>
                  </a:solidFill>
                  <a:latin typeface="Arial"/>
                  <a:cs typeface="Arial"/>
                </a:rPr>
                <a:t> </a:t>
              </a:r>
              <a:r>
                <a:rPr sz="2800" spc="-225" dirty="0">
                  <a:solidFill>
                    <a:srgbClr val="7030A0"/>
                  </a:solidFill>
                  <a:latin typeface="Arial"/>
                  <a:cs typeface="Arial"/>
                </a:rPr>
                <a:t>CUBIC</a:t>
              </a:r>
              <a:endParaRPr sz="2800">
                <a:latin typeface="Arial"/>
                <a:cs typeface="Arial"/>
              </a:endParaRPr>
            </a:p>
            <a:p>
              <a:pPr marL="12700">
                <a:lnSpc>
                  <a:spcPct val="100000"/>
                </a:lnSpc>
                <a:spcBef>
                  <a:spcPts val="725"/>
                </a:spcBef>
              </a:pPr>
              <a:r>
                <a:rPr sz="2400" spc="-75" dirty="0">
                  <a:solidFill>
                    <a:srgbClr val="595959"/>
                  </a:solidFill>
                  <a:latin typeface="Arial"/>
                  <a:cs typeface="Arial"/>
                </a:rPr>
                <a:t>200</a:t>
              </a:r>
              <a:endParaRPr sz="2400">
                <a:latin typeface="Arial"/>
                <a:cs typeface="Arial"/>
              </a:endParaRPr>
            </a:p>
          </p:txBody>
        </p:sp>
        <p:sp>
          <p:nvSpPr>
            <p:cNvPr id="25" name="object 25"/>
            <p:cNvSpPr txBox="1"/>
            <p:nvPr/>
          </p:nvSpPr>
          <p:spPr>
            <a:xfrm>
              <a:off x="5765749" y="4502060"/>
              <a:ext cx="3253104" cy="1960245"/>
            </a:xfrm>
            <a:prstGeom prst="rect">
              <a:avLst/>
            </a:prstGeom>
          </p:spPr>
          <p:txBody>
            <a:bodyPr vert="horz" wrap="square" lIns="0" tIns="12700" rIns="0" bIns="0" rtlCol="0">
              <a:spAutoFit/>
            </a:bodyPr>
            <a:lstStyle/>
            <a:p>
              <a:pPr marL="663575">
                <a:lnSpc>
                  <a:spcPts val="3285"/>
                </a:lnSpc>
                <a:spcBef>
                  <a:spcPts val="100"/>
                </a:spcBef>
              </a:pPr>
              <a:r>
                <a:rPr sz="2800" spc="-345" dirty="0">
                  <a:solidFill>
                    <a:srgbClr val="0070C0"/>
                  </a:solidFill>
                  <a:latin typeface="Arial"/>
                  <a:cs typeface="Arial"/>
                </a:rPr>
                <a:t>BBR</a:t>
              </a:r>
              <a:endParaRPr sz="2800" dirty="0">
                <a:latin typeface="Arial"/>
                <a:cs typeface="Arial"/>
              </a:endParaRPr>
            </a:p>
            <a:p>
              <a:pPr marL="429259">
                <a:lnSpc>
                  <a:spcPts val="3285"/>
                </a:lnSpc>
              </a:pPr>
              <a:r>
                <a:rPr sz="2800" spc="-229" dirty="0">
                  <a:solidFill>
                    <a:srgbClr val="00B050"/>
                  </a:solidFill>
                  <a:latin typeface="Arial"/>
                  <a:cs typeface="Arial"/>
                </a:rPr>
                <a:t>Less </a:t>
              </a:r>
              <a:r>
                <a:rPr sz="2800" spc="-125" dirty="0">
                  <a:solidFill>
                    <a:srgbClr val="00B050"/>
                  </a:solidFill>
                  <a:latin typeface="Arial"/>
                  <a:cs typeface="Arial"/>
                </a:rPr>
                <a:t>Packet</a:t>
              </a:r>
              <a:r>
                <a:rPr sz="2800" spc="-420" dirty="0">
                  <a:solidFill>
                    <a:srgbClr val="00B050"/>
                  </a:solidFill>
                  <a:latin typeface="Arial"/>
                  <a:cs typeface="Arial"/>
                </a:rPr>
                <a:t> </a:t>
              </a:r>
              <a:r>
                <a:rPr sz="2800" spc="-190" dirty="0">
                  <a:solidFill>
                    <a:srgbClr val="00B050"/>
                  </a:solidFill>
                  <a:latin typeface="Arial"/>
                  <a:cs typeface="Arial"/>
                </a:rPr>
                <a:t>Losses</a:t>
              </a:r>
              <a:endParaRPr sz="2800" dirty="0">
                <a:latin typeface="Arial"/>
                <a:cs typeface="Arial"/>
              </a:endParaRPr>
            </a:p>
            <a:p>
              <a:pPr>
                <a:lnSpc>
                  <a:spcPct val="100000"/>
                </a:lnSpc>
                <a:spcBef>
                  <a:spcPts val="20"/>
                </a:spcBef>
              </a:pPr>
              <a:endParaRPr sz="2450" dirty="0">
                <a:latin typeface="Times New Roman"/>
                <a:cs typeface="Times New Roman"/>
              </a:endParaRPr>
            </a:p>
            <a:p>
              <a:pPr marL="12700">
                <a:lnSpc>
                  <a:spcPct val="100000"/>
                </a:lnSpc>
                <a:tabLst>
                  <a:tab pos="1333500" algn="l"/>
                  <a:tab pos="2654300" algn="l"/>
                </a:tabLst>
              </a:pPr>
              <a:r>
                <a:rPr sz="2400" spc="-75" dirty="0">
                  <a:solidFill>
                    <a:srgbClr val="595959"/>
                  </a:solidFill>
                  <a:latin typeface="Arial"/>
                  <a:cs typeface="Arial"/>
                </a:rPr>
                <a:t>140	160	180</a:t>
              </a:r>
              <a:endParaRPr sz="2400" dirty="0">
                <a:latin typeface="Arial"/>
                <a:cs typeface="Arial"/>
              </a:endParaRPr>
            </a:p>
            <a:p>
              <a:pPr marL="70485">
                <a:lnSpc>
                  <a:spcPct val="100000"/>
                </a:lnSpc>
                <a:spcBef>
                  <a:spcPts val="60"/>
                </a:spcBef>
              </a:pPr>
              <a:r>
                <a:rPr sz="2400" spc="-80" dirty="0">
                  <a:solidFill>
                    <a:srgbClr val="595959"/>
                  </a:solidFill>
                  <a:latin typeface="Arial"/>
                  <a:cs typeface="Arial"/>
                </a:rPr>
                <a:t>Time</a:t>
              </a:r>
              <a:r>
                <a:rPr sz="2400" spc="-15" dirty="0">
                  <a:solidFill>
                    <a:srgbClr val="595959"/>
                  </a:solidFill>
                  <a:latin typeface="Arial"/>
                  <a:cs typeface="Arial"/>
                </a:rPr>
                <a:t> </a:t>
              </a:r>
              <a:r>
                <a:rPr sz="2400" spc="-130" dirty="0">
                  <a:solidFill>
                    <a:srgbClr val="595959"/>
                  </a:solidFill>
                  <a:latin typeface="Arial"/>
                  <a:cs typeface="Arial"/>
                </a:rPr>
                <a:t>(sec)</a:t>
              </a:r>
              <a:endParaRPr sz="2400" dirty="0">
                <a:latin typeface="Arial"/>
                <a:cs typeface="Arial"/>
              </a:endParaRPr>
            </a:p>
          </p:txBody>
        </p:sp>
        <p:sp>
          <p:nvSpPr>
            <p:cNvPr id="26" name="object 26"/>
            <p:cNvSpPr/>
            <p:nvPr/>
          </p:nvSpPr>
          <p:spPr>
            <a:xfrm>
              <a:off x="5088940" y="2860548"/>
              <a:ext cx="367665" cy="987425"/>
            </a:xfrm>
            <a:custGeom>
              <a:avLst/>
              <a:gdLst/>
              <a:ahLst/>
              <a:cxnLst/>
              <a:rect l="l" t="t" r="r" b="b"/>
              <a:pathLst>
                <a:path w="367664" h="987425">
                  <a:moveTo>
                    <a:pt x="20383" y="847610"/>
                  </a:moveTo>
                  <a:lnTo>
                    <a:pt x="4940" y="850861"/>
                  </a:lnTo>
                  <a:lnTo>
                    <a:pt x="0" y="858431"/>
                  </a:lnTo>
                  <a:lnTo>
                    <a:pt x="27050" y="987247"/>
                  </a:lnTo>
                  <a:lnTo>
                    <a:pt x="109488" y="914704"/>
                  </a:lnTo>
                  <a:lnTo>
                    <a:pt x="66230" y="914704"/>
                  </a:lnTo>
                  <a:lnTo>
                    <a:pt x="69229" y="905687"/>
                  </a:lnTo>
                  <a:lnTo>
                    <a:pt x="39115" y="905687"/>
                  </a:lnTo>
                  <a:lnTo>
                    <a:pt x="27965" y="852563"/>
                  </a:lnTo>
                  <a:lnTo>
                    <a:pt x="20383" y="847610"/>
                  </a:lnTo>
                  <a:close/>
                </a:path>
                <a:path w="367664" h="987425">
                  <a:moveTo>
                    <a:pt x="106984" y="878839"/>
                  </a:moveTo>
                  <a:lnTo>
                    <a:pt x="66230" y="914704"/>
                  </a:lnTo>
                  <a:lnTo>
                    <a:pt x="109488" y="914704"/>
                  </a:lnTo>
                  <a:lnTo>
                    <a:pt x="125869" y="900290"/>
                  </a:lnTo>
                  <a:lnTo>
                    <a:pt x="126441" y="891260"/>
                  </a:lnTo>
                  <a:lnTo>
                    <a:pt x="116014" y="879411"/>
                  </a:lnTo>
                  <a:lnTo>
                    <a:pt x="106984" y="878839"/>
                  </a:lnTo>
                  <a:close/>
                </a:path>
                <a:path w="367664" h="987425">
                  <a:moveTo>
                    <a:pt x="340321" y="0"/>
                  </a:moveTo>
                  <a:lnTo>
                    <a:pt x="39115" y="905687"/>
                  </a:lnTo>
                  <a:lnTo>
                    <a:pt x="69229" y="905687"/>
                  </a:lnTo>
                  <a:lnTo>
                    <a:pt x="367436" y="9016"/>
                  </a:lnTo>
                  <a:lnTo>
                    <a:pt x="340321" y="0"/>
                  </a:lnTo>
                  <a:close/>
                </a:path>
              </a:pathLst>
            </a:custGeom>
            <a:solidFill>
              <a:srgbClr val="FF0000"/>
            </a:solidFill>
          </p:spPr>
          <p:txBody>
            <a:bodyPr wrap="square" lIns="0" tIns="0" rIns="0" bIns="0" rtlCol="0"/>
            <a:lstStyle/>
            <a:p>
              <a:endParaRPr/>
            </a:p>
          </p:txBody>
        </p:sp>
        <p:sp>
          <p:nvSpPr>
            <p:cNvPr id="27" name="object 27"/>
            <p:cNvSpPr txBox="1"/>
            <p:nvPr/>
          </p:nvSpPr>
          <p:spPr>
            <a:xfrm>
              <a:off x="5018951" y="2305939"/>
              <a:ext cx="3960495" cy="452120"/>
            </a:xfrm>
            <a:prstGeom prst="rect">
              <a:avLst/>
            </a:prstGeom>
          </p:spPr>
          <p:txBody>
            <a:bodyPr vert="horz" wrap="square" lIns="0" tIns="12700" rIns="0" bIns="0" rtlCol="0">
              <a:spAutoFit/>
            </a:bodyPr>
            <a:lstStyle/>
            <a:p>
              <a:pPr marL="12700">
                <a:lnSpc>
                  <a:spcPct val="100000"/>
                </a:lnSpc>
                <a:spcBef>
                  <a:spcPts val="100"/>
                </a:spcBef>
                <a:tabLst>
                  <a:tab pos="2228850" algn="l"/>
                </a:tabLst>
              </a:pPr>
              <a:r>
                <a:rPr sz="2800" spc="-300" dirty="0">
                  <a:solidFill>
                    <a:srgbClr val="FF0000"/>
                  </a:solidFill>
                  <a:latin typeface="Arial"/>
                  <a:cs typeface="Arial"/>
                </a:rPr>
                <a:t>PCC</a:t>
              </a:r>
              <a:r>
                <a:rPr sz="2800" spc="-10" dirty="0">
                  <a:solidFill>
                    <a:srgbClr val="FF0000"/>
                  </a:solidFill>
                  <a:latin typeface="Arial"/>
                  <a:cs typeface="Arial"/>
                </a:rPr>
                <a:t> </a:t>
              </a:r>
              <a:r>
                <a:rPr sz="2800" spc="-15" dirty="0">
                  <a:solidFill>
                    <a:srgbClr val="FF0000"/>
                  </a:solidFill>
                  <a:latin typeface="Arial"/>
                  <a:cs typeface="Arial"/>
                </a:rPr>
                <a:t>Allegro	</a:t>
              </a:r>
              <a:r>
                <a:rPr sz="4200" spc="-450" baseline="1984" dirty="0">
                  <a:solidFill>
                    <a:srgbClr val="00B050"/>
                  </a:solidFill>
                  <a:latin typeface="Arial"/>
                  <a:cs typeface="Arial"/>
                </a:rPr>
                <a:t>PCC</a:t>
              </a:r>
              <a:r>
                <a:rPr sz="4200" spc="-127" baseline="1984" dirty="0">
                  <a:solidFill>
                    <a:srgbClr val="00B050"/>
                  </a:solidFill>
                  <a:latin typeface="Arial"/>
                  <a:cs typeface="Arial"/>
                </a:rPr>
                <a:t> </a:t>
              </a:r>
              <a:r>
                <a:rPr sz="4200" spc="-172" baseline="1984" dirty="0">
                  <a:solidFill>
                    <a:srgbClr val="00B050"/>
                  </a:solidFill>
                  <a:latin typeface="Arial"/>
                  <a:cs typeface="Arial"/>
                </a:rPr>
                <a:t>Vivace</a:t>
              </a:r>
              <a:endParaRPr sz="4200" baseline="1984">
                <a:latin typeface="Arial"/>
                <a:cs typeface="Arial"/>
              </a:endParaRPr>
            </a:p>
          </p:txBody>
        </p:sp>
        <p:sp>
          <p:nvSpPr>
            <p:cNvPr id="28" name="object 28"/>
            <p:cNvSpPr/>
            <p:nvPr/>
          </p:nvSpPr>
          <p:spPr>
            <a:xfrm>
              <a:off x="7896885" y="2804096"/>
              <a:ext cx="289560" cy="560070"/>
            </a:xfrm>
            <a:custGeom>
              <a:avLst/>
              <a:gdLst/>
              <a:ahLst/>
              <a:cxnLst/>
              <a:rect l="l" t="t" r="r" b="b"/>
              <a:pathLst>
                <a:path w="289559" h="560070">
                  <a:moveTo>
                    <a:pt x="185839" y="462152"/>
                  </a:moveTo>
                  <a:lnTo>
                    <a:pt x="176961" y="463867"/>
                  </a:lnTo>
                  <a:lnTo>
                    <a:pt x="168122" y="476935"/>
                  </a:lnTo>
                  <a:lnTo>
                    <a:pt x="169837" y="485825"/>
                  </a:lnTo>
                  <a:lnTo>
                    <a:pt x="278866" y="559562"/>
                  </a:lnTo>
                  <a:lnTo>
                    <a:pt x="284235" y="492569"/>
                  </a:lnTo>
                  <a:lnTo>
                    <a:pt x="230809" y="492569"/>
                  </a:lnTo>
                  <a:lnTo>
                    <a:pt x="185839" y="462152"/>
                  </a:lnTo>
                  <a:close/>
                </a:path>
                <a:path w="289559" h="560070">
                  <a:moveTo>
                    <a:pt x="25755" y="0"/>
                  </a:moveTo>
                  <a:lnTo>
                    <a:pt x="0" y="12382"/>
                  </a:lnTo>
                  <a:lnTo>
                    <a:pt x="230809" y="492569"/>
                  </a:lnTo>
                  <a:lnTo>
                    <a:pt x="284235" y="492569"/>
                  </a:lnTo>
                  <a:lnTo>
                    <a:pt x="285228" y="480187"/>
                  </a:lnTo>
                  <a:lnTo>
                    <a:pt x="256565" y="480187"/>
                  </a:lnTo>
                  <a:lnTo>
                    <a:pt x="25755" y="0"/>
                  </a:lnTo>
                  <a:close/>
                </a:path>
                <a:path w="289559" h="560070">
                  <a:moveTo>
                    <a:pt x="267792" y="420204"/>
                  </a:moveTo>
                  <a:lnTo>
                    <a:pt x="260908" y="426072"/>
                  </a:lnTo>
                  <a:lnTo>
                    <a:pt x="256565" y="480187"/>
                  </a:lnTo>
                  <a:lnTo>
                    <a:pt x="285228" y="480187"/>
                  </a:lnTo>
                  <a:lnTo>
                    <a:pt x="289382" y="428358"/>
                  </a:lnTo>
                  <a:lnTo>
                    <a:pt x="283527" y="421462"/>
                  </a:lnTo>
                  <a:lnTo>
                    <a:pt x="267792" y="420204"/>
                  </a:lnTo>
                  <a:close/>
                </a:path>
              </a:pathLst>
            </a:custGeom>
            <a:solidFill>
              <a:srgbClr val="00B050"/>
            </a:solidFill>
          </p:spPr>
          <p:txBody>
            <a:bodyPr wrap="square" lIns="0" tIns="0" rIns="0" bIns="0" rtlCol="0"/>
            <a:lstStyle/>
            <a:p>
              <a:endParaRPr/>
            </a:p>
          </p:txBody>
        </p:sp>
      </p:grpSp>
      <p:sp>
        <p:nvSpPr>
          <p:cNvPr id="29" name="Slide Number Placeholder 28"/>
          <p:cNvSpPr>
            <a:spLocks noGrp="1"/>
          </p:cNvSpPr>
          <p:nvPr>
            <p:ph type="sldNum" sz="quarter" idx="7"/>
          </p:nvPr>
        </p:nvSpPr>
        <p:spPr/>
        <p:txBody>
          <a:bodyPr/>
          <a:lstStyle/>
          <a:p>
            <a:pPr marL="25400">
              <a:lnSpc>
                <a:spcPts val="1310"/>
              </a:lnSpc>
            </a:pPr>
            <a:fld id="{81D60167-4931-47E6-BA6A-407CBD079E47}" type="slidenum">
              <a:rPr lang="en-US" spc="-40" smtClean="0"/>
              <a:t>29</a:t>
            </a:fld>
            <a:endParaRPr lang="en-US" spc="-4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8379461" cy="689932"/>
          </a:xfrm>
          <a:prstGeom prst="rect">
            <a:avLst/>
          </a:prstGeom>
        </p:spPr>
        <p:txBody>
          <a:bodyPr vert="horz" wrap="square" lIns="0" tIns="12700" rIns="0" bIns="0" rtlCol="0">
            <a:spAutoFit/>
          </a:bodyPr>
          <a:lstStyle/>
          <a:p>
            <a:pPr marL="12700">
              <a:lnSpc>
                <a:spcPct val="100000"/>
              </a:lnSpc>
              <a:spcBef>
                <a:spcPts val="100"/>
              </a:spcBef>
            </a:pPr>
            <a:r>
              <a:rPr lang="en-US" spc="-90" dirty="0" smtClean="0"/>
              <a:t>Background: Congestion Control</a:t>
            </a:r>
            <a:endParaRPr spc="-75" dirty="0"/>
          </a:p>
        </p:txBody>
      </p:sp>
      <p:sp>
        <p:nvSpPr>
          <p:cNvPr id="3" name="TextBox 2"/>
          <p:cNvSpPr txBox="1"/>
          <p:nvPr/>
        </p:nvSpPr>
        <p:spPr>
          <a:xfrm>
            <a:off x="916939" y="1614395"/>
            <a:ext cx="10665461" cy="2970044"/>
          </a:xfrm>
          <a:prstGeom prst="rect">
            <a:avLst/>
          </a:prstGeom>
          <a:noFill/>
        </p:spPr>
        <p:txBody>
          <a:bodyPr wrap="square" rtlCol="0">
            <a:spAutoFit/>
          </a:bodyPr>
          <a:lstStyle/>
          <a:p>
            <a:r>
              <a:rPr lang="en-US" sz="3200" dirty="0" smtClean="0"/>
              <a:t>There is a long history of congestion control:</a:t>
            </a:r>
          </a:p>
          <a:p>
            <a:endParaRPr lang="en-US" sz="900" dirty="0" smtClean="0"/>
          </a:p>
          <a:p>
            <a:pPr marL="457200" indent="-457200">
              <a:buFont typeface="Arial" panose="020B0604020202020204" pitchFamily="34" charset="0"/>
              <a:buChar char="•"/>
            </a:pPr>
            <a:r>
              <a:rPr lang="en-US" sz="3200" dirty="0" smtClean="0"/>
              <a:t>1988 – </a:t>
            </a:r>
            <a:r>
              <a:rPr lang="en-US" sz="3200" b="1" i="1" dirty="0" smtClean="0"/>
              <a:t>TCP</a:t>
            </a:r>
            <a:r>
              <a:rPr lang="en-US" sz="3200" dirty="0"/>
              <a:t> [*] is </a:t>
            </a:r>
            <a:r>
              <a:rPr lang="en-US" sz="3200" dirty="0" smtClean="0"/>
              <a:t>proposed by </a:t>
            </a:r>
            <a:r>
              <a:rPr lang="en-US" sz="3200" dirty="0"/>
              <a:t>Van </a:t>
            </a:r>
            <a:r>
              <a:rPr lang="en-US" sz="3200" dirty="0" smtClean="0"/>
              <a:t>Jacobson.</a:t>
            </a:r>
          </a:p>
          <a:p>
            <a:pPr marL="914400" lvl="1" indent="-457200">
              <a:buFont typeface="Arial" panose="020B0604020202020204" pitchFamily="34" charset="0"/>
              <a:buChar char="•"/>
            </a:pPr>
            <a:r>
              <a:rPr lang="en-US" sz="3200" dirty="0" smtClean="0"/>
              <a:t>Evolvement: Tahoe -&gt; Reno -&gt; New </a:t>
            </a:r>
            <a:r>
              <a:rPr lang="en-US" sz="3200" dirty="0"/>
              <a:t>R</a:t>
            </a:r>
            <a:r>
              <a:rPr lang="en-US" sz="3200" dirty="0" smtClean="0"/>
              <a:t>eno -&gt; SACK </a:t>
            </a:r>
          </a:p>
          <a:p>
            <a:pPr lvl="1"/>
            <a:endParaRPr lang="en-US" sz="900" dirty="0" smtClean="0"/>
          </a:p>
          <a:p>
            <a:pPr marL="457200" indent="-457200">
              <a:buFont typeface="Arial" panose="020B0604020202020204" pitchFamily="34" charset="0"/>
              <a:buChar char="•"/>
            </a:pPr>
            <a:r>
              <a:rPr lang="en-US" sz="3200" dirty="0" smtClean="0"/>
              <a:t>2000s – High Speed Internet: XCP, RCP, BIC, Cubic…</a:t>
            </a:r>
          </a:p>
          <a:p>
            <a:endParaRPr lang="en-US" sz="900" dirty="0" smtClean="0"/>
          </a:p>
          <a:p>
            <a:pPr marL="457200" indent="-457200">
              <a:buFont typeface="Arial" panose="020B0604020202020204" pitchFamily="34" charset="0"/>
              <a:buChar char="•"/>
            </a:pPr>
            <a:r>
              <a:rPr lang="en-US" sz="3200" dirty="0" smtClean="0"/>
              <a:t>2010s – Data Center Network: DCTCP, HULL, D2TCP, L2DCT…</a:t>
            </a:r>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3</a:t>
            </a:fld>
            <a:endParaRPr lang="en-US" spc="-40" dirty="0"/>
          </a:p>
        </p:txBody>
      </p:sp>
      <p:sp>
        <p:nvSpPr>
          <p:cNvPr id="7" name="TextBox 6"/>
          <p:cNvSpPr txBox="1"/>
          <p:nvPr/>
        </p:nvSpPr>
        <p:spPr>
          <a:xfrm>
            <a:off x="457200" y="6464369"/>
            <a:ext cx="4806316" cy="276999"/>
          </a:xfrm>
          <a:prstGeom prst="rect">
            <a:avLst/>
          </a:prstGeom>
          <a:noFill/>
        </p:spPr>
        <p:txBody>
          <a:bodyPr wrap="none" rtlCol="0">
            <a:spAutoFit/>
          </a:bodyPr>
          <a:lstStyle/>
          <a:p>
            <a:r>
              <a:rPr lang="en-US" sz="1200" dirty="0" smtClean="0"/>
              <a:t>[*] V</a:t>
            </a:r>
            <a:r>
              <a:rPr lang="en-US" sz="1200" dirty="0"/>
              <a:t>. Jacobson, </a:t>
            </a:r>
            <a:r>
              <a:rPr lang="en-US" sz="1200" dirty="0" smtClean="0"/>
              <a:t>“Congestion </a:t>
            </a:r>
            <a:r>
              <a:rPr lang="en-US" sz="1200" dirty="0"/>
              <a:t>avoidance and control</a:t>
            </a:r>
            <a:r>
              <a:rPr lang="en-US" sz="1200" dirty="0" smtClean="0"/>
              <a:t>,” </a:t>
            </a:r>
            <a:r>
              <a:rPr lang="en-US" sz="1200" dirty="0"/>
              <a:t>in </a:t>
            </a:r>
            <a:r>
              <a:rPr lang="en-US" sz="1200" dirty="0" smtClean="0"/>
              <a:t>SIGCOMM, </a:t>
            </a:r>
            <a:r>
              <a:rPr lang="en-US" sz="1200" dirty="0"/>
              <a:t>1988.</a:t>
            </a:r>
          </a:p>
        </p:txBody>
      </p:sp>
      <p:sp>
        <p:nvSpPr>
          <p:cNvPr id="8" name="Rounded Rectangle 7"/>
          <p:cNvSpPr/>
          <p:nvPr/>
        </p:nvSpPr>
        <p:spPr>
          <a:xfrm>
            <a:off x="1821020" y="4953000"/>
            <a:ext cx="8857298"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3600" b="1" dirty="0" smtClean="0">
                <a:solidFill>
                  <a:schemeClr val="tx1"/>
                </a:solidFill>
              </a:rPr>
              <a:t>Human-designed Hard-wired Point Solutions</a:t>
            </a:r>
            <a:endParaRPr lang="en-US" sz="3600" b="1" dirty="0">
              <a:solidFill>
                <a:schemeClr val="tx1"/>
              </a:solidFill>
            </a:endParaRPr>
          </a:p>
        </p:txBody>
      </p:sp>
    </p:spTree>
    <p:extLst>
      <p:ext uri="{BB962C8B-B14F-4D97-AF65-F5344CB8AC3E}">
        <p14:creationId xmlns:p14="http://schemas.microsoft.com/office/powerpoint/2010/main" val="313029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1600200"/>
            <a:ext cx="11811000" cy="4791055"/>
          </a:xfrm>
          <a:prstGeom prst="rect">
            <a:avLst/>
          </a:prstGeom>
        </p:spPr>
        <p:txBody>
          <a:bodyPr vert="horz" wrap="square" lIns="0" tIns="12700" rIns="0" bIns="0" rtlCol="0">
            <a:spAutoFit/>
          </a:bodyPr>
          <a:lstStyle/>
          <a:p>
            <a:pPr marL="12700">
              <a:spcBef>
                <a:spcPts val="100"/>
              </a:spcBef>
              <a:tabLst>
                <a:tab pos="241300" algn="l"/>
              </a:tabLst>
            </a:pPr>
            <a:r>
              <a:rPr lang="en-US" altLang="zh-CN" sz="3200" b="1" i="1" spc="-125" dirty="0" smtClean="0">
                <a:latin typeface="Arial"/>
                <a:cs typeface="Arial"/>
              </a:rPr>
              <a:t>Congestion </a:t>
            </a:r>
            <a:r>
              <a:rPr lang="en-US" altLang="zh-CN" sz="3200" b="1" i="1" spc="-125" dirty="0">
                <a:latin typeface="Arial"/>
                <a:cs typeface="Arial"/>
              </a:rPr>
              <a:t>Control: </a:t>
            </a:r>
          </a:p>
          <a:p>
            <a:pPr marL="12700">
              <a:spcBef>
                <a:spcPts val="100"/>
              </a:spcBef>
              <a:tabLst>
                <a:tab pos="241300" algn="l"/>
              </a:tabLst>
            </a:pPr>
            <a:r>
              <a:rPr lang="en-US" altLang="zh-CN" sz="3200" b="1" i="1" spc="-125" dirty="0" smtClean="0">
                <a:latin typeface="Arial"/>
                <a:cs typeface="Arial"/>
              </a:rPr>
              <a:t>	   	Human </a:t>
            </a:r>
            <a:r>
              <a:rPr lang="en-US" altLang="zh-CN" sz="3200" b="1" i="1" spc="-125" dirty="0" err="1">
                <a:latin typeface="Arial"/>
                <a:cs typeface="Arial"/>
              </a:rPr>
              <a:t>vs</a:t>
            </a:r>
            <a:r>
              <a:rPr lang="en-US" altLang="zh-CN" sz="3200" b="1" i="1" spc="-125" dirty="0">
                <a:latin typeface="Arial"/>
                <a:cs typeface="Arial"/>
              </a:rPr>
              <a:t> </a:t>
            </a:r>
            <a:r>
              <a:rPr lang="en-US" sz="3200" b="1" i="1" spc="-125" dirty="0" smtClean="0">
                <a:latin typeface="Arial"/>
                <a:cs typeface="Arial"/>
              </a:rPr>
              <a:t>Online Learning vs Offline Learning</a:t>
            </a:r>
          </a:p>
          <a:p>
            <a:pPr marL="12700">
              <a:spcBef>
                <a:spcPts val="100"/>
              </a:spcBef>
              <a:tabLst>
                <a:tab pos="241300" algn="l"/>
              </a:tabLst>
            </a:pPr>
            <a:endParaRPr lang="en-US" sz="500" b="1" i="1" spc="-125" dirty="0" smtClean="0">
              <a:latin typeface="Arial"/>
              <a:cs typeface="Arial"/>
            </a:endParaRPr>
          </a:p>
          <a:p>
            <a:pPr marL="469900" indent="-457200">
              <a:spcBef>
                <a:spcPts val="100"/>
              </a:spcBef>
              <a:buFont typeface="Arial" panose="020B0604020202020204" pitchFamily="34" charset="0"/>
              <a:buChar char="•"/>
              <a:tabLst>
                <a:tab pos="241300" algn="l"/>
              </a:tabLst>
            </a:pPr>
            <a:r>
              <a:rPr lang="en-US" altLang="zh-CN" sz="3200" spc="-125" dirty="0">
                <a:latin typeface="Arial"/>
                <a:cs typeface="Arial"/>
              </a:rPr>
              <a:t>Online learning catches local info and performs </a:t>
            </a:r>
            <a:r>
              <a:rPr lang="en-US" altLang="zh-CN" sz="3200" spc="-125" dirty="0">
                <a:solidFill>
                  <a:schemeClr val="accent2"/>
                </a:solidFill>
                <a:latin typeface="Arial"/>
                <a:cs typeface="Arial"/>
              </a:rPr>
              <a:t>local optimization</a:t>
            </a:r>
            <a:r>
              <a:rPr lang="en-US" altLang="zh-CN" sz="3200" spc="-125" dirty="0">
                <a:latin typeface="Arial"/>
                <a:cs typeface="Arial"/>
              </a:rPr>
              <a:t>, while offline learning performs </a:t>
            </a:r>
            <a:r>
              <a:rPr lang="en-US" altLang="zh-CN" sz="3200" spc="-125" dirty="0">
                <a:solidFill>
                  <a:schemeClr val="accent2"/>
                </a:solidFill>
                <a:latin typeface="Arial"/>
                <a:cs typeface="Arial"/>
              </a:rPr>
              <a:t>global optimization </a:t>
            </a:r>
            <a:r>
              <a:rPr lang="en-US" altLang="zh-CN" sz="3200" spc="-125" dirty="0">
                <a:latin typeface="Arial"/>
                <a:cs typeface="Arial"/>
              </a:rPr>
              <a:t>with a global view</a:t>
            </a:r>
            <a:r>
              <a:rPr lang="en-US" altLang="zh-CN" sz="3200" spc="-125" dirty="0" smtClean="0">
                <a:latin typeface="Arial"/>
                <a:cs typeface="Arial"/>
              </a:rPr>
              <a:t>.</a:t>
            </a:r>
          </a:p>
          <a:p>
            <a:pPr marL="469900" indent="-457200">
              <a:spcBef>
                <a:spcPts val="100"/>
              </a:spcBef>
              <a:buFont typeface="Arial" panose="020B0604020202020204" pitchFamily="34" charset="0"/>
              <a:buChar char="•"/>
              <a:tabLst>
                <a:tab pos="241300" algn="l"/>
              </a:tabLst>
            </a:pPr>
            <a:endParaRPr lang="en-US" sz="300" b="1" i="1" spc="-125" dirty="0" smtClean="0">
              <a:latin typeface="Arial"/>
              <a:cs typeface="Arial"/>
            </a:endParaRPr>
          </a:p>
          <a:p>
            <a:pPr marL="469900" indent="-457200">
              <a:spcBef>
                <a:spcPts val="100"/>
              </a:spcBef>
              <a:buFont typeface="Arial" panose="020B0604020202020204" pitchFamily="34" charset="0"/>
              <a:buChar char="•"/>
              <a:tabLst>
                <a:tab pos="241300" algn="l"/>
              </a:tabLst>
            </a:pPr>
            <a:r>
              <a:rPr lang="en-US" sz="3200" spc="-125" dirty="0" smtClean="0">
                <a:latin typeface="Arial"/>
                <a:cs typeface="Arial"/>
              </a:rPr>
              <a:t>Online learning treats network as a ‘</a:t>
            </a:r>
            <a:r>
              <a:rPr lang="en-US" sz="3200" spc="-125" dirty="0" smtClean="0">
                <a:solidFill>
                  <a:schemeClr val="accent2"/>
                </a:solidFill>
                <a:latin typeface="Arial"/>
                <a:cs typeface="Arial"/>
              </a:rPr>
              <a:t>black box</a:t>
            </a:r>
            <a:r>
              <a:rPr lang="en-US" sz="3200" spc="-125" dirty="0" smtClean="0">
                <a:latin typeface="Arial"/>
                <a:cs typeface="Arial"/>
              </a:rPr>
              <a:t>’, while offline learning and human-designed protocols treat the network as a ‘</a:t>
            </a:r>
            <a:r>
              <a:rPr lang="en-US" sz="3200" spc="-125" dirty="0" smtClean="0">
                <a:solidFill>
                  <a:schemeClr val="accent2"/>
                </a:solidFill>
                <a:latin typeface="Arial"/>
                <a:cs typeface="Arial"/>
              </a:rPr>
              <a:t>white box</a:t>
            </a:r>
            <a:r>
              <a:rPr lang="en-US" sz="3200" spc="-125" dirty="0" smtClean="0">
                <a:latin typeface="Arial"/>
                <a:cs typeface="Arial"/>
              </a:rPr>
              <a:t>’. </a:t>
            </a:r>
          </a:p>
          <a:p>
            <a:pPr marL="469900" indent="-457200">
              <a:spcBef>
                <a:spcPts val="100"/>
              </a:spcBef>
              <a:buFont typeface="Arial" panose="020B0604020202020204" pitchFamily="34" charset="0"/>
              <a:buChar char="•"/>
              <a:tabLst>
                <a:tab pos="241300" algn="l"/>
              </a:tabLst>
            </a:pPr>
            <a:endParaRPr lang="en-US" sz="300" spc="-125" dirty="0" smtClean="0">
              <a:latin typeface="Arial"/>
              <a:cs typeface="Arial"/>
            </a:endParaRPr>
          </a:p>
          <a:p>
            <a:pPr marL="469900" indent="-457200">
              <a:spcBef>
                <a:spcPts val="100"/>
              </a:spcBef>
              <a:buFont typeface="Arial" panose="020B0604020202020204" pitchFamily="34" charset="0"/>
              <a:buChar char="•"/>
              <a:tabLst>
                <a:tab pos="241300" algn="l"/>
              </a:tabLst>
            </a:pPr>
            <a:r>
              <a:rPr lang="en-US" sz="3200" spc="-125" dirty="0" smtClean="0">
                <a:latin typeface="Arial"/>
                <a:cs typeface="Arial"/>
              </a:rPr>
              <a:t>Machine interprets the ‘box’ better than human.</a:t>
            </a:r>
          </a:p>
          <a:p>
            <a:pPr marL="927100" lvl="1" indent="-457200">
              <a:spcBef>
                <a:spcPts val="100"/>
              </a:spcBef>
              <a:buFont typeface="Arial" panose="020B0604020202020204" pitchFamily="34" charset="0"/>
              <a:buChar char="•"/>
              <a:tabLst>
                <a:tab pos="241300" algn="l"/>
              </a:tabLst>
            </a:pPr>
            <a:r>
              <a:rPr lang="en-US" altLang="zh-CN" sz="3200" spc="-125" dirty="0">
                <a:latin typeface="Arial"/>
                <a:cs typeface="Arial"/>
              </a:rPr>
              <a:t>Machine </a:t>
            </a:r>
            <a:r>
              <a:rPr lang="en-US" altLang="zh-CN" sz="3200" spc="-125" dirty="0" smtClean="0">
                <a:latin typeface="Arial"/>
                <a:cs typeface="Arial"/>
              </a:rPr>
              <a:t>generates </a:t>
            </a:r>
            <a:r>
              <a:rPr lang="en-US" altLang="zh-CN" sz="3200" spc="-125" dirty="0">
                <a:latin typeface="Arial"/>
                <a:cs typeface="Arial"/>
              </a:rPr>
              <a:t>more fine-grained and effective CC rules.</a:t>
            </a:r>
          </a:p>
          <a:p>
            <a:pPr marL="927100" lvl="1" indent="-457200">
              <a:spcBef>
                <a:spcPts val="100"/>
              </a:spcBef>
              <a:buFont typeface="Arial" panose="020B0604020202020204" pitchFamily="34" charset="0"/>
              <a:buChar char="•"/>
              <a:tabLst>
                <a:tab pos="241300" algn="l"/>
              </a:tabLst>
            </a:pPr>
            <a:r>
              <a:rPr lang="en-US" altLang="zh-CN" sz="3200" spc="-125" dirty="0">
                <a:latin typeface="Arial"/>
                <a:cs typeface="Arial"/>
              </a:rPr>
              <a:t>Machine </a:t>
            </a:r>
            <a:r>
              <a:rPr lang="en-US" altLang="zh-CN" sz="3200" spc="-125" dirty="0" smtClean="0">
                <a:latin typeface="Arial"/>
                <a:cs typeface="Arial"/>
              </a:rPr>
              <a:t>learns </a:t>
            </a:r>
            <a:r>
              <a:rPr lang="en-US" altLang="zh-CN" sz="3200" spc="-125" dirty="0">
                <a:latin typeface="Arial"/>
                <a:cs typeface="Arial"/>
              </a:rPr>
              <a:t>CC rules more flexibly given network and goals</a:t>
            </a:r>
            <a:r>
              <a:rPr lang="en-US" altLang="zh-CN" sz="3200" spc="-125" dirty="0" smtClean="0">
                <a:latin typeface="Arial"/>
                <a:cs typeface="Arial"/>
              </a:rPr>
              <a:t>.</a:t>
            </a:r>
          </a:p>
        </p:txBody>
      </p:sp>
      <p:sp>
        <p:nvSpPr>
          <p:cNvPr id="29" name="Slide Number Placeholder 28"/>
          <p:cNvSpPr>
            <a:spLocks noGrp="1"/>
          </p:cNvSpPr>
          <p:nvPr>
            <p:ph type="sldNum" sz="quarter" idx="7"/>
          </p:nvPr>
        </p:nvSpPr>
        <p:spPr/>
        <p:txBody>
          <a:bodyPr/>
          <a:lstStyle/>
          <a:p>
            <a:pPr marL="25400">
              <a:lnSpc>
                <a:spcPts val="1310"/>
              </a:lnSpc>
            </a:pPr>
            <a:fld id="{81D60167-4931-47E6-BA6A-407CBD079E47}" type="slidenum">
              <a:rPr lang="en-US" spc="-40" smtClean="0"/>
              <a:t>30</a:t>
            </a:fld>
            <a:endParaRPr lang="en-US" spc="-40" dirty="0"/>
          </a:p>
        </p:txBody>
      </p:sp>
      <p:sp>
        <p:nvSpPr>
          <p:cNvPr id="6" name="object 5"/>
          <p:cNvSpPr txBox="1">
            <a:spLocks/>
          </p:cNvSpPr>
          <p:nvPr/>
        </p:nvSpPr>
        <p:spPr>
          <a:xfrm>
            <a:off x="916939" y="611847"/>
            <a:ext cx="7751445" cy="695960"/>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220" dirty="0" smtClean="0"/>
              <a:t>Summary</a:t>
            </a:r>
            <a:endParaRPr lang="en-US" kern="0" spc="-160" dirty="0"/>
          </a:p>
        </p:txBody>
      </p:sp>
    </p:spTree>
    <p:extLst>
      <p:ext uri="{BB962C8B-B14F-4D97-AF65-F5344CB8AC3E}">
        <p14:creationId xmlns:p14="http://schemas.microsoft.com/office/powerpoint/2010/main" val="1805245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8" y="1752600"/>
            <a:ext cx="10817862" cy="3426579"/>
          </a:xfrm>
          <a:prstGeom prst="rect">
            <a:avLst/>
          </a:prstGeom>
        </p:spPr>
        <p:txBody>
          <a:bodyPr vert="horz" wrap="square" lIns="0" tIns="12700" rIns="0" bIns="0" rtlCol="0">
            <a:spAutoFit/>
          </a:bodyPr>
          <a:lstStyle/>
          <a:p>
            <a:pPr marL="469900" indent="-457200">
              <a:spcBef>
                <a:spcPts val="100"/>
              </a:spcBef>
              <a:buFont typeface="+mj-lt"/>
              <a:buAutoNum type="arabicPeriod"/>
              <a:tabLst>
                <a:tab pos="241300" algn="l"/>
              </a:tabLst>
            </a:pPr>
            <a:r>
              <a:rPr lang="en-US" sz="2400" spc="-125" dirty="0">
                <a:latin typeface="Arial"/>
                <a:cs typeface="Arial"/>
              </a:rPr>
              <a:t>TCP ex </a:t>
            </a:r>
            <a:r>
              <a:rPr lang="en-US" sz="2400" spc="-125" dirty="0" err="1">
                <a:latin typeface="Arial"/>
                <a:cs typeface="Arial"/>
              </a:rPr>
              <a:t>Machina</a:t>
            </a:r>
            <a:r>
              <a:rPr lang="en-US" sz="2400" spc="-125" dirty="0">
                <a:latin typeface="Arial"/>
                <a:cs typeface="Arial"/>
              </a:rPr>
              <a:t>: Computer-Generated Congestion Control</a:t>
            </a:r>
            <a:r>
              <a:rPr lang="en-US" sz="2400" spc="-125" dirty="0" smtClean="0">
                <a:latin typeface="Arial"/>
                <a:cs typeface="Arial"/>
              </a:rPr>
              <a:t>, SIGCOMM’13</a:t>
            </a:r>
            <a:r>
              <a:rPr lang="en-US" sz="2400" spc="-125" dirty="0">
                <a:latin typeface="Arial"/>
                <a:cs typeface="Arial"/>
              </a:rPr>
              <a:t>.</a:t>
            </a:r>
          </a:p>
          <a:p>
            <a:pPr marL="469900" indent="-457200">
              <a:spcBef>
                <a:spcPts val="100"/>
              </a:spcBef>
              <a:buFont typeface="+mj-lt"/>
              <a:buAutoNum type="arabicPeriod"/>
              <a:tabLst>
                <a:tab pos="241300" algn="l"/>
              </a:tabLst>
            </a:pPr>
            <a:r>
              <a:rPr lang="en-US" sz="2400" spc="-125" dirty="0" smtClean="0">
                <a:latin typeface="Arial"/>
                <a:cs typeface="Arial"/>
              </a:rPr>
              <a:t>PCC: Re-architecting </a:t>
            </a:r>
            <a:r>
              <a:rPr lang="en-US" sz="2400" spc="-125" dirty="0">
                <a:latin typeface="Arial"/>
                <a:cs typeface="Arial"/>
              </a:rPr>
              <a:t>Congestion Control for Consistent High </a:t>
            </a:r>
            <a:r>
              <a:rPr lang="en-US" sz="2400" spc="-125" dirty="0" smtClean="0">
                <a:latin typeface="Arial"/>
                <a:cs typeface="Arial"/>
              </a:rPr>
              <a:t>Performance,</a:t>
            </a:r>
            <a:r>
              <a:rPr lang="en-US" altLang="zh-CN" sz="2400" spc="-125" dirty="0" smtClean="0">
                <a:latin typeface="Arial"/>
                <a:cs typeface="Arial"/>
              </a:rPr>
              <a:t> NSDI’15.</a:t>
            </a:r>
          </a:p>
          <a:p>
            <a:pPr marL="469900" indent="-457200">
              <a:spcBef>
                <a:spcPts val="100"/>
              </a:spcBef>
              <a:buFont typeface="+mj-lt"/>
              <a:buAutoNum type="arabicPeriod"/>
              <a:tabLst>
                <a:tab pos="241300" algn="l"/>
              </a:tabLst>
            </a:pPr>
            <a:r>
              <a:rPr lang="en-US" sz="2400" spc="-125" dirty="0" smtClean="0">
                <a:latin typeface="Arial"/>
                <a:cs typeface="Arial"/>
              </a:rPr>
              <a:t>PCC </a:t>
            </a:r>
            <a:r>
              <a:rPr lang="en-US" sz="2400" spc="-125" dirty="0" err="1" smtClean="0">
                <a:latin typeface="Arial"/>
                <a:cs typeface="Arial"/>
              </a:rPr>
              <a:t>Vivace</a:t>
            </a:r>
            <a:r>
              <a:rPr lang="en-US" sz="2400" spc="-125" dirty="0" smtClean="0">
                <a:latin typeface="Arial"/>
                <a:cs typeface="Arial"/>
              </a:rPr>
              <a:t>: </a:t>
            </a:r>
            <a:r>
              <a:rPr lang="en-US" sz="2400" spc="-125" dirty="0">
                <a:latin typeface="Arial"/>
                <a:cs typeface="Arial"/>
              </a:rPr>
              <a:t>Online-Learning Congestion </a:t>
            </a:r>
            <a:r>
              <a:rPr lang="en-US" sz="2400" spc="-125" dirty="0" smtClean="0">
                <a:latin typeface="Arial"/>
                <a:cs typeface="Arial"/>
              </a:rPr>
              <a:t>Control, NSDI’18.</a:t>
            </a:r>
          </a:p>
          <a:p>
            <a:pPr marL="469900" indent="-457200">
              <a:spcBef>
                <a:spcPts val="100"/>
              </a:spcBef>
              <a:buFont typeface="+mj-lt"/>
              <a:buAutoNum type="arabicPeriod"/>
              <a:tabLst>
                <a:tab pos="241300" algn="l"/>
              </a:tabLst>
            </a:pPr>
            <a:r>
              <a:rPr lang="en-US" sz="2400" spc="-125" dirty="0" smtClean="0">
                <a:latin typeface="Arial"/>
                <a:cs typeface="Arial"/>
              </a:rPr>
              <a:t>Congestion-Control </a:t>
            </a:r>
            <a:r>
              <a:rPr lang="en-US" sz="2400" spc="-125" dirty="0" err="1" smtClean="0">
                <a:latin typeface="Arial"/>
                <a:cs typeface="Arial"/>
              </a:rPr>
              <a:t>Throwdown</a:t>
            </a:r>
            <a:r>
              <a:rPr lang="en-US" sz="2400" spc="-125" dirty="0" smtClean="0">
                <a:latin typeface="Arial"/>
                <a:cs typeface="Arial"/>
              </a:rPr>
              <a:t>, HotNets’17.</a:t>
            </a:r>
          </a:p>
          <a:p>
            <a:pPr marL="469900" indent="-457200">
              <a:spcBef>
                <a:spcPts val="100"/>
              </a:spcBef>
              <a:buFont typeface="+mj-lt"/>
              <a:buAutoNum type="arabicPeriod"/>
              <a:tabLst>
                <a:tab pos="241300" algn="l"/>
              </a:tabLst>
            </a:pPr>
            <a:r>
              <a:rPr lang="en-US" sz="2400" spc="-125" dirty="0" smtClean="0">
                <a:latin typeface="Arial"/>
                <a:cs typeface="Arial"/>
              </a:rPr>
              <a:t>Internet </a:t>
            </a:r>
            <a:r>
              <a:rPr lang="en-US" sz="2400" spc="-125" dirty="0">
                <a:latin typeface="Arial"/>
                <a:cs typeface="Arial"/>
              </a:rPr>
              <a:t>Congestion Control via Deep Reinforcement </a:t>
            </a:r>
            <a:r>
              <a:rPr lang="en-US" sz="2400" spc="-125" dirty="0" smtClean="0">
                <a:latin typeface="Arial"/>
                <a:cs typeface="Arial"/>
              </a:rPr>
              <a:t>Learning, ArXiv’18.</a:t>
            </a:r>
          </a:p>
          <a:p>
            <a:pPr marL="469900" indent="-457200">
              <a:spcBef>
                <a:spcPts val="100"/>
              </a:spcBef>
              <a:buFont typeface="+mj-lt"/>
              <a:buAutoNum type="arabicPeriod"/>
              <a:tabLst>
                <a:tab pos="241300" algn="l"/>
              </a:tabLst>
            </a:pPr>
            <a:r>
              <a:rPr lang="en-US" altLang="zh-CN" sz="2400" spc="-125" dirty="0">
                <a:latin typeface="Arial"/>
                <a:cs typeface="Arial"/>
              </a:rPr>
              <a:t>Improving TCP Congestion Control with Machine Intelligence, NetAI’18</a:t>
            </a:r>
            <a:r>
              <a:rPr lang="en-US" altLang="zh-CN" sz="2400" spc="-125" dirty="0" smtClean="0">
                <a:latin typeface="Arial"/>
                <a:cs typeface="Arial"/>
              </a:rPr>
              <a:t>.</a:t>
            </a:r>
            <a:endParaRPr lang="en-US" sz="2400" spc="-125" dirty="0" smtClean="0">
              <a:latin typeface="Arial"/>
              <a:cs typeface="Arial"/>
            </a:endParaRPr>
          </a:p>
          <a:p>
            <a:pPr marL="469900" indent="-457200">
              <a:spcBef>
                <a:spcPts val="100"/>
              </a:spcBef>
              <a:buFont typeface="+mj-lt"/>
              <a:buAutoNum type="arabicPeriod"/>
              <a:tabLst>
                <a:tab pos="241300" algn="l"/>
              </a:tabLst>
            </a:pPr>
            <a:r>
              <a:rPr lang="en-US" sz="2400" spc="-125" dirty="0">
                <a:latin typeface="Arial"/>
                <a:cs typeface="Arial"/>
              </a:rPr>
              <a:t>QTCP: Adaptive Congestion Control </a:t>
            </a:r>
            <a:r>
              <a:rPr lang="en-US" sz="2400" spc="-125" dirty="0" smtClean="0">
                <a:latin typeface="Arial"/>
                <a:cs typeface="Arial"/>
              </a:rPr>
              <a:t>with Reinforcement Learning, TNSE’18.</a:t>
            </a:r>
          </a:p>
          <a:p>
            <a:pPr marL="469900" indent="-457200">
              <a:spcBef>
                <a:spcPts val="100"/>
              </a:spcBef>
              <a:buFont typeface="+mj-lt"/>
              <a:buAutoNum type="arabicPeriod"/>
              <a:tabLst>
                <a:tab pos="241300" algn="l"/>
              </a:tabLst>
            </a:pPr>
            <a:r>
              <a:rPr lang="en-US" sz="2400" spc="-125" dirty="0">
                <a:latin typeface="Arial"/>
                <a:cs typeface="Arial"/>
              </a:rPr>
              <a:t>Reducing Web Latency through Dynamically </a:t>
            </a:r>
            <a:r>
              <a:rPr lang="en-US" sz="2400" spc="-125" dirty="0" smtClean="0">
                <a:latin typeface="Arial"/>
                <a:cs typeface="Arial"/>
              </a:rPr>
              <a:t>Setting TCP </a:t>
            </a:r>
            <a:r>
              <a:rPr lang="en-US" sz="2400" spc="-125" dirty="0">
                <a:latin typeface="Arial"/>
                <a:cs typeface="Arial"/>
              </a:rPr>
              <a:t>Initial Window with Reinforcement </a:t>
            </a:r>
            <a:r>
              <a:rPr lang="en-US" sz="2400" spc="-125" dirty="0" smtClean="0">
                <a:latin typeface="Arial"/>
                <a:cs typeface="Arial"/>
              </a:rPr>
              <a:t>Learning, IWQoS’18. </a:t>
            </a:r>
            <a:endParaRPr lang="en-US" sz="2400" spc="-125" dirty="0">
              <a:latin typeface="Arial"/>
              <a:cs typeface="Arial"/>
            </a:endParaRPr>
          </a:p>
        </p:txBody>
      </p:sp>
      <p:sp>
        <p:nvSpPr>
          <p:cNvPr id="5" name="object 5"/>
          <p:cNvSpPr txBox="1">
            <a:spLocks noGrp="1"/>
          </p:cNvSpPr>
          <p:nvPr>
            <p:ph type="title"/>
          </p:nvPr>
        </p:nvSpPr>
        <p:spPr>
          <a:xfrm>
            <a:off x="916939" y="611847"/>
            <a:ext cx="7751445" cy="695960"/>
          </a:xfrm>
          <a:prstGeom prst="rect">
            <a:avLst/>
          </a:prstGeom>
        </p:spPr>
        <p:txBody>
          <a:bodyPr vert="horz" wrap="square" lIns="0" tIns="12700" rIns="0" bIns="0" rtlCol="0">
            <a:spAutoFit/>
          </a:bodyPr>
          <a:lstStyle/>
          <a:p>
            <a:pPr marL="12700">
              <a:lnSpc>
                <a:spcPct val="100000"/>
              </a:lnSpc>
              <a:spcBef>
                <a:spcPts val="100"/>
              </a:spcBef>
            </a:pPr>
            <a:r>
              <a:rPr lang="en-US" spc="-220" dirty="0" smtClean="0"/>
              <a:t>References</a:t>
            </a:r>
            <a:endParaRPr spc="-160" dirty="0"/>
          </a:p>
        </p:txBody>
      </p:sp>
      <p:sp>
        <p:nvSpPr>
          <p:cNvPr id="29" name="Slide Number Placeholder 28"/>
          <p:cNvSpPr>
            <a:spLocks noGrp="1"/>
          </p:cNvSpPr>
          <p:nvPr>
            <p:ph type="sldNum" sz="quarter" idx="7"/>
          </p:nvPr>
        </p:nvSpPr>
        <p:spPr/>
        <p:txBody>
          <a:bodyPr/>
          <a:lstStyle/>
          <a:p>
            <a:pPr marL="25400">
              <a:lnSpc>
                <a:spcPts val="1310"/>
              </a:lnSpc>
            </a:pPr>
            <a:fld id="{81D60167-4931-47E6-BA6A-407CBD079E47}" type="slidenum">
              <a:rPr lang="en-US" spc="-40" smtClean="0"/>
              <a:t>31</a:t>
            </a:fld>
            <a:endParaRPr lang="en-US" spc="-40" dirty="0"/>
          </a:p>
        </p:txBody>
      </p:sp>
    </p:spTree>
    <p:extLst>
      <p:ext uri="{BB962C8B-B14F-4D97-AF65-F5344CB8AC3E}">
        <p14:creationId xmlns:p14="http://schemas.microsoft.com/office/powerpoint/2010/main" val="1081535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235" dirty="0"/>
              <a:t>Thanks!</a:t>
            </a:r>
          </a:p>
        </p:txBody>
      </p:sp>
      <p:sp>
        <p:nvSpPr>
          <p:cNvPr id="3" name="Slide Number Placeholder 2"/>
          <p:cNvSpPr>
            <a:spLocks noGrp="1"/>
          </p:cNvSpPr>
          <p:nvPr>
            <p:ph type="sldNum" sz="quarter" idx="7"/>
          </p:nvPr>
        </p:nvSpPr>
        <p:spPr/>
        <p:txBody>
          <a:bodyPr/>
          <a:lstStyle/>
          <a:p>
            <a:pPr marL="25400">
              <a:lnSpc>
                <a:spcPts val="1310"/>
              </a:lnSpc>
            </a:pPr>
            <a:fld id="{81D60167-4931-47E6-BA6A-407CBD079E47}" type="slidenum">
              <a:rPr lang="en-US" spc="-40" smtClean="0"/>
              <a:t>32</a:t>
            </a:fld>
            <a:endParaRPr lang="en-US" spc="-4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8379461" cy="689932"/>
          </a:xfrm>
          <a:prstGeom prst="rect">
            <a:avLst/>
          </a:prstGeom>
        </p:spPr>
        <p:txBody>
          <a:bodyPr vert="horz" wrap="square" lIns="0" tIns="12700" rIns="0" bIns="0" rtlCol="0">
            <a:spAutoFit/>
          </a:bodyPr>
          <a:lstStyle/>
          <a:p>
            <a:pPr marL="12700">
              <a:lnSpc>
                <a:spcPct val="100000"/>
              </a:lnSpc>
              <a:spcBef>
                <a:spcPts val="100"/>
              </a:spcBef>
            </a:pPr>
            <a:r>
              <a:rPr lang="en-US" spc="-90" dirty="0" smtClean="0"/>
              <a:t>Background: Congestion Control</a:t>
            </a:r>
            <a:endParaRPr spc="-75" dirty="0"/>
          </a:p>
        </p:txBody>
      </p:sp>
      <p:sp>
        <p:nvSpPr>
          <p:cNvPr id="3" name="TextBox 2"/>
          <p:cNvSpPr txBox="1"/>
          <p:nvPr/>
        </p:nvSpPr>
        <p:spPr>
          <a:xfrm>
            <a:off x="916939" y="1614395"/>
            <a:ext cx="10208261" cy="1569660"/>
          </a:xfrm>
          <a:prstGeom prst="rect">
            <a:avLst/>
          </a:prstGeom>
          <a:noFill/>
        </p:spPr>
        <p:txBody>
          <a:bodyPr wrap="square" rtlCol="0">
            <a:spAutoFit/>
          </a:bodyPr>
          <a:lstStyle/>
          <a:p>
            <a:r>
              <a:rPr lang="en-US" sz="3200" dirty="0" smtClean="0"/>
              <a:t>What is </a:t>
            </a:r>
            <a:r>
              <a:rPr lang="en-US" sz="3200" dirty="0"/>
              <a:t>the </a:t>
            </a:r>
            <a:r>
              <a:rPr lang="en-US" sz="3200" dirty="0" smtClean="0"/>
              <a:t>target question of congestion control?</a:t>
            </a:r>
          </a:p>
          <a:p>
            <a:pPr marL="457200" indent="-457200">
              <a:buFont typeface="Arial" panose="020B0604020202020204" pitchFamily="34" charset="0"/>
              <a:buChar char="•"/>
            </a:pPr>
            <a:r>
              <a:rPr lang="en-US" sz="3200" dirty="0" smtClean="0"/>
              <a:t>Allocating network resources among contending flows.</a:t>
            </a:r>
          </a:p>
          <a:p>
            <a:pPr marL="457200" indent="-457200">
              <a:buFont typeface="Arial" panose="020B0604020202020204" pitchFamily="34" charset="0"/>
              <a:buChar char="•"/>
            </a:pPr>
            <a:r>
              <a:rPr lang="en-US" sz="3200" dirty="0" smtClean="0"/>
              <a:t>Typical goals: </a:t>
            </a:r>
            <a:r>
              <a:rPr lang="en-US" sz="3200" i="1" dirty="0" smtClean="0"/>
              <a:t>high throughput</a:t>
            </a:r>
            <a:r>
              <a:rPr lang="en-US" sz="3200" dirty="0" smtClean="0"/>
              <a:t>, </a:t>
            </a:r>
            <a:r>
              <a:rPr lang="en-US" sz="3200" i="1" dirty="0" smtClean="0"/>
              <a:t>low latency</a:t>
            </a:r>
            <a:r>
              <a:rPr lang="en-US" sz="3200" dirty="0" smtClean="0"/>
              <a:t>, </a:t>
            </a:r>
            <a:r>
              <a:rPr lang="en-US" sz="3200" i="1" dirty="0" smtClean="0"/>
              <a:t>low loss</a:t>
            </a:r>
            <a:r>
              <a:rPr lang="en-US" sz="3200" dirty="0" smtClean="0"/>
              <a:t>.</a:t>
            </a:r>
            <a:endParaRPr lang="en-US" sz="3200" dirty="0"/>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33</a:t>
            </a:fld>
            <a:endParaRPr lang="en-US" spc="-40" dirty="0"/>
          </a:p>
        </p:txBody>
      </p:sp>
      <p:grpSp>
        <p:nvGrpSpPr>
          <p:cNvPr id="8" name="组合 7"/>
          <p:cNvGrpSpPr/>
          <p:nvPr/>
        </p:nvGrpSpPr>
        <p:grpSpPr>
          <a:xfrm>
            <a:off x="1161238" y="3581400"/>
            <a:ext cx="9719661" cy="2366010"/>
            <a:chOff x="1100739" y="3581400"/>
            <a:chExt cx="9719661" cy="2366010"/>
          </a:xfrm>
        </p:grpSpPr>
        <p:pic>
          <p:nvPicPr>
            <p:cNvPr id="13" name="Picture 12"/>
            <p:cNvPicPr>
              <a:picLocks noChangeAspect="1"/>
            </p:cNvPicPr>
            <p:nvPr/>
          </p:nvPicPr>
          <p:blipFill>
            <a:blip r:embed="rId3"/>
            <a:stretch>
              <a:fillRect/>
            </a:stretch>
          </p:blipFill>
          <p:spPr>
            <a:xfrm>
              <a:off x="1100739" y="3581400"/>
              <a:ext cx="4937760" cy="2366010"/>
            </a:xfrm>
            <a:prstGeom prst="rect">
              <a:avLst/>
            </a:prstGeom>
          </p:spPr>
        </p:pic>
        <p:pic>
          <p:nvPicPr>
            <p:cNvPr id="7" name="图片 6"/>
            <p:cNvPicPr>
              <a:picLocks noChangeAspect="1"/>
            </p:cNvPicPr>
            <p:nvPr/>
          </p:nvPicPr>
          <p:blipFill>
            <a:blip r:embed="rId4"/>
            <a:stretch>
              <a:fillRect/>
            </a:stretch>
          </p:blipFill>
          <p:spPr>
            <a:xfrm>
              <a:off x="6705600" y="3616642"/>
              <a:ext cx="4114800" cy="2295525"/>
            </a:xfrm>
            <a:prstGeom prst="rect">
              <a:avLst/>
            </a:prstGeom>
          </p:spPr>
        </p:pic>
      </p:grpSp>
    </p:spTree>
    <p:extLst>
      <p:ext uri="{BB962C8B-B14F-4D97-AF65-F5344CB8AC3E}">
        <p14:creationId xmlns:p14="http://schemas.microsoft.com/office/powerpoint/2010/main" val="759137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331862" y="1435468"/>
            <a:ext cx="2633980" cy="1279525"/>
          </a:xfrm>
          <a:prstGeom prst="rect">
            <a:avLst/>
          </a:prstGeom>
        </p:spPr>
        <p:txBody>
          <a:bodyPr vert="horz" wrap="square" lIns="0" tIns="12700" rIns="0" bIns="0" rtlCol="0">
            <a:spAutoFit/>
          </a:bodyPr>
          <a:lstStyle/>
          <a:p>
            <a:pPr algn="ctr">
              <a:lnSpc>
                <a:spcPts val="3235"/>
              </a:lnSpc>
              <a:spcBef>
                <a:spcPts val="100"/>
              </a:spcBef>
            </a:pPr>
            <a:r>
              <a:rPr sz="2800" b="1" spc="-195" dirty="0">
                <a:solidFill>
                  <a:srgbClr val="0070C0"/>
                </a:solidFill>
                <a:latin typeface="Arial"/>
                <a:cs typeface="Arial"/>
              </a:rPr>
              <a:t>G</a:t>
            </a:r>
            <a:r>
              <a:rPr sz="2800" b="1" spc="-95" dirty="0">
                <a:solidFill>
                  <a:srgbClr val="0070C0"/>
                </a:solidFill>
                <a:latin typeface="Arial"/>
                <a:cs typeface="Arial"/>
              </a:rPr>
              <a:t>r</a:t>
            </a:r>
            <a:r>
              <a:rPr sz="2800" b="1" spc="-100" dirty="0">
                <a:solidFill>
                  <a:srgbClr val="0070C0"/>
                </a:solidFill>
                <a:latin typeface="Arial"/>
                <a:cs typeface="Arial"/>
              </a:rPr>
              <a:t>a</a:t>
            </a:r>
            <a:r>
              <a:rPr sz="2800" b="1" spc="-55" dirty="0">
                <a:solidFill>
                  <a:srgbClr val="0070C0"/>
                </a:solidFill>
                <a:latin typeface="Arial"/>
                <a:cs typeface="Arial"/>
              </a:rPr>
              <a:t>d</a:t>
            </a:r>
            <a:r>
              <a:rPr sz="2800" b="1" spc="-20" dirty="0">
                <a:solidFill>
                  <a:srgbClr val="0070C0"/>
                </a:solidFill>
                <a:latin typeface="Arial"/>
                <a:cs typeface="Arial"/>
              </a:rPr>
              <a:t>i</a:t>
            </a:r>
            <a:r>
              <a:rPr sz="2800" b="1" spc="-75" dirty="0">
                <a:solidFill>
                  <a:srgbClr val="0070C0"/>
                </a:solidFill>
                <a:latin typeface="Arial"/>
                <a:cs typeface="Arial"/>
              </a:rPr>
              <a:t>en</a:t>
            </a:r>
            <a:r>
              <a:rPr sz="2800" b="1" spc="75" dirty="0">
                <a:solidFill>
                  <a:srgbClr val="0070C0"/>
                </a:solidFill>
                <a:latin typeface="Arial"/>
                <a:cs typeface="Arial"/>
              </a:rPr>
              <a:t>t</a:t>
            </a:r>
            <a:r>
              <a:rPr sz="2800" b="1" spc="465" dirty="0">
                <a:solidFill>
                  <a:srgbClr val="0070C0"/>
                </a:solidFill>
                <a:latin typeface="Arial"/>
                <a:cs typeface="Arial"/>
              </a:rPr>
              <a:t>-</a:t>
            </a:r>
            <a:r>
              <a:rPr sz="2800" b="1" spc="-225" dirty="0">
                <a:solidFill>
                  <a:srgbClr val="0070C0"/>
                </a:solidFill>
                <a:latin typeface="Arial"/>
                <a:cs typeface="Arial"/>
              </a:rPr>
              <a:t>a</a:t>
            </a:r>
            <a:r>
              <a:rPr sz="2800" b="1" spc="-220" dirty="0">
                <a:solidFill>
                  <a:srgbClr val="0070C0"/>
                </a:solidFill>
                <a:latin typeface="Arial"/>
                <a:cs typeface="Arial"/>
              </a:rPr>
              <a:t>s</a:t>
            </a:r>
            <a:r>
              <a:rPr sz="2800" b="1" spc="-254" dirty="0">
                <a:solidFill>
                  <a:srgbClr val="0070C0"/>
                </a:solidFill>
                <a:latin typeface="Arial"/>
                <a:cs typeface="Arial"/>
              </a:rPr>
              <a:t>c</a:t>
            </a:r>
            <a:r>
              <a:rPr sz="2800" b="1" spc="-70" dirty="0">
                <a:solidFill>
                  <a:srgbClr val="0070C0"/>
                </a:solidFill>
                <a:latin typeface="Arial"/>
                <a:cs typeface="Arial"/>
              </a:rPr>
              <a:t>e</a:t>
            </a:r>
            <a:r>
              <a:rPr sz="2800" b="1" spc="-75" dirty="0">
                <a:solidFill>
                  <a:srgbClr val="0070C0"/>
                </a:solidFill>
                <a:latin typeface="Arial"/>
                <a:cs typeface="Arial"/>
              </a:rPr>
              <a:t>n</a:t>
            </a:r>
            <a:r>
              <a:rPr sz="2800" b="1" spc="75" dirty="0">
                <a:solidFill>
                  <a:srgbClr val="0070C0"/>
                </a:solidFill>
                <a:latin typeface="Arial"/>
                <a:cs typeface="Arial"/>
              </a:rPr>
              <a:t>t</a:t>
            </a:r>
            <a:endParaRPr sz="2800">
              <a:latin typeface="Arial"/>
              <a:cs typeface="Arial"/>
            </a:endParaRPr>
          </a:p>
          <a:p>
            <a:pPr algn="ctr">
              <a:lnSpc>
                <a:spcPts val="3235"/>
              </a:lnSpc>
            </a:pPr>
            <a:r>
              <a:rPr sz="2800" spc="-60" dirty="0">
                <a:latin typeface="Arial"/>
                <a:cs typeface="Arial"/>
              </a:rPr>
              <a:t>Heuristic</a:t>
            </a:r>
            <a:endParaRPr sz="2800">
              <a:latin typeface="Arial"/>
              <a:cs typeface="Arial"/>
            </a:endParaRPr>
          </a:p>
          <a:p>
            <a:pPr algn="ctr">
              <a:lnSpc>
                <a:spcPct val="100000"/>
              </a:lnSpc>
              <a:spcBef>
                <a:spcPts val="40"/>
              </a:spcBef>
            </a:pPr>
            <a:r>
              <a:rPr sz="2800" spc="-40" dirty="0">
                <a:latin typeface="Arial"/>
                <a:cs typeface="Arial"/>
              </a:rPr>
              <a:t>rate</a:t>
            </a:r>
            <a:r>
              <a:rPr sz="2800" spc="-35" dirty="0">
                <a:latin typeface="Arial"/>
                <a:cs typeface="Arial"/>
              </a:rPr>
              <a:t> </a:t>
            </a:r>
            <a:r>
              <a:rPr sz="2800" spc="5" dirty="0">
                <a:latin typeface="Arial"/>
                <a:cs typeface="Arial"/>
              </a:rPr>
              <a:t>control</a:t>
            </a:r>
            <a:endParaRPr sz="2800">
              <a:latin typeface="Arial"/>
              <a:cs typeface="Arial"/>
            </a:endParaRPr>
          </a:p>
        </p:txBody>
      </p:sp>
      <p:sp>
        <p:nvSpPr>
          <p:cNvPr id="4" name="object 4"/>
          <p:cNvSpPr/>
          <p:nvPr/>
        </p:nvSpPr>
        <p:spPr>
          <a:xfrm>
            <a:off x="6909306" y="3364728"/>
            <a:ext cx="3494928" cy="57710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598562" y="1792014"/>
            <a:ext cx="2100262" cy="6368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209342" y="2300363"/>
            <a:ext cx="85725" cy="2863215"/>
          </a:xfrm>
          <a:custGeom>
            <a:avLst/>
            <a:gdLst/>
            <a:ahLst/>
            <a:cxnLst/>
            <a:rect l="l" t="t" r="r" b="b"/>
            <a:pathLst>
              <a:path w="85725" h="2863215">
                <a:moveTo>
                  <a:pt x="57150" y="85725"/>
                </a:moveTo>
                <a:lnTo>
                  <a:pt x="28575" y="85725"/>
                </a:lnTo>
                <a:lnTo>
                  <a:pt x="28575" y="2862935"/>
                </a:lnTo>
                <a:lnTo>
                  <a:pt x="57150" y="2862935"/>
                </a:lnTo>
                <a:lnTo>
                  <a:pt x="57150" y="85725"/>
                </a:lnTo>
                <a:close/>
              </a:path>
              <a:path w="85725" h="286321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7" name="object 7"/>
          <p:cNvSpPr/>
          <p:nvPr/>
        </p:nvSpPr>
        <p:spPr>
          <a:xfrm>
            <a:off x="2237917" y="5120436"/>
            <a:ext cx="3691254" cy="85725"/>
          </a:xfrm>
          <a:custGeom>
            <a:avLst/>
            <a:gdLst/>
            <a:ahLst/>
            <a:cxnLst/>
            <a:rect l="l" t="t" r="r" b="b"/>
            <a:pathLst>
              <a:path w="3691254" h="85725">
                <a:moveTo>
                  <a:pt x="3605212" y="0"/>
                </a:moveTo>
                <a:lnTo>
                  <a:pt x="3605212" y="28575"/>
                </a:lnTo>
                <a:lnTo>
                  <a:pt x="0" y="28575"/>
                </a:lnTo>
                <a:lnTo>
                  <a:pt x="0" y="57150"/>
                </a:lnTo>
                <a:lnTo>
                  <a:pt x="3605212" y="57150"/>
                </a:lnTo>
                <a:lnTo>
                  <a:pt x="3605212" y="85725"/>
                </a:lnTo>
                <a:lnTo>
                  <a:pt x="3690937" y="42862"/>
                </a:lnTo>
                <a:lnTo>
                  <a:pt x="3605212" y="0"/>
                </a:lnTo>
                <a:close/>
              </a:path>
            </a:pathLst>
          </a:custGeom>
          <a:solidFill>
            <a:srgbClr val="000000"/>
          </a:solidFill>
        </p:spPr>
        <p:txBody>
          <a:bodyPr wrap="square" lIns="0" tIns="0" rIns="0" bIns="0" rtlCol="0"/>
          <a:lstStyle/>
          <a:p>
            <a:endParaRPr/>
          </a:p>
        </p:txBody>
      </p:sp>
      <p:sp>
        <p:nvSpPr>
          <p:cNvPr id="8" name="object 8"/>
          <p:cNvSpPr txBox="1"/>
          <p:nvPr/>
        </p:nvSpPr>
        <p:spPr>
          <a:xfrm>
            <a:off x="5936450" y="4693869"/>
            <a:ext cx="1094740" cy="759460"/>
          </a:xfrm>
          <a:prstGeom prst="rect">
            <a:avLst/>
          </a:prstGeom>
        </p:spPr>
        <p:txBody>
          <a:bodyPr vert="horz" wrap="square" lIns="0" tIns="10160" rIns="0" bIns="0" rtlCol="0">
            <a:spAutoFit/>
          </a:bodyPr>
          <a:lstStyle/>
          <a:p>
            <a:pPr marL="292100" marR="5080" indent="-279400">
              <a:lnSpc>
                <a:spcPct val="100699"/>
              </a:lnSpc>
              <a:spcBef>
                <a:spcPts val="80"/>
              </a:spcBef>
            </a:pPr>
            <a:r>
              <a:rPr sz="2400" spc="-370" dirty="0">
                <a:latin typeface="Arial"/>
                <a:cs typeface="Arial"/>
              </a:rPr>
              <a:t>S</a:t>
            </a:r>
            <a:r>
              <a:rPr sz="2400" spc="-105" dirty="0">
                <a:latin typeface="Arial"/>
                <a:cs typeface="Arial"/>
              </a:rPr>
              <a:t>e</a:t>
            </a:r>
            <a:r>
              <a:rPr sz="2400" spc="-15" dirty="0">
                <a:latin typeface="Arial"/>
                <a:cs typeface="Arial"/>
              </a:rPr>
              <a:t>n</a:t>
            </a:r>
            <a:r>
              <a:rPr sz="2400" spc="35" dirty="0">
                <a:latin typeface="Arial"/>
                <a:cs typeface="Arial"/>
              </a:rPr>
              <a:t>d</a:t>
            </a:r>
            <a:r>
              <a:rPr sz="2400" spc="-5" dirty="0">
                <a:latin typeface="Arial"/>
                <a:cs typeface="Arial"/>
              </a:rPr>
              <a:t>in</a:t>
            </a:r>
            <a:r>
              <a:rPr sz="2400" spc="25" dirty="0">
                <a:latin typeface="Arial"/>
                <a:cs typeface="Arial"/>
              </a:rPr>
              <a:t>g  </a:t>
            </a:r>
            <a:r>
              <a:rPr sz="2400" spc="-40" dirty="0">
                <a:latin typeface="Arial"/>
                <a:cs typeface="Arial"/>
              </a:rPr>
              <a:t>rate</a:t>
            </a:r>
            <a:endParaRPr sz="2400">
              <a:latin typeface="Arial"/>
              <a:cs typeface="Arial"/>
            </a:endParaRPr>
          </a:p>
        </p:txBody>
      </p:sp>
      <p:sp>
        <p:nvSpPr>
          <p:cNvPr id="9" name="object 9"/>
          <p:cNvSpPr txBox="1"/>
          <p:nvPr/>
        </p:nvSpPr>
        <p:spPr>
          <a:xfrm>
            <a:off x="852597" y="2307971"/>
            <a:ext cx="1287780" cy="759460"/>
          </a:xfrm>
          <a:prstGeom prst="rect">
            <a:avLst/>
          </a:prstGeom>
        </p:spPr>
        <p:txBody>
          <a:bodyPr vert="horz" wrap="square" lIns="0" tIns="10160" rIns="0" bIns="0" rtlCol="0">
            <a:spAutoFit/>
          </a:bodyPr>
          <a:lstStyle/>
          <a:p>
            <a:pPr marL="288925" marR="5080" indent="-276225">
              <a:lnSpc>
                <a:spcPct val="100699"/>
              </a:lnSpc>
              <a:spcBef>
                <a:spcPts val="80"/>
              </a:spcBef>
            </a:pPr>
            <a:r>
              <a:rPr sz="2400" spc="-15" dirty="0">
                <a:latin typeface="Arial"/>
                <a:cs typeface="Arial"/>
              </a:rPr>
              <a:t>O</a:t>
            </a:r>
            <a:r>
              <a:rPr sz="2400" spc="-10" dirty="0">
                <a:latin typeface="Arial"/>
                <a:cs typeface="Arial"/>
              </a:rPr>
              <a:t>b</a:t>
            </a:r>
            <a:r>
              <a:rPr sz="2400" spc="-229" dirty="0">
                <a:latin typeface="Arial"/>
                <a:cs typeface="Arial"/>
              </a:rPr>
              <a:t>s</a:t>
            </a:r>
            <a:r>
              <a:rPr sz="2400" spc="-105" dirty="0">
                <a:latin typeface="Arial"/>
                <a:cs typeface="Arial"/>
              </a:rPr>
              <a:t>e</a:t>
            </a:r>
            <a:r>
              <a:rPr sz="2400" spc="5" dirty="0">
                <a:latin typeface="Arial"/>
                <a:cs typeface="Arial"/>
              </a:rPr>
              <a:t>r</a:t>
            </a:r>
            <a:r>
              <a:rPr sz="2400" spc="-95" dirty="0">
                <a:latin typeface="Arial"/>
                <a:cs typeface="Arial"/>
              </a:rPr>
              <a:t>v</a:t>
            </a:r>
            <a:r>
              <a:rPr sz="2400" spc="-105" dirty="0">
                <a:latin typeface="Arial"/>
                <a:cs typeface="Arial"/>
              </a:rPr>
              <a:t>e</a:t>
            </a:r>
            <a:r>
              <a:rPr sz="2400" spc="25" dirty="0">
                <a:latin typeface="Arial"/>
                <a:cs typeface="Arial"/>
              </a:rPr>
              <a:t>d  </a:t>
            </a:r>
            <a:r>
              <a:rPr sz="2400" spc="15" dirty="0">
                <a:latin typeface="Arial"/>
                <a:cs typeface="Arial"/>
              </a:rPr>
              <a:t>utility</a:t>
            </a:r>
            <a:endParaRPr sz="2400">
              <a:latin typeface="Arial"/>
              <a:cs typeface="Arial"/>
            </a:endParaRPr>
          </a:p>
        </p:txBody>
      </p:sp>
      <p:sp>
        <p:nvSpPr>
          <p:cNvPr id="10" name="object 10"/>
          <p:cNvSpPr txBox="1"/>
          <p:nvPr/>
        </p:nvSpPr>
        <p:spPr>
          <a:xfrm>
            <a:off x="3048050" y="5199011"/>
            <a:ext cx="1856739" cy="391160"/>
          </a:xfrm>
          <a:prstGeom prst="rect">
            <a:avLst/>
          </a:prstGeom>
        </p:spPr>
        <p:txBody>
          <a:bodyPr vert="horz" wrap="square" lIns="0" tIns="12700" rIns="0" bIns="0" rtlCol="0">
            <a:spAutoFit/>
          </a:bodyPr>
          <a:lstStyle/>
          <a:p>
            <a:pPr marL="12700">
              <a:lnSpc>
                <a:spcPct val="100000"/>
              </a:lnSpc>
              <a:spcBef>
                <a:spcPts val="100"/>
              </a:spcBef>
              <a:tabLst>
                <a:tab pos="843280" algn="l"/>
                <a:tab pos="1367790" algn="l"/>
              </a:tabLst>
            </a:pPr>
            <a:r>
              <a:rPr sz="2400" i="1" spc="-5" dirty="0">
                <a:latin typeface="Times New Roman"/>
                <a:cs typeface="Times New Roman"/>
              </a:rPr>
              <a:t>x</a:t>
            </a:r>
            <a:r>
              <a:rPr sz="2400" dirty="0">
                <a:latin typeface="Times New Roman"/>
                <a:cs typeface="Times New Roman"/>
              </a:rPr>
              <a:t>-</a:t>
            </a:r>
            <a:r>
              <a:rPr sz="2400" i="1" spc="215" dirty="0">
                <a:latin typeface="Times New Roman"/>
                <a:cs typeface="Times New Roman"/>
              </a:rPr>
              <a:t>δ</a:t>
            </a:r>
            <a:r>
              <a:rPr sz="2400" i="1" dirty="0">
                <a:latin typeface="Times New Roman"/>
                <a:cs typeface="Times New Roman"/>
              </a:rPr>
              <a:t>	x	</a:t>
            </a:r>
            <a:r>
              <a:rPr sz="2400" i="1" spc="-5" dirty="0">
                <a:latin typeface="Times New Roman"/>
                <a:cs typeface="Times New Roman"/>
              </a:rPr>
              <a:t>x</a:t>
            </a:r>
            <a:r>
              <a:rPr sz="2400" spc="-5" dirty="0">
                <a:latin typeface="Times New Roman"/>
                <a:cs typeface="Times New Roman"/>
              </a:rPr>
              <a:t>+</a:t>
            </a:r>
            <a:r>
              <a:rPr sz="2400" i="1" spc="215" dirty="0">
                <a:latin typeface="Times New Roman"/>
                <a:cs typeface="Times New Roman"/>
              </a:rPr>
              <a:t>δ</a:t>
            </a:r>
            <a:endParaRPr sz="2400">
              <a:latin typeface="Times New Roman"/>
              <a:cs typeface="Times New Roman"/>
            </a:endParaRPr>
          </a:p>
        </p:txBody>
      </p:sp>
      <p:sp>
        <p:nvSpPr>
          <p:cNvPr id="11" name="object 11"/>
          <p:cNvSpPr/>
          <p:nvPr/>
        </p:nvSpPr>
        <p:spPr>
          <a:xfrm>
            <a:off x="3958995" y="3609800"/>
            <a:ext cx="0" cy="1553845"/>
          </a:xfrm>
          <a:custGeom>
            <a:avLst/>
            <a:gdLst/>
            <a:ahLst/>
            <a:cxnLst/>
            <a:rect l="l" t="t" r="r" b="b"/>
            <a:pathLst>
              <a:path h="1553845">
                <a:moveTo>
                  <a:pt x="1" y="1553650"/>
                </a:moveTo>
                <a:lnTo>
                  <a:pt x="0" y="0"/>
                </a:lnTo>
              </a:path>
            </a:pathLst>
          </a:custGeom>
          <a:ln w="19050">
            <a:solidFill>
              <a:srgbClr val="000000"/>
            </a:solidFill>
          </a:ln>
        </p:spPr>
        <p:txBody>
          <a:bodyPr wrap="square" lIns="0" tIns="0" rIns="0" bIns="0" rtlCol="0"/>
          <a:lstStyle/>
          <a:p>
            <a:endParaRPr/>
          </a:p>
        </p:txBody>
      </p:sp>
      <p:sp>
        <p:nvSpPr>
          <p:cNvPr id="12" name="object 12"/>
          <p:cNvSpPr/>
          <p:nvPr/>
        </p:nvSpPr>
        <p:spPr>
          <a:xfrm>
            <a:off x="3898036" y="3475418"/>
            <a:ext cx="121919" cy="121920"/>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3867708" y="2966910"/>
            <a:ext cx="183515" cy="452120"/>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70C0"/>
                </a:solidFill>
                <a:latin typeface="Times New Roman"/>
                <a:cs typeface="Times New Roman"/>
              </a:rPr>
              <a:t>?</a:t>
            </a:r>
            <a:endParaRPr sz="2800">
              <a:latin typeface="Times New Roman"/>
              <a:cs typeface="Times New Roman"/>
            </a:endParaRPr>
          </a:p>
        </p:txBody>
      </p:sp>
      <p:sp>
        <p:nvSpPr>
          <p:cNvPr id="14" name="object 14"/>
          <p:cNvSpPr/>
          <p:nvPr/>
        </p:nvSpPr>
        <p:spPr>
          <a:xfrm>
            <a:off x="3202990" y="3779672"/>
            <a:ext cx="121919" cy="121932"/>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4593082" y="3086277"/>
            <a:ext cx="121919" cy="121919"/>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3510229" y="2946361"/>
            <a:ext cx="829043" cy="230444"/>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3510229" y="2946361"/>
            <a:ext cx="829041" cy="460641"/>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3510229" y="3176562"/>
            <a:ext cx="829043" cy="230441"/>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3926713" y="2875178"/>
            <a:ext cx="267890" cy="99628"/>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4194606" y="2875178"/>
            <a:ext cx="109867" cy="295437"/>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3926713" y="2875187"/>
            <a:ext cx="377758" cy="395049"/>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3926713" y="2974806"/>
            <a:ext cx="109864" cy="295430"/>
          </a:xfrm>
          <a:prstGeom prst="rect">
            <a:avLst/>
          </a:prstGeom>
          <a:blipFill>
            <a:blip r:embed="rId13" cstate="print"/>
            <a:stretch>
              <a:fillRect/>
            </a:stretch>
          </a:blipFill>
        </p:spPr>
        <p:txBody>
          <a:bodyPr wrap="square" lIns="0" tIns="0" rIns="0" bIns="0" rtlCol="0"/>
          <a:lstStyle/>
          <a:p>
            <a:endParaRPr/>
          </a:p>
        </p:txBody>
      </p:sp>
      <p:sp>
        <p:nvSpPr>
          <p:cNvPr id="23" name="object 23"/>
          <p:cNvSpPr/>
          <p:nvPr/>
        </p:nvSpPr>
        <p:spPr>
          <a:xfrm>
            <a:off x="4036580" y="3170615"/>
            <a:ext cx="267893" cy="99622"/>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3920921" y="3092094"/>
            <a:ext cx="80294" cy="274306"/>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4001223" y="3092094"/>
            <a:ext cx="302501" cy="88556"/>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3920921" y="3092095"/>
            <a:ext cx="382803" cy="362862"/>
          </a:xfrm>
          <a:prstGeom prst="rect">
            <a:avLst/>
          </a:prstGeom>
          <a:blipFill>
            <a:blip r:embed="rId17" cstate="print"/>
            <a:stretch>
              <a:fillRect/>
            </a:stretch>
          </a:blipFill>
        </p:spPr>
        <p:txBody>
          <a:bodyPr wrap="square" lIns="0" tIns="0" rIns="0" bIns="0" rtlCol="0"/>
          <a:lstStyle/>
          <a:p>
            <a:endParaRPr/>
          </a:p>
        </p:txBody>
      </p:sp>
      <p:sp>
        <p:nvSpPr>
          <p:cNvPr id="27" name="object 27"/>
          <p:cNvSpPr/>
          <p:nvPr/>
        </p:nvSpPr>
        <p:spPr>
          <a:xfrm>
            <a:off x="3920921" y="3366403"/>
            <a:ext cx="302506" cy="88555"/>
          </a:xfrm>
          <a:prstGeom prst="rect">
            <a:avLst/>
          </a:prstGeom>
          <a:blipFill>
            <a:blip r:embed="rId18" cstate="print"/>
            <a:stretch>
              <a:fillRect/>
            </a:stretch>
          </a:blipFill>
        </p:spPr>
        <p:txBody>
          <a:bodyPr wrap="square" lIns="0" tIns="0" rIns="0" bIns="0" rtlCol="0"/>
          <a:lstStyle/>
          <a:p>
            <a:endParaRPr/>
          </a:p>
        </p:txBody>
      </p:sp>
      <p:sp>
        <p:nvSpPr>
          <p:cNvPr id="28" name="object 28"/>
          <p:cNvSpPr/>
          <p:nvPr/>
        </p:nvSpPr>
        <p:spPr>
          <a:xfrm>
            <a:off x="4223423" y="3180652"/>
            <a:ext cx="80302" cy="274306"/>
          </a:xfrm>
          <a:prstGeom prst="rect">
            <a:avLst/>
          </a:prstGeom>
          <a:blipFill>
            <a:blip r:embed="rId19" cstate="print"/>
            <a:stretch>
              <a:fillRect/>
            </a:stretch>
          </a:blipFill>
        </p:spPr>
        <p:txBody>
          <a:bodyPr wrap="square" lIns="0" tIns="0" rIns="0" bIns="0" rtlCol="0"/>
          <a:lstStyle/>
          <a:p>
            <a:endParaRPr/>
          </a:p>
        </p:txBody>
      </p:sp>
      <p:sp>
        <p:nvSpPr>
          <p:cNvPr id="29" name="object 29"/>
          <p:cNvSpPr/>
          <p:nvPr/>
        </p:nvSpPr>
        <p:spPr>
          <a:xfrm>
            <a:off x="3202990" y="4042460"/>
            <a:ext cx="121919" cy="121919"/>
          </a:xfrm>
          <a:prstGeom prst="rect">
            <a:avLst/>
          </a:prstGeom>
          <a:blipFill>
            <a:blip r:embed="rId20" cstate="print"/>
            <a:stretch>
              <a:fillRect/>
            </a:stretch>
          </a:blipFill>
        </p:spPr>
        <p:txBody>
          <a:bodyPr wrap="square" lIns="0" tIns="0" rIns="0" bIns="0" rtlCol="0"/>
          <a:lstStyle/>
          <a:p>
            <a:endParaRPr/>
          </a:p>
        </p:txBody>
      </p:sp>
      <p:sp>
        <p:nvSpPr>
          <p:cNvPr id="30" name="object 30"/>
          <p:cNvSpPr/>
          <p:nvPr/>
        </p:nvSpPr>
        <p:spPr>
          <a:xfrm>
            <a:off x="4593082" y="2881757"/>
            <a:ext cx="121919" cy="121919"/>
          </a:xfrm>
          <a:prstGeom prst="rect">
            <a:avLst/>
          </a:prstGeom>
          <a:blipFill>
            <a:blip r:embed="rId21" cstate="print"/>
            <a:stretch>
              <a:fillRect/>
            </a:stretch>
          </a:blipFill>
        </p:spPr>
        <p:txBody>
          <a:bodyPr wrap="square" lIns="0" tIns="0" rIns="0" bIns="0" rtlCol="0"/>
          <a:lstStyle/>
          <a:p>
            <a:endParaRPr/>
          </a:p>
        </p:txBody>
      </p:sp>
      <p:sp>
        <p:nvSpPr>
          <p:cNvPr id="31" name="Slide Number Placeholder 30"/>
          <p:cNvSpPr>
            <a:spLocks noGrp="1"/>
          </p:cNvSpPr>
          <p:nvPr>
            <p:ph type="sldNum" sz="quarter" idx="7"/>
          </p:nvPr>
        </p:nvSpPr>
        <p:spPr/>
        <p:txBody>
          <a:bodyPr/>
          <a:lstStyle/>
          <a:p>
            <a:pPr marL="25400">
              <a:lnSpc>
                <a:spcPts val="1310"/>
              </a:lnSpc>
            </a:pPr>
            <a:fld id="{81D60167-4931-47E6-BA6A-407CBD079E47}" type="slidenum">
              <a:rPr lang="en-US" spc="-40" smtClean="0"/>
              <a:t>34</a:t>
            </a:fld>
            <a:endParaRPr lang="en-US" spc="-40" dirty="0"/>
          </a:p>
        </p:txBody>
      </p:sp>
      <p:sp>
        <p:nvSpPr>
          <p:cNvPr id="33" name="object 2"/>
          <p:cNvSpPr txBox="1">
            <a:spLocks/>
          </p:cNvSpPr>
          <p:nvPr/>
        </p:nvSpPr>
        <p:spPr>
          <a:xfrm>
            <a:off x="916938" y="611847"/>
            <a:ext cx="7388861"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spcBef>
                <a:spcPts val="100"/>
              </a:spcBef>
            </a:pPr>
            <a:r>
              <a:rPr lang="en-US" kern="0" spc="-480" smtClean="0"/>
              <a:t>PCC</a:t>
            </a:r>
            <a:r>
              <a:rPr lang="en-US" kern="0" spc="-95" smtClean="0"/>
              <a:t> Allegro </a:t>
            </a:r>
            <a:r>
              <a:rPr lang="en-US" kern="0" spc="-95" smtClean="0">
                <a:sym typeface="Wingdings" panose="05000000000000000000" pitchFamily="2" charset="2"/>
              </a:rPr>
              <a:t> PCC </a:t>
            </a:r>
            <a:r>
              <a:rPr lang="en-US" kern="0" spc="-220" smtClean="0"/>
              <a:t>Vivace</a:t>
            </a:r>
            <a:endParaRPr lang="en-US" kern="0" spc="-22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611847"/>
            <a:ext cx="7388861" cy="689932"/>
          </a:xfrm>
          <a:prstGeom prst="rect">
            <a:avLst/>
          </a:prstGeom>
        </p:spPr>
        <p:txBody>
          <a:bodyPr vert="horz" wrap="square" lIns="0" tIns="12700" rIns="0" bIns="0" rtlCol="0">
            <a:spAutoFit/>
          </a:bodyPr>
          <a:lstStyle/>
          <a:p>
            <a:pPr marL="12700">
              <a:lnSpc>
                <a:spcPct val="100000"/>
              </a:lnSpc>
              <a:spcBef>
                <a:spcPts val="100"/>
              </a:spcBef>
            </a:pPr>
            <a:r>
              <a:rPr spc="-480" dirty="0"/>
              <a:t>PCC</a:t>
            </a:r>
            <a:r>
              <a:rPr spc="-95" dirty="0"/>
              <a:t> </a:t>
            </a:r>
            <a:r>
              <a:rPr lang="en-US" spc="-95" dirty="0" smtClean="0"/>
              <a:t>Allegro </a:t>
            </a:r>
            <a:r>
              <a:rPr lang="en-US" spc="-95" dirty="0" smtClean="0">
                <a:sym typeface="Wingdings" panose="05000000000000000000" pitchFamily="2" charset="2"/>
              </a:rPr>
              <a:t> PCC </a:t>
            </a:r>
            <a:r>
              <a:rPr spc="-220" dirty="0" err="1" smtClean="0"/>
              <a:t>Vivace</a:t>
            </a:r>
            <a:endParaRPr spc="-220" dirty="0"/>
          </a:p>
        </p:txBody>
      </p:sp>
      <p:sp>
        <p:nvSpPr>
          <p:cNvPr id="3" name="object 3"/>
          <p:cNvSpPr/>
          <p:nvPr/>
        </p:nvSpPr>
        <p:spPr>
          <a:xfrm>
            <a:off x="6047498" y="2348864"/>
            <a:ext cx="97155" cy="381000"/>
          </a:xfrm>
          <a:custGeom>
            <a:avLst/>
            <a:gdLst/>
            <a:ahLst/>
            <a:cxnLst/>
            <a:rect l="l" t="t" r="r" b="b"/>
            <a:pathLst>
              <a:path w="97154" h="381000">
                <a:moveTo>
                  <a:pt x="97002" y="0"/>
                </a:moveTo>
                <a:lnTo>
                  <a:pt x="0" y="0"/>
                </a:lnTo>
                <a:lnTo>
                  <a:pt x="0" y="380822"/>
                </a:lnTo>
                <a:lnTo>
                  <a:pt x="97002" y="380822"/>
                </a:lnTo>
                <a:lnTo>
                  <a:pt x="97002" y="0"/>
                </a:lnTo>
                <a:close/>
              </a:path>
            </a:pathLst>
          </a:custGeom>
          <a:solidFill>
            <a:srgbClr val="000000"/>
          </a:solidFill>
        </p:spPr>
        <p:txBody>
          <a:bodyPr wrap="square" lIns="0" tIns="0" rIns="0" bIns="0" rtlCol="0"/>
          <a:lstStyle/>
          <a:p>
            <a:endParaRPr/>
          </a:p>
        </p:txBody>
      </p:sp>
      <p:sp>
        <p:nvSpPr>
          <p:cNvPr id="4" name="object 4"/>
          <p:cNvSpPr/>
          <p:nvPr/>
        </p:nvSpPr>
        <p:spPr>
          <a:xfrm>
            <a:off x="5666676" y="2251849"/>
            <a:ext cx="859155" cy="97155"/>
          </a:xfrm>
          <a:custGeom>
            <a:avLst/>
            <a:gdLst/>
            <a:ahLst/>
            <a:cxnLst/>
            <a:rect l="l" t="t" r="r" b="b"/>
            <a:pathLst>
              <a:path w="859154" h="97155">
                <a:moveTo>
                  <a:pt x="858646" y="0"/>
                </a:moveTo>
                <a:lnTo>
                  <a:pt x="0" y="0"/>
                </a:lnTo>
                <a:lnTo>
                  <a:pt x="0" y="97015"/>
                </a:lnTo>
                <a:lnTo>
                  <a:pt x="858646" y="97015"/>
                </a:lnTo>
                <a:lnTo>
                  <a:pt x="858646" y="0"/>
                </a:lnTo>
                <a:close/>
              </a:path>
            </a:pathLst>
          </a:custGeom>
          <a:solidFill>
            <a:srgbClr val="000000"/>
          </a:solidFill>
        </p:spPr>
        <p:txBody>
          <a:bodyPr wrap="square" lIns="0" tIns="0" rIns="0" bIns="0" rtlCol="0"/>
          <a:lstStyle/>
          <a:p>
            <a:endParaRPr/>
          </a:p>
        </p:txBody>
      </p:sp>
      <p:sp>
        <p:nvSpPr>
          <p:cNvPr id="5" name="object 5"/>
          <p:cNvSpPr/>
          <p:nvPr/>
        </p:nvSpPr>
        <p:spPr>
          <a:xfrm>
            <a:off x="6047498" y="1871027"/>
            <a:ext cx="97155" cy="381000"/>
          </a:xfrm>
          <a:custGeom>
            <a:avLst/>
            <a:gdLst/>
            <a:ahLst/>
            <a:cxnLst/>
            <a:rect l="l" t="t" r="r" b="b"/>
            <a:pathLst>
              <a:path w="97154" h="381000">
                <a:moveTo>
                  <a:pt x="97002" y="0"/>
                </a:moveTo>
                <a:lnTo>
                  <a:pt x="0" y="0"/>
                </a:lnTo>
                <a:lnTo>
                  <a:pt x="0" y="380822"/>
                </a:lnTo>
                <a:lnTo>
                  <a:pt x="97002" y="380822"/>
                </a:lnTo>
                <a:lnTo>
                  <a:pt x="97002" y="0"/>
                </a:lnTo>
                <a:close/>
              </a:path>
            </a:pathLst>
          </a:custGeom>
          <a:solidFill>
            <a:srgbClr val="000000"/>
          </a:solidFill>
        </p:spPr>
        <p:txBody>
          <a:bodyPr wrap="square" lIns="0" tIns="0" rIns="0" bIns="0" rtlCol="0"/>
          <a:lstStyle/>
          <a:p>
            <a:endParaRPr/>
          </a:p>
        </p:txBody>
      </p:sp>
      <p:sp>
        <p:nvSpPr>
          <p:cNvPr id="6" name="object 6"/>
          <p:cNvSpPr/>
          <p:nvPr/>
        </p:nvSpPr>
        <p:spPr>
          <a:xfrm>
            <a:off x="2200236" y="1792014"/>
            <a:ext cx="2100262" cy="636860"/>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2051126" y="1436700"/>
            <a:ext cx="2550795" cy="1278255"/>
          </a:xfrm>
          <a:prstGeom prst="rect">
            <a:avLst/>
          </a:prstGeom>
        </p:spPr>
        <p:txBody>
          <a:bodyPr vert="horz" wrap="square" lIns="0" tIns="26034" rIns="0" bIns="0" rtlCol="0">
            <a:spAutoFit/>
          </a:bodyPr>
          <a:lstStyle/>
          <a:p>
            <a:pPr marL="12065" marR="5080" algn="ctr">
              <a:lnSpc>
                <a:spcPct val="96800"/>
              </a:lnSpc>
              <a:spcBef>
                <a:spcPts val="204"/>
              </a:spcBef>
            </a:pPr>
            <a:r>
              <a:rPr sz="2800" b="1" spc="-90" dirty="0">
                <a:solidFill>
                  <a:srgbClr val="0070C0"/>
                </a:solidFill>
                <a:latin typeface="Arial"/>
                <a:cs typeface="Arial"/>
              </a:rPr>
              <a:t>Strictly </a:t>
            </a:r>
            <a:r>
              <a:rPr sz="2800" b="1" spc="-130" dirty="0">
                <a:solidFill>
                  <a:srgbClr val="0070C0"/>
                </a:solidFill>
                <a:latin typeface="Arial"/>
                <a:cs typeface="Arial"/>
              </a:rPr>
              <a:t>concave  </a:t>
            </a:r>
            <a:r>
              <a:rPr sz="2800" spc="-75" dirty="0">
                <a:latin typeface="Arial"/>
                <a:cs typeface="Arial"/>
              </a:rPr>
              <a:t>Loss-based  </a:t>
            </a:r>
            <a:r>
              <a:rPr sz="2800" spc="10" dirty="0">
                <a:latin typeface="Arial"/>
                <a:cs typeface="Arial"/>
              </a:rPr>
              <a:t>utility</a:t>
            </a:r>
            <a:r>
              <a:rPr sz="2800" spc="-30" dirty="0">
                <a:latin typeface="Arial"/>
                <a:cs typeface="Arial"/>
              </a:rPr>
              <a:t> </a:t>
            </a:r>
            <a:r>
              <a:rPr sz="2800" spc="-5" dirty="0">
                <a:latin typeface="Arial"/>
                <a:cs typeface="Arial"/>
              </a:rPr>
              <a:t>function</a:t>
            </a:r>
            <a:endParaRPr sz="2800">
              <a:latin typeface="Arial"/>
              <a:cs typeface="Arial"/>
            </a:endParaRPr>
          </a:p>
        </p:txBody>
      </p:sp>
      <p:sp>
        <p:nvSpPr>
          <p:cNvPr id="8" name="object 8"/>
          <p:cNvSpPr txBox="1"/>
          <p:nvPr/>
        </p:nvSpPr>
        <p:spPr>
          <a:xfrm>
            <a:off x="7331862" y="1435468"/>
            <a:ext cx="2633980" cy="1279525"/>
          </a:xfrm>
          <a:prstGeom prst="rect">
            <a:avLst/>
          </a:prstGeom>
        </p:spPr>
        <p:txBody>
          <a:bodyPr vert="horz" wrap="square" lIns="0" tIns="12700" rIns="0" bIns="0" rtlCol="0">
            <a:spAutoFit/>
          </a:bodyPr>
          <a:lstStyle/>
          <a:p>
            <a:pPr algn="ctr">
              <a:lnSpc>
                <a:spcPts val="3235"/>
              </a:lnSpc>
              <a:spcBef>
                <a:spcPts val="100"/>
              </a:spcBef>
            </a:pPr>
            <a:r>
              <a:rPr sz="2800" b="1" spc="-195" dirty="0">
                <a:solidFill>
                  <a:srgbClr val="0070C0"/>
                </a:solidFill>
                <a:latin typeface="Arial"/>
                <a:cs typeface="Arial"/>
              </a:rPr>
              <a:t>G</a:t>
            </a:r>
            <a:r>
              <a:rPr sz="2800" b="1" spc="-95" dirty="0">
                <a:solidFill>
                  <a:srgbClr val="0070C0"/>
                </a:solidFill>
                <a:latin typeface="Arial"/>
                <a:cs typeface="Arial"/>
              </a:rPr>
              <a:t>r</a:t>
            </a:r>
            <a:r>
              <a:rPr sz="2800" b="1" spc="-100" dirty="0">
                <a:solidFill>
                  <a:srgbClr val="0070C0"/>
                </a:solidFill>
                <a:latin typeface="Arial"/>
                <a:cs typeface="Arial"/>
              </a:rPr>
              <a:t>a</a:t>
            </a:r>
            <a:r>
              <a:rPr sz="2800" b="1" spc="-55" dirty="0">
                <a:solidFill>
                  <a:srgbClr val="0070C0"/>
                </a:solidFill>
                <a:latin typeface="Arial"/>
                <a:cs typeface="Arial"/>
              </a:rPr>
              <a:t>d</a:t>
            </a:r>
            <a:r>
              <a:rPr sz="2800" b="1" spc="-20" dirty="0">
                <a:solidFill>
                  <a:srgbClr val="0070C0"/>
                </a:solidFill>
                <a:latin typeface="Arial"/>
                <a:cs typeface="Arial"/>
              </a:rPr>
              <a:t>i</a:t>
            </a:r>
            <a:r>
              <a:rPr sz="2800" b="1" spc="-75" dirty="0">
                <a:solidFill>
                  <a:srgbClr val="0070C0"/>
                </a:solidFill>
                <a:latin typeface="Arial"/>
                <a:cs typeface="Arial"/>
              </a:rPr>
              <a:t>en</a:t>
            </a:r>
            <a:r>
              <a:rPr sz="2800" b="1" spc="75" dirty="0">
                <a:solidFill>
                  <a:srgbClr val="0070C0"/>
                </a:solidFill>
                <a:latin typeface="Arial"/>
                <a:cs typeface="Arial"/>
              </a:rPr>
              <a:t>t</a:t>
            </a:r>
            <a:r>
              <a:rPr sz="2800" b="1" spc="465" dirty="0">
                <a:solidFill>
                  <a:srgbClr val="0070C0"/>
                </a:solidFill>
                <a:latin typeface="Arial"/>
                <a:cs typeface="Arial"/>
              </a:rPr>
              <a:t>-</a:t>
            </a:r>
            <a:r>
              <a:rPr sz="2800" b="1" spc="-225" dirty="0">
                <a:solidFill>
                  <a:srgbClr val="0070C0"/>
                </a:solidFill>
                <a:latin typeface="Arial"/>
                <a:cs typeface="Arial"/>
              </a:rPr>
              <a:t>a</a:t>
            </a:r>
            <a:r>
              <a:rPr sz="2800" b="1" spc="-220" dirty="0">
                <a:solidFill>
                  <a:srgbClr val="0070C0"/>
                </a:solidFill>
                <a:latin typeface="Arial"/>
                <a:cs typeface="Arial"/>
              </a:rPr>
              <a:t>s</a:t>
            </a:r>
            <a:r>
              <a:rPr sz="2800" b="1" spc="-254" dirty="0">
                <a:solidFill>
                  <a:srgbClr val="0070C0"/>
                </a:solidFill>
                <a:latin typeface="Arial"/>
                <a:cs typeface="Arial"/>
              </a:rPr>
              <a:t>c</a:t>
            </a:r>
            <a:r>
              <a:rPr sz="2800" b="1" spc="-70" dirty="0">
                <a:solidFill>
                  <a:srgbClr val="0070C0"/>
                </a:solidFill>
                <a:latin typeface="Arial"/>
                <a:cs typeface="Arial"/>
              </a:rPr>
              <a:t>e</a:t>
            </a:r>
            <a:r>
              <a:rPr sz="2800" b="1" spc="-75" dirty="0">
                <a:solidFill>
                  <a:srgbClr val="0070C0"/>
                </a:solidFill>
                <a:latin typeface="Arial"/>
                <a:cs typeface="Arial"/>
              </a:rPr>
              <a:t>n</a:t>
            </a:r>
            <a:r>
              <a:rPr sz="2800" b="1" spc="75" dirty="0">
                <a:solidFill>
                  <a:srgbClr val="0070C0"/>
                </a:solidFill>
                <a:latin typeface="Arial"/>
                <a:cs typeface="Arial"/>
              </a:rPr>
              <a:t>t</a:t>
            </a:r>
            <a:endParaRPr sz="2800">
              <a:latin typeface="Arial"/>
              <a:cs typeface="Arial"/>
            </a:endParaRPr>
          </a:p>
          <a:p>
            <a:pPr algn="ctr">
              <a:lnSpc>
                <a:spcPts val="3235"/>
              </a:lnSpc>
            </a:pPr>
            <a:r>
              <a:rPr sz="2800" spc="-60" dirty="0">
                <a:latin typeface="Arial"/>
                <a:cs typeface="Arial"/>
              </a:rPr>
              <a:t>Heuristic</a:t>
            </a:r>
            <a:endParaRPr sz="2800">
              <a:latin typeface="Arial"/>
              <a:cs typeface="Arial"/>
            </a:endParaRPr>
          </a:p>
          <a:p>
            <a:pPr algn="ctr">
              <a:lnSpc>
                <a:spcPct val="100000"/>
              </a:lnSpc>
              <a:spcBef>
                <a:spcPts val="40"/>
              </a:spcBef>
            </a:pPr>
            <a:r>
              <a:rPr sz="2800" spc="-40" dirty="0">
                <a:latin typeface="Arial"/>
                <a:cs typeface="Arial"/>
              </a:rPr>
              <a:t>rate</a:t>
            </a:r>
            <a:r>
              <a:rPr sz="2800" spc="-35" dirty="0">
                <a:latin typeface="Arial"/>
                <a:cs typeface="Arial"/>
              </a:rPr>
              <a:t> </a:t>
            </a:r>
            <a:r>
              <a:rPr sz="2800" spc="5" dirty="0">
                <a:latin typeface="Arial"/>
                <a:cs typeface="Arial"/>
              </a:rPr>
              <a:t>control</a:t>
            </a:r>
            <a:endParaRPr sz="2800">
              <a:latin typeface="Arial"/>
              <a:cs typeface="Arial"/>
            </a:endParaRPr>
          </a:p>
        </p:txBody>
      </p:sp>
      <p:sp>
        <p:nvSpPr>
          <p:cNvPr id="9" name="object 9"/>
          <p:cNvSpPr/>
          <p:nvPr/>
        </p:nvSpPr>
        <p:spPr>
          <a:xfrm>
            <a:off x="810675" y="2984369"/>
            <a:ext cx="5256447" cy="63539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2052308" y="3917171"/>
            <a:ext cx="2440478" cy="25222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909306" y="3364728"/>
            <a:ext cx="3494928" cy="57710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598562" y="1792014"/>
            <a:ext cx="2100262" cy="63686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3829050" y="2884551"/>
            <a:ext cx="1187450" cy="783590"/>
          </a:xfrm>
          <a:custGeom>
            <a:avLst/>
            <a:gdLst/>
            <a:ahLst/>
            <a:cxnLst/>
            <a:rect l="l" t="t" r="r" b="b"/>
            <a:pathLst>
              <a:path w="1187450" h="783589">
                <a:moveTo>
                  <a:pt x="0" y="0"/>
                </a:moveTo>
                <a:lnTo>
                  <a:pt x="1187450" y="0"/>
                </a:lnTo>
                <a:lnTo>
                  <a:pt x="1187450" y="783339"/>
                </a:lnTo>
                <a:lnTo>
                  <a:pt x="0" y="783339"/>
                </a:lnTo>
                <a:lnTo>
                  <a:pt x="0" y="0"/>
                </a:lnTo>
                <a:close/>
              </a:path>
            </a:pathLst>
          </a:custGeom>
          <a:ln w="28575">
            <a:solidFill>
              <a:srgbClr val="0070C0"/>
            </a:solidFill>
          </a:ln>
        </p:spPr>
        <p:txBody>
          <a:bodyPr wrap="square" lIns="0" tIns="0" rIns="0" bIns="0" rtlCol="0"/>
          <a:lstStyle/>
          <a:p>
            <a:endParaRPr/>
          </a:p>
        </p:txBody>
      </p:sp>
      <p:sp>
        <p:nvSpPr>
          <p:cNvPr id="14" name="object 14"/>
          <p:cNvSpPr/>
          <p:nvPr/>
        </p:nvSpPr>
        <p:spPr>
          <a:xfrm>
            <a:off x="4440656" y="3665766"/>
            <a:ext cx="421640" cy="1179195"/>
          </a:xfrm>
          <a:custGeom>
            <a:avLst/>
            <a:gdLst/>
            <a:ahLst/>
            <a:cxnLst/>
            <a:rect l="l" t="t" r="r" b="b"/>
            <a:pathLst>
              <a:path w="421639" h="1179195">
                <a:moveTo>
                  <a:pt x="288505" y="1094816"/>
                </a:moveTo>
                <a:lnTo>
                  <a:pt x="273202" y="1178623"/>
                </a:lnTo>
                <a:lnTo>
                  <a:pt x="349427" y="1140574"/>
                </a:lnTo>
                <a:lnTo>
                  <a:pt x="329120" y="1125321"/>
                </a:lnTo>
                <a:lnTo>
                  <a:pt x="335483" y="1116850"/>
                </a:lnTo>
                <a:lnTo>
                  <a:pt x="338883" y="1110068"/>
                </a:lnTo>
                <a:lnTo>
                  <a:pt x="308813" y="1110068"/>
                </a:lnTo>
                <a:lnTo>
                  <a:pt x="288505" y="1094816"/>
                </a:lnTo>
                <a:close/>
              </a:path>
              <a:path w="421639" h="1179195">
                <a:moveTo>
                  <a:pt x="16040" y="0"/>
                </a:moveTo>
                <a:lnTo>
                  <a:pt x="0" y="19684"/>
                </a:lnTo>
                <a:lnTo>
                  <a:pt x="58546" y="67411"/>
                </a:lnTo>
                <a:lnTo>
                  <a:pt x="112725" y="119278"/>
                </a:lnTo>
                <a:lnTo>
                  <a:pt x="162763" y="175094"/>
                </a:lnTo>
                <a:lnTo>
                  <a:pt x="208445" y="234353"/>
                </a:lnTo>
                <a:lnTo>
                  <a:pt x="249605" y="296544"/>
                </a:lnTo>
                <a:lnTo>
                  <a:pt x="286054" y="361162"/>
                </a:lnTo>
                <a:lnTo>
                  <a:pt x="317614" y="427672"/>
                </a:lnTo>
                <a:lnTo>
                  <a:pt x="344093" y="495553"/>
                </a:lnTo>
                <a:lnTo>
                  <a:pt x="365328" y="564311"/>
                </a:lnTo>
                <a:lnTo>
                  <a:pt x="381126" y="633387"/>
                </a:lnTo>
                <a:lnTo>
                  <a:pt x="391337" y="702297"/>
                </a:lnTo>
                <a:lnTo>
                  <a:pt x="395770" y="770483"/>
                </a:lnTo>
                <a:lnTo>
                  <a:pt x="394284" y="837463"/>
                </a:lnTo>
                <a:lnTo>
                  <a:pt x="386702" y="902690"/>
                </a:lnTo>
                <a:lnTo>
                  <a:pt x="372884" y="965682"/>
                </a:lnTo>
                <a:lnTo>
                  <a:pt x="352729" y="1025766"/>
                </a:lnTo>
                <a:lnTo>
                  <a:pt x="313804" y="1103426"/>
                </a:lnTo>
                <a:lnTo>
                  <a:pt x="308813" y="1110068"/>
                </a:lnTo>
                <a:lnTo>
                  <a:pt x="338883" y="1110068"/>
                </a:lnTo>
                <a:lnTo>
                  <a:pt x="376237" y="1035557"/>
                </a:lnTo>
                <a:lnTo>
                  <a:pt x="397408" y="972464"/>
                </a:lnTo>
                <a:lnTo>
                  <a:pt x="411784" y="906894"/>
                </a:lnTo>
                <a:lnTo>
                  <a:pt x="419646" y="839215"/>
                </a:lnTo>
                <a:lnTo>
                  <a:pt x="421195" y="769950"/>
                </a:lnTo>
                <a:lnTo>
                  <a:pt x="416610" y="699604"/>
                </a:lnTo>
                <a:lnTo>
                  <a:pt x="406107" y="628688"/>
                </a:lnTo>
                <a:lnTo>
                  <a:pt x="389877" y="557720"/>
                </a:lnTo>
                <a:lnTo>
                  <a:pt x="368096" y="487184"/>
                </a:lnTo>
                <a:lnTo>
                  <a:pt x="340944" y="417601"/>
                </a:lnTo>
                <a:lnTo>
                  <a:pt x="308622" y="349465"/>
                </a:lnTo>
                <a:lnTo>
                  <a:pt x="271284" y="283286"/>
                </a:lnTo>
                <a:lnTo>
                  <a:pt x="229120" y="219570"/>
                </a:lnTo>
                <a:lnTo>
                  <a:pt x="182295" y="158838"/>
                </a:lnTo>
                <a:lnTo>
                  <a:pt x="131000" y="101599"/>
                </a:lnTo>
                <a:lnTo>
                  <a:pt x="75387" y="48374"/>
                </a:lnTo>
                <a:lnTo>
                  <a:pt x="16040" y="0"/>
                </a:lnTo>
                <a:close/>
              </a:path>
            </a:pathLst>
          </a:custGeom>
          <a:solidFill>
            <a:srgbClr val="0070C0"/>
          </a:solidFill>
        </p:spPr>
        <p:txBody>
          <a:bodyPr wrap="square" lIns="0" tIns="0" rIns="0" bIns="0" rtlCol="0"/>
          <a:lstStyle/>
          <a:p>
            <a:endParaRPr/>
          </a:p>
        </p:txBody>
      </p:sp>
      <p:sp>
        <p:nvSpPr>
          <p:cNvPr id="15" name="object 15"/>
          <p:cNvSpPr txBox="1"/>
          <p:nvPr/>
        </p:nvSpPr>
        <p:spPr>
          <a:xfrm>
            <a:off x="1626590" y="4778120"/>
            <a:ext cx="3463925" cy="883919"/>
          </a:xfrm>
          <a:prstGeom prst="rect">
            <a:avLst/>
          </a:prstGeom>
        </p:spPr>
        <p:txBody>
          <a:bodyPr vert="horz" wrap="square" lIns="0" tIns="7620" rIns="0" bIns="0" rtlCol="0">
            <a:spAutoFit/>
          </a:bodyPr>
          <a:lstStyle/>
          <a:p>
            <a:pPr marL="12700" marR="5080" indent="421005">
              <a:lnSpc>
                <a:spcPct val="101200"/>
              </a:lnSpc>
              <a:spcBef>
                <a:spcPts val="60"/>
              </a:spcBef>
            </a:pPr>
            <a:r>
              <a:rPr sz="2800" spc="-95" dirty="0">
                <a:solidFill>
                  <a:srgbClr val="0070C0"/>
                </a:solidFill>
                <a:latin typeface="Arial"/>
                <a:cs typeface="Arial"/>
              </a:rPr>
              <a:t>Linear </a:t>
            </a:r>
            <a:r>
              <a:rPr sz="2800" spc="-70" dirty="0">
                <a:solidFill>
                  <a:srgbClr val="0070C0"/>
                </a:solidFill>
                <a:latin typeface="Arial"/>
                <a:cs typeface="Arial"/>
              </a:rPr>
              <a:t>regression  </a:t>
            </a:r>
            <a:r>
              <a:rPr sz="2800" spc="-100" dirty="0">
                <a:solidFill>
                  <a:srgbClr val="0070C0"/>
                </a:solidFill>
                <a:latin typeface="Arial"/>
                <a:cs typeface="Arial"/>
              </a:rPr>
              <a:t>Low </a:t>
            </a:r>
            <a:r>
              <a:rPr sz="2800" spc="-160" dirty="0">
                <a:solidFill>
                  <a:srgbClr val="0070C0"/>
                </a:solidFill>
                <a:latin typeface="Arial"/>
                <a:cs typeface="Arial"/>
              </a:rPr>
              <a:t>pass </a:t>
            </a:r>
            <a:r>
              <a:rPr sz="2800" spc="5" dirty="0">
                <a:solidFill>
                  <a:srgbClr val="0070C0"/>
                </a:solidFill>
                <a:latin typeface="Arial"/>
                <a:cs typeface="Arial"/>
              </a:rPr>
              <a:t>filter </a:t>
            </a:r>
            <a:r>
              <a:rPr sz="2800" spc="55" dirty="0">
                <a:solidFill>
                  <a:srgbClr val="0070C0"/>
                </a:solidFill>
                <a:latin typeface="Arial"/>
                <a:cs typeface="Arial"/>
              </a:rPr>
              <a:t>(&gt;</a:t>
            </a:r>
            <a:r>
              <a:rPr sz="2800" spc="114" dirty="0">
                <a:solidFill>
                  <a:srgbClr val="0070C0"/>
                </a:solidFill>
                <a:latin typeface="Arial"/>
                <a:cs typeface="Arial"/>
              </a:rPr>
              <a:t> </a:t>
            </a:r>
            <a:r>
              <a:rPr sz="2800" spc="-110" dirty="0">
                <a:solidFill>
                  <a:srgbClr val="0070C0"/>
                </a:solidFill>
                <a:latin typeface="Arial"/>
                <a:cs typeface="Arial"/>
              </a:rPr>
              <a:t>0.01)</a:t>
            </a:r>
            <a:endParaRPr sz="2800">
              <a:latin typeface="Arial"/>
              <a:cs typeface="Arial"/>
            </a:endParaRPr>
          </a:p>
        </p:txBody>
      </p:sp>
      <p:sp>
        <p:nvSpPr>
          <p:cNvPr id="16" name="object 16"/>
          <p:cNvSpPr/>
          <p:nvPr/>
        </p:nvSpPr>
        <p:spPr>
          <a:xfrm>
            <a:off x="7200595" y="3640632"/>
            <a:ext cx="183515" cy="952500"/>
          </a:xfrm>
          <a:custGeom>
            <a:avLst/>
            <a:gdLst/>
            <a:ahLst/>
            <a:cxnLst/>
            <a:rect l="l" t="t" r="r" b="b"/>
            <a:pathLst>
              <a:path w="183515" h="952500">
                <a:moveTo>
                  <a:pt x="110375" y="0"/>
                </a:moveTo>
                <a:lnTo>
                  <a:pt x="55854" y="115506"/>
                </a:lnTo>
                <a:lnTo>
                  <a:pt x="19189" y="238150"/>
                </a:lnTo>
                <a:lnTo>
                  <a:pt x="634" y="364413"/>
                </a:lnTo>
                <a:lnTo>
                  <a:pt x="0" y="491731"/>
                </a:lnTo>
                <a:lnTo>
                  <a:pt x="17119" y="617537"/>
                </a:lnTo>
                <a:lnTo>
                  <a:pt x="51828" y="739254"/>
                </a:lnTo>
                <a:lnTo>
                  <a:pt x="103987" y="854316"/>
                </a:lnTo>
                <a:lnTo>
                  <a:pt x="131064" y="895540"/>
                </a:lnTo>
                <a:lnTo>
                  <a:pt x="109829" y="909485"/>
                </a:lnTo>
                <a:lnTo>
                  <a:pt x="183515" y="952258"/>
                </a:lnTo>
                <a:lnTo>
                  <a:pt x="175178" y="881595"/>
                </a:lnTo>
                <a:lnTo>
                  <a:pt x="152298" y="881595"/>
                </a:lnTo>
                <a:lnTo>
                  <a:pt x="126301" y="842022"/>
                </a:lnTo>
                <a:lnTo>
                  <a:pt x="75742" y="730478"/>
                </a:lnTo>
                <a:lnTo>
                  <a:pt x="42036" y="612305"/>
                </a:lnTo>
                <a:lnTo>
                  <a:pt x="25412" y="490067"/>
                </a:lnTo>
                <a:lnTo>
                  <a:pt x="26034" y="366331"/>
                </a:lnTo>
                <a:lnTo>
                  <a:pt x="44056" y="243662"/>
                </a:lnTo>
                <a:lnTo>
                  <a:pt x="79641" y="124625"/>
                </a:lnTo>
                <a:lnTo>
                  <a:pt x="133350" y="10845"/>
                </a:lnTo>
                <a:lnTo>
                  <a:pt x="110375" y="0"/>
                </a:lnTo>
                <a:close/>
              </a:path>
              <a:path w="183515" h="952500">
                <a:moveTo>
                  <a:pt x="173532" y="867651"/>
                </a:moveTo>
                <a:lnTo>
                  <a:pt x="152298" y="881595"/>
                </a:lnTo>
                <a:lnTo>
                  <a:pt x="175178" y="881595"/>
                </a:lnTo>
                <a:lnTo>
                  <a:pt x="173532" y="867651"/>
                </a:lnTo>
                <a:close/>
              </a:path>
            </a:pathLst>
          </a:custGeom>
          <a:solidFill>
            <a:srgbClr val="0070C0"/>
          </a:solidFill>
        </p:spPr>
        <p:txBody>
          <a:bodyPr wrap="square" lIns="0" tIns="0" rIns="0" bIns="0" rtlCol="0"/>
          <a:lstStyle/>
          <a:p>
            <a:endParaRPr/>
          </a:p>
        </p:txBody>
      </p:sp>
      <p:sp>
        <p:nvSpPr>
          <p:cNvPr id="17" name="object 17"/>
          <p:cNvSpPr/>
          <p:nvPr/>
        </p:nvSpPr>
        <p:spPr>
          <a:xfrm>
            <a:off x="8831757" y="3648900"/>
            <a:ext cx="203835" cy="927735"/>
          </a:xfrm>
          <a:custGeom>
            <a:avLst/>
            <a:gdLst/>
            <a:ahLst/>
            <a:cxnLst/>
            <a:rect l="l" t="t" r="r" b="b"/>
            <a:pathLst>
              <a:path w="203834" h="927735">
                <a:moveTo>
                  <a:pt x="82664" y="842759"/>
                </a:moveTo>
                <a:lnTo>
                  <a:pt x="72224" y="927315"/>
                </a:lnTo>
                <a:lnTo>
                  <a:pt x="146138" y="884936"/>
                </a:lnTo>
                <a:lnTo>
                  <a:pt x="124294" y="870432"/>
                </a:lnTo>
                <a:lnTo>
                  <a:pt x="132361" y="856335"/>
                </a:lnTo>
                <a:lnTo>
                  <a:pt x="103098" y="856335"/>
                </a:lnTo>
                <a:lnTo>
                  <a:pt x="82664" y="842759"/>
                </a:lnTo>
                <a:close/>
              </a:path>
              <a:path w="203834" h="927735">
                <a:moveTo>
                  <a:pt x="20675" y="0"/>
                </a:moveTo>
                <a:lnTo>
                  <a:pt x="0" y="14744"/>
                </a:lnTo>
                <a:lnTo>
                  <a:pt x="37922" y="67932"/>
                </a:lnTo>
                <a:lnTo>
                  <a:pt x="71208" y="123329"/>
                </a:lnTo>
                <a:lnTo>
                  <a:pt x="100152" y="180911"/>
                </a:lnTo>
                <a:lnTo>
                  <a:pt x="124599" y="240004"/>
                </a:lnTo>
                <a:lnTo>
                  <a:pt x="160400" y="362089"/>
                </a:lnTo>
                <a:lnTo>
                  <a:pt x="178092" y="485254"/>
                </a:lnTo>
                <a:lnTo>
                  <a:pt x="177533" y="605955"/>
                </a:lnTo>
                <a:lnTo>
                  <a:pt x="158521" y="720458"/>
                </a:lnTo>
                <a:lnTo>
                  <a:pt x="120865" y="825284"/>
                </a:lnTo>
                <a:lnTo>
                  <a:pt x="103098" y="856335"/>
                </a:lnTo>
                <a:lnTo>
                  <a:pt x="132361" y="856335"/>
                </a:lnTo>
                <a:lnTo>
                  <a:pt x="144018" y="835964"/>
                </a:lnTo>
                <a:lnTo>
                  <a:pt x="183197" y="726884"/>
                </a:lnTo>
                <a:lnTo>
                  <a:pt x="202920" y="608101"/>
                </a:lnTo>
                <a:lnTo>
                  <a:pt x="203504" y="483488"/>
                </a:lnTo>
                <a:lnTo>
                  <a:pt x="185280" y="356692"/>
                </a:lnTo>
                <a:lnTo>
                  <a:pt x="148602" y="231546"/>
                </a:lnTo>
                <a:lnTo>
                  <a:pt x="123266" y="170345"/>
                </a:lnTo>
                <a:lnTo>
                  <a:pt x="93484" y="111074"/>
                </a:lnTo>
                <a:lnTo>
                  <a:pt x="59181" y="54000"/>
                </a:lnTo>
                <a:lnTo>
                  <a:pt x="20675" y="0"/>
                </a:lnTo>
                <a:close/>
              </a:path>
            </a:pathLst>
          </a:custGeom>
          <a:solidFill>
            <a:srgbClr val="0070C0"/>
          </a:solidFill>
        </p:spPr>
        <p:txBody>
          <a:bodyPr wrap="square" lIns="0" tIns="0" rIns="0" bIns="0" rtlCol="0"/>
          <a:lstStyle/>
          <a:p>
            <a:endParaRPr/>
          </a:p>
        </p:txBody>
      </p:sp>
      <p:sp>
        <p:nvSpPr>
          <p:cNvPr id="18" name="object 18"/>
          <p:cNvSpPr txBox="1"/>
          <p:nvPr/>
        </p:nvSpPr>
        <p:spPr>
          <a:xfrm>
            <a:off x="6114631" y="4610684"/>
            <a:ext cx="4175125" cy="836294"/>
          </a:xfrm>
          <a:prstGeom prst="rect">
            <a:avLst/>
          </a:prstGeom>
        </p:spPr>
        <p:txBody>
          <a:bodyPr vert="horz" wrap="square" lIns="0" tIns="12700" rIns="0" bIns="0" rtlCol="0">
            <a:spAutoFit/>
          </a:bodyPr>
          <a:lstStyle/>
          <a:p>
            <a:pPr marL="12700">
              <a:lnSpc>
                <a:spcPct val="100000"/>
              </a:lnSpc>
              <a:spcBef>
                <a:spcPts val="100"/>
              </a:spcBef>
              <a:tabLst>
                <a:tab pos="2423160" algn="l"/>
              </a:tabLst>
            </a:pPr>
            <a:r>
              <a:rPr sz="2400" i="1" spc="30" dirty="0">
                <a:solidFill>
                  <a:srgbClr val="0070C0"/>
                </a:solidFill>
                <a:latin typeface="Times New Roman"/>
                <a:cs typeface="Times New Roman"/>
              </a:rPr>
              <a:t>L</a:t>
            </a:r>
            <a:r>
              <a:rPr sz="2400" spc="30" dirty="0">
                <a:solidFill>
                  <a:srgbClr val="0070C0"/>
                </a:solidFill>
                <a:latin typeface="Times New Roman"/>
                <a:cs typeface="Times New Roman"/>
              </a:rPr>
              <a:t>(</a:t>
            </a:r>
            <a:r>
              <a:rPr sz="2400" i="1" spc="30" dirty="0">
                <a:solidFill>
                  <a:srgbClr val="0070C0"/>
                </a:solidFill>
                <a:latin typeface="Times New Roman"/>
                <a:cs typeface="Times New Roman"/>
              </a:rPr>
              <a:t>x</a:t>
            </a:r>
            <a:r>
              <a:rPr sz="2400" spc="30" dirty="0">
                <a:solidFill>
                  <a:srgbClr val="0070C0"/>
                </a:solidFill>
                <a:latin typeface="Times New Roman"/>
                <a:cs typeface="Times New Roman"/>
              </a:rPr>
              <a:t>+</a:t>
            </a:r>
            <a:r>
              <a:rPr sz="2400" i="1" spc="30" dirty="0">
                <a:solidFill>
                  <a:srgbClr val="0070C0"/>
                </a:solidFill>
                <a:latin typeface="Times New Roman"/>
                <a:cs typeface="Times New Roman"/>
              </a:rPr>
              <a:t>δ</a:t>
            </a:r>
            <a:r>
              <a:rPr sz="2400" spc="30" dirty="0">
                <a:solidFill>
                  <a:srgbClr val="0070C0"/>
                </a:solidFill>
                <a:latin typeface="Times New Roman"/>
                <a:cs typeface="Times New Roman"/>
              </a:rPr>
              <a:t>)</a:t>
            </a:r>
            <a:r>
              <a:rPr sz="2400" spc="5" dirty="0">
                <a:solidFill>
                  <a:srgbClr val="0070C0"/>
                </a:solidFill>
                <a:latin typeface="Times New Roman"/>
                <a:cs typeface="Times New Roman"/>
              </a:rPr>
              <a:t> </a:t>
            </a:r>
            <a:r>
              <a:rPr sz="2400" dirty="0">
                <a:solidFill>
                  <a:srgbClr val="0070C0"/>
                </a:solidFill>
                <a:latin typeface="Times New Roman"/>
                <a:cs typeface="Times New Roman"/>
              </a:rPr>
              <a:t>= 0.01%	</a:t>
            </a:r>
            <a:r>
              <a:rPr sz="2400" i="1" spc="35" dirty="0">
                <a:solidFill>
                  <a:srgbClr val="0070C0"/>
                </a:solidFill>
                <a:latin typeface="Times New Roman"/>
                <a:cs typeface="Times New Roman"/>
              </a:rPr>
              <a:t>L</a:t>
            </a:r>
            <a:r>
              <a:rPr sz="2400" spc="35" dirty="0">
                <a:solidFill>
                  <a:srgbClr val="0070C0"/>
                </a:solidFill>
                <a:latin typeface="Times New Roman"/>
                <a:cs typeface="Times New Roman"/>
              </a:rPr>
              <a:t>(</a:t>
            </a:r>
            <a:r>
              <a:rPr sz="2400" i="1" spc="35" dirty="0">
                <a:solidFill>
                  <a:srgbClr val="0070C0"/>
                </a:solidFill>
                <a:latin typeface="Times New Roman"/>
                <a:cs typeface="Times New Roman"/>
              </a:rPr>
              <a:t>x</a:t>
            </a:r>
            <a:r>
              <a:rPr sz="2400" spc="35" dirty="0">
                <a:solidFill>
                  <a:srgbClr val="0070C0"/>
                </a:solidFill>
                <a:latin typeface="Times New Roman"/>
                <a:cs typeface="Times New Roman"/>
              </a:rPr>
              <a:t>-</a:t>
            </a:r>
            <a:r>
              <a:rPr sz="2400" i="1" spc="35" dirty="0">
                <a:solidFill>
                  <a:srgbClr val="0070C0"/>
                </a:solidFill>
                <a:latin typeface="Times New Roman"/>
                <a:cs typeface="Times New Roman"/>
              </a:rPr>
              <a:t>δ</a:t>
            </a:r>
            <a:r>
              <a:rPr sz="2400" spc="35" dirty="0">
                <a:solidFill>
                  <a:srgbClr val="0070C0"/>
                </a:solidFill>
                <a:latin typeface="Times New Roman"/>
                <a:cs typeface="Times New Roman"/>
              </a:rPr>
              <a:t>) </a:t>
            </a:r>
            <a:r>
              <a:rPr sz="2400" dirty="0">
                <a:solidFill>
                  <a:srgbClr val="0070C0"/>
                </a:solidFill>
                <a:latin typeface="Times New Roman"/>
                <a:cs typeface="Times New Roman"/>
              </a:rPr>
              <a:t>=</a:t>
            </a:r>
            <a:r>
              <a:rPr sz="2400" spc="-125" dirty="0">
                <a:solidFill>
                  <a:srgbClr val="0070C0"/>
                </a:solidFill>
                <a:latin typeface="Times New Roman"/>
                <a:cs typeface="Times New Roman"/>
              </a:rPr>
              <a:t> </a:t>
            </a:r>
            <a:r>
              <a:rPr sz="2400" dirty="0">
                <a:solidFill>
                  <a:srgbClr val="0070C0"/>
                </a:solidFill>
                <a:latin typeface="Times New Roman"/>
                <a:cs typeface="Times New Roman"/>
              </a:rPr>
              <a:t>2.0%</a:t>
            </a:r>
            <a:endParaRPr sz="2400">
              <a:latin typeface="Times New Roman"/>
              <a:cs typeface="Times New Roman"/>
            </a:endParaRPr>
          </a:p>
          <a:p>
            <a:pPr marL="1152525">
              <a:lnSpc>
                <a:spcPct val="100000"/>
              </a:lnSpc>
              <a:spcBef>
                <a:spcPts val="140"/>
              </a:spcBef>
            </a:pPr>
            <a:r>
              <a:rPr sz="2800" spc="-25" dirty="0">
                <a:solidFill>
                  <a:srgbClr val="0070C0"/>
                </a:solidFill>
                <a:latin typeface="Arial"/>
                <a:cs typeface="Arial"/>
              </a:rPr>
              <a:t>Double </a:t>
            </a:r>
            <a:r>
              <a:rPr sz="2800" spc="-105" dirty="0">
                <a:solidFill>
                  <a:srgbClr val="0070C0"/>
                </a:solidFill>
                <a:latin typeface="Arial"/>
                <a:cs typeface="Arial"/>
              </a:rPr>
              <a:t>check</a:t>
            </a:r>
            <a:endParaRPr sz="2800">
              <a:latin typeface="Arial"/>
              <a:cs typeface="Arial"/>
            </a:endParaRPr>
          </a:p>
        </p:txBody>
      </p:sp>
      <p:sp>
        <p:nvSpPr>
          <p:cNvPr id="19" name="Slide Number Placeholder 18"/>
          <p:cNvSpPr>
            <a:spLocks noGrp="1"/>
          </p:cNvSpPr>
          <p:nvPr>
            <p:ph type="sldNum" sz="quarter" idx="7"/>
          </p:nvPr>
        </p:nvSpPr>
        <p:spPr/>
        <p:txBody>
          <a:bodyPr/>
          <a:lstStyle/>
          <a:p>
            <a:pPr marL="25400">
              <a:lnSpc>
                <a:spcPts val="1310"/>
              </a:lnSpc>
            </a:pPr>
            <a:fld id="{81D60167-4931-47E6-BA6A-407CBD079E47}" type="slidenum">
              <a:rPr lang="en-US" spc="-40" smtClean="0"/>
              <a:t>35</a:t>
            </a:fld>
            <a:endParaRPr lang="en-US" spc="-4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9063355" cy="695960"/>
          </a:xfrm>
          <a:prstGeom prst="rect">
            <a:avLst/>
          </a:prstGeom>
        </p:spPr>
        <p:txBody>
          <a:bodyPr vert="horz" wrap="square" lIns="0" tIns="12700" rIns="0" bIns="0" rtlCol="0">
            <a:spAutoFit/>
          </a:bodyPr>
          <a:lstStyle/>
          <a:p>
            <a:pPr marL="12700">
              <a:lnSpc>
                <a:spcPct val="100000"/>
              </a:lnSpc>
              <a:spcBef>
                <a:spcPts val="100"/>
              </a:spcBef>
            </a:pPr>
            <a:r>
              <a:rPr spc="-175" dirty="0"/>
              <a:t>Insights </a:t>
            </a:r>
            <a:r>
              <a:rPr spc="-20" dirty="0"/>
              <a:t>from </a:t>
            </a:r>
            <a:r>
              <a:rPr spc="-95" dirty="0"/>
              <a:t>Learning-Theoretic</a:t>
            </a:r>
            <a:r>
              <a:rPr spc="60" dirty="0"/>
              <a:t> </a:t>
            </a:r>
            <a:r>
              <a:rPr spc="-200" dirty="0"/>
              <a:t>Tools</a:t>
            </a:r>
          </a:p>
        </p:txBody>
      </p:sp>
      <p:sp>
        <p:nvSpPr>
          <p:cNvPr id="3" name="object 3"/>
          <p:cNvSpPr txBox="1"/>
          <p:nvPr/>
        </p:nvSpPr>
        <p:spPr>
          <a:xfrm>
            <a:off x="916939" y="1795145"/>
            <a:ext cx="8439150" cy="452120"/>
          </a:xfrm>
          <a:prstGeom prst="rect">
            <a:avLst/>
          </a:prstGeom>
        </p:spPr>
        <p:txBody>
          <a:bodyPr vert="horz" wrap="square" lIns="0" tIns="12700" rIns="0" bIns="0" rtlCol="0">
            <a:spAutoFit/>
          </a:bodyPr>
          <a:lstStyle/>
          <a:p>
            <a:pPr marL="241300" indent="-228600">
              <a:lnSpc>
                <a:spcPct val="100000"/>
              </a:lnSpc>
              <a:spcBef>
                <a:spcPts val="100"/>
              </a:spcBef>
              <a:buChar char="•"/>
              <a:tabLst>
                <a:tab pos="241300" algn="l"/>
              </a:tabLst>
            </a:pPr>
            <a:r>
              <a:rPr sz="2800" spc="-95" dirty="0">
                <a:latin typeface="Arial"/>
                <a:cs typeface="Arial"/>
              </a:rPr>
              <a:t>Flexible </a:t>
            </a:r>
            <a:r>
              <a:rPr sz="2800" spc="-5" dirty="0">
                <a:latin typeface="Arial"/>
                <a:cs typeface="Arial"/>
              </a:rPr>
              <a:t>equilibrium </a:t>
            </a:r>
            <a:r>
              <a:rPr sz="2800" spc="-70" dirty="0">
                <a:latin typeface="Arial"/>
                <a:cs typeface="Arial"/>
              </a:rPr>
              <a:t>state </a:t>
            </a:r>
            <a:r>
              <a:rPr sz="2800" spc="5" dirty="0">
                <a:latin typeface="Arial"/>
                <a:cs typeface="Arial"/>
              </a:rPr>
              <a:t>with </a:t>
            </a:r>
            <a:r>
              <a:rPr sz="2800" spc="-45" dirty="0">
                <a:latin typeface="Arial"/>
                <a:cs typeface="Arial"/>
              </a:rPr>
              <a:t>heterogeneous</a:t>
            </a:r>
            <a:r>
              <a:rPr sz="2800" spc="114" dirty="0">
                <a:latin typeface="Arial"/>
                <a:cs typeface="Arial"/>
              </a:rPr>
              <a:t> </a:t>
            </a:r>
            <a:r>
              <a:rPr sz="2800" spc="-105" dirty="0">
                <a:latin typeface="Arial"/>
                <a:cs typeface="Arial"/>
              </a:rPr>
              <a:t>senders</a:t>
            </a:r>
            <a:endParaRPr sz="2800">
              <a:latin typeface="Arial"/>
              <a:cs typeface="Arial"/>
            </a:endParaRPr>
          </a:p>
        </p:txBody>
      </p:sp>
      <p:sp>
        <p:nvSpPr>
          <p:cNvPr id="4" name="object 4"/>
          <p:cNvSpPr/>
          <p:nvPr/>
        </p:nvSpPr>
        <p:spPr>
          <a:xfrm>
            <a:off x="1397762" y="3216645"/>
            <a:ext cx="7981229" cy="277411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560480" y="2388521"/>
            <a:ext cx="3389036" cy="61911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772363" y="2517538"/>
            <a:ext cx="752157" cy="424535"/>
          </a:xfrm>
          <a:prstGeom prst="rect">
            <a:avLst/>
          </a:prstGeom>
          <a:blipFill>
            <a:blip r:embed="rId4" cstate="print"/>
            <a:stretch>
              <a:fillRect/>
            </a:stretch>
          </a:blipFill>
        </p:spPr>
        <p:txBody>
          <a:bodyPr wrap="square" lIns="0" tIns="0" rIns="0" bIns="0" rtlCol="0"/>
          <a:lstStyle/>
          <a:p>
            <a:endParaRPr/>
          </a:p>
        </p:txBody>
      </p:sp>
      <p:sp>
        <p:nvSpPr>
          <p:cNvPr id="7" name="Slide Number Placeholder 6"/>
          <p:cNvSpPr>
            <a:spLocks noGrp="1"/>
          </p:cNvSpPr>
          <p:nvPr>
            <p:ph type="sldNum" sz="quarter" idx="7"/>
          </p:nvPr>
        </p:nvSpPr>
        <p:spPr/>
        <p:txBody>
          <a:bodyPr/>
          <a:lstStyle/>
          <a:p>
            <a:pPr marL="25400">
              <a:lnSpc>
                <a:spcPts val="1310"/>
              </a:lnSpc>
            </a:pPr>
            <a:fld id="{81D60167-4931-47E6-BA6A-407CBD079E47}" type="slidenum">
              <a:rPr lang="en-US" spc="-40" smtClean="0"/>
              <a:t>36</a:t>
            </a:fld>
            <a:endParaRPr lang="en-US" spc="-4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8310880" cy="695960"/>
          </a:xfrm>
          <a:prstGeom prst="rect">
            <a:avLst/>
          </a:prstGeom>
        </p:spPr>
        <p:txBody>
          <a:bodyPr vert="horz" wrap="square" lIns="0" tIns="12700" rIns="0" bIns="0" rtlCol="0">
            <a:spAutoFit/>
          </a:bodyPr>
          <a:lstStyle/>
          <a:p>
            <a:pPr marL="12700">
              <a:lnSpc>
                <a:spcPct val="100000"/>
              </a:lnSpc>
              <a:spcBef>
                <a:spcPts val="100"/>
              </a:spcBef>
            </a:pPr>
            <a:r>
              <a:rPr spc="-175" dirty="0"/>
              <a:t>Insights </a:t>
            </a:r>
            <a:r>
              <a:rPr spc="-20" dirty="0"/>
              <a:t>from </a:t>
            </a:r>
            <a:r>
              <a:rPr spc="-50" dirty="0"/>
              <a:t>No-Regret</a:t>
            </a:r>
            <a:r>
              <a:rPr spc="120" dirty="0"/>
              <a:t> </a:t>
            </a:r>
            <a:r>
              <a:rPr spc="-185" dirty="0"/>
              <a:t>Guarantee</a:t>
            </a:r>
          </a:p>
        </p:txBody>
      </p:sp>
      <p:sp>
        <p:nvSpPr>
          <p:cNvPr id="3" name="object 3"/>
          <p:cNvSpPr/>
          <p:nvPr/>
        </p:nvSpPr>
        <p:spPr>
          <a:xfrm>
            <a:off x="2987194" y="2464320"/>
            <a:ext cx="4858512" cy="350606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24800" y="2747721"/>
            <a:ext cx="749935" cy="131445"/>
          </a:xfrm>
          <a:custGeom>
            <a:avLst/>
            <a:gdLst/>
            <a:ahLst/>
            <a:cxnLst/>
            <a:rect l="l" t="t" r="r" b="b"/>
            <a:pathLst>
              <a:path w="749934" h="131444">
                <a:moveTo>
                  <a:pt x="635190" y="0"/>
                </a:moveTo>
                <a:lnTo>
                  <a:pt x="628116" y="1854"/>
                </a:lnTo>
                <a:lnTo>
                  <a:pt x="624928" y="4140"/>
                </a:lnTo>
                <a:lnTo>
                  <a:pt x="618972" y="14363"/>
                </a:lnTo>
                <a:lnTo>
                  <a:pt x="621271" y="23113"/>
                </a:lnTo>
                <a:lnTo>
                  <a:pt x="668159" y="50469"/>
                </a:lnTo>
                <a:lnTo>
                  <a:pt x="0" y="50469"/>
                </a:lnTo>
                <a:lnTo>
                  <a:pt x="0" y="79044"/>
                </a:lnTo>
                <a:lnTo>
                  <a:pt x="668159" y="79044"/>
                </a:lnTo>
                <a:lnTo>
                  <a:pt x="621271" y="106387"/>
                </a:lnTo>
                <a:lnTo>
                  <a:pt x="618972" y="115138"/>
                </a:lnTo>
                <a:lnTo>
                  <a:pt x="626922" y="128777"/>
                </a:lnTo>
                <a:lnTo>
                  <a:pt x="635673" y="131076"/>
                </a:lnTo>
                <a:lnTo>
                  <a:pt x="749363" y="64757"/>
                </a:lnTo>
                <a:lnTo>
                  <a:pt x="639076" y="419"/>
                </a:lnTo>
                <a:lnTo>
                  <a:pt x="635190" y="0"/>
                </a:lnTo>
                <a:close/>
              </a:path>
            </a:pathLst>
          </a:custGeom>
          <a:solidFill>
            <a:srgbClr val="0070C0"/>
          </a:solidFill>
        </p:spPr>
        <p:txBody>
          <a:bodyPr wrap="square" lIns="0" tIns="0" rIns="0" bIns="0" rtlCol="0"/>
          <a:lstStyle/>
          <a:p>
            <a:endParaRPr/>
          </a:p>
        </p:txBody>
      </p:sp>
      <p:sp>
        <p:nvSpPr>
          <p:cNvPr id="5" name="object 5"/>
          <p:cNvSpPr/>
          <p:nvPr/>
        </p:nvSpPr>
        <p:spPr>
          <a:xfrm>
            <a:off x="7924800" y="4386021"/>
            <a:ext cx="749935" cy="131445"/>
          </a:xfrm>
          <a:custGeom>
            <a:avLst/>
            <a:gdLst/>
            <a:ahLst/>
            <a:cxnLst/>
            <a:rect l="l" t="t" r="r" b="b"/>
            <a:pathLst>
              <a:path w="749934" h="131445">
                <a:moveTo>
                  <a:pt x="635190" y="0"/>
                </a:moveTo>
                <a:lnTo>
                  <a:pt x="628116" y="1854"/>
                </a:lnTo>
                <a:lnTo>
                  <a:pt x="624928" y="4140"/>
                </a:lnTo>
                <a:lnTo>
                  <a:pt x="618972" y="14363"/>
                </a:lnTo>
                <a:lnTo>
                  <a:pt x="621271" y="23113"/>
                </a:lnTo>
                <a:lnTo>
                  <a:pt x="668159" y="50469"/>
                </a:lnTo>
                <a:lnTo>
                  <a:pt x="0" y="50469"/>
                </a:lnTo>
                <a:lnTo>
                  <a:pt x="0" y="79044"/>
                </a:lnTo>
                <a:lnTo>
                  <a:pt x="668159" y="79044"/>
                </a:lnTo>
                <a:lnTo>
                  <a:pt x="621271" y="106387"/>
                </a:lnTo>
                <a:lnTo>
                  <a:pt x="618972" y="115138"/>
                </a:lnTo>
                <a:lnTo>
                  <a:pt x="626922" y="128778"/>
                </a:lnTo>
                <a:lnTo>
                  <a:pt x="635673" y="131076"/>
                </a:lnTo>
                <a:lnTo>
                  <a:pt x="749363" y="64757"/>
                </a:lnTo>
                <a:lnTo>
                  <a:pt x="639076" y="419"/>
                </a:lnTo>
                <a:lnTo>
                  <a:pt x="635190" y="0"/>
                </a:lnTo>
                <a:close/>
              </a:path>
            </a:pathLst>
          </a:custGeom>
          <a:solidFill>
            <a:srgbClr val="0070C0"/>
          </a:solidFill>
        </p:spPr>
        <p:txBody>
          <a:bodyPr wrap="square" lIns="0" tIns="0" rIns="0" bIns="0" rtlCol="0"/>
          <a:lstStyle/>
          <a:p>
            <a:endParaRPr/>
          </a:p>
        </p:txBody>
      </p:sp>
      <p:sp>
        <p:nvSpPr>
          <p:cNvPr id="6" name="object 6"/>
          <p:cNvSpPr txBox="1"/>
          <p:nvPr/>
        </p:nvSpPr>
        <p:spPr>
          <a:xfrm>
            <a:off x="916939" y="1795145"/>
            <a:ext cx="10321925" cy="1216025"/>
          </a:xfrm>
          <a:prstGeom prst="rect">
            <a:avLst/>
          </a:prstGeom>
        </p:spPr>
        <p:txBody>
          <a:bodyPr vert="horz" wrap="square" lIns="0" tIns="63500" rIns="0" bIns="0" rtlCol="0">
            <a:spAutoFit/>
          </a:bodyPr>
          <a:lstStyle/>
          <a:p>
            <a:pPr marL="241300" marR="5080" indent="-228600">
              <a:lnSpc>
                <a:spcPts val="3000"/>
              </a:lnSpc>
              <a:spcBef>
                <a:spcPts val="500"/>
              </a:spcBef>
              <a:buChar char="•"/>
              <a:tabLst>
                <a:tab pos="241300" algn="l"/>
              </a:tabLst>
            </a:pPr>
            <a:r>
              <a:rPr sz="2800" spc="-80" dirty="0">
                <a:latin typeface="Arial"/>
                <a:cs typeface="Arial"/>
              </a:rPr>
              <a:t>Random </a:t>
            </a:r>
            <a:r>
              <a:rPr sz="2800" spc="-125" dirty="0">
                <a:latin typeface="Arial"/>
                <a:cs typeface="Arial"/>
              </a:rPr>
              <a:t>loss </a:t>
            </a:r>
            <a:r>
              <a:rPr sz="2800" spc="-45" dirty="0">
                <a:latin typeface="Arial"/>
                <a:cs typeface="Arial"/>
              </a:rPr>
              <a:t>tolerance </a:t>
            </a:r>
            <a:r>
              <a:rPr sz="2800" spc="-180" dirty="0">
                <a:latin typeface="Arial"/>
                <a:cs typeface="Arial"/>
              </a:rPr>
              <a:t>vs. </a:t>
            </a:r>
            <a:r>
              <a:rPr sz="2800" spc="-50" dirty="0">
                <a:latin typeface="Arial"/>
                <a:cs typeface="Arial"/>
              </a:rPr>
              <a:t>Congestion </a:t>
            </a:r>
            <a:r>
              <a:rPr sz="2800" spc="-125" dirty="0">
                <a:latin typeface="Arial"/>
                <a:cs typeface="Arial"/>
              </a:rPr>
              <a:t>loss </a:t>
            </a:r>
            <a:r>
              <a:rPr sz="2800" spc="-65" dirty="0">
                <a:latin typeface="Arial"/>
                <a:cs typeface="Arial"/>
              </a:rPr>
              <a:t>(8Mbps, </a:t>
            </a:r>
            <a:r>
              <a:rPr sz="2800" spc="-200" dirty="0">
                <a:latin typeface="Arial"/>
                <a:cs typeface="Arial"/>
              </a:rPr>
              <a:t>25KB </a:t>
            </a:r>
            <a:r>
              <a:rPr sz="2800" spc="55" dirty="0">
                <a:latin typeface="Arial"/>
                <a:cs typeface="Arial"/>
              </a:rPr>
              <a:t>per-flow  </a:t>
            </a:r>
            <a:r>
              <a:rPr sz="2800" spc="-114" dirty="0">
                <a:latin typeface="Arial"/>
                <a:cs typeface="Arial"/>
              </a:rPr>
              <a:t>share)</a:t>
            </a:r>
            <a:endParaRPr sz="2800">
              <a:latin typeface="Arial"/>
              <a:cs typeface="Arial"/>
            </a:endParaRPr>
          </a:p>
          <a:p>
            <a:pPr marR="1621790" algn="r">
              <a:lnSpc>
                <a:spcPts val="2970"/>
              </a:lnSpc>
            </a:pPr>
            <a:r>
              <a:rPr sz="2800" spc="70" dirty="0">
                <a:solidFill>
                  <a:srgbClr val="0070C0"/>
                </a:solidFill>
                <a:latin typeface="Arial"/>
                <a:cs typeface="Arial"/>
              </a:rPr>
              <a:t>~1</a:t>
            </a:r>
            <a:r>
              <a:rPr sz="2800" spc="-85" dirty="0">
                <a:solidFill>
                  <a:srgbClr val="0070C0"/>
                </a:solidFill>
                <a:latin typeface="Arial"/>
                <a:cs typeface="Arial"/>
              </a:rPr>
              <a:t>5</a:t>
            </a:r>
            <a:endParaRPr sz="2800">
              <a:latin typeface="Arial"/>
              <a:cs typeface="Arial"/>
            </a:endParaRPr>
          </a:p>
        </p:txBody>
      </p:sp>
      <p:sp>
        <p:nvSpPr>
          <p:cNvPr id="7" name="object 7"/>
          <p:cNvSpPr/>
          <p:nvPr/>
        </p:nvSpPr>
        <p:spPr>
          <a:xfrm>
            <a:off x="9618116" y="2691828"/>
            <a:ext cx="158750" cy="250825"/>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9029700" y="4196778"/>
            <a:ext cx="546100" cy="452120"/>
          </a:xfrm>
          <a:prstGeom prst="rect">
            <a:avLst/>
          </a:prstGeom>
        </p:spPr>
        <p:txBody>
          <a:bodyPr vert="horz" wrap="square" lIns="0" tIns="12700" rIns="0" bIns="0" rtlCol="0">
            <a:spAutoFit/>
          </a:bodyPr>
          <a:lstStyle/>
          <a:p>
            <a:pPr marL="12700">
              <a:lnSpc>
                <a:spcPct val="100000"/>
              </a:lnSpc>
              <a:spcBef>
                <a:spcPts val="100"/>
              </a:spcBef>
            </a:pPr>
            <a:r>
              <a:rPr sz="2800" spc="229" dirty="0">
                <a:solidFill>
                  <a:srgbClr val="0070C0"/>
                </a:solidFill>
                <a:latin typeface="Arial"/>
                <a:cs typeface="Arial"/>
              </a:rPr>
              <a:t>~</a:t>
            </a:r>
            <a:r>
              <a:rPr sz="2800" spc="-110" dirty="0">
                <a:solidFill>
                  <a:srgbClr val="0070C0"/>
                </a:solidFill>
                <a:latin typeface="Arial"/>
                <a:cs typeface="Arial"/>
              </a:rPr>
              <a:t> </a:t>
            </a:r>
            <a:r>
              <a:rPr sz="2800" spc="-85" dirty="0">
                <a:solidFill>
                  <a:srgbClr val="0070C0"/>
                </a:solidFill>
                <a:latin typeface="Arial"/>
                <a:cs typeface="Arial"/>
              </a:rPr>
              <a:t>5</a:t>
            </a:r>
            <a:endParaRPr sz="2800">
              <a:latin typeface="Arial"/>
              <a:cs typeface="Arial"/>
            </a:endParaRPr>
          </a:p>
        </p:txBody>
      </p:sp>
      <p:sp>
        <p:nvSpPr>
          <p:cNvPr id="9" name="object 9"/>
          <p:cNvSpPr/>
          <p:nvPr/>
        </p:nvSpPr>
        <p:spPr>
          <a:xfrm>
            <a:off x="9572739" y="4330128"/>
            <a:ext cx="158750" cy="250825"/>
          </a:xfrm>
          <a:prstGeom prst="rect">
            <a:avLst/>
          </a:prstGeom>
          <a:blipFill>
            <a:blip r:embed="rId3" cstate="print"/>
            <a:stretch>
              <a:fillRect/>
            </a:stretch>
          </a:blipFill>
        </p:spPr>
        <p:txBody>
          <a:bodyPr wrap="square" lIns="0" tIns="0" rIns="0" bIns="0" rtlCol="0"/>
          <a:lstStyle/>
          <a:p>
            <a:endParaRPr/>
          </a:p>
        </p:txBody>
      </p:sp>
      <p:sp>
        <p:nvSpPr>
          <p:cNvPr id="10" name="Slide Number Placeholder 9"/>
          <p:cNvSpPr>
            <a:spLocks noGrp="1"/>
          </p:cNvSpPr>
          <p:nvPr>
            <p:ph type="sldNum" sz="quarter" idx="7"/>
          </p:nvPr>
        </p:nvSpPr>
        <p:spPr/>
        <p:txBody>
          <a:bodyPr/>
          <a:lstStyle/>
          <a:p>
            <a:pPr marL="25400">
              <a:lnSpc>
                <a:spcPts val="1310"/>
              </a:lnSpc>
            </a:pPr>
            <a:fld id="{81D60167-4931-47E6-BA6A-407CBD079E47}" type="slidenum">
              <a:rPr lang="en-US" spc="-40" smtClean="0"/>
              <a:t>37</a:t>
            </a:fld>
            <a:endParaRPr lang="en-US" spc="-4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19299" y="2345097"/>
            <a:ext cx="5390946" cy="390838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611847"/>
            <a:ext cx="9794240" cy="695960"/>
          </a:xfrm>
          <a:prstGeom prst="rect">
            <a:avLst/>
          </a:prstGeom>
        </p:spPr>
        <p:txBody>
          <a:bodyPr vert="horz" wrap="square" lIns="0" tIns="12700" rIns="0" bIns="0" rtlCol="0">
            <a:spAutoFit/>
          </a:bodyPr>
          <a:lstStyle/>
          <a:p>
            <a:pPr marL="12700">
              <a:lnSpc>
                <a:spcPct val="100000"/>
              </a:lnSpc>
              <a:spcBef>
                <a:spcPts val="100"/>
              </a:spcBef>
            </a:pPr>
            <a:r>
              <a:rPr spc="-95" dirty="0"/>
              <a:t>Limitation </a:t>
            </a:r>
            <a:r>
              <a:rPr spc="-90" dirty="0"/>
              <a:t>in </a:t>
            </a:r>
            <a:r>
              <a:rPr spc="-204" dirty="0"/>
              <a:t>Extremely </a:t>
            </a:r>
            <a:r>
              <a:rPr spc="-170" dirty="0"/>
              <a:t>Dynamic</a:t>
            </a:r>
            <a:r>
              <a:rPr spc="295" dirty="0"/>
              <a:t> </a:t>
            </a:r>
            <a:r>
              <a:rPr spc="-145" dirty="0"/>
              <a:t>Networks</a:t>
            </a:r>
          </a:p>
        </p:txBody>
      </p:sp>
      <p:sp>
        <p:nvSpPr>
          <p:cNvPr id="4" name="object 4"/>
          <p:cNvSpPr txBox="1"/>
          <p:nvPr/>
        </p:nvSpPr>
        <p:spPr>
          <a:xfrm>
            <a:off x="916939" y="1795145"/>
            <a:ext cx="8121015" cy="452120"/>
          </a:xfrm>
          <a:prstGeom prst="rect">
            <a:avLst/>
          </a:prstGeom>
        </p:spPr>
        <p:txBody>
          <a:bodyPr vert="horz" wrap="square" lIns="0" tIns="12700" rIns="0" bIns="0" rtlCol="0">
            <a:spAutoFit/>
          </a:bodyPr>
          <a:lstStyle/>
          <a:p>
            <a:pPr marL="241300" indent="-228600">
              <a:lnSpc>
                <a:spcPct val="100000"/>
              </a:lnSpc>
              <a:spcBef>
                <a:spcPts val="100"/>
              </a:spcBef>
              <a:buChar char="•"/>
              <a:tabLst>
                <a:tab pos="241300" algn="l"/>
              </a:tabLst>
            </a:pPr>
            <a:r>
              <a:rPr sz="2800" spc="-330" dirty="0">
                <a:latin typeface="Arial"/>
                <a:cs typeface="Arial"/>
              </a:rPr>
              <a:t>LTE </a:t>
            </a:r>
            <a:r>
              <a:rPr sz="2800" spc="-45" dirty="0">
                <a:latin typeface="Arial"/>
                <a:cs typeface="Arial"/>
              </a:rPr>
              <a:t>(Mahimahi </a:t>
            </a:r>
            <a:r>
              <a:rPr sz="2800" spc="-15" dirty="0">
                <a:latin typeface="Arial"/>
                <a:cs typeface="Arial"/>
              </a:rPr>
              <a:t>emulator </a:t>
            </a:r>
            <a:r>
              <a:rPr sz="2800" spc="-40" dirty="0">
                <a:solidFill>
                  <a:srgbClr val="7F7F7F"/>
                </a:solidFill>
                <a:latin typeface="Arial"/>
                <a:cs typeface="Arial"/>
              </a:rPr>
              <a:t>[Netravali </a:t>
            </a:r>
            <a:r>
              <a:rPr sz="2800" spc="-10" dirty="0">
                <a:solidFill>
                  <a:srgbClr val="7F7F7F"/>
                </a:solidFill>
                <a:latin typeface="Arial"/>
                <a:cs typeface="Arial"/>
              </a:rPr>
              <a:t>et </a:t>
            </a:r>
            <a:r>
              <a:rPr sz="2800" spc="-110" dirty="0">
                <a:solidFill>
                  <a:srgbClr val="7F7F7F"/>
                </a:solidFill>
                <a:latin typeface="Arial"/>
                <a:cs typeface="Arial"/>
              </a:rPr>
              <a:t>al. </a:t>
            </a:r>
            <a:r>
              <a:rPr sz="2800" spc="-210" dirty="0">
                <a:solidFill>
                  <a:srgbClr val="7F7F7F"/>
                </a:solidFill>
                <a:latin typeface="Arial"/>
                <a:cs typeface="Arial"/>
              </a:rPr>
              <a:t>ATC</a:t>
            </a:r>
            <a:r>
              <a:rPr sz="2800" spc="-60" dirty="0">
                <a:solidFill>
                  <a:srgbClr val="7F7F7F"/>
                </a:solidFill>
                <a:latin typeface="Arial"/>
                <a:cs typeface="Arial"/>
              </a:rPr>
              <a:t> </a:t>
            </a:r>
            <a:r>
              <a:rPr sz="2800" spc="-70" dirty="0">
                <a:solidFill>
                  <a:srgbClr val="7F7F7F"/>
                </a:solidFill>
                <a:latin typeface="Arial"/>
                <a:cs typeface="Arial"/>
              </a:rPr>
              <a:t>2015]</a:t>
            </a:r>
            <a:r>
              <a:rPr sz="2800" spc="-70" dirty="0">
                <a:latin typeface="Arial"/>
                <a:cs typeface="Arial"/>
              </a:rPr>
              <a:t>)</a:t>
            </a:r>
            <a:endParaRPr sz="2800">
              <a:latin typeface="Arial"/>
              <a:cs typeface="Arial"/>
            </a:endParaRPr>
          </a:p>
        </p:txBody>
      </p:sp>
      <p:sp>
        <p:nvSpPr>
          <p:cNvPr id="5" name="object 5"/>
          <p:cNvSpPr txBox="1"/>
          <p:nvPr/>
        </p:nvSpPr>
        <p:spPr>
          <a:xfrm>
            <a:off x="841486" y="3360470"/>
            <a:ext cx="1837055" cy="883919"/>
          </a:xfrm>
          <a:prstGeom prst="rect">
            <a:avLst/>
          </a:prstGeom>
        </p:spPr>
        <p:txBody>
          <a:bodyPr vert="horz" wrap="square" lIns="0" tIns="7620" rIns="0" bIns="0" rtlCol="0">
            <a:spAutoFit/>
          </a:bodyPr>
          <a:lstStyle/>
          <a:p>
            <a:pPr marL="12700" marR="5080" indent="596900">
              <a:lnSpc>
                <a:spcPct val="101200"/>
              </a:lnSpc>
              <a:spcBef>
                <a:spcPts val="60"/>
              </a:spcBef>
            </a:pPr>
            <a:r>
              <a:rPr sz="2800" spc="-100" dirty="0">
                <a:solidFill>
                  <a:srgbClr val="FF0000"/>
                </a:solidFill>
                <a:latin typeface="Arial"/>
                <a:cs typeface="Arial"/>
              </a:rPr>
              <a:t>Low  </a:t>
            </a:r>
            <a:r>
              <a:rPr sz="2800" spc="-150" dirty="0">
                <a:solidFill>
                  <a:srgbClr val="FF0000"/>
                </a:solidFill>
                <a:latin typeface="Arial"/>
                <a:cs typeface="Arial"/>
              </a:rPr>
              <a:t>T</a:t>
            </a:r>
            <a:r>
              <a:rPr sz="2800" spc="-140" dirty="0">
                <a:solidFill>
                  <a:srgbClr val="FF0000"/>
                </a:solidFill>
                <a:latin typeface="Arial"/>
                <a:cs typeface="Arial"/>
              </a:rPr>
              <a:t>h</a:t>
            </a:r>
            <a:r>
              <a:rPr sz="2800" spc="20" dirty="0">
                <a:solidFill>
                  <a:srgbClr val="FF0000"/>
                </a:solidFill>
                <a:latin typeface="Arial"/>
                <a:cs typeface="Arial"/>
              </a:rPr>
              <a:t>r</a:t>
            </a:r>
            <a:r>
              <a:rPr sz="2800" spc="30" dirty="0">
                <a:solidFill>
                  <a:srgbClr val="FF0000"/>
                </a:solidFill>
                <a:latin typeface="Arial"/>
                <a:cs typeface="Arial"/>
              </a:rPr>
              <a:t>o</a:t>
            </a:r>
            <a:r>
              <a:rPr sz="2800" spc="-25" dirty="0">
                <a:solidFill>
                  <a:srgbClr val="FF0000"/>
                </a:solidFill>
                <a:latin typeface="Arial"/>
                <a:cs typeface="Arial"/>
              </a:rPr>
              <a:t>u</a:t>
            </a:r>
            <a:r>
              <a:rPr sz="2800" spc="50" dirty="0">
                <a:solidFill>
                  <a:srgbClr val="FF0000"/>
                </a:solidFill>
                <a:latin typeface="Arial"/>
                <a:cs typeface="Arial"/>
              </a:rPr>
              <a:t>g</a:t>
            </a:r>
            <a:r>
              <a:rPr sz="2800" spc="-25" dirty="0">
                <a:solidFill>
                  <a:srgbClr val="FF0000"/>
                </a:solidFill>
                <a:latin typeface="Arial"/>
                <a:cs typeface="Arial"/>
              </a:rPr>
              <a:t>h</a:t>
            </a:r>
            <a:r>
              <a:rPr sz="2800" spc="50" dirty="0">
                <a:solidFill>
                  <a:srgbClr val="FF0000"/>
                </a:solidFill>
                <a:latin typeface="Arial"/>
                <a:cs typeface="Arial"/>
              </a:rPr>
              <a:t>p</a:t>
            </a:r>
            <a:r>
              <a:rPr sz="2800" spc="-25" dirty="0">
                <a:solidFill>
                  <a:srgbClr val="FF0000"/>
                </a:solidFill>
                <a:latin typeface="Arial"/>
                <a:cs typeface="Arial"/>
              </a:rPr>
              <a:t>u</a:t>
            </a:r>
            <a:r>
              <a:rPr sz="2800" spc="110" dirty="0">
                <a:solidFill>
                  <a:srgbClr val="FF0000"/>
                </a:solidFill>
                <a:latin typeface="Arial"/>
                <a:cs typeface="Arial"/>
              </a:rPr>
              <a:t>t</a:t>
            </a:r>
            <a:endParaRPr sz="2800">
              <a:latin typeface="Arial"/>
              <a:cs typeface="Arial"/>
            </a:endParaRPr>
          </a:p>
        </p:txBody>
      </p:sp>
      <p:sp>
        <p:nvSpPr>
          <p:cNvPr id="6" name="object 6"/>
          <p:cNvSpPr/>
          <p:nvPr/>
        </p:nvSpPr>
        <p:spPr>
          <a:xfrm>
            <a:off x="2517279" y="4293996"/>
            <a:ext cx="1638300" cy="781685"/>
          </a:xfrm>
          <a:custGeom>
            <a:avLst/>
            <a:gdLst/>
            <a:ahLst/>
            <a:cxnLst/>
            <a:rect l="l" t="t" r="r" b="b"/>
            <a:pathLst>
              <a:path w="1638300" h="781685">
                <a:moveTo>
                  <a:pt x="12014" y="0"/>
                </a:moveTo>
                <a:lnTo>
                  <a:pt x="0" y="25920"/>
                </a:lnTo>
                <a:lnTo>
                  <a:pt x="1558404" y="747890"/>
                </a:lnTo>
                <a:lnTo>
                  <a:pt x="1504365" y="753008"/>
                </a:lnTo>
                <a:lnTo>
                  <a:pt x="1498587" y="759980"/>
                </a:lnTo>
                <a:lnTo>
                  <a:pt x="1500073" y="775690"/>
                </a:lnTo>
                <a:lnTo>
                  <a:pt x="1507045" y="781456"/>
                </a:lnTo>
                <a:lnTo>
                  <a:pt x="1638096" y="769073"/>
                </a:lnTo>
                <a:lnTo>
                  <a:pt x="1605253" y="721969"/>
                </a:lnTo>
                <a:lnTo>
                  <a:pt x="1570418" y="721969"/>
                </a:lnTo>
                <a:lnTo>
                  <a:pt x="12014" y="0"/>
                </a:lnTo>
                <a:close/>
              </a:path>
              <a:path w="1638300" h="781685">
                <a:moveTo>
                  <a:pt x="1553895" y="659510"/>
                </a:moveTo>
                <a:lnTo>
                  <a:pt x="1540954" y="668527"/>
                </a:lnTo>
                <a:lnTo>
                  <a:pt x="1539366" y="677443"/>
                </a:lnTo>
                <a:lnTo>
                  <a:pt x="1570418" y="721969"/>
                </a:lnTo>
                <a:lnTo>
                  <a:pt x="1605253" y="721969"/>
                </a:lnTo>
                <a:lnTo>
                  <a:pt x="1562811" y="661098"/>
                </a:lnTo>
                <a:lnTo>
                  <a:pt x="1553895" y="659510"/>
                </a:lnTo>
                <a:close/>
              </a:path>
            </a:pathLst>
          </a:custGeom>
          <a:solidFill>
            <a:srgbClr val="FF0000"/>
          </a:solidFill>
        </p:spPr>
        <p:txBody>
          <a:bodyPr wrap="square" lIns="0" tIns="0" rIns="0" bIns="0" rtlCol="0"/>
          <a:lstStyle/>
          <a:p>
            <a:endParaRPr/>
          </a:p>
        </p:txBody>
      </p:sp>
      <p:sp>
        <p:nvSpPr>
          <p:cNvPr id="7" name="Slide Number Placeholder 6"/>
          <p:cNvSpPr>
            <a:spLocks noGrp="1"/>
          </p:cNvSpPr>
          <p:nvPr>
            <p:ph type="sldNum" sz="quarter" idx="7"/>
          </p:nvPr>
        </p:nvSpPr>
        <p:spPr/>
        <p:txBody>
          <a:bodyPr/>
          <a:lstStyle/>
          <a:p>
            <a:pPr marL="25400">
              <a:lnSpc>
                <a:spcPts val="1310"/>
              </a:lnSpc>
            </a:pPr>
            <a:fld id="{81D60167-4931-47E6-BA6A-407CBD079E47}" type="slidenum">
              <a:rPr lang="en-US" spc="-40" smtClean="0"/>
              <a:t>38</a:t>
            </a:fld>
            <a:endParaRPr lang="en-US" spc="-4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5602605" cy="695960"/>
          </a:xfrm>
          <a:prstGeom prst="rect">
            <a:avLst/>
          </a:prstGeom>
        </p:spPr>
        <p:txBody>
          <a:bodyPr vert="horz" wrap="square" lIns="0" tIns="12700" rIns="0" bIns="0" rtlCol="0">
            <a:spAutoFit/>
          </a:bodyPr>
          <a:lstStyle/>
          <a:p>
            <a:pPr marL="12700">
              <a:lnSpc>
                <a:spcPct val="100000"/>
              </a:lnSpc>
              <a:spcBef>
                <a:spcPts val="100"/>
              </a:spcBef>
            </a:pPr>
            <a:r>
              <a:rPr spc="-95" dirty="0"/>
              <a:t>Limitation </a:t>
            </a:r>
            <a:r>
              <a:rPr dirty="0"/>
              <a:t>of</a:t>
            </a:r>
            <a:r>
              <a:rPr spc="10" dirty="0"/>
              <a:t> </a:t>
            </a:r>
            <a:r>
              <a:rPr spc="-50" dirty="0"/>
              <a:t>No-Regret</a:t>
            </a:r>
          </a:p>
        </p:txBody>
      </p:sp>
      <p:sp>
        <p:nvSpPr>
          <p:cNvPr id="3" name="object 3"/>
          <p:cNvSpPr/>
          <p:nvPr/>
        </p:nvSpPr>
        <p:spPr>
          <a:xfrm>
            <a:off x="2039518" y="3021977"/>
            <a:ext cx="1327785" cy="825500"/>
          </a:xfrm>
          <a:custGeom>
            <a:avLst/>
            <a:gdLst/>
            <a:ahLst/>
            <a:cxnLst/>
            <a:rect l="l" t="t" r="r" b="b"/>
            <a:pathLst>
              <a:path w="1327785" h="825500">
                <a:moveTo>
                  <a:pt x="1196289" y="793686"/>
                </a:moveTo>
                <a:lnTo>
                  <a:pt x="1189748" y="799922"/>
                </a:lnTo>
                <a:lnTo>
                  <a:pt x="1189367" y="815695"/>
                </a:lnTo>
                <a:lnTo>
                  <a:pt x="1195603" y="822248"/>
                </a:lnTo>
                <a:lnTo>
                  <a:pt x="1327188" y="825436"/>
                </a:lnTo>
                <a:lnTo>
                  <a:pt x="1310936" y="794994"/>
                </a:lnTo>
                <a:lnTo>
                  <a:pt x="1250569" y="794994"/>
                </a:lnTo>
                <a:lnTo>
                  <a:pt x="1196289" y="793686"/>
                </a:lnTo>
                <a:close/>
              </a:path>
              <a:path w="1327785" h="825500">
                <a:moveTo>
                  <a:pt x="14985" y="0"/>
                </a:moveTo>
                <a:lnTo>
                  <a:pt x="0" y="24333"/>
                </a:lnTo>
                <a:lnTo>
                  <a:pt x="1250569" y="794994"/>
                </a:lnTo>
                <a:lnTo>
                  <a:pt x="1310936" y="794994"/>
                </a:lnTo>
                <a:lnTo>
                  <a:pt x="1297953" y="770674"/>
                </a:lnTo>
                <a:lnTo>
                  <a:pt x="1265555" y="770674"/>
                </a:lnTo>
                <a:lnTo>
                  <a:pt x="14985" y="0"/>
                </a:lnTo>
                <a:close/>
              </a:path>
              <a:path w="1327785" h="825500">
                <a:moveTo>
                  <a:pt x="1256537" y="706691"/>
                </a:moveTo>
                <a:lnTo>
                  <a:pt x="1242618" y="714120"/>
                </a:lnTo>
                <a:lnTo>
                  <a:pt x="1239989" y="722782"/>
                </a:lnTo>
                <a:lnTo>
                  <a:pt x="1265555" y="770674"/>
                </a:lnTo>
                <a:lnTo>
                  <a:pt x="1297953" y="770674"/>
                </a:lnTo>
                <a:lnTo>
                  <a:pt x="1265199" y="709320"/>
                </a:lnTo>
                <a:lnTo>
                  <a:pt x="1256537" y="706691"/>
                </a:lnTo>
                <a:close/>
              </a:path>
            </a:pathLst>
          </a:custGeom>
          <a:solidFill>
            <a:srgbClr val="FF0000"/>
          </a:solidFill>
        </p:spPr>
        <p:txBody>
          <a:bodyPr wrap="square" lIns="0" tIns="0" rIns="0" bIns="0" rtlCol="0"/>
          <a:lstStyle/>
          <a:p>
            <a:endParaRPr/>
          </a:p>
        </p:txBody>
      </p:sp>
      <p:sp>
        <p:nvSpPr>
          <p:cNvPr id="4" name="object 4"/>
          <p:cNvSpPr txBox="1"/>
          <p:nvPr/>
        </p:nvSpPr>
        <p:spPr>
          <a:xfrm>
            <a:off x="916939" y="1795145"/>
            <a:ext cx="9496425" cy="2943860"/>
          </a:xfrm>
          <a:prstGeom prst="rect">
            <a:avLst/>
          </a:prstGeom>
        </p:spPr>
        <p:txBody>
          <a:bodyPr vert="horz" wrap="square" lIns="0" tIns="63500" rIns="0" bIns="0" rtlCol="0">
            <a:spAutoFit/>
          </a:bodyPr>
          <a:lstStyle/>
          <a:p>
            <a:pPr marL="12700" marR="5080">
              <a:lnSpc>
                <a:spcPts val="3000"/>
              </a:lnSpc>
              <a:spcBef>
                <a:spcPts val="500"/>
              </a:spcBef>
            </a:pPr>
            <a:r>
              <a:rPr sz="2800" b="1" spc="65" dirty="0">
                <a:latin typeface="Arial"/>
                <a:cs typeface="Arial"/>
              </a:rPr>
              <a:t>“</a:t>
            </a:r>
            <a:r>
              <a:rPr sz="2800" spc="65" dirty="0">
                <a:latin typeface="Arial"/>
                <a:cs typeface="Arial"/>
              </a:rPr>
              <a:t>Sender's </a:t>
            </a:r>
            <a:r>
              <a:rPr sz="2800" spc="-95" dirty="0">
                <a:latin typeface="Arial"/>
                <a:cs typeface="Arial"/>
              </a:rPr>
              <a:t>choices </a:t>
            </a:r>
            <a:r>
              <a:rPr sz="2800" spc="40" dirty="0">
                <a:latin typeface="Arial"/>
                <a:cs typeface="Arial"/>
              </a:rPr>
              <a:t>of </a:t>
            </a:r>
            <a:r>
              <a:rPr sz="2800" spc="-85" dirty="0">
                <a:latin typeface="Arial"/>
                <a:cs typeface="Arial"/>
              </a:rPr>
              <a:t>rates </a:t>
            </a:r>
            <a:r>
              <a:rPr sz="2800" spc="-90" dirty="0">
                <a:latin typeface="Arial"/>
                <a:cs typeface="Arial"/>
              </a:rPr>
              <a:t>are </a:t>
            </a:r>
            <a:r>
              <a:rPr sz="2800" spc="-45" dirty="0">
                <a:latin typeface="Arial"/>
                <a:cs typeface="Arial"/>
              </a:rPr>
              <a:t>asymptotically </a:t>
            </a:r>
            <a:r>
              <a:rPr sz="2800" spc="-130" dirty="0">
                <a:latin typeface="Arial"/>
                <a:cs typeface="Arial"/>
              </a:rPr>
              <a:t>(across </a:t>
            </a:r>
            <a:r>
              <a:rPr sz="2800" spc="-25" dirty="0">
                <a:latin typeface="Arial"/>
                <a:cs typeface="Arial"/>
              </a:rPr>
              <a:t>time) </a:t>
            </a:r>
            <a:r>
              <a:rPr sz="2800" spc="10" dirty="0">
                <a:latin typeface="Arial"/>
                <a:cs typeface="Arial"/>
              </a:rPr>
              <a:t>no  </a:t>
            </a:r>
            <a:r>
              <a:rPr sz="2800" spc="-95" dirty="0">
                <a:latin typeface="Arial"/>
                <a:cs typeface="Arial"/>
              </a:rPr>
              <a:t>worse, </a:t>
            </a:r>
            <a:r>
              <a:rPr sz="2800" spc="-5" dirty="0">
                <a:latin typeface="Arial"/>
                <a:cs typeface="Arial"/>
              </a:rPr>
              <a:t>utility-wise, </a:t>
            </a:r>
            <a:r>
              <a:rPr sz="2800" spc="-25" dirty="0">
                <a:latin typeface="Arial"/>
                <a:cs typeface="Arial"/>
              </a:rPr>
              <a:t>than </a:t>
            </a:r>
            <a:r>
              <a:rPr sz="2800" spc="-50" dirty="0">
                <a:latin typeface="Arial"/>
                <a:cs typeface="Arial"/>
              </a:rPr>
              <a:t>sending </a:t>
            </a:r>
            <a:r>
              <a:rPr sz="2800" spc="-25" dirty="0">
                <a:latin typeface="Arial"/>
                <a:cs typeface="Arial"/>
              </a:rPr>
              <a:t>at </a:t>
            </a:r>
            <a:r>
              <a:rPr sz="2800" spc="-35" dirty="0">
                <a:latin typeface="Arial"/>
                <a:cs typeface="Arial"/>
              </a:rPr>
              <a:t>what </a:t>
            </a:r>
            <a:r>
              <a:rPr sz="2800" spc="-5" dirty="0">
                <a:latin typeface="Arial"/>
                <a:cs typeface="Arial"/>
              </a:rPr>
              <a:t>would </a:t>
            </a:r>
            <a:r>
              <a:rPr sz="2800" spc="-105" dirty="0">
                <a:latin typeface="Arial"/>
                <a:cs typeface="Arial"/>
              </a:rPr>
              <a:t>have </a:t>
            </a:r>
            <a:r>
              <a:rPr sz="2800" spc="-55" dirty="0">
                <a:latin typeface="Arial"/>
                <a:cs typeface="Arial"/>
              </a:rPr>
              <a:t>been </a:t>
            </a:r>
            <a:r>
              <a:rPr sz="2800" spc="-50" dirty="0">
                <a:latin typeface="Arial"/>
                <a:cs typeface="Arial"/>
              </a:rPr>
              <a:t>(in  </a:t>
            </a:r>
            <a:r>
              <a:rPr sz="2800" spc="-25" dirty="0">
                <a:latin typeface="Arial"/>
                <a:cs typeface="Arial"/>
              </a:rPr>
              <a:t>hindsight) </a:t>
            </a:r>
            <a:r>
              <a:rPr sz="2800" spc="-15" dirty="0">
                <a:latin typeface="Arial"/>
                <a:cs typeface="Arial"/>
              </a:rPr>
              <a:t>the </a:t>
            </a:r>
            <a:r>
              <a:rPr sz="2800" spc="-60" dirty="0">
                <a:solidFill>
                  <a:srgbClr val="FF0000"/>
                </a:solidFill>
                <a:latin typeface="Arial"/>
                <a:cs typeface="Arial"/>
              </a:rPr>
              <a:t>best </a:t>
            </a:r>
            <a:r>
              <a:rPr sz="2850" i="1" u="sng" spc="-60" dirty="0">
                <a:solidFill>
                  <a:srgbClr val="FF0000"/>
                </a:solidFill>
                <a:uFill>
                  <a:solidFill>
                    <a:srgbClr val="FF0000"/>
                  </a:solidFill>
                </a:uFill>
                <a:latin typeface="Arial"/>
                <a:cs typeface="Arial"/>
              </a:rPr>
              <a:t>fixed</a:t>
            </a:r>
            <a:r>
              <a:rPr sz="2850" i="1" spc="5" dirty="0">
                <a:solidFill>
                  <a:srgbClr val="FF0000"/>
                </a:solidFill>
                <a:latin typeface="Arial"/>
                <a:cs typeface="Arial"/>
              </a:rPr>
              <a:t> </a:t>
            </a:r>
            <a:r>
              <a:rPr sz="2800" spc="245" dirty="0">
                <a:solidFill>
                  <a:srgbClr val="FF0000"/>
                </a:solidFill>
                <a:latin typeface="Arial"/>
                <a:cs typeface="Arial"/>
              </a:rPr>
              <a:t>rate</a:t>
            </a:r>
            <a:r>
              <a:rPr sz="2800" b="1" spc="245" dirty="0">
                <a:latin typeface="Arial"/>
                <a:cs typeface="Arial"/>
              </a:rPr>
              <a:t>”</a:t>
            </a:r>
            <a:endParaRPr sz="2800">
              <a:latin typeface="Arial"/>
              <a:cs typeface="Arial"/>
            </a:endParaRPr>
          </a:p>
          <a:p>
            <a:pPr>
              <a:lnSpc>
                <a:spcPct val="100000"/>
              </a:lnSpc>
            </a:pPr>
            <a:endParaRPr sz="3000">
              <a:latin typeface="Times New Roman"/>
              <a:cs typeface="Times New Roman"/>
            </a:endParaRPr>
          </a:p>
          <a:p>
            <a:pPr>
              <a:lnSpc>
                <a:spcPct val="100000"/>
              </a:lnSpc>
              <a:spcBef>
                <a:spcPts val="50"/>
              </a:spcBef>
            </a:pPr>
            <a:endParaRPr sz="2850">
              <a:latin typeface="Times New Roman"/>
              <a:cs typeface="Times New Roman"/>
            </a:endParaRPr>
          </a:p>
          <a:p>
            <a:pPr marL="4135754" marR="1722120" indent="-1542415">
              <a:lnSpc>
                <a:spcPct val="101200"/>
              </a:lnSpc>
            </a:pPr>
            <a:r>
              <a:rPr sz="2800" spc="-65" dirty="0">
                <a:solidFill>
                  <a:srgbClr val="FF0000"/>
                </a:solidFill>
                <a:latin typeface="Arial"/>
                <a:cs typeface="Arial"/>
              </a:rPr>
              <a:t>Still </a:t>
            </a:r>
            <a:r>
              <a:rPr sz="2800" spc="-90" dirty="0">
                <a:solidFill>
                  <a:srgbClr val="FF0000"/>
                </a:solidFill>
                <a:latin typeface="Arial"/>
                <a:cs typeface="Arial"/>
              </a:rPr>
              <a:t>make </a:t>
            </a:r>
            <a:r>
              <a:rPr sz="2800" spc="-160" dirty="0">
                <a:solidFill>
                  <a:srgbClr val="FF0000"/>
                </a:solidFill>
                <a:latin typeface="Arial"/>
                <a:cs typeface="Arial"/>
              </a:rPr>
              <a:t>sense </a:t>
            </a:r>
            <a:r>
              <a:rPr sz="2800" spc="-10" dirty="0">
                <a:solidFill>
                  <a:srgbClr val="FF0000"/>
                </a:solidFill>
                <a:latin typeface="Arial"/>
                <a:cs typeface="Arial"/>
              </a:rPr>
              <a:t>in </a:t>
            </a:r>
            <a:r>
              <a:rPr sz="2800" spc="-15" dirty="0">
                <a:solidFill>
                  <a:srgbClr val="FF0000"/>
                </a:solidFill>
                <a:latin typeface="Arial"/>
                <a:cs typeface="Arial"/>
              </a:rPr>
              <a:t>highly </a:t>
            </a:r>
            <a:r>
              <a:rPr sz="2800" spc="-50" dirty="0">
                <a:solidFill>
                  <a:srgbClr val="FF0000"/>
                </a:solidFill>
                <a:latin typeface="Arial"/>
                <a:cs typeface="Arial"/>
              </a:rPr>
              <a:t>dynamic  environment?</a:t>
            </a:r>
            <a:endParaRPr sz="2800">
              <a:latin typeface="Arial"/>
              <a:cs typeface="Arial"/>
            </a:endParaRPr>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39</a:t>
            </a:fld>
            <a:endParaRPr lang="en-US" spc="-4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6536055" cy="695960"/>
          </a:xfrm>
          <a:prstGeom prst="rect">
            <a:avLst/>
          </a:prstGeom>
        </p:spPr>
        <p:txBody>
          <a:bodyPr vert="horz" wrap="square" lIns="0" tIns="12700" rIns="0" bIns="0" rtlCol="0">
            <a:spAutoFit/>
          </a:bodyPr>
          <a:lstStyle/>
          <a:p>
            <a:pPr marL="12700">
              <a:lnSpc>
                <a:spcPct val="100000"/>
              </a:lnSpc>
              <a:spcBef>
                <a:spcPts val="100"/>
              </a:spcBef>
            </a:pPr>
            <a:r>
              <a:rPr lang="en-US" spc="-90" dirty="0" smtClean="0"/>
              <a:t>Outline</a:t>
            </a:r>
            <a:endParaRPr spc="-75" dirty="0"/>
          </a:p>
        </p:txBody>
      </p:sp>
      <p:sp>
        <p:nvSpPr>
          <p:cNvPr id="3" name="TextBox 2"/>
          <p:cNvSpPr txBox="1"/>
          <p:nvPr/>
        </p:nvSpPr>
        <p:spPr>
          <a:xfrm>
            <a:off x="916939" y="1614395"/>
            <a:ext cx="10055861" cy="3323987"/>
          </a:xfrm>
          <a:prstGeom prst="rect">
            <a:avLst/>
          </a:prstGeom>
          <a:noFill/>
        </p:spPr>
        <p:txBody>
          <a:bodyPr wrap="square" rtlCol="0">
            <a:spAutoFit/>
          </a:bodyPr>
          <a:lstStyle/>
          <a:p>
            <a:pPr marL="285750" indent="-285750">
              <a:buFont typeface="Arial" panose="020B0604020202020204" pitchFamily="34" charset="0"/>
              <a:buChar char="•"/>
            </a:pPr>
            <a:r>
              <a:rPr lang="en-US" sz="3200" dirty="0"/>
              <a:t>Background: Congestion Control</a:t>
            </a:r>
          </a:p>
          <a:p>
            <a:pPr marL="285750" indent="-285750">
              <a:buFont typeface="Arial" panose="020B0604020202020204" pitchFamily="34" charset="0"/>
              <a:buChar char="•"/>
            </a:pPr>
            <a:endParaRPr lang="en-US" sz="900" dirty="0"/>
          </a:p>
          <a:p>
            <a:pPr marL="285750" indent="-285750">
              <a:buFont typeface="Arial" panose="020B0604020202020204" pitchFamily="34" charset="0"/>
              <a:buChar char="•"/>
            </a:pPr>
            <a:r>
              <a:rPr lang="en-US" sz="3200" dirty="0">
                <a:solidFill>
                  <a:srgbClr val="C00000"/>
                </a:solidFill>
              </a:rPr>
              <a:t>Offline learning based congestion control</a:t>
            </a:r>
          </a:p>
          <a:p>
            <a:pPr marL="742950" lvl="1" indent="-285750">
              <a:buFont typeface="Arial" panose="020B0604020202020204" pitchFamily="34" charset="0"/>
              <a:buChar char="•"/>
            </a:pPr>
            <a:r>
              <a:rPr lang="en-US" sz="3200" dirty="0"/>
              <a:t>Remy (SIGCOMM’13)</a:t>
            </a:r>
          </a:p>
          <a:p>
            <a:pPr lvl="1"/>
            <a:endParaRPr lang="en-US" sz="900" dirty="0"/>
          </a:p>
          <a:p>
            <a:pPr marL="285750" indent="-285750">
              <a:buFont typeface="Arial" panose="020B0604020202020204" pitchFamily="34" charset="0"/>
              <a:buChar char="•"/>
            </a:pPr>
            <a:r>
              <a:rPr lang="en-US" sz="3200" dirty="0"/>
              <a:t>Online learning based congestion control</a:t>
            </a:r>
          </a:p>
          <a:p>
            <a:pPr marL="742950" lvl="1" indent="-285750">
              <a:buFont typeface="Arial" panose="020B0604020202020204" pitchFamily="34" charset="0"/>
              <a:buChar char="•"/>
            </a:pPr>
            <a:r>
              <a:rPr lang="en-US" sz="3200" dirty="0"/>
              <a:t>PCC Allegro (NSDI’15)</a:t>
            </a:r>
          </a:p>
          <a:p>
            <a:pPr marL="742950" lvl="1" indent="-285750">
              <a:buFont typeface="Arial" panose="020B0604020202020204" pitchFamily="34" charset="0"/>
              <a:buChar char="•"/>
            </a:pPr>
            <a:r>
              <a:rPr lang="en-US" sz="3200" dirty="0"/>
              <a:t>PCC </a:t>
            </a:r>
            <a:r>
              <a:rPr lang="en-US" sz="3200" dirty="0" err="1"/>
              <a:t>Vivace</a:t>
            </a:r>
            <a:r>
              <a:rPr lang="en-US" sz="3200" dirty="0"/>
              <a:t> (NSDI’18)</a:t>
            </a:r>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4</a:t>
            </a:fld>
            <a:endParaRPr lang="en-US" spc="-40" dirty="0"/>
          </a:p>
        </p:txBody>
      </p:sp>
    </p:spTree>
    <p:extLst>
      <p:ext uri="{BB962C8B-B14F-4D97-AF65-F5344CB8AC3E}">
        <p14:creationId xmlns:p14="http://schemas.microsoft.com/office/powerpoint/2010/main" val="5344345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3245485" cy="695960"/>
          </a:xfrm>
          <a:prstGeom prst="rect">
            <a:avLst/>
          </a:prstGeom>
        </p:spPr>
        <p:txBody>
          <a:bodyPr vert="horz" wrap="square" lIns="0" tIns="12700" rIns="0" bIns="0" rtlCol="0">
            <a:spAutoFit/>
          </a:bodyPr>
          <a:lstStyle/>
          <a:p>
            <a:pPr marL="12700">
              <a:lnSpc>
                <a:spcPct val="100000"/>
              </a:lnSpc>
              <a:spcBef>
                <a:spcPts val="100"/>
              </a:spcBef>
            </a:pPr>
            <a:r>
              <a:rPr spc="-480" dirty="0"/>
              <a:t>PCC </a:t>
            </a:r>
            <a:r>
              <a:rPr spc="-160" dirty="0"/>
              <a:t>In</a:t>
            </a:r>
            <a:r>
              <a:rPr spc="-380" dirty="0"/>
              <a:t> </a:t>
            </a:r>
            <a:r>
              <a:rPr spc="-90" dirty="0"/>
              <a:t>Action</a:t>
            </a:r>
          </a:p>
        </p:txBody>
      </p:sp>
      <p:sp>
        <p:nvSpPr>
          <p:cNvPr id="3" name="object 3"/>
          <p:cNvSpPr txBox="1"/>
          <p:nvPr/>
        </p:nvSpPr>
        <p:spPr>
          <a:xfrm>
            <a:off x="5176711" y="2716639"/>
            <a:ext cx="955675" cy="318135"/>
          </a:xfrm>
          <a:prstGeom prst="rect">
            <a:avLst/>
          </a:prstGeom>
        </p:spPr>
        <p:txBody>
          <a:bodyPr vert="horz" wrap="square" lIns="0" tIns="0" rIns="0" bIns="0" rtlCol="0">
            <a:spAutoFit/>
          </a:bodyPr>
          <a:lstStyle/>
          <a:p>
            <a:pPr>
              <a:lnSpc>
                <a:spcPts val="2425"/>
              </a:lnSpc>
            </a:pPr>
            <a:r>
              <a:rPr sz="2400" spc="-245" dirty="0">
                <a:latin typeface="Arial"/>
                <a:cs typeface="Arial"/>
              </a:rPr>
              <a:t>G</a:t>
            </a:r>
            <a:r>
              <a:rPr sz="2400" spc="35" dirty="0">
                <a:latin typeface="Arial"/>
                <a:cs typeface="Arial"/>
              </a:rPr>
              <a:t>oog</a:t>
            </a:r>
            <a:r>
              <a:rPr sz="2400" spc="-50" dirty="0">
                <a:latin typeface="Arial"/>
                <a:cs typeface="Arial"/>
              </a:rPr>
              <a:t>le</a:t>
            </a:r>
            <a:endParaRPr sz="2400">
              <a:latin typeface="Arial"/>
              <a:cs typeface="Arial"/>
            </a:endParaRPr>
          </a:p>
        </p:txBody>
      </p:sp>
      <p:sp>
        <p:nvSpPr>
          <p:cNvPr id="4" name="object 4"/>
          <p:cNvSpPr txBox="1">
            <a:spLocks noGrp="1"/>
          </p:cNvSpPr>
          <p:nvPr>
            <p:ph type="body" idx="1"/>
          </p:nvPr>
        </p:nvSpPr>
        <p:spPr>
          <a:prstGeom prst="rect">
            <a:avLst/>
          </a:prstGeom>
        </p:spPr>
        <p:txBody>
          <a:bodyPr vert="horz" wrap="square" lIns="0" tIns="48260" rIns="0" bIns="0" rtlCol="0">
            <a:spAutoFit/>
          </a:bodyPr>
          <a:lstStyle/>
          <a:p>
            <a:pPr marL="241300" indent="-228600">
              <a:lnSpc>
                <a:spcPct val="100000"/>
              </a:lnSpc>
              <a:spcBef>
                <a:spcPts val="380"/>
              </a:spcBef>
              <a:buChar char="•"/>
              <a:tabLst>
                <a:tab pos="241300" algn="l"/>
              </a:tabLst>
            </a:pPr>
            <a:r>
              <a:rPr spc="-40" dirty="0"/>
              <a:t>Open </a:t>
            </a:r>
            <a:r>
              <a:rPr spc="-85" dirty="0"/>
              <a:t>source </a:t>
            </a:r>
            <a:r>
              <a:rPr spc="-114" dirty="0"/>
              <a:t>release </a:t>
            </a:r>
            <a:r>
              <a:rPr spc="10" dirty="0"/>
              <a:t>on </a:t>
            </a:r>
            <a:r>
              <a:rPr spc="-40" dirty="0"/>
              <a:t>GitHub</a:t>
            </a:r>
            <a:r>
              <a:rPr spc="185" dirty="0"/>
              <a:t> </a:t>
            </a:r>
            <a:r>
              <a:rPr dirty="0"/>
              <a:t>(</a:t>
            </a:r>
            <a:r>
              <a:rPr u="sng" dirty="0">
                <a:uFill>
                  <a:solidFill>
                    <a:srgbClr val="000000"/>
                  </a:solidFill>
                </a:uFill>
              </a:rPr>
              <a:t>https://github.com/pccproject</a:t>
            </a:r>
            <a:r>
              <a:rPr dirty="0"/>
              <a:t>)</a:t>
            </a:r>
          </a:p>
          <a:p>
            <a:pPr marL="698500" lvl="1" indent="-228600">
              <a:lnSpc>
                <a:spcPct val="100000"/>
              </a:lnSpc>
              <a:spcBef>
                <a:spcPts val="240"/>
              </a:spcBef>
              <a:buChar char="•"/>
              <a:tabLst>
                <a:tab pos="698500" algn="l"/>
              </a:tabLst>
            </a:pPr>
            <a:r>
              <a:rPr sz="2400" spc="-170" dirty="0">
                <a:latin typeface="Arial"/>
                <a:cs typeface="Arial"/>
              </a:rPr>
              <a:t>UDP </a:t>
            </a:r>
            <a:r>
              <a:rPr sz="2400" spc="-5" dirty="0">
                <a:latin typeface="Arial"/>
                <a:cs typeface="Arial"/>
              </a:rPr>
              <a:t>implementation </a:t>
            </a:r>
            <a:r>
              <a:rPr sz="2400" spc="-75" dirty="0">
                <a:latin typeface="Arial"/>
                <a:cs typeface="Arial"/>
              </a:rPr>
              <a:t>used </a:t>
            </a:r>
            <a:r>
              <a:rPr sz="2400" spc="-10" dirty="0">
                <a:latin typeface="Arial"/>
                <a:cs typeface="Arial"/>
              </a:rPr>
              <a:t>in </a:t>
            </a:r>
            <a:r>
              <a:rPr sz="2400" spc="-50" dirty="0">
                <a:latin typeface="Arial"/>
                <a:cs typeface="Arial"/>
              </a:rPr>
              <a:t>experiments </a:t>
            </a:r>
            <a:r>
              <a:rPr sz="2400" spc="-45" dirty="0">
                <a:latin typeface="Arial"/>
                <a:cs typeface="Arial"/>
              </a:rPr>
              <a:t>presented</a:t>
            </a:r>
            <a:r>
              <a:rPr sz="2400" spc="-210" dirty="0">
                <a:latin typeface="Arial"/>
                <a:cs typeface="Arial"/>
              </a:rPr>
              <a:t> </a:t>
            </a:r>
            <a:r>
              <a:rPr sz="2400" spc="-55" dirty="0">
                <a:latin typeface="Arial"/>
                <a:cs typeface="Arial"/>
              </a:rPr>
              <a:t>here</a:t>
            </a:r>
            <a:endParaRPr sz="2400" dirty="0">
              <a:latin typeface="Arial"/>
              <a:cs typeface="Arial"/>
            </a:endParaRPr>
          </a:p>
          <a:p>
            <a:pPr marL="698500" lvl="1" indent="-228600">
              <a:lnSpc>
                <a:spcPct val="100000"/>
              </a:lnSpc>
              <a:spcBef>
                <a:spcPts val="219"/>
              </a:spcBef>
              <a:buChar char="•"/>
              <a:tabLst>
                <a:tab pos="698500" algn="l"/>
              </a:tabLst>
            </a:pPr>
            <a:r>
              <a:rPr sz="2400" spc="-130" dirty="0">
                <a:latin typeface="Arial"/>
                <a:cs typeface="Arial"/>
              </a:rPr>
              <a:t>QUIC </a:t>
            </a:r>
            <a:r>
              <a:rPr sz="2400" spc="-5" dirty="0">
                <a:latin typeface="Arial"/>
                <a:cs typeface="Arial"/>
              </a:rPr>
              <a:t>implementation</a:t>
            </a:r>
            <a:r>
              <a:rPr sz="2400" spc="114" dirty="0">
                <a:latin typeface="Arial"/>
                <a:cs typeface="Arial"/>
              </a:rPr>
              <a:t> </a:t>
            </a:r>
            <a:r>
              <a:rPr sz="2400" spc="5" dirty="0">
                <a:latin typeface="Arial"/>
                <a:cs typeface="Arial"/>
              </a:rPr>
              <a:t>with</a:t>
            </a:r>
            <a:endParaRPr sz="2400" dirty="0">
              <a:latin typeface="Arial"/>
              <a:cs typeface="Arial"/>
            </a:endParaRPr>
          </a:p>
          <a:p>
            <a:pPr marL="698500" lvl="1" indent="-228600">
              <a:lnSpc>
                <a:spcPct val="100000"/>
              </a:lnSpc>
              <a:spcBef>
                <a:spcPts val="219"/>
              </a:spcBef>
              <a:buChar char="•"/>
              <a:tabLst>
                <a:tab pos="698500" algn="l"/>
              </a:tabLst>
            </a:pPr>
            <a:r>
              <a:rPr sz="2400" spc="-55" dirty="0">
                <a:latin typeface="Arial"/>
                <a:cs typeface="Arial"/>
              </a:rPr>
              <a:t>Pantheon </a:t>
            </a:r>
            <a:r>
              <a:rPr sz="2400" spc="-5" dirty="0">
                <a:latin typeface="Arial"/>
                <a:cs typeface="Arial"/>
              </a:rPr>
              <a:t>implementation </a:t>
            </a:r>
            <a:r>
              <a:rPr sz="2400" spc="30" dirty="0">
                <a:latin typeface="Arial"/>
                <a:cs typeface="Arial"/>
              </a:rPr>
              <a:t>for </a:t>
            </a:r>
            <a:r>
              <a:rPr sz="2400" spc="-35" dirty="0">
                <a:latin typeface="Arial"/>
                <a:cs typeface="Arial"/>
              </a:rPr>
              <a:t>test</a:t>
            </a:r>
            <a:r>
              <a:rPr sz="2400" spc="10" dirty="0">
                <a:latin typeface="Arial"/>
                <a:cs typeface="Arial"/>
              </a:rPr>
              <a:t> </a:t>
            </a:r>
            <a:r>
              <a:rPr sz="2400" spc="-35" dirty="0">
                <a:latin typeface="Arial"/>
                <a:cs typeface="Arial"/>
              </a:rPr>
              <a:t>purpose</a:t>
            </a:r>
            <a:endParaRPr sz="2400" dirty="0">
              <a:latin typeface="Arial"/>
              <a:cs typeface="Arial"/>
            </a:endParaRPr>
          </a:p>
          <a:p>
            <a:pPr marL="698500" lvl="1" indent="-228600">
              <a:lnSpc>
                <a:spcPct val="100000"/>
              </a:lnSpc>
              <a:spcBef>
                <a:spcPts val="219"/>
              </a:spcBef>
              <a:buChar char="•"/>
              <a:tabLst>
                <a:tab pos="698500" algn="l"/>
              </a:tabLst>
            </a:pPr>
            <a:r>
              <a:rPr sz="2400" spc="-85" dirty="0">
                <a:latin typeface="Arial"/>
                <a:cs typeface="Arial"/>
              </a:rPr>
              <a:t>Kernel </a:t>
            </a:r>
            <a:r>
              <a:rPr sz="2400" spc="-5" dirty="0">
                <a:latin typeface="Arial"/>
                <a:cs typeface="Arial"/>
              </a:rPr>
              <a:t>implementation </a:t>
            </a:r>
            <a:r>
              <a:rPr sz="2400" spc="-10" dirty="0">
                <a:latin typeface="Arial"/>
                <a:cs typeface="Arial"/>
              </a:rPr>
              <a:t>in the</a:t>
            </a:r>
            <a:r>
              <a:rPr sz="2400" spc="90" dirty="0">
                <a:latin typeface="Arial"/>
                <a:cs typeface="Arial"/>
              </a:rPr>
              <a:t> </a:t>
            </a:r>
            <a:r>
              <a:rPr sz="2400" spc="-65" dirty="0">
                <a:latin typeface="Arial"/>
                <a:cs typeface="Arial"/>
              </a:rPr>
              <a:t>works</a:t>
            </a:r>
            <a:endParaRPr sz="2400" dirty="0">
              <a:latin typeface="Arial"/>
              <a:cs typeface="Arial"/>
            </a:endParaRPr>
          </a:p>
          <a:p>
            <a:pPr lvl="1">
              <a:lnSpc>
                <a:spcPct val="100000"/>
              </a:lnSpc>
              <a:spcBef>
                <a:spcPts val="40"/>
              </a:spcBef>
              <a:buFont typeface="Arial"/>
              <a:buChar char="•"/>
            </a:pPr>
            <a:endParaRPr sz="3200" dirty="0">
              <a:latin typeface="Times New Roman"/>
              <a:cs typeface="Times New Roman"/>
            </a:endParaRPr>
          </a:p>
          <a:p>
            <a:pPr marL="241300" indent="-228600">
              <a:lnSpc>
                <a:spcPct val="100000"/>
              </a:lnSpc>
              <a:buChar char="•"/>
              <a:tabLst>
                <a:tab pos="241300" algn="l"/>
                <a:tab pos="5799455" algn="l"/>
              </a:tabLst>
            </a:pPr>
            <a:r>
              <a:rPr spc="-204" dirty="0"/>
              <a:t>VACC  </a:t>
            </a:r>
            <a:r>
              <a:rPr spc="-45" dirty="0"/>
              <a:t>variant </a:t>
            </a:r>
            <a:r>
              <a:rPr spc="40" dirty="0"/>
              <a:t>of</a:t>
            </a:r>
            <a:r>
              <a:rPr spc="-360" dirty="0"/>
              <a:t> </a:t>
            </a:r>
            <a:r>
              <a:rPr spc="-300" dirty="0"/>
              <a:t>PCC</a:t>
            </a:r>
            <a:r>
              <a:rPr spc="-5" dirty="0"/>
              <a:t> </a:t>
            </a:r>
            <a:r>
              <a:rPr spc="-20" dirty="0"/>
              <a:t>by	</a:t>
            </a:r>
            <a:r>
              <a:rPr spc="-45" dirty="0"/>
              <a:t>and</a:t>
            </a:r>
          </a:p>
          <a:p>
            <a:pPr marL="698500" lvl="1" indent="-228600">
              <a:lnSpc>
                <a:spcPct val="100000"/>
              </a:lnSpc>
              <a:spcBef>
                <a:spcPts val="240"/>
              </a:spcBef>
              <a:buChar char="•"/>
              <a:tabLst>
                <a:tab pos="698500" algn="l"/>
              </a:tabLst>
            </a:pPr>
            <a:r>
              <a:rPr sz="2400" spc="-85" dirty="0">
                <a:latin typeface="Arial"/>
                <a:cs typeface="Arial"/>
              </a:rPr>
              <a:t>Kernel </a:t>
            </a:r>
            <a:r>
              <a:rPr sz="2400" spc="-5" dirty="0">
                <a:latin typeface="Arial"/>
                <a:cs typeface="Arial"/>
              </a:rPr>
              <a:t>implementation </a:t>
            </a:r>
            <a:r>
              <a:rPr sz="2400" spc="5" dirty="0">
                <a:latin typeface="Arial"/>
                <a:cs typeface="Arial"/>
              </a:rPr>
              <a:t>with </a:t>
            </a:r>
            <a:r>
              <a:rPr sz="2400" spc="-15" dirty="0">
                <a:latin typeface="Arial"/>
                <a:cs typeface="Arial"/>
              </a:rPr>
              <a:t>optimizations </a:t>
            </a:r>
            <a:r>
              <a:rPr sz="2400" spc="30" dirty="0">
                <a:latin typeface="Arial"/>
                <a:cs typeface="Arial"/>
              </a:rPr>
              <a:t>for </a:t>
            </a:r>
            <a:r>
              <a:rPr sz="2400" spc="-25" dirty="0">
                <a:latin typeface="Arial"/>
                <a:cs typeface="Arial"/>
              </a:rPr>
              <a:t>video </a:t>
            </a:r>
            <a:r>
              <a:rPr sz="2400" spc="-40" dirty="0">
                <a:latin typeface="Arial"/>
                <a:cs typeface="Arial"/>
              </a:rPr>
              <a:t>over</a:t>
            </a:r>
            <a:r>
              <a:rPr sz="2400" spc="65" dirty="0">
                <a:latin typeface="Arial"/>
                <a:cs typeface="Arial"/>
              </a:rPr>
              <a:t> </a:t>
            </a:r>
            <a:r>
              <a:rPr sz="2400" spc="-285" dirty="0">
                <a:latin typeface="Arial"/>
                <a:cs typeface="Arial"/>
              </a:rPr>
              <a:t>LTE</a:t>
            </a:r>
            <a:endParaRPr sz="2400" dirty="0">
              <a:latin typeface="Arial"/>
              <a:cs typeface="Arial"/>
            </a:endParaRPr>
          </a:p>
          <a:p>
            <a:pPr marL="698500" lvl="1" indent="-228600">
              <a:lnSpc>
                <a:spcPct val="100000"/>
              </a:lnSpc>
              <a:spcBef>
                <a:spcPts val="220"/>
              </a:spcBef>
              <a:buChar char="•"/>
              <a:tabLst>
                <a:tab pos="698500" algn="l"/>
              </a:tabLst>
            </a:pPr>
            <a:r>
              <a:rPr sz="2400" spc="5" dirty="0">
                <a:latin typeface="Arial"/>
                <a:cs typeface="Arial"/>
              </a:rPr>
              <a:t>Ongoing </a:t>
            </a:r>
            <a:r>
              <a:rPr sz="2400" spc="-85" dirty="0">
                <a:latin typeface="Arial"/>
                <a:cs typeface="Arial"/>
              </a:rPr>
              <a:t>research </a:t>
            </a:r>
            <a:r>
              <a:rPr sz="2400" spc="-5" dirty="0">
                <a:latin typeface="Arial"/>
                <a:cs typeface="Arial"/>
              </a:rPr>
              <a:t>project </a:t>
            </a:r>
            <a:r>
              <a:rPr sz="2400" spc="5" dirty="0">
                <a:latin typeface="Arial"/>
                <a:cs typeface="Arial"/>
              </a:rPr>
              <a:t>with </a:t>
            </a:r>
            <a:r>
              <a:rPr sz="2400" spc="-100" dirty="0">
                <a:latin typeface="Arial"/>
                <a:cs typeface="Arial"/>
              </a:rPr>
              <a:t>successful </a:t>
            </a:r>
            <a:r>
              <a:rPr sz="2400" spc="-5" dirty="0">
                <a:latin typeface="Arial"/>
                <a:cs typeface="Arial"/>
              </a:rPr>
              <a:t>field</a:t>
            </a:r>
            <a:r>
              <a:rPr sz="2400" spc="140" dirty="0">
                <a:latin typeface="Arial"/>
                <a:cs typeface="Arial"/>
              </a:rPr>
              <a:t> </a:t>
            </a:r>
            <a:r>
              <a:rPr sz="2400" spc="-75" dirty="0">
                <a:latin typeface="Arial"/>
                <a:cs typeface="Arial"/>
              </a:rPr>
              <a:t>tests</a:t>
            </a:r>
            <a:endParaRPr sz="2400" dirty="0">
              <a:latin typeface="Arial"/>
              <a:cs typeface="Arial"/>
            </a:endParaRPr>
          </a:p>
        </p:txBody>
      </p:sp>
      <p:sp>
        <p:nvSpPr>
          <p:cNvPr id="5" name="object 5"/>
          <p:cNvSpPr/>
          <p:nvPr/>
        </p:nvSpPr>
        <p:spPr>
          <a:xfrm>
            <a:off x="5158282" y="2676234"/>
            <a:ext cx="1301889" cy="45538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902591" y="4261190"/>
            <a:ext cx="1719163" cy="4691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7237704" y="4225559"/>
            <a:ext cx="2143798" cy="555838"/>
          </a:xfrm>
          <a:prstGeom prst="rect">
            <a:avLst/>
          </a:prstGeom>
          <a:blipFill>
            <a:blip r:embed="rId4" cstate="print"/>
            <a:stretch>
              <a:fillRect/>
            </a:stretch>
          </a:blipFill>
        </p:spPr>
        <p:txBody>
          <a:bodyPr wrap="square" lIns="0" tIns="0" rIns="0" bIns="0" rtlCol="0"/>
          <a:lstStyle/>
          <a:p>
            <a:endParaRPr/>
          </a:p>
        </p:txBody>
      </p:sp>
      <p:sp>
        <p:nvSpPr>
          <p:cNvPr id="8" name="Slide Number Placeholder 7"/>
          <p:cNvSpPr>
            <a:spLocks noGrp="1"/>
          </p:cNvSpPr>
          <p:nvPr>
            <p:ph type="sldNum" sz="quarter" idx="7"/>
          </p:nvPr>
        </p:nvSpPr>
        <p:spPr/>
        <p:txBody>
          <a:bodyPr/>
          <a:lstStyle/>
          <a:p>
            <a:pPr marL="25400">
              <a:lnSpc>
                <a:spcPts val="1310"/>
              </a:lnSpc>
            </a:pPr>
            <a:fld id="{81D60167-4931-47E6-BA6A-407CBD079E47}" type="slidenum">
              <a:rPr lang="en-US" spc="-40" smtClean="0"/>
              <a:t>40</a:t>
            </a:fld>
            <a:endParaRPr lang="en-US" spc="-4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08261" cy="689932"/>
          </a:xfrm>
          <a:prstGeom prst="rect">
            <a:avLst/>
          </a:prstGeom>
        </p:spPr>
        <p:txBody>
          <a:bodyPr vert="horz" wrap="square" lIns="0" tIns="12700" rIns="0" bIns="0" rtlCol="0">
            <a:spAutoFit/>
          </a:bodyPr>
          <a:lstStyle/>
          <a:p>
            <a:pPr marL="12700">
              <a:lnSpc>
                <a:spcPct val="100000"/>
              </a:lnSpc>
              <a:spcBef>
                <a:spcPts val="100"/>
              </a:spcBef>
            </a:pPr>
            <a:r>
              <a:rPr lang="en-US" spc="-90" dirty="0" smtClean="0"/>
              <a:t>Motivation</a:t>
            </a:r>
            <a:endParaRPr spc="-75" dirty="0"/>
          </a:p>
        </p:txBody>
      </p:sp>
      <p:sp>
        <p:nvSpPr>
          <p:cNvPr id="3" name="TextBox 2"/>
          <p:cNvSpPr txBox="1"/>
          <p:nvPr/>
        </p:nvSpPr>
        <p:spPr>
          <a:xfrm>
            <a:off x="468086" y="1524000"/>
            <a:ext cx="11506200" cy="4662815"/>
          </a:xfrm>
          <a:prstGeom prst="rect">
            <a:avLst/>
          </a:prstGeom>
          <a:noFill/>
        </p:spPr>
        <p:txBody>
          <a:bodyPr wrap="square" rtlCol="0">
            <a:spAutoFit/>
          </a:bodyPr>
          <a:lstStyle/>
          <a:p>
            <a:r>
              <a:rPr lang="en-US" sz="3200" dirty="0" smtClean="0"/>
              <a:t>Legacy congestion control </a:t>
            </a:r>
            <a:r>
              <a:rPr lang="en-US" sz="3200" dirty="0"/>
              <a:t>(CC) </a:t>
            </a:r>
            <a:r>
              <a:rPr lang="en-US" sz="3200" dirty="0" smtClean="0"/>
              <a:t>is human-designed point solution:</a:t>
            </a:r>
          </a:p>
          <a:p>
            <a:pPr marL="457200" indent="-457200">
              <a:buFont typeface="Arial" panose="020B0604020202020204" pitchFamily="34" charset="0"/>
              <a:buChar char="•"/>
            </a:pPr>
            <a:r>
              <a:rPr lang="en-US" sz="3200" dirty="0" smtClean="0"/>
              <a:t>Limitations: </a:t>
            </a:r>
          </a:p>
          <a:p>
            <a:pPr marL="914400" lvl="1" indent="-457200">
              <a:buFont typeface="Wingdings" panose="05000000000000000000" pitchFamily="2" charset="2"/>
              <a:buChar char="Ø"/>
            </a:pPr>
            <a:r>
              <a:rPr lang="en-US" sz="3200" dirty="0" smtClean="0">
                <a:solidFill>
                  <a:schemeClr val="accent2"/>
                </a:solidFill>
              </a:rPr>
              <a:t>Hard-wired point solution</a:t>
            </a:r>
            <a:endParaRPr lang="en-US" sz="3200" dirty="0"/>
          </a:p>
          <a:p>
            <a:pPr marL="1371600" lvl="2" indent="-457200">
              <a:buFont typeface="Wingdings" panose="05000000000000000000" pitchFamily="2" charset="2"/>
              <a:buChar char="§"/>
            </a:pPr>
            <a:r>
              <a:rPr lang="en-US" sz="3200" dirty="0" smtClean="0"/>
              <a:t>Inflexible to </a:t>
            </a:r>
            <a:r>
              <a:rPr lang="en-US" altLang="zh-CN" sz="3200" dirty="0" smtClean="0"/>
              <a:t>adapt to different network and goals</a:t>
            </a:r>
            <a:r>
              <a:rPr lang="en-US" sz="3200" dirty="0" smtClean="0"/>
              <a:t>.</a:t>
            </a:r>
          </a:p>
          <a:p>
            <a:pPr marL="914400" lvl="1" indent="-457200">
              <a:buFont typeface="Wingdings" panose="05000000000000000000" pitchFamily="2" charset="2"/>
              <a:buChar char="Ø"/>
            </a:pPr>
            <a:r>
              <a:rPr lang="en-US" sz="3200" dirty="0" smtClean="0">
                <a:solidFill>
                  <a:schemeClr val="accent2"/>
                </a:solidFill>
              </a:rPr>
              <a:t>Human-designed</a:t>
            </a:r>
            <a:endParaRPr lang="en-US" sz="3200" dirty="0" smtClean="0"/>
          </a:p>
          <a:p>
            <a:pPr marL="1371600" lvl="2" indent="-457200">
              <a:buFont typeface="Wingdings" panose="05000000000000000000" pitchFamily="2" charset="2"/>
              <a:buChar char="§"/>
            </a:pPr>
            <a:r>
              <a:rPr lang="en-US" sz="3200" dirty="0" smtClean="0"/>
              <a:t>Simple but coarse-grained, suboptimal CC rules.</a:t>
            </a:r>
          </a:p>
          <a:p>
            <a:endParaRPr lang="en-US" sz="900" dirty="0" smtClean="0"/>
          </a:p>
          <a:p>
            <a:r>
              <a:rPr lang="en-US" sz="3200" b="1" i="1" dirty="0" smtClean="0"/>
              <a:t>Remy</a:t>
            </a:r>
            <a:r>
              <a:rPr lang="en-US" sz="3200" dirty="0" smtClean="0"/>
              <a:t> [*]: </a:t>
            </a:r>
          </a:p>
          <a:p>
            <a:pPr marL="457200" indent="-457200">
              <a:buFont typeface="Arial" panose="020B0604020202020204" pitchFamily="34" charset="0"/>
              <a:buChar char="•"/>
            </a:pPr>
            <a:r>
              <a:rPr lang="en-US" sz="3200" dirty="0" smtClean="0"/>
              <a:t>Free the congestion control to evolve with the network and goals.</a:t>
            </a:r>
          </a:p>
          <a:p>
            <a:pPr marL="457200" indent="-457200">
              <a:buFont typeface="Arial" panose="020B0604020202020204" pitchFamily="34" charset="0"/>
              <a:buChar char="•"/>
            </a:pPr>
            <a:r>
              <a:rPr lang="en-US" sz="3200" dirty="0" smtClean="0"/>
              <a:t>Brute-force search/learn best CC by offline computer simulation.</a:t>
            </a:r>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5</a:t>
            </a:fld>
            <a:endParaRPr lang="en-US" spc="-40" dirty="0"/>
          </a:p>
        </p:txBody>
      </p:sp>
      <p:sp>
        <p:nvSpPr>
          <p:cNvPr id="10" name="TextBox 9"/>
          <p:cNvSpPr txBox="1"/>
          <p:nvPr/>
        </p:nvSpPr>
        <p:spPr>
          <a:xfrm>
            <a:off x="457200" y="6464369"/>
            <a:ext cx="6429004" cy="276999"/>
          </a:xfrm>
          <a:prstGeom prst="rect">
            <a:avLst/>
          </a:prstGeom>
          <a:noFill/>
        </p:spPr>
        <p:txBody>
          <a:bodyPr wrap="none" rtlCol="0">
            <a:spAutoFit/>
          </a:bodyPr>
          <a:lstStyle/>
          <a:p>
            <a:r>
              <a:rPr lang="en-US" sz="1200" dirty="0" smtClean="0"/>
              <a:t>[*] K. </a:t>
            </a:r>
            <a:r>
              <a:rPr lang="en-US" sz="1200" dirty="0" err="1"/>
              <a:t>Winstein</a:t>
            </a:r>
            <a:r>
              <a:rPr lang="en-US" sz="1200" dirty="0" smtClean="0"/>
              <a:t>, etc. </a:t>
            </a:r>
            <a:r>
              <a:rPr lang="en-US" sz="1200" dirty="0"/>
              <a:t>“TCP ex </a:t>
            </a:r>
            <a:r>
              <a:rPr lang="en-US" sz="1200" dirty="0" err="1"/>
              <a:t>Machina</a:t>
            </a:r>
            <a:r>
              <a:rPr lang="en-US" sz="1200" dirty="0"/>
              <a:t>: Computer-Generated Congestion Control,” in </a:t>
            </a:r>
            <a:r>
              <a:rPr lang="en-US" sz="1200" dirty="0" smtClean="0"/>
              <a:t>SIGCOMM, 2013.</a:t>
            </a:r>
            <a:endParaRPr lang="en-US" sz="1200" dirty="0"/>
          </a:p>
        </p:txBody>
      </p:sp>
    </p:spTree>
    <p:extLst>
      <p:ext uri="{BB962C8B-B14F-4D97-AF65-F5344CB8AC3E}">
        <p14:creationId xmlns:p14="http://schemas.microsoft.com/office/powerpoint/2010/main" val="3660266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08261" cy="689932"/>
          </a:xfrm>
          <a:prstGeom prst="rect">
            <a:avLst/>
          </a:prstGeom>
        </p:spPr>
        <p:txBody>
          <a:bodyPr vert="horz" wrap="square" lIns="0" tIns="12700" rIns="0" bIns="0" rtlCol="0">
            <a:spAutoFit/>
          </a:bodyPr>
          <a:lstStyle/>
          <a:p>
            <a:pPr marL="12700">
              <a:lnSpc>
                <a:spcPct val="100000"/>
              </a:lnSpc>
              <a:spcBef>
                <a:spcPts val="100"/>
              </a:spcBef>
            </a:pPr>
            <a:r>
              <a:rPr lang="en-US" spc="-90" dirty="0" smtClean="0"/>
              <a:t>Remy Framework</a:t>
            </a:r>
            <a:endParaRPr spc="-75" dirty="0"/>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6</a:t>
            </a:fld>
            <a:endParaRPr lang="en-US" spc="-40" dirty="0"/>
          </a:p>
        </p:txBody>
      </p:sp>
      <p:sp>
        <p:nvSpPr>
          <p:cNvPr id="9" name="Rounded Rectangle 8"/>
          <p:cNvSpPr/>
          <p:nvPr/>
        </p:nvSpPr>
        <p:spPr>
          <a:xfrm>
            <a:off x="1217932" y="1752600"/>
            <a:ext cx="9831068" cy="1219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600" b="1" i="1" dirty="0">
                <a:solidFill>
                  <a:schemeClr val="bg2"/>
                </a:solidFill>
              </a:rPr>
              <a:t>Remy</a:t>
            </a:r>
            <a:r>
              <a:rPr lang="en-US" sz="3600" b="1" dirty="0">
                <a:solidFill>
                  <a:schemeClr val="bg2"/>
                </a:solidFill>
              </a:rPr>
              <a:t>: a program that generates </a:t>
            </a:r>
          </a:p>
          <a:p>
            <a:r>
              <a:rPr lang="en-US" sz="3600" b="1" dirty="0" smtClean="0">
                <a:solidFill>
                  <a:schemeClr val="bg2"/>
                </a:solidFill>
              </a:rPr>
              <a:t>	  		congestion-control </a:t>
            </a:r>
            <a:r>
              <a:rPr lang="en-US" sz="3600" b="1" dirty="0">
                <a:solidFill>
                  <a:schemeClr val="bg2"/>
                </a:solidFill>
              </a:rPr>
              <a:t>schemes offline</a:t>
            </a:r>
          </a:p>
        </p:txBody>
      </p:sp>
      <p:sp>
        <p:nvSpPr>
          <p:cNvPr id="10" name="TextBox 9"/>
          <p:cNvSpPr txBox="1"/>
          <p:nvPr/>
        </p:nvSpPr>
        <p:spPr>
          <a:xfrm>
            <a:off x="762001" y="3103870"/>
            <a:ext cx="10726614" cy="367793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solidFill>
                  <a:schemeClr val="accent1"/>
                </a:solidFill>
              </a:rPr>
              <a:t>Input:</a:t>
            </a:r>
          </a:p>
          <a:p>
            <a:pPr marL="914400" lvl="1" indent="-457200">
              <a:buFont typeface="Wingdings" panose="05000000000000000000" pitchFamily="2" charset="2"/>
              <a:buChar char="Ø"/>
            </a:pPr>
            <a:r>
              <a:rPr lang="en-US" sz="3200" dirty="0" smtClean="0"/>
              <a:t>Prior assumptions	</a:t>
            </a:r>
            <a:r>
              <a:rPr lang="en-US" sz="3200" dirty="0" smtClean="0">
                <a:solidFill>
                  <a:schemeClr val="accent1"/>
                </a:solidFill>
              </a:rPr>
              <a:t>(Learning setup of target network)</a:t>
            </a:r>
          </a:p>
          <a:p>
            <a:pPr marL="914400" lvl="1" indent="-457200">
              <a:buFont typeface="Wingdings" panose="05000000000000000000" pitchFamily="2" charset="2"/>
              <a:buChar char="Ø"/>
            </a:pPr>
            <a:r>
              <a:rPr lang="en-US" sz="3200" dirty="0" smtClean="0"/>
              <a:t>Goals			</a:t>
            </a:r>
            <a:r>
              <a:rPr lang="en-US" sz="3200" dirty="0" smtClean="0">
                <a:solidFill>
                  <a:schemeClr val="accent1"/>
                </a:solidFill>
              </a:rPr>
              <a:t>(Formulated as objective function)</a:t>
            </a:r>
          </a:p>
          <a:p>
            <a:pPr lvl="1"/>
            <a:endParaRPr lang="en-US" sz="900" dirty="0" smtClean="0">
              <a:solidFill>
                <a:schemeClr val="accent1"/>
              </a:solidFill>
            </a:endParaRPr>
          </a:p>
          <a:p>
            <a:pPr marL="457200" indent="-457200">
              <a:buFont typeface="Arial" panose="020B0604020202020204" pitchFamily="34" charset="0"/>
              <a:buChar char="•"/>
            </a:pPr>
            <a:r>
              <a:rPr lang="en-US" sz="3200" dirty="0" smtClean="0">
                <a:solidFill>
                  <a:schemeClr val="accent1"/>
                </a:solidFill>
              </a:rPr>
              <a:t>Output: </a:t>
            </a:r>
          </a:p>
          <a:p>
            <a:pPr marL="914400" lvl="1" indent="-457200">
              <a:buFont typeface="Wingdings" panose="05000000000000000000" pitchFamily="2" charset="2"/>
              <a:buChar char="Ø"/>
            </a:pPr>
            <a:r>
              <a:rPr lang="en-US" sz="3200" dirty="0" smtClean="0"/>
              <a:t>Congestion control </a:t>
            </a:r>
            <a:r>
              <a:rPr lang="en-US" sz="3200" dirty="0"/>
              <a:t>algorithm for </a:t>
            </a:r>
            <a:r>
              <a:rPr lang="en-US" sz="3200" dirty="0" smtClean="0"/>
              <a:t>sender	     </a:t>
            </a:r>
            <a:r>
              <a:rPr lang="en-US" sz="3200" dirty="0" smtClean="0">
                <a:solidFill>
                  <a:schemeClr val="accent1"/>
                </a:solidFill>
              </a:rPr>
              <a:t>(</a:t>
            </a:r>
            <a:r>
              <a:rPr lang="en-US" sz="3200" dirty="0" err="1" smtClean="0">
                <a:solidFill>
                  <a:schemeClr val="accent1"/>
                </a:solidFill>
              </a:rPr>
              <a:t>RemyCC</a:t>
            </a:r>
            <a:r>
              <a:rPr lang="en-US" sz="3200" dirty="0" smtClean="0">
                <a:solidFill>
                  <a:schemeClr val="accent1"/>
                </a:solidFill>
              </a:rPr>
              <a:t>)</a:t>
            </a:r>
          </a:p>
          <a:p>
            <a:pPr marL="914400" lvl="1" indent="-457200">
              <a:buFont typeface="Wingdings" panose="05000000000000000000" pitchFamily="2" charset="2"/>
              <a:buChar char="Ø"/>
            </a:pPr>
            <a:r>
              <a:rPr lang="en-US" sz="3200" dirty="0" smtClean="0"/>
              <a:t>Format: </a:t>
            </a:r>
            <a:r>
              <a:rPr lang="en-US" sz="3200" dirty="0" smtClean="0">
                <a:effectLst>
                  <a:outerShdw blurRad="38100" dist="38100" dir="2700000" algn="tl">
                    <a:srgbClr val="000000">
                      <a:alpha val="43137"/>
                    </a:srgbClr>
                  </a:outerShdw>
                </a:effectLst>
              </a:rPr>
              <a:t>Rule</a:t>
            </a:r>
            <a:r>
              <a:rPr lang="en-US" sz="3200" dirty="0" smtClean="0"/>
              <a:t>(</a:t>
            </a:r>
            <a:r>
              <a:rPr lang="en-US" sz="3200" i="1" dirty="0" err="1" smtClean="0">
                <a:solidFill>
                  <a:schemeClr val="accent1"/>
                </a:solidFill>
              </a:rPr>
              <a:t>r_ewma</a:t>
            </a:r>
            <a:r>
              <a:rPr lang="en-US" sz="3200" dirty="0"/>
              <a:t>, </a:t>
            </a:r>
            <a:r>
              <a:rPr lang="en-US" sz="3200" i="1" dirty="0" err="1">
                <a:solidFill>
                  <a:schemeClr val="accent1"/>
                </a:solidFill>
              </a:rPr>
              <a:t>s_ewma</a:t>
            </a:r>
            <a:r>
              <a:rPr lang="en-US" sz="3200" dirty="0"/>
              <a:t>, </a:t>
            </a:r>
            <a:r>
              <a:rPr lang="en-US" sz="3200" i="1" dirty="0" err="1">
                <a:solidFill>
                  <a:schemeClr val="accent1"/>
                </a:solidFill>
              </a:rPr>
              <a:t>rtt_ratio</a:t>
            </a:r>
            <a:r>
              <a:rPr lang="en-US" sz="3200" dirty="0"/>
              <a:t>) → &lt;</a:t>
            </a:r>
            <a:r>
              <a:rPr lang="en-US" sz="3200" i="1" dirty="0">
                <a:solidFill>
                  <a:schemeClr val="accent2"/>
                </a:solidFill>
              </a:rPr>
              <a:t>m</a:t>
            </a:r>
            <a:r>
              <a:rPr lang="en-US" sz="3200" dirty="0"/>
              <a:t>, </a:t>
            </a:r>
            <a:r>
              <a:rPr lang="en-US" sz="3200" i="1" dirty="0">
                <a:solidFill>
                  <a:schemeClr val="accent2"/>
                </a:solidFill>
              </a:rPr>
              <a:t>b</a:t>
            </a:r>
            <a:r>
              <a:rPr lang="en-US" sz="3200" dirty="0"/>
              <a:t>, </a:t>
            </a:r>
            <a:r>
              <a:rPr lang="el-GR" sz="3200" i="1" dirty="0">
                <a:solidFill>
                  <a:schemeClr val="accent2"/>
                </a:solidFill>
              </a:rPr>
              <a:t>τ</a:t>
            </a:r>
            <a:r>
              <a:rPr lang="en-US" sz="3200" dirty="0" smtClean="0"/>
              <a:t>&gt;</a:t>
            </a:r>
            <a:endParaRPr lang="en-US" sz="3200" dirty="0" smtClean="0">
              <a:solidFill>
                <a:schemeClr val="accent1"/>
              </a:solidFill>
            </a:endParaRP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706592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08261" cy="689932"/>
          </a:xfrm>
          <a:prstGeom prst="rect">
            <a:avLst/>
          </a:prstGeom>
        </p:spPr>
        <p:txBody>
          <a:bodyPr vert="horz" wrap="square" lIns="0" tIns="12700" rIns="0" bIns="0" rtlCol="0">
            <a:spAutoFit/>
          </a:bodyPr>
          <a:lstStyle/>
          <a:p>
            <a:pPr marL="12700">
              <a:lnSpc>
                <a:spcPct val="100000"/>
              </a:lnSpc>
              <a:spcBef>
                <a:spcPts val="100"/>
              </a:spcBef>
            </a:pPr>
            <a:r>
              <a:rPr lang="en-US" spc="-90" dirty="0" err="1" smtClean="0"/>
              <a:t>RemyCC</a:t>
            </a:r>
            <a:r>
              <a:rPr lang="en-US" spc="-90" dirty="0" smtClean="0"/>
              <a:t>: Match-Action Rule Table</a:t>
            </a:r>
            <a:endParaRPr spc="-75" dirty="0"/>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7</a:t>
            </a:fld>
            <a:endParaRPr lang="en-US" spc="-40" dirty="0"/>
          </a:p>
        </p:txBody>
      </p:sp>
      <p:sp>
        <p:nvSpPr>
          <p:cNvPr id="3" name="TextBox 2"/>
          <p:cNvSpPr txBox="1"/>
          <p:nvPr/>
        </p:nvSpPr>
        <p:spPr>
          <a:xfrm>
            <a:off x="916939" y="1600200"/>
            <a:ext cx="10297242" cy="4909036"/>
          </a:xfrm>
          <a:prstGeom prst="rect">
            <a:avLst/>
          </a:prstGeom>
          <a:noFill/>
        </p:spPr>
        <p:txBody>
          <a:bodyPr wrap="none" rtlCol="0">
            <a:spAutoFit/>
          </a:bodyPr>
          <a:lstStyle/>
          <a:p>
            <a:r>
              <a:rPr lang="en-US" sz="3600" dirty="0" smtClean="0">
                <a:effectLst>
                  <a:outerShdw blurRad="38100" dist="38100" dir="2700000" algn="tl">
                    <a:srgbClr val="000000">
                      <a:alpha val="43137"/>
                    </a:srgbClr>
                  </a:outerShdw>
                </a:effectLst>
              </a:rPr>
              <a:t>Rule</a:t>
            </a:r>
            <a:r>
              <a:rPr lang="en-US" sz="3600" dirty="0" smtClean="0"/>
              <a:t>(</a:t>
            </a:r>
            <a:r>
              <a:rPr lang="en-US" sz="3600" i="1" dirty="0" err="1" smtClean="0">
                <a:solidFill>
                  <a:schemeClr val="accent1"/>
                </a:solidFill>
              </a:rPr>
              <a:t>r_ewma</a:t>
            </a:r>
            <a:r>
              <a:rPr lang="en-US" sz="3600" dirty="0" smtClean="0"/>
              <a:t>, </a:t>
            </a:r>
            <a:r>
              <a:rPr lang="en-US" sz="3600" i="1" dirty="0" err="1" smtClean="0">
                <a:solidFill>
                  <a:schemeClr val="accent1"/>
                </a:solidFill>
              </a:rPr>
              <a:t>s_ewma</a:t>
            </a:r>
            <a:r>
              <a:rPr lang="en-US" sz="3600" dirty="0"/>
              <a:t>, </a:t>
            </a:r>
            <a:r>
              <a:rPr lang="en-US" sz="3600" i="1" dirty="0" err="1" smtClean="0">
                <a:solidFill>
                  <a:schemeClr val="accent1"/>
                </a:solidFill>
              </a:rPr>
              <a:t>rtt_ratio</a:t>
            </a:r>
            <a:r>
              <a:rPr lang="en-US" sz="3600" dirty="0"/>
              <a:t>) → &lt;</a:t>
            </a:r>
            <a:r>
              <a:rPr lang="en-US" sz="3600" i="1" dirty="0" smtClean="0">
                <a:solidFill>
                  <a:schemeClr val="accent2"/>
                </a:solidFill>
              </a:rPr>
              <a:t>m</a:t>
            </a:r>
            <a:r>
              <a:rPr lang="en-US" sz="3600" dirty="0"/>
              <a:t>, </a:t>
            </a:r>
            <a:r>
              <a:rPr lang="en-US" sz="3600" i="1" dirty="0" smtClean="0">
                <a:solidFill>
                  <a:schemeClr val="accent2"/>
                </a:solidFill>
              </a:rPr>
              <a:t>b</a:t>
            </a:r>
            <a:r>
              <a:rPr lang="en-US" sz="3600" dirty="0" smtClean="0"/>
              <a:t>, </a:t>
            </a:r>
            <a:r>
              <a:rPr lang="el-GR" sz="3600" i="1" dirty="0" smtClean="0">
                <a:solidFill>
                  <a:schemeClr val="accent2"/>
                </a:solidFill>
              </a:rPr>
              <a:t>τ</a:t>
            </a:r>
            <a:r>
              <a:rPr lang="en-US" sz="3600" dirty="0" smtClean="0"/>
              <a:t>&gt;</a:t>
            </a:r>
          </a:p>
          <a:p>
            <a:endParaRPr lang="en-US" sz="900" dirty="0" smtClean="0"/>
          </a:p>
          <a:p>
            <a:pPr marL="571500" indent="-571500">
              <a:buFont typeface="Arial" panose="020B0604020202020204" pitchFamily="34" charset="0"/>
              <a:buChar char="•"/>
            </a:pPr>
            <a:r>
              <a:rPr lang="en-US" sz="3600" dirty="0" smtClean="0"/>
              <a:t>Match states / memory:</a:t>
            </a:r>
          </a:p>
          <a:p>
            <a:pPr marL="1028700" lvl="1" indent="-571500">
              <a:buFont typeface="Wingdings" panose="05000000000000000000" pitchFamily="2" charset="2"/>
              <a:buChar char="Ø"/>
            </a:pPr>
            <a:r>
              <a:rPr lang="en-US" sz="3200" i="1" dirty="0" err="1" smtClean="0">
                <a:solidFill>
                  <a:schemeClr val="accent1"/>
                </a:solidFill>
              </a:rPr>
              <a:t>r_ewma</a:t>
            </a:r>
            <a:r>
              <a:rPr lang="en-US" sz="3200" i="1" dirty="0" smtClean="0">
                <a:solidFill>
                  <a:schemeClr val="accent1"/>
                </a:solidFill>
              </a:rPr>
              <a:t> </a:t>
            </a:r>
            <a:r>
              <a:rPr lang="en-US" sz="3200" dirty="0" smtClean="0"/>
              <a:t>  moving average </a:t>
            </a:r>
            <a:r>
              <a:rPr lang="en-US" sz="3200" dirty="0"/>
              <a:t>of interval between </a:t>
            </a:r>
            <a:r>
              <a:rPr lang="en-US" sz="3200" dirty="0" smtClean="0"/>
              <a:t>ACKs</a:t>
            </a:r>
          </a:p>
          <a:p>
            <a:pPr marL="1028700" lvl="1" indent="-571500">
              <a:buFont typeface="Wingdings" panose="05000000000000000000" pitchFamily="2" charset="2"/>
              <a:buChar char="Ø"/>
            </a:pPr>
            <a:r>
              <a:rPr lang="en-US" sz="3200" i="1" dirty="0" err="1" smtClean="0">
                <a:solidFill>
                  <a:schemeClr val="accent1"/>
                </a:solidFill>
              </a:rPr>
              <a:t>s_ewma</a:t>
            </a:r>
            <a:r>
              <a:rPr lang="en-US" sz="3200" dirty="0" smtClean="0"/>
              <a:t>   EWMA between timestamps </a:t>
            </a:r>
            <a:r>
              <a:rPr lang="en-US" sz="3200" dirty="0"/>
              <a:t>echoed in </a:t>
            </a:r>
            <a:r>
              <a:rPr lang="en-US" sz="3200" dirty="0" smtClean="0"/>
              <a:t>ACKs</a:t>
            </a:r>
            <a:endParaRPr lang="en-US" sz="3200" i="1" dirty="0" smtClean="0">
              <a:solidFill>
                <a:schemeClr val="accent1"/>
              </a:solidFill>
            </a:endParaRPr>
          </a:p>
          <a:p>
            <a:pPr marL="1028700" lvl="1" indent="-571500">
              <a:buFont typeface="Wingdings" panose="05000000000000000000" pitchFamily="2" charset="2"/>
              <a:buChar char="Ø"/>
            </a:pPr>
            <a:r>
              <a:rPr lang="en-US" sz="3200" i="1" dirty="0" err="1" smtClean="0">
                <a:solidFill>
                  <a:schemeClr val="accent1"/>
                </a:solidFill>
              </a:rPr>
              <a:t>rtt_ratio</a:t>
            </a:r>
            <a:r>
              <a:rPr lang="en-US" sz="3200" dirty="0" smtClean="0"/>
              <a:t>   </a:t>
            </a:r>
            <a:r>
              <a:rPr lang="en-US" sz="3600" dirty="0" smtClean="0"/>
              <a:t>ratio </a:t>
            </a:r>
            <a:r>
              <a:rPr lang="en-US" sz="3600" dirty="0"/>
              <a:t>of last RTT to smallest RTT so </a:t>
            </a:r>
            <a:r>
              <a:rPr lang="en-US" sz="3600" dirty="0" smtClean="0"/>
              <a:t>far</a:t>
            </a:r>
          </a:p>
          <a:p>
            <a:pPr marL="571500" indent="-571500">
              <a:buFont typeface="Arial" panose="020B0604020202020204" pitchFamily="34" charset="0"/>
              <a:buChar char="•"/>
            </a:pPr>
            <a:r>
              <a:rPr lang="en-US" sz="3600" dirty="0" smtClean="0"/>
              <a:t>Actions:</a:t>
            </a:r>
          </a:p>
          <a:p>
            <a:pPr marL="1028700" lvl="1" indent="-571500">
              <a:buFont typeface="Wingdings" panose="05000000000000000000" pitchFamily="2" charset="2"/>
              <a:buChar char="Ø"/>
            </a:pPr>
            <a:r>
              <a:rPr lang="en-US" sz="3200" i="1" dirty="0" smtClean="0">
                <a:solidFill>
                  <a:schemeClr val="accent2"/>
                </a:solidFill>
              </a:rPr>
              <a:t>m   </a:t>
            </a:r>
            <a:r>
              <a:rPr lang="en-US" sz="3200" dirty="0" smtClean="0"/>
              <a:t>Multiple </a:t>
            </a:r>
            <a:r>
              <a:rPr lang="en-US" sz="3200" dirty="0"/>
              <a:t>to congestion window</a:t>
            </a:r>
            <a:endParaRPr lang="en-US" sz="3200" i="1" dirty="0" smtClean="0">
              <a:solidFill>
                <a:schemeClr val="accent2"/>
              </a:solidFill>
            </a:endParaRPr>
          </a:p>
          <a:p>
            <a:pPr marL="1028700" lvl="1" indent="-571500">
              <a:buFont typeface="Wingdings" panose="05000000000000000000" pitchFamily="2" charset="2"/>
              <a:buChar char="Ø"/>
            </a:pPr>
            <a:r>
              <a:rPr lang="en-US" sz="3200" i="1" dirty="0" smtClean="0">
                <a:solidFill>
                  <a:schemeClr val="accent2"/>
                </a:solidFill>
              </a:rPr>
              <a:t>b</a:t>
            </a:r>
            <a:r>
              <a:rPr lang="en-US" sz="3200" dirty="0"/>
              <a:t> </a:t>
            </a:r>
            <a:r>
              <a:rPr lang="en-US" sz="3200" dirty="0" smtClean="0"/>
              <a:t>   Increment </a:t>
            </a:r>
            <a:r>
              <a:rPr lang="en-US" sz="3200" dirty="0"/>
              <a:t>to congestion window</a:t>
            </a:r>
            <a:endParaRPr lang="en-US" sz="3200" i="1" dirty="0" smtClean="0">
              <a:solidFill>
                <a:schemeClr val="accent2"/>
              </a:solidFill>
            </a:endParaRPr>
          </a:p>
          <a:p>
            <a:pPr marL="1028700" lvl="1" indent="-571500">
              <a:buFont typeface="Wingdings" panose="05000000000000000000" pitchFamily="2" charset="2"/>
              <a:buChar char="Ø"/>
            </a:pPr>
            <a:r>
              <a:rPr lang="el-GR" sz="3200" i="1" dirty="0" smtClean="0">
                <a:solidFill>
                  <a:schemeClr val="accent2"/>
                </a:solidFill>
              </a:rPr>
              <a:t>τ</a:t>
            </a:r>
            <a:r>
              <a:rPr lang="en-US" sz="3200" dirty="0"/>
              <a:t> </a:t>
            </a:r>
            <a:r>
              <a:rPr lang="en-US" sz="3200" dirty="0" smtClean="0"/>
              <a:t>    Minimum </a:t>
            </a:r>
            <a:r>
              <a:rPr lang="en-US" sz="3200" dirty="0"/>
              <a:t>interval between two outgoing packets</a:t>
            </a:r>
            <a:endParaRPr lang="en-US" sz="3200" dirty="0" smtClean="0"/>
          </a:p>
        </p:txBody>
      </p:sp>
    </p:spTree>
    <p:extLst>
      <p:ext uri="{BB962C8B-B14F-4D97-AF65-F5344CB8AC3E}">
        <p14:creationId xmlns:p14="http://schemas.microsoft.com/office/powerpoint/2010/main" val="26219663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08261" cy="689932"/>
          </a:xfrm>
          <a:prstGeom prst="rect">
            <a:avLst/>
          </a:prstGeom>
        </p:spPr>
        <p:txBody>
          <a:bodyPr vert="horz" wrap="square" lIns="0" tIns="12700" rIns="0" bIns="0" rtlCol="0">
            <a:spAutoFit/>
          </a:bodyPr>
          <a:lstStyle/>
          <a:p>
            <a:pPr marL="12700">
              <a:lnSpc>
                <a:spcPct val="100000"/>
              </a:lnSpc>
              <a:spcBef>
                <a:spcPts val="100"/>
              </a:spcBef>
            </a:pPr>
            <a:r>
              <a:rPr lang="en-US" spc="-90" dirty="0" smtClean="0"/>
              <a:t>Remy Example: Prior Assumptions</a:t>
            </a:r>
            <a:endParaRPr spc="-75" dirty="0"/>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8</a:t>
            </a:fld>
            <a:endParaRPr lang="en-US" spc="-40" dirty="0"/>
          </a:p>
        </p:txBody>
      </p:sp>
      <p:graphicFrame>
        <p:nvGraphicFramePr>
          <p:cNvPr id="8" name="Table 7"/>
          <p:cNvGraphicFramePr>
            <a:graphicFrameLocks noGrp="1"/>
          </p:cNvGraphicFramePr>
          <p:nvPr>
            <p:extLst>
              <p:ext uri="{D42A27DB-BD31-4B8C-83A1-F6EECF244321}">
                <p14:modId xmlns:p14="http://schemas.microsoft.com/office/powerpoint/2010/main" val="3024493459"/>
              </p:ext>
            </p:extLst>
          </p:nvPr>
        </p:nvGraphicFramePr>
        <p:xfrm>
          <a:off x="2057400" y="2133600"/>
          <a:ext cx="7543800" cy="2590800"/>
        </p:xfrm>
        <a:graphic>
          <a:graphicData uri="http://schemas.openxmlformats.org/drawingml/2006/table">
            <a:tbl>
              <a:tblPr firstRow="1" bandRow="1">
                <a:tableStyleId>{073A0DAA-6AF3-43AB-8588-CEC1D06C72B9}</a:tableStyleId>
              </a:tblPr>
              <a:tblGrid>
                <a:gridCol w="2743200"/>
                <a:gridCol w="3505200"/>
                <a:gridCol w="1295400"/>
              </a:tblGrid>
              <a:tr h="370840">
                <a:tc>
                  <a:txBody>
                    <a:bodyPr/>
                    <a:lstStyle/>
                    <a:p>
                      <a:r>
                        <a:rPr lang="en-US" sz="2800" dirty="0" smtClean="0"/>
                        <a:t>Quantity</a:t>
                      </a:r>
                      <a:endParaRPr lang="en-US" sz="2800" dirty="0"/>
                    </a:p>
                  </a:txBody>
                  <a:tcPr/>
                </a:tc>
                <a:tc>
                  <a:txBody>
                    <a:bodyPr/>
                    <a:lstStyle/>
                    <a:p>
                      <a:r>
                        <a:rPr lang="en-US" sz="2800" dirty="0" smtClean="0"/>
                        <a:t>Distribution</a:t>
                      </a:r>
                      <a:endParaRPr lang="en-US" sz="2800" dirty="0"/>
                    </a:p>
                  </a:txBody>
                  <a:tcPr/>
                </a:tc>
                <a:tc>
                  <a:txBody>
                    <a:bodyPr/>
                    <a:lstStyle/>
                    <a:p>
                      <a:r>
                        <a:rPr lang="en-US" sz="2800" dirty="0" smtClean="0"/>
                        <a:t>Units</a:t>
                      </a:r>
                      <a:endParaRPr lang="en-US" sz="2800" dirty="0"/>
                    </a:p>
                  </a:txBody>
                  <a:tcPr/>
                </a:tc>
              </a:tr>
              <a:tr h="370840">
                <a:tc>
                  <a:txBody>
                    <a:bodyPr/>
                    <a:lstStyle/>
                    <a:p>
                      <a:r>
                        <a:rPr lang="en-US" sz="2800" dirty="0" smtClean="0"/>
                        <a:t>Link speed</a:t>
                      </a:r>
                      <a:endParaRPr lang="en-US" sz="2800" dirty="0"/>
                    </a:p>
                  </a:txBody>
                  <a:tcPr/>
                </a:tc>
                <a:tc>
                  <a:txBody>
                    <a:bodyPr/>
                    <a:lstStyle/>
                    <a:p>
                      <a:r>
                        <a:rPr lang="en-US" sz="2800" dirty="0" smtClean="0"/>
                        <a:t>Uniform(10, 20)</a:t>
                      </a:r>
                      <a:endParaRPr lang="en-US" sz="2800" dirty="0"/>
                    </a:p>
                  </a:txBody>
                  <a:tcPr/>
                </a:tc>
                <a:tc>
                  <a:txBody>
                    <a:bodyPr/>
                    <a:lstStyle/>
                    <a:p>
                      <a:r>
                        <a:rPr lang="en-US" sz="2800" dirty="0" smtClean="0"/>
                        <a:t>Mbps</a:t>
                      </a:r>
                      <a:endParaRPr lang="en-US" sz="2800" dirty="0"/>
                    </a:p>
                  </a:txBody>
                  <a:tcPr/>
                </a:tc>
              </a:tr>
              <a:tr h="370840">
                <a:tc>
                  <a:txBody>
                    <a:bodyPr/>
                    <a:lstStyle/>
                    <a:p>
                      <a:r>
                        <a:rPr lang="en-US" sz="2800" dirty="0" smtClean="0"/>
                        <a:t>RTT</a:t>
                      </a:r>
                      <a:endParaRPr lang="en-US" sz="2800" dirty="0"/>
                    </a:p>
                  </a:txBody>
                  <a:tcPr/>
                </a:tc>
                <a:tc>
                  <a:txBody>
                    <a:bodyPr/>
                    <a:lstStyle/>
                    <a:p>
                      <a:r>
                        <a:rPr lang="en-US" sz="2800" dirty="0" smtClean="0"/>
                        <a:t>Uniform(100, 200)</a:t>
                      </a:r>
                      <a:endParaRPr lang="en-US" sz="2800" dirty="0"/>
                    </a:p>
                  </a:txBody>
                  <a:tcPr/>
                </a:tc>
                <a:tc>
                  <a:txBody>
                    <a:bodyPr/>
                    <a:lstStyle/>
                    <a:p>
                      <a:r>
                        <a:rPr lang="en-US" sz="2800" dirty="0" err="1" smtClean="0"/>
                        <a:t>ms</a:t>
                      </a:r>
                      <a:endParaRPr lang="en-US" sz="2800" dirty="0"/>
                    </a:p>
                  </a:txBody>
                  <a:tcPr/>
                </a:tc>
              </a:tr>
              <a:tr h="370840">
                <a:tc>
                  <a:txBody>
                    <a:bodyPr/>
                    <a:lstStyle/>
                    <a:p>
                      <a:r>
                        <a:rPr lang="en-US" sz="2800" dirty="0" smtClean="0"/>
                        <a:t>Flow</a:t>
                      </a:r>
                      <a:r>
                        <a:rPr lang="en-US" sz="2800" baseline="0" dirty="0" smtClean="0"/>
                        <a:t> # (</a:t>
                      </a:r>
                      <a:r>
                        <a:rPr lang="en-US" sz="2800" dirty="0" smtClean="0"/>
                        <a:t>N)</a:t>
                      </a:r>
                      <a:endParaRPr lang="en-US" sz="2800" dirty="0"/>
                    </a:p>
                  </a:txBody>
                  <a:tcPr/>
                </a:tc>
                <a:tc>
                  <a:txBody>
                    <a:bodyPr/>
                    <a:lstStyle/>
                    <a:p>
                      <a:r>
                        <a:rPr lang="en-US" sz="2800" dirty="0" smtClean="0"/>
                        <a:t>Uniform(1, 16)</a:t>
                      </a:r>
                      <a:endParaRPr lang="en-US" sz="2800" dirty="0"/>
                    </a:p>
                  </a:txBody>
                  <a:tcPr/>
                </a:tc>
                <a:tc>
                  <a:txBody>
                    <a:bodyPr/>
                    <a:lstStyle/>
                    <a:p>
                      <a:endParaRPr lang="en-US" sz="2800" dirty="0"/>
                    </a:p>
                  </a:txBody>
                  <a:tcPr/>
                </a:tc>
              </a:tr>
              <a:tr h="370840">
                <a:tc>
                  <a:txBody>
                    <a:bodyPr/>
                    <a:lstStyle/>
                    <a:p>
                      <a:r>
                        <a:rPr lang="en-US" sz="2800" dirty="0" smtClean="0"/>
                        <a:t>On-off pattern</a:t>
                      </a:r>
                      <a:endParaRPr lang="en-US" sz="2800" dirty="0"/>
                    </a:p>
                  </a:txBody>
                  <a:tcPr/>
                </a:tc>
                <a:tc>
                  <a:txBody>
                    <a:bodyPr/>
                    <a:lstStyle/>
                    <a:p>
                      <a:r>
                        <a:rPr lang="en-US" sz="2800" dirty="0" err="1" smtClean="0"/>
                        <a:t>Exp</a:t>
                      </a:r>
                      <a:r>
                        <a:rPr lang="en-US" sz="2800" dirty="0" smtClean="0"/>
                        <a:t>[µ=5]</a:t>
                      </a:r>
                      <a:endParaRPr lang="en-US" sz="2800" dirty="0"/>
                    </a:p>
                  </a:txBody>
                  <a:tcPr/>
                </a:tc>
                <a:tc>
                  <a:txBody>
                    <a:bodyPr/>
                    <a:lstStyle/>
                    <a:p>
                      <a:r>
                        <a:rPr lang="en-US" sz="2800" dirty="0" smtClean="0"/>
                        <a:t>Secs</a:t>
                      </a:r>
                      <a:endParaRPr lang="en-US" sz="2800" dirty="0"/>
                    </a:p>
                  </a:txBody>
                  <a:tcPr/>
                </a:tc>
              </a:tr>
            </a:tbl>
          </a:graphicData>
        </a:graphic>
      </p:graphicFrame>
    </p:spTree>
    <p:extLst>
      <p:ext uri="{BB962C8B-B14F-4D97-AF65-F5344CB8AC3E}">
        <p14:creationId xmlns:p14="http://schemas.microsoft.com/office/powerpoint/2010/main" val="16020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847"/>
            <a:ext cx="10208261" cy="689932"/>
          </a:xfrm>
          <a:prstGeom prst="rect">
            <a:avLst/>
          </a:prstGeom>
        </p:spPr>
        <p:txBody>
          <a:bodyPr vert="horz" wrap="square" lIns="0" tIns="12700" rIns="0" bIns="0" rtlCol="0">
            <a:spAutoFit/>
          </a:bodyPr>
          <a:lstStyle/>
          <a:p>
            <a:pPr marL="12700">
              <a:lnSpc>
                <a:spcPct val="100000"/>
              </a:lnSpc>
              <a:spcBef>
                <a:spcPts val="100"/>
              </a:spcBef>
            </a:pPr>
            <a:r>
              <a:rPr lang="en-US" spc="-90" dirty="0" smtClean="0"/>
              <a:t>Remy Example: Objective Function</a:t>
            </a:r>
            <a:endParaRPr spc="-75" dirty="0"/>
          </a:p>
        </p:txBody>
      </p:sp>
      <p:sp>
        <p:nvSpPr>
          <p:cNvPr id="5" name="Slide Number Placeholder 4"/>
          <p:cNvSpPr>
            <a:spLocks noGrp="1"/>
          </p:cNvSpPr>
          <p:nvPr>
            <p:ph type="sldNum" sz="quarter" idx="7"/>
          </p:nvPr>
        </p:nvSpPr>
        <p:spPr/>
        <p:txBody>
          <a:bodyPr/>
          <a:lstStyle/>
          <a:p>
            <a:pPr marL="25400">
              <a:lnSpc>
                <a:spcPts val="1310"/>
              </a:lnSpc>
            </a:pPr>
            <a:fld id="{81D60167-4931-47E6-BA6A-407CBD079E47}" type="slidenum">
              <a:rPr lang="en-US" spc="-40" smtClean="0"/>
              <a:t>9</a:t>
            </a:fld>
            <a:endParaRPr lang="en-US" spc="-40" dirty="0"/>
          </a:p>
        </p:txBody>
      </p:sp>
      <p:grpSp>
        <p:nvGrpSpPr>
          <p:cNvPr id="4" name="Group 3"/>
          <p:cNvGrpSpPr/>
          <p:nvPr/>
        </p:nvGrpSpPr>
        <p:grpSpPr>
          <a:xfrm>
            <a:off x="916939" y="2133600"/>
            <a:ext cx="10511788" cy="4317418"/>
            <a:chOff x="916939" y="2868899"/>
            <a:chExt cx="10511788" cy="2287876"/>
          </a:xfrm>
        </p:grpSpPr>
        <mc:AlternateContent xmlns:mc="http://schemas.openxmlformats.org/markup-compatibility/2006" xmlns:a14="http://schemas.microsoft.com/office/drawing/2010/main">
          <mc:Choice Requires="a14">
            <p:sp>
              <p:nvSpPr>
                <p:cNvPr id="7" name="TextBox 6"/>
                <p:cNvSpPr txBox="1"/>
                <p:nvPr/>
              </p:nvSpPr>
              <p:spPr>
                <a:xfrm>
                  <a:off x="1715133" y="2868899"/>
                  <a:ext cx="8915400" cy="149810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3600" i="1" smtClean="0">
                                <a:latin typeface="Cambria Math" panose="02040503050406030204" pitchFamily="18" charset="0"/>
                              </a:rPr>
                            </m:ctrlPr>
                          </m:naryPr>
                          <m:sub>
                            <m:r>
                              <m:rPr>
                                <m:brk m:alnAt="7"/>
                              </m:rPr>
                              <a:rPr lang="en-US" sz="3600" i="1">
                                <a:latin typeface="Cambria Math" panose="02040503050406030204" pitchFamily="18" charset="0"/>
                              </a:rPr>
                              <m:t>𝑖</m:t>
                            </m:r>
                          </m:sub>
                          <m:sup/>
                          <m:e>
                            <m:r>
                              <a:rPr lang="en-US" sz="3600" b="0" i="0" smtClean="0">
                                <a:latin typeface="Cambria Math" panose="02040503050406030204" pitchFamily="18" charset="0"/>
                              </a:rPr>
                              <m:t>[</m:t>
                            </m:r>
                            <m:r>
                              <m:rPr>
                                <m:sty m:val="p"/>
                              </m:rPr>
                              <a:rPr lang="en-US" sz="3600">
                                <a:latin typeface="Cambria Math" panose="02040503050406030204" pitchFamily="18" charset="0"/>
                              </a:rPr>
                              <m:t>log</m:t>
                            </m:r>
                            <m:d>
                              <m:dPr>
                                <m:ctrlPr>
                                  <a:rPr lang="en-US" sz="3600" i="1">
                                    <a:latin typeface="Cambria Math" panose="02040503050406030204" pitchFamily="18" charset="0"/>
                                  </a:rPr>
                                </m:ctrlPr>
                              </m:dPr>
                              <m:e>
                                <m:r>
                                  <a:rPr lang="en-US" sz="3600" b="0" i="1" smtClean="0">
                                    <a:latin typeface="Cambria Math" panose="02040503050406030204" pitchFamily="18" charset="0"/>
                                  </a:rPr>
                                  <m:t>𝑡h𝑟𝑜𝑢𝑔h𝑝𝑢</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𝑖</m:t>
                                    </m:r>
                                  </m:sub>
                                </m:sSub>
                              </m:e>
                            </m:d>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𝛿</m:t>
                            </m:r>
                            <m:r>
                              <a:rPr lang="en-US" sz="3600" b="0" i="1" smtClean="0">
                                <a:latin typeface="Cambria Math" panose="02040503050406030204" pitchFamily="18" charset="0"/>
                                <a:ea typeface="Cambria Math" panose="02040503050406030204" pitchFamily="18" charset="0"/>
                              </a:rPr>
                              <m:t>∗</m:t>
                            </m:r>
                            <m:func>
                              <m:funcPr>
                                <m:ctrlPr>
                                  <a:rPr lang="en-US" sz="3600" b="0" i="1" smtClean="0">
                                    <a:latin typeface="Cambria Math" panose="02040503050406030204" pitchFamily="18" charset="0"/>
                                    <a:ea typeface="Cambria Math" panose="02040503050406030204" pitchFamily="18" charset="0"/>
                                  </a:rPr>
                                </m:ctrlPr>
                              </m:funcPr>
                              <m:fName>
                                <m:r>
                                  <m:rPr>
                                    <m:sty m:val="p"/>
                                  </m:rPr>
                                  <a:rPr lang="en-US" sz="3600" b="0" i="0" smtClean="0">
                                    <a:latin typeface="Cambria Math" panose="02040503050406030204" pitchFamily="18" charset="0"/>
                                    <a:ea typeface="Cambria Math" panose="02040503050406030204" pitchFamily="18" charset="0"/>
                                  </a:rPr>
                                  <m:t>log</m:t>
                                </m:r>
                              </m:fName>
                              <m:e>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𝑑𝑒𝑙𝑎</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𝑦</m:t>
                                        </m:r>
                                      </m:e>
                                      <m:sub>
                                        <m:r>
                                          <a:rPr lang="en-US" sz="3600" b="0" i="1" smtClean="0">
                                            <a:latin typeface="Cambria Math" panose="02040503050406030204" pitchFamily="18" charset="0"/>
                                            <a:ea typeface="Cambria Math" panose="02040503050406030204" pitchFamily="18" charset="0"/>
                                          </a:rPr>
                                          <m:t>𝑖</m:t>
                                        </m:r>
                                      </m:sub>
                                    </m:sSub>
                                  </m:e>
                                </m:d>
                              </m:e>
                            </m:func>
                            <m:r>
                              <a:rPr lang="en-US" sz="3600" b="0" i="1" smtClean="0">
                                <a:latin typeface="Cambria Math" panose="02040503050406030204" pitchFamily="18" charset="0"/>
                                <a:ea typeface="Cambria Math" panose="02040503050406030204" pitchFamily="18" charset="0"/>
                              </a:rPr>
                              <m:t>]</m:t>
                            </m:r>
                          </m:e>
                        </m:nary>
                      </m:oMath>
                    </m:oMathPara>
                  </a14:m>
                  <a:endParaRPr lang="en-US" sz="3600" dirty="0" smtClean="0"/>
                </a:p>
                <a:p>
                  <a:pPr algn="ctr"/>
                  <a:endParaRPr lang="en-US" sz="900" dirty="0"/>
                </a:p>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𝑒</m:t>
                        </m:r>
                        <m:r>
                          <a:rPr lang="en-US" sz="3600" b="0" i="1" smtClean="0">
                            <a:latin typeface="Cambria Math" panose="02040503050406030204" pitchFamily="18" charset="0"/>
                          </a:rPr>
                          <m:t>.,</m:t>
                        </m:r>
                        <m:nary>
                          <m:naryPr>
                            <m:chr m:val="∑"/>
                            <m:supHide m:val="on"/>
                            <m:ctrlPr>
                              <a:rPr lang="en-US" sz="3600" i="1" smtClean="0">
                                <a:latin typeface="Cambria Math" panose="02040503050406030204" pitchFamily="18" charset="0"/>
                              </a:rPr>
                            </m:ctrlPr>
                          </m:naryPr>
                          <m:sub>
                            <m:r>
                              <m:rPr>
                                <m:brk m:alnAt="7"/>
                              </m:rPr>
                              <a:rPr lang="en-US" sz="3600" b="0" i="1" smtClean="0">
                                <a:latin typeface="Cambria Math" panose="02040503050406030204" pitchFamily="18" charset="0"/>
                              </a:rPr>
                              <m:t>𝑖</m:t>
                            </m:r>
                          </m:sub>
                          <m:sup/>
                          <m:e>
                            <m:r>
                              <m:rPr>
                                <m:sty m:val="p"/>
                              </m:rPr>
                              <a:rPr lang="en-US" sz="3600" b="0" i="0" smtClean="0">
                                <a:latin typeface="Cambria Math" panose="02040503050406030204" pitchFamily="18" charset="0"/>
                              </a:rPr>
                              <m:t>log</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𝑡h𝑟𝑜𝑢𝑔h𝑝𝑢</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𝑡</m:t>
                                    </m:r>
                                  </m:e>
                                  <m:sub>
                                    <m:r>
                                      <a:rPr lang="en-US" sz="3600" b="0" i="1" smtClean="0">
                                        <a:latin typeface="Cambria Math" panose="02040503050406030204" pitchFamily="18" charset="0"/>
                                      </a:rPr>
                                      <m:t>𝑖</m:t>
                                    </m:r>
                                  </m:sub>
                                </m:sSub>
                              </m:num>
                              <m:den>
                                <m:sSup>
                                  <m:sSupPr>
                                    <m:ctrlPr>
                                      <a:rPr lang="en-US" sz="3600" b="0" i="1" smtClean="0">
                                        <a:latin typeface="Cambria Math" panose="02040503050406030204" pitchFamily="18" charset="0"/>
                                      </a:rPr>
                                    </m:ctrlPr>
                                  </m:sSupPr>
                                  <m:e>
                                    <m:r>
                                      <a:rPr lang="en-US" sz="3600" i="1">
                                        <a:latin typeface="Cambria Math" panose="02040503050406030204" pitchFamily="18" charset="0"/>
                                      </a:rPr>
                                      <m:t>(</m:t>
                                    </m:r>
                                    <m:r>
                                      <a:rPr lang="en-US" sz="3600" i="1">
                                        <a:latin typeface="Cambria Math" panose="02040503050406030204" pitchFamily="18" charset="0"/>
                                      </a:rPr>
                                      <m:t>𝑑𝑒𝑙𝑎</m:t>
                                    </m:r>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m:t>
                                    </m:r>
                                  </m:e>
                                  <m:sup>
                                    <m:r>
                                      <a:rPr lang="en-US" sz="3600" b="0" i="1" smtClean="0">
                                        <a:latin typeface="Cambria Math" panose="02040503050406030204" pitchFamily="18" charset="0"/>
                                        <a:ea typeface="Cambria Math" panose="02040503050406030204" pitchFamily="18" charset="0"/>
                                      </a:rPr>
                                      <m:t>𝛿</m:t>
                                    </m:r>
                                  </m:sup>
                                </m:sSup>
                              </m:den>
                            </m:f>
                            <m:r>
                              <a:rPr lang="en-US" sz="3600" b="0" i="1" smtClean="0">
                                <a:latin typeface="Cambria Math" panose="02040503050406030204" pitchFamily="18" charset="0"/>
                              </a:rPr>
                              <m:t>]</m:t>
                            </m:r>
                          </m:e>
                        </m:nary>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1715133" y="2868899"/>
                  <a:ext cx="8915400" cy="1498107"/>
                </a:xfrm>
                <a:prstGeom prst="rect">
                  <a:avLst/>
                </a:prstGeom>
                <a:blipFill rotWithShape="0">
                  <a:blip r:embed="rId3"/>
                  <a:stretch>
                    <a:fillRect/>
                  </a:stretch>
                </a:blipFill>
              </p:spPr>
              <p:txBody>
                <a:bodyPr/>
                <a:lstStyle/>
                <a:p>
                  <a:r>
                    <a:rPr lang="en-US">
                      <a:noFill/>
                    </a:rPr>
                    <a:t> </a:t>
                  </a:r>
                </a:p>
              </p:txBody>
            </p:sp>
          </mc:Fallback>
        </mc:AlternateContent>
        <p:sp>
          <p:nvSpPr>
            <p:cNvPr id="3" name="TextBox 2"/>
            <p:cNvSpPr txBox="1"/>
            <p:nvPr/>
          </p:nvSpPr>
          <p:spPr>
            <a:xfrm>
              <a:off x="916939" y="4572000"/>
              <a:ext cx="10511788" cy="584775"/>
            </a:xfrm>
            <a:prstGeom prst="rect">
              <a:avLst/>
            </a:prstGeom>
            <a:noFill/>
          </p:spPr>
          <p:txBody>
            <a:bodyPr wrap="none" rtlCol="0">
              <a:spAutoFit/>
            </a:bodyPr>
            <a:lstStyle/>
            <a:p>
              <a:r>
                <a:rPr lang="en-US" sz="3200" dirty="0" smtClean="0"/>
                <a:t>where </a:t>
              </a:r>
              <a:r>
                <a:rPr lang="el-GR" sz="3200" dirty="0" smtClean="0"/>
                <a:t>δ</a:t>
              </a:r>
              <a:r>
                <a:rPr lang="en-US" sz="3200" dirty="0" smtClean="0"/>
                <a:t> is a positive parameter to tune the delay significance.</a:t>
              </a:r>
              <a:endParaRPr lang="en-US" sz="3200" dirty="0"/>
            </a:p>
          </p:txBody>
        </p:sp>
      </p:grpSp>
      <p:grpSp>
        <p:nvGrpSpPr>
          <p:cNvPr id="9" name="Group 8"/>
          <p:cNvGrpSpPr/>
          <p:nvPr/>
        </p:nvGrpSpPr>
        <p:grpSpPr>
          <a:xfrm>
            <a:off x="2895600" y="1793537"/>
            <a:ext cx="6511199" cy="1277733"/>
            <a:chOff x="2895600" y="1793537"/>
            <a:chExt cx="6511199" cy="1277733"/>
          </a:xfrm>
        </p:grpSpPr>
        <p:sp>
          <p:nvSpPr>
            <p:cNvPr id="6" name="Rounded Rectangle 5"/>
            <p:cNvSpPr/>
            <p:nvPr/>
          </p:nvSpPr>
          <p:spPr>
            <a:xfrm>
              <a:off x="2895600" y="2385470"/>
              <a:ext cx="3638204" cy="68580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p:cNvSpPr txBox="1"/>
            <p:nvPr/>
          </p:nvSpPr>
          <p:spPr>
            <a:xfrm>
              <a:off x="4419600" y="1793537"/>
              <a:ext cx="4987199" cy="523220"/>
            </a:xfrm>
            <a:prstGeom prst="rect">
              <a:avLst/>
            </a:prstGeom>
            <a:noFill/>
          </p:spPr>
          <p:txBody>
            <a:bodyPr wrap="none" rtlCol="0">
              <a:spAutoFit/>
            </a:bodyPr>
            <a:lstStyle/>
            <a:p>
              <a:r>
                <a:rPr lang="en-US" sz="2800" dirty="0" smtClean="0">
                  <a:solidFill>
                    <a:schemeClr val="accent2"/>
                  </a:solidFill>
                </a:rPr>
                <a:t>Guarantees proportional fairness</a:t>
              </a:r>
              <a:endParaRPr lang="en-US" sz="2800" dirty="0">
                <a:solidFill>
                  <a:schemeClr val="accent2"/>
                </a:solidFill>
              </a:endParaRPr>
            </a:p>
          </p:txBody>
        </p:sp>
      </p:grpSp>
    </p:spTree>
    <p:extLst>
      <p:ext uri="{BB962C8B-B14F-4D97-AF65-F5344CB8AC3E}">
        <p14:creationId xmlns:p14="http://schemas.microsoft.com/office/powerpoint/2010/main" val="1533265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7212</TotalTime>
  <Words>1719</Words>
  <Application>Microsoft Office PowerPoint</Application>
  <PresentationFormat>Widescreen</PresentationFormat>
  <Paragraphs>383</Paragraphs>
  <Slides>40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宋体</vt:lpstr>
      <vt:lpstr>Arial</vt:lpstr>
      <vt:lpstr>Calibri</vt:lpstr>
      <vt:lpstr>Cambria Math</vt:lpstr>
      <vt:lpstr>Times New Roman</vt:lpstr>
      <vt:lpstr>Wingdings</vt:lpstr>
      <vt:lpstr>Office Theme</vt:lpstr>
      <vt:lpstr>Learning-based Congestion Control</vt:lpstr>
      <vt:lpstr>Outline</vt:lpstr>
      <vt:lpstr>Background: Congestion Control</vt:lpstr>
      <vt:lpstr>Outline</vt:lpstr>
      <vt:lpstr>Motivation</vt:lpstr>
      <vt:lpstr>Remy Framework</vt:lpstr>
      <vt:lpstr>RemyCC: Match-Action Rule Table</vt:lpstr>
      <vt:lpstr>Remy Example: Prior Assumptions</vt:lpstr>
      <vt:lpstr>Remy Example: Objective Function</vt:lpstr>
      <vt:lpstr>PowerPoint Presentation</vt:lpstr>
      <vt:lpstr>PowerPoint Presentation</vt:lpstr>
      <vt:lpstr>PowerPoint Presentation</vt:lpstr>
      <vt:lpstr>PowerPoint Presentation</vt:lpstr>
      <vt:lpstr>Outline</vt:lpstr>
      <vt:lpstr>Internet Congestion Control</vt:lpstr>
      <vt:lpstr>Internet Congestion Control</vt:lpstr>
      <vt:lpstr>Strong Assumptions Cause Problem</vt:lpstr>
      <vt:lpstr>Performance-oriented Congestion Control (PCC)</vt:lpstr>
      <vt:lpstr>PCC Allegro</vt:lpstr>
      <vt:lpstr>PCC Allegro: Rate Control Illustration</vt:lpstr>
      <vt:lpstr>PCC Allegro: Rate Control Illustration</vt:lpstr>
      <vt:lpstr>PCC Allegro: Rate Control Illustration</vt:lpstr>
      <vt:lpstr>PCC Allegro: Rate Control Illustration</vt:lpstr>
      <vt:lpstr>Slow convergence</vt:lpstr>
      <vt:lpstr>PCC Vivace</vt:lpstr>
      <vt:lpstr>PCC Vivace: Utility Function</vt:lpstr>
      <vt:lpstr>PCC Vivace: Rate Control Algorithm</vt:lpstr>
      <vt:lpstr>Large utility  gradient</vt:lpstr>
      <vt:lpstr>PCC Performance</vt:lpstr>
      <vt:lpstr>PowerPoint Presentation</vt:lpstr>
      <vt:lpstr>References</vt:lpstr>
      <vt:lpstr>Thanks!</vt:lpstr>
      <vt:lpstr>Background: Congestion Control</vt:lpstr>
      <vt:lpstr>PowerPoint Presentation</vt:lpstr>
      <vt:lpstr>PCC Allegro  PCC Vivace</vt:lpstr>
      <vt:lpstr>Insights from Learning-Theoretic Tools</vt:lpstr>
      <vt:lpstr>Insights from No-Regret Guarantee</vt:lpstr>
      <vt:lpstr>Limitation in Extremely Dynamic Networks</vt:lpstr>
      <vt:lpstr>Limitation of No-Regret</vt:lpstr>
      <vt:lpstr>PCC In 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 Vivace: Online-Learning  Congestion Control</dc:title>
  <cp:lastModifiedBy>ZENG Gaoxiong</cp:lastModifiedBy>
  <cp:revision>218</cp:revision>
  <dcterms:created xsi:type="dcterms:W3CDTF">2018-11-04T09:00:33Z</dcterms:created>
  <dcterms:modified xsi:type="dcterms:W3CDTF">2018-11-10T05:12:30Z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2018-11-04T00:00:00Z</vt:filetime>
  </property>
</Properties>
</file>