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74" r:id="rId6"/>
    <p:sldId id="260" r:id="rId7"/>
    <p:sldId id="261" r:id="rId8"/>
    <p:sldId id="264" r:id="rId9"/>
    <p:sldId id="265" r:id="rId10"/>
    <p:sldId id="277" r:id="rId11"/>
    <p:sldId id="271" r:id="rId12"/>
    <p:sldId id="268" r:id="rId13"/>
    <p:sldId id="273" r:id="rId14"/>
    <p:sldId id="276" r:id="rId15"/>
    <p:sldId id="269" r:id="rId16"/>
    <p:sldId id="270" r:id="rId17"/>
    <p:sldId id="275" r:id="rId18"/>
    <p:sldId id="266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66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1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7F91-CB8C-C544-B426-83C8A025A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8C888-1413-1744-80F9-0B122ACDD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7CE89-2E8D-0449-921F-81FEDFCC8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57D2-2289-F642-9F98-0C499AE3A8C0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E8D98-5842-BD42-8924-A3790E5C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18630-B45E-C44E-85C9-A2B43036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A43F-7261-BD41-954D-33F008F60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2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59CF-EA2F-F94F-9E75-C0B22E6E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3D052-C238-3447-B32F-0CC80A53C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4E969-3B44-B94A-924F-66E82E4A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57D2-2289-F642-9F98-0C499AE3A8C0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5FF32-79D3-564E-A7D4-26116435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50A8A-DCC2-AA4A-A0A8-EE6D8D4DE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A43F-7261-BD41-954D-33F008F60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9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1C3910-5D7B-2542-A046-B2C4B744E5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5E223-59D2-D44B-810C-D767F185F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DF107-A0DC-934C-BFF4-59AACE122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57D2-2289-F642-9F98-0C499AE3A8C0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85AC3-EB78-BD43-841A-CF1DB8D3D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75288-9FC2-034A-9FD2-F944F8E50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A43F-7261-BD41-954D-33F008F60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6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A9A7-2569-1F45-8EC2-845EB4ED6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1DA09-0754-874A-8B5D-DB2C66849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9405F-4AD9-DD4A-91CD-8BCAE985D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57D2-2289-F642-9F98-0C499AE3A8C0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EBC23-AD20-A748-A144-EF031914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46004-2CFE-BD4E-89D1-F7DBA7FA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A43F-7261-BD41-954D-33F008F60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1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38B9-F394-5C47-B306-99547457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B8750-4CA7-4A49-8DB7-F01484E0A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38282-8F96-FD40-85BF-87198FBD5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57D2-2289-F642-9F98-0C499AE3A8C0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818EE-9DDC-E04B-BB63-02D4129BF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D3452-6DF2-EA43-9A89-A1C00F0C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A43F-7261-BD41-954D-33F008F60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6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CFB5C-B0F3-9C43-91B6-E63EBF70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4A90E-7128-AB42-9EAA-A91478FE3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41F2F-DB24-9141-BF1E-A35030F1D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1F993-E2E6-444D-BA03-6193AE6EF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57D2-2289-F642-9F98-0C499AE3A8C0}" type="datetimeFigureOut">
              <a:rPr lang="en-US" smtClean="0"/>
              <a:t>1/20/19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CBEBE-282D-7140-8D81-02423671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0B15D-2DEC-FA42-9712-061BE9BD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A43F-7261-BD41-954D-33F008F60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8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BEA2-6B7A-D144-B95A-6F7253DF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A4ADC-4E2A-6A47-9BE2-B9CC4548F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E9D2C-B674-DC44-9851-6A6BC6835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D95CB-6C8B-114B-B8AA-4DC97859D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8F28E7-CB8C-AA4C-9C6C-9431320BA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7051EA-EBE1-E749-990F-6010BC276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57D2-2289-F642-9F98-0C499AE3A8C0}" type="datetimeFigureOut">
              <a:rPr lang="en-US" smtClean="0"/>
              <a:t>1/20/19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D96178-DDD4-BF4C-8EDA-7F72B5A48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7F28B-EB88-BD42-A3EE-34DADD23F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A43F-7261-BD41-954D-33F008F60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1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E536-8493-0F42-9891-AA2AE7FA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A49F8-C063-FF4D-B926-458D27932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57D2-2289-F642-9F98-0C499AE3A8C0}" type="datetimeFigureOut">
              <a:rPr lang="en-US" smtClean="0"/>
              <a:t>1/20/19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6BC7DD-5C8C-E748-9B62-EBE50F58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05FB0-C7A6-F743-A9BC-9BB05232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A43F-7261-BD41-954D-33F008F60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0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DD961-2A2E-1647-92FD-C9CCECD0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57D2-2289-F642-9F98-0C499AE3A8C0}" type="datetimeFigureOut">
              <a:rPr lang="en-US" smtClean="0"/>
              <a:t>1/20/19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C5795-B306-9A44-AD43-DFDF3867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9662F-0B9A-F743-8745-90D1E0E7E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A43F-7261-BD41-954D-33F008F60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9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EAC4F-FE5A-9243-ADAB-073F61242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5A227-144F-1240-95C3-F90B04050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D7333-9FA1-DF48-902A-2B6851D8A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AFE8D-6E72-8E4C-B4DC-E708570E1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57D2-2289-F642-9F98-0C499AE3A8C0}" type="datetimeFigureOut">
              <a:rPr lang="en-US" smtClean="0"/>
              <a:t>1/20/19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302A7-E47B-4C4E-9EE7-CD24C3E0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3C33F-7628-384B-A92C-3740ACC3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A43F-7261-BD41-954D-33F008F60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1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4C45-4874-EA46-91D2-CC0B547E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888323-23FC-5640-94F8-2753499D7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B19AA-0ECE-364A-A6F1-E369D389C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0640D-FC42-5942-9FB1-FFDC0FD5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57D2-2289-F642-9F98-0C499AE3A8C0}" type="datetimeFigureOut">
              <a:rPr lang="en-US" smtClean="0"/>
              <a:t>1/20/19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13EE5-C859-6B43-B00B-9E6558DF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028DF-6083-D14D-8B4F-4FA8F071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A43F-7261-BD41-954D-33F008F60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0C398-177F-5F47-B9A2-B7324043F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AE27F-F4A8-7646-AAAE-8529C7A93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1FBC6-E696-594E-A9A5-2081276AE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457D2-2289-F642-9F98-0C499AE3A8C0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A0D8E-A80F-2742-896A-BFDE4D36F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B49F7-C295-6E44-8709-E997B9685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7A43F-7261-BD41-954D-33F008F60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2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BB5F-73AB-8A41-8D81-3F1422E7CC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Selecta: Heterogeneous Cloud Storage Configuration for 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84D92-C195-9C45-9F38-549ADF210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 </a:t>
            </a:r>
            <a:r>
              <a:rPr lang="en-US" dirty="0" err="1"/>
              <a:t>Klimovic</a:t>
            </a:r>
            <a:r>
              <a:rPr lang="en-US" dirty="0"/>
              <a:t>, Heiner </a:t>
            </a:r>
            <a:r>
              <a:rPr lang="en-US" dirty="0" err="1"/>
              <a:t>Litz</a:t>
            </a:r>
            <a:r>
              <a:rPr lang="en-US" dirty="0"/>
              <a:t>, Christos </a:t>
            </a:r>
            <a:r>
              <a:rPr lang="en-US" dirty="0" err="1"/>
              <a:t>Kozyrakis</a:t>
            </a:r>
            <a:endParaRPr lang="en-US" dirty="0"/>
          </a:p>
          <a:p>
            <a:r>
              <a:rPr lang="en-US" dirty="0"/>
              <a:t>Stanford &amp; UC Santa Cruz</a:t>
            </a:r>
          </a:p>
        </p:txBody>
      </p:sp>
    </p:spTree>
    <p:extLst>
      <p:ext uri="{BB962C8B-B14F-4D97-AF65-F5344CB8AC3E}">
        <p14:creationId xmlns:p14="http://schemas.microsoft.com/office/powerpoint/2010/main" val="3080359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30EF0-A5D3-D448-B6C1-083941C7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Work: PARIS (SoCC’17)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C1DD0-68BA-EE49-8DFD-35681534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random forest to select the best VM instance.</a:t>
            </a:r>
          </a:p>
          <a:p>
            <a:pPr lvl="1"/>
            <a:r>
              <a:rPr lang="en-US" dirty="0"/>
              <a:t>Input: Job features include profiled info (e.g., CPU </a:t>
            </a:r>
            <a:r>
              <a:rPr lang="en-US" dirty="0" err="1"/>
              <a:t>util</a:t>
            </a:r>
            <a:r>
              <a:rPr lang="en-US" dirty="0"/>
              <a:t>%)</a:t>
            </a:r>
          </a:p>
          <a:p>
            <a:r>
              <a:rPr lang="en-US" dirty="0"/>
              <a:t>Intuitively multiple decision trees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FC1AA3-0014-A145-8814-963F04789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328" y="3410246"/>
            <a:ext cx="76581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8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C76E4-4FED-5F4B-8817-CF84E18C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Current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36B29-EB27-A644-998E-94DEC44FC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 information of target application</a:t>
            </a:r>
          </a:p>
          <a:p>
            <a:pPr lvl="1"/>
            <a:r>
              <a:rPr lang="en-US" dirty="0"/>
              <a:t>Need to run the target application many times</a:t>
            </a:r>
          </a:p>
          <a:p>
            <a:pPr lvl="1"/>
            <a:r>
              <a:rPr lang="en-US" dirty="0"/>
              <a:t>Gather information during application runs (PARIS)</a:t>
            </a:r>
          </a:p>
          <a:p>
            <a:pPr lvl="1"/>
            <a:endParaRPr lang="en-US" dirty="0"/>
          </a:p>
          <a:p>
            <a:r>
              <a:rPr lang="en-US" dirty="0"/>
              <a:t>Can’t utilize information of other applications</a:t>
            </a:r>
          </a:p>
          <a:p>
            <a:endParaRPr lang="en-US" dirty="0"/>
          </a:p>
          <a:p>
            <a:r>
              <a:rPr lang="en-US" dirty="0"/>
              <a:t>Did not consider different storage options</a:t>
            </a:r>
          </a:p>
        </p:txBody>
      </p:sp>
    </p:spTree>
    <p:extLst>
      <p:ext uri="{BB962C8B-B14F-4D97-AF65-F5344CB8AC3E}">
        <p14:creationId xmlns:p14="http://schemas.microsoft.com/office/powerpoint/2010/main" val="2855318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E999D-3632-CD4E-94D1-4CF2E686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Collaborative Filtering in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9E048-37E9-A04C-95D5-3BF543C97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Recommend item to users</a:t>
            </a:r>
          </a:p>
          <a:p>
            <a:r>
              <a:rPr lang="en-US" dirty="0"/>
              <a:t>Input: An incomplete relationship (e.g., movie rating) of user-items</a:t>
            </a:r>
          </a:p>
          <a:p>
            <a:r>
              <a:rPr lang="en-US" dirty="0"/>
              <a:t>Method: Find a ”hidden feature” describing user-item relationship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9F416C-FFDA-CB49-94F0-6F2A1AA3D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3453594"/>
            <a:ext cx="7589520" cy="272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77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927B-DA45-CA4E-8282-8921DA1D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Method of Selecta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C875D-B9A8-ED4B-8FF6-27C1761D6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Directly apply collaborative filtering technique to config selection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068FD-167F-E140-A73D-179E440CF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768" y="2350443"/>
            <a:ext cx="9367516" cy="362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97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5B99-9781-FF4A-BDBD-92CC4126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 vs Content-based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202A3-0CA7-524D-9F66-1A4E8450B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Collaborative filtering doesn’t have “contents”: multiple features with numerical values.</a:t>
            </a:r>
          </a:p>
          <a:p>
            <a:pPr lvl="1"/>
            <a:r>
              <a:rPr lang="en-US" dirty="0"/>
              <a:t>Goal is to model relationship with hidden variables</a:t>
            </a:r>
          </a:p>
          <a:p>
            <a:pPr lvl="1"/>
            <a:r>
              <a:rPr lang="en-US" dirty="0"/>
              <a:t>Users with similar hidden features are likely to be recommended with similar items</a:t>
            </a:r>
          </a:p>
          <a:p>
            <a:pPr lvl="1"/>
            <a:endParaRPr lang="en-US" dirty="0"/>
          </a:p>
          <a:p>
            <a:r>
              <a:rPr lang="en-US" dirty="0"/>
              <a:t> Content based approaches: Input contains features with numerical values (e.g., linear regression)</a:t>
            </a:r>
          </a:p>
        </p:txBody>
      </p:sp>
    </p:spTree>
    <p:extLst>
      <p:ext uri="{BB962C8B-B14F-4D97-AF65-F5344CB8AC3E}">
        <p14:creationId xmlns:p14="http://schemas.microsoft.com/office/powerpoint/2010/main" val="1071574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121B4-1D24-3F43-B106-1190E445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Collaborative Filtering?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20ED0-9C94-F647-B664-5257797E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Agnostic to details of data analytics frameworks</a:t>
            </a:r>
          </a:p>
          <a:p>
            <a:r>
              <a:rPr lang="en-US" dirty="0"/>
              <a:t>Leverage training data available from multiple applications to converge to accurate recommendations</a:t>
            </a:r>
          </a:p>
          <a:p>
            <a:r>
              <a:rPr lang="en-US" dirty="0"/>
              <a:t>Content-based approaches (Linear regression, random forests) requires features like application/configuration characteristics, i.e., the numerical values.</a:t>
            </a:r>
          </a:p>
          <a:p>
            <a:pPr lvl="1"/>
            <a:r>
              <a:rPr lang="en-US" dirty="0"/>
              <a:t>Run the applications and collect are impractical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38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B8FE6-EF17-DA4D-A6F1-0F9EA481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DD91-2E51-3C47-AC83-3524CE6D1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Near optimal (error from optimal &lt; 10%): perf </a:t>
            </a:r>
            <a:r>
              <a:rPr lang="en-US" dirty="0">
                <a:solidFill>
                  <a:srgbClr val="C00000"/>
                </a:solidFill>
              </a:rPr>
              <a:t>94%</a:t>
            </a:r>
            <a:r>
              <a:rPr lang="en-US" dirty="0"/>
              <a:t>, cost </a:t>
            </a:r>
            <a:r>
              <a:rPr lang="en-US" dirty="0">
                <a:solidFill>
                  <a:srgbClr val="0070C0"/>
                </a:solidFill>
              </a:rPr>
              <a:t>80%</a:t>
            </a:r>
            <a:r>
              <a:rPr lang="en-US" dirty="0"/>
              <a:t>, perf*cost improve with one feedback round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575FBB-73EB-D740-9C2A-C71E24319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3734"/>
            <a:ext cx="8334642" cy="324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72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DE4A1-C955-234B-A976-6C882115E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Other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08130-A12E-CF4D-B07B-A250C038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Selecta can leverage sparse data</a:t>
            </a:r>
            <a:r>
              <a:rPr lang="zh-CN" altLang="en-US" dirty="0"/>
              <a:t> </a:t>
            </a:r>
            <a:r>
              <a:rPr lang="en-US" altLang="zh-CN" dirty="0"/>
              <a:t>(~20% of profiling is enough)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072B93-1B00-2F40-938E-9C4962653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23" y="2432405"/>
            <a:ext cx="6134906" cy="28774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BCA240-A7BD-BB4D-B6D3-C7D97CACE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029" y="2567342"/>
            <a:ext cx="4582771" cy="33820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C26FD2-4FBD-544E-8259-894570738C0E}"/>
              </a:ext>
            </a:extLst>
          </p:cNvPr>
          <p:cNvSpPr txBox="1"/>
          <p:nvPr/>
        </p:nvSpPr>
        <p:spPr>
          <a:xfrm>
            <a:off x="1009116" y="5309839"/>
            <a:ext cx="4534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Forest: PARIS; Default: Databrick docs</a:t>
            </a:r>
          </a:p>
          <a:p>
            <a:r>
              <a:rPr lang="en-US" dirty="0"/>
              <a:t>Max: Most expensive per unit time</a:t>
            </a:r>
          </a:p>
          <a:p>
            <a:r>
              <a:rPr lang="en-US" dirty="0"/>
              <a:t>Min: Least expensive per unit time</a:t>
            </a:r>
          </a:p>
        </p:txBody>
      </p:sp>
    </p:spTree>
    <p:extLst>
      <p:ext uri="{BB962C8B-B14F-4D97-AF65-F5344CB8AC3E}">
        <p14:creationId xmlns:p14="http://schemas.microsoft.com/office/powerpoint/2010/main" val="3447807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045E5-4648-9A41-A6A8-D1757222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not Included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A6B0E-BE4E-DC40-94E9-52B634B0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Discussions on storage selection for cloud applications</a:t>
            </a:r>
          </a:p>
          <a:p>
            <a:r>
              <a:rPr lang="en-US" dirty="0"/>
              <a:t>Evaluation w/ application changes</a:t>
            </a:r>
          </a:p>
          <a:p>
            <a:r>
              <a:rPr lang="en-US" dirty="0"/>
              <a:t>Please refer to the paper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2068863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801C-33AF-ED41-8448-CABA118E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on This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5453A-8A88-FF48-89FC-98E4E6A98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Contribution consists of two parts:</a:t>
            </a:r>
          </a:p>
          <a:p>
            <a:pPr lvl="1"/>
            <a:r>
              <a:rPr lang="en-US" dirty="0"/>
              <a:t>1. Collaborative filtering technique: Find implicit relationship between applications</a:t>
            </a:r>
          </a:p>
          <a:p>
            <a:pPr lvl="1"/>
            <a:r>
              <a:rPr lang="en-US" dirty="0"/>
              <a:t>2. Discussion on storage options</a:t>
            </a:r>
          </a:p>
          <a:p>
            <a:pPr lvl="1"/>
            <a:endParaRPr lang="en-US" dirty="0"/>
          </a:p>
          <a:p>
            <a:r>
              <a:rPr lang="en-US" dirty="0"/>
              <a:t>1 itself is good contribution, by modeling comparison as recommendation problem, CF should be intuitively working well.</a:t>
            </a:r>
          </a:p>
          <a:p>
            <a:r>
              <a:rPr lang="en-US" dirty="0"/>
              <a:t>2 seems to fill up contents</a:t>
            </a:r>
          </a:p>
        </p:txBody>
      </p:sp>
    </p:spTree>
    <p:extLst>
      <p:ext uri="{BB962C8B-B14F-4D97-AF65-F5344CB8AC3E}">
        <p14:creationId xmlns:p14="http://schemas.microsoft.com/office/powerpoint/2010/main" val="421625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DAF6E-E03E-2C42-9F29-BFE80D98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Work discussed today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F173-1644-0E40-9526-C4AE11CD2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Selecta, a tool that recommends near-optimal configurations of cloud compute and storage resources for data analytics workloads.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012B58-EA1B-274E-BB1B-9CBE7C127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220" y="2705867"/>
            <a:ext cx="9633559" cy="360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7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EBC0B-A7AC-1B43-9912-948310A1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CDFBA-A255-844C-8D73-756EB8EE0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formulation: Cloud configuration for data analytics</a:t>
            </a:r>
          </a:p>
          <a:p>
            <a:r>
              <a:rPr lang="en-US" dirty="0"/>
              <a:t>Selecta go-through</a:t>
            </a:r>
          </a:p>
          <a:p>
            <a:pPr lvl="1"/>
            <a:r>
              <a:rPr lang="en-US" dirty="0"/>
              <a:t>Related works &amp; limitations</a:t>
            </a:r>
          </a:p>
          <a:p>
            <a:pPr lvl="1"/>
            <a:r>
              <a:rPr lang="en-US" dirty="0"/>
              <a:t>What is collaborative filtering?</a:t>
            </a:r>
          </a:p>
          <a:p>
            <a:pPr lvl="1"/>
            <a:r>
              <a:rPr lang="en-US" dirty="0"/>
              <a:t>Shortcomings of other machine learning models</a:t>
            </a:r>
          </a:p>
          <a:p>
            <a:pPr lvl="1"/>
            <a:r>
              <a:rPr lang="en-US" dirty="0"/>
              <a:t>Special works for resource configurations.</a:t>
            </a:r>
          </a:p>
          <a:p>
            <a:pPr lvl="1"/>
            <a:endParaRPr lang="en-US" dirty="0"/>
          </a:p>
          <a:p>
            <a:r>
              <a:rPr lang="en-US" dirty="0"/>
              <a:t>Lessons learned and future thoughts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1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39705-C302-AD49-B669-42E18D9D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F812E-DB07-A74A-8925-9FCCD5518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A data-analytics job, typically spark job</a:t>
            </a:r>
          </a:p>
          <a:p>
            <a:r>
              <a:rPr lang="en-US" dirty="0"/>
              <a:t>Output: The correct configuration for this job</a:t>
            </a:r>
          </a:p>
          <a:p>
            <a:pPr lvl="1"/>
            <a:r>
              <a:rPr lang="en-US" dirty="0"/>
              <a:t>Instance type</a:t>
            </a:r>
          </a:p>
          <a:p>
            <a:pPr lvl="1"/>
            <a:r>
              <a:rPr lang="en-US" dirty="0"/>
              <a:t>The scale of cluster</a:t>
            </a:r>
          </a:p>
          <a:p>
            <a:pPr lvl="1"/>
            <a:endParaRPr lang="en-US" dirty="0"/>
          </a:p>
          <a:p>
            <a:r>
              <a:rPr lang="en-US" dirty="0"/>
              <a:t>Metrics: Self-defined features describing the results</a:t>
            </a:r>
          </a:p>
          <a:p>
            <a:pPr lvl="1"/>
            <a:r>
              <a:rPr lang="en-US" dirty="0"/>
              <a:t>Cost of renting instances</a:t>
            </a:r>
          </a:p>
          <a:p>
            <a:pPr lvl="1"/>
            <a:r>
              <a:rPr lang="en-US" dirty="0"/>
              <a:t>Job completion time</a:t>
            </a:r>
          </a:p>
        </p:txBody>
      </p:sp>
    </p:spTree>
    <p:extLst>
      <p:ext uri="{BB962C8B-B14F-4D97-AF65-F5344CB8AC3E}">
        <p14:creationId xmlns:p14="http://schemas.microsoft.com/office/powerpoint/2010/main" val="221367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25DF-D68C-5646-A30E-B2E5C0B9F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9808E-00AE-9F44-BF08-E0D8923B0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Complex configuration space (storage type, instance type)</a:t>
            </a:r>
          </a:p>
          <a:p>
            <a:r>
              <a:rPr lang="en-US" dirty="0"/>
              <a:t>2. Performance-cost objectives: Hard to optimize for complex goals, e.g., maximizing performance within certain budget</a:t>
            </a:r>
          </a:p>
          <a:p>
            <a:r>
              <a:rPr lang="en-US" dirty="0"/>
              <a:t>3. Heterogeneous application data, different in:</a:t>
            </a:r>
          </a:p>
          <a:p>
            <a:pPr lvl="1"/>
            <a:r>
              <a:rPr lang="en-US" dirty="0"/>
              <a:t>Data lifetime (long-live input/output, short-live intermediate data)</a:t>
            </a:r>
          </a:p>
          <a:p>
            <a:pPr lvl="1"/>
            <a:r>
              <a:rPr lang="en-US" dirty="0"/>
              <a:t>Data access type (random/sequential)</a:t>
            </a:r>
          </a:p>
          <a:p>
            <a:pPr lvl="1"/>
            <a:r>
              <a:rPr lang="en-US" dirty="0"/>
              <a:t>I/O frequency</a:t>
            </a:r>
          </a:p>
          <a:p>
            <a:r>
              <a:rPr lang="en-US" dirty="0"/>
              <a:t>4. Storage decision (ignored by previous works)</a:t>
            </a:r>
          </a:p>
        </p:txBody>
      </p:sp>
    </p:spTree>
    <p:extLst>
      <p:ext uri="{BB962C8B-B14F-4D97-AF65-F5344CB8AC3E}">
        <p14:creationId xmlns:p14="http://schemas.microsoft.com/office/powerpoint/2010/main" val="427904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13F086-2765-1145-9B43-9080E35DF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7" y="0"/>
            <a:ext cx="12125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91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B2F14A-81C3-7F4F-822B-C84131027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8" y="0"/>
            <a:ext cx="121599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84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50AA-713F-A14E-9259-830BF4CAE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Work: Ernest (NSDI’16)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79408-719C-EF44-A597-BB0BA8BAE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pattern + optimal experiment design (reduce experiment no.)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0B5EE1-81C6-8948-81B7-932B96C0E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225" y="2713623"/>
            <a:ext cx="4910329" cy="22914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047E10-745A-1D4D-822C-C6BEC63B8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225" y="5005110"/>
            <a:ext cx="5541264" cy="15435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EF34CA-A8FE-DE4A-ADF1-E392E44D4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008" y="2713623"/>
            <a:ext cx="4268724" cy="286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10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31390-C924-E447-8C9A-EA0E52B3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Work: </a:t>
            </a:r>
            <a:r>
              <a:rPr lang="en-US" dirty="0" err="1"/>
              <a:t>CherryPick</a:t>
            </a:r>
            <a:r>
              <a:rPr lang="en-US" dirty="0"/>
              <a:t> (NSDI’17)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CFE22-4737-BB48-8A7B-A47032B5B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Bayesian optimization to find near-optimal config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EF4FC5-A609-9345-B097-7F1046E14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352" y="2642874"/>
            <a:ext cx="6387592" cy="34348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5C8EB2-742D-2B48-B7EF-BB6DE22EB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90444"/>
            <a:ext cx="5226558" cy="182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</TotalTime>
  <Words>602</Words>
  <Application>Microsoft Macintosh PowerPoint</Application>
  <PresentationFormat>Widescreen</PresentationFormat>
  <Paragraphs>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等线</vt:lpstr>
      <vt:lpstr>Arial</vt:lpstr>
      <vt:lpstr>Calibri</vt:lpstr>
      <vt:lpstr>Calibri Light</vt:lpstr>
      <vt:lpstr>Office Theme</vt:lpstr>
      <vt:lpstr>Selecta: Heterogeneous Cloud Storage Configuration for Data Analytics</vt:lpstr>
      <vt:lpstr>Work discussed today</vt:lpstr>
      <vt:lpstr>Outline</vt:lpstr>
      <vt:lpstr>Problem Formulation</vt:lpstr>
      <vt:lpstr>Challenges</vt:lpstr>
      <vt:lpstr>PowerPoint Presentation</vt:lpstr>
      <vt:lpstr>PowerPoint Presentation</vt:lpstr>
      <vt:lpstr>Related Work: Ernest (NSDI’16)</vt:lpstr>
      <vt:lpstr>Related Work: CherryPick (NSDI’17)</vt:lpstr>
      <vt:lpstr>Related Work: PARIS (SoCC’17)</vt:lpstr>
      <vt:lpstr>Limitations of Current Works</vt:lpstr>
      <vt:lpstr>Collaborative Filtering in Recommendation</vt:lpstr>
      <vt:lpstr>Key Method of Selecta</vt:lpstr>
      <vt:lpstr>CF vs Content-based Approaches</vt:lpstr>
      <vt:lpstr>Why Collaborative Filtering?</vt:lpstr>
      <vt:lpstr>Evaluation</vt:lpstr>
      <vt:lpstr>Comparison with Other Schemes</vt:lpstr>
      <vt:lpstr>Topics not Included Today</vt:lpstr>
      <vt:lpstr>Comments on This Work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Selecta: Heterogeneous Cloud Storage Configuration for Data Analytics</dc:title>
  <dc:creator>Jiacheng XIA</dc:creator>
  <cp:lastModifiedBy>Jiacheng XIA</cp:lastModifiedBy>
  <cp:revision>25</cp:revision>
  <dcterms:created xsi:type="dcterms:W3CDTF">2019-01-14T06:02:42Z</dcterms:created>
  <dcterms:modified xsi:type="dcterms:W3CDTF">2019-01-20T05:22:38Z</dcterms:modified>
</cp:coreProperties>
</file>