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Lst>
  <p:notesMasterIdLst>
    <p:notesMasterId r:id="rId27"/>
  </p:notesMasterIdLst>
  <p:sldIdLst>
    <p:sldId id="256" r:id="rId2"/>
    <p:sldId id="257" r:id="rId3"/>
    <p:sldId id="258" r:id="rId4"/>
    <p:sldId id="259" r:id="rId5"/>
    <p:sldId id="260" r:id="rId6"/>
    <p:sldId id="261" r:id="rId7"/>
    <p:sldId id="263" r:id="rId8"/>
    <p:sldId id="264" r:id="rId9"/>
    <p:sldId id="265" r:id="rId10"/>
    <p:sldId id="266" r:id="rId11"/>
    <p:sldId id="267" r:id="rId12"/>
    <p:sldId id="279" r:id="rId13"/>
    <p:sldId id="268" r:id="rId14"/>
    <p:sldId id="280" r:id="rId15"/>
    <p:sldId id="269" r:id="rId16"/>
    <p:sldId id="270" r:id="rId17"/>
    <p:sldId id="281" r:id="rId18"/>
    <p:sldId id="271" r:id="rId19"/>
    <p:sldId id="272" r:id="rId20"/>
    <p:sldId id="273" r:id="rId21"/>
    <p:sldId id="274" r:id="rId22"/>
    <p:sldId id="275" r:id="rId23"/>
    <p:sldId id="276" r:id="rId24"/>
    <p:sldId id="277" r:id="rId25"/>
    <p:sldId id="27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3030"/>
  </p:normalViewPr>
  <p:slideViewPr>
    <p:cSldViewPr snapToGrid="0" snapToObjects="1">
      <p:cViewPr varScale="1">
        <p:scale>
          <a:sx n="94" d="100"/>
          <a:sy n="94" d="100"/>
        </p:scale>
        <p:origin x="127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0F6767-74D2-449D-90E3-32A358634F12}" type="doc">
      <dgm:prSet loTypeId="urn:microsoft.com/office/officeart/2005/8/layout/list1" loCatId="list" qsTypeId="urn:microsoft.com/office/officeart/2005/8/quickstyle/simple5" qsCatId="simple" csTypeId="urn:microsoft.com/office/officeart/2005/8/colors/colorful2" csCatId="colorful"/>
      <dgm:spPr/>
      <dgm:t>
        <a:bodyPr/>
        <a:lstStyle/>
        <a:p>
          <a:endParaRPr lang="en-US"/>
        </a:p>
      </dgm:t>
    </dgm:pt>
    <dgm:pt modelId="{AC42301F-F4B2-451B-AABB-9DE90C92E933}">
      <dgm:prSet/>
      <dgm:spPr/>
      <dgm:t>
        <a:bodyPr/>
        <a:lstStyle/>
        <a:p>
          <a:r>
            <a:rPr kumimoji="1" lang="en-US"/>
            <a:t>Strength</a:t>
          </a:r>
          <a:endParaRPr lang="en-US"/>
        </a:p>
      </dgm:t>
    </dgm:pt>
    <dgm:pt modelId="{9453EA62-33D6-4237-BA67-880837A18732}" type="parTrans" cxnId="{3B1FB7C2-E833-46F7-B0CD-0996FBA6B42D}">
      <dgm:prSet/>
      <dgm:spPr/>
      <dgm:t>
        <a:bodyPr/>
        <a:lstStyle/>
        <a:p>
          <a:endParaRPr lang="en-US"/>
        </a:p>
      </dgm:t>
    </dgm:pt>
    <dgm:pt modelId="{523C0A14-47D1-40AF-95D8-CC066B60AC9D}" type="sibTrans" cxnId="{3B1FB7C2-E833-46F7-B0CD-0996FBA6B42D}">
      <dgm:prSet/>
      <dgm:spPr/>
      <dgm:t>
        <a:bodyPr/>
        <a:lstStyle/>
        <a:p>
          <a:endParaRPr lang="en-US"/>
        </a:p>
      </dgm:t>
    </dgm:pt>
    <dgm:pt modelId="{467A8662-0F5A-41DA-B2AD-07C370256F2A}">
      <dgm:prSet/>
      <dgm:spPr/>
      <dgm:t>
        <a:bodyPr/>
        <a:lstStyle/>
        <a:p>
          <a:r>
            <a:rPr kumimoji="1" lang="en-US"/>
            <a:t>Identify the problem of random parameter transfer order in existing frameworks</a:t>
          </a:r>
          <a:endParaRPr lang="en-US"/>
        </a:p>
      </dgm:t>
    </dgm:pt>
    <dgm:pt modelId="{3B070C1C-18B5-400D-9774-26687C9CEC84}" type="parTrans" cxnId="{1F1957A1-ED1C-473D-BFB3-73546C38A514}">
      <dgm:prSet/>
      <dgm:spPr/>
      <dgm:t>
        <a:bodyPr/>
        <a:lstStyle/>
        <a:p>
          <a:endParaRPr lang="en-US"/>
        </a:p>
      </dgm:t>
    </dgm:pt>
    <dgm:pt modelId="{BD4ADA57-57F5-427F-B7ED-B280C0F62853}" type="sibTrans" cxnId="{1F1957A1-ED1C-473D-BFB3-73546C38A514}">
      <dgm:prSet/>
      <dgm:spPr/>
      <dgm:t>
        <a:bodyPr/>
        <a:lstStyle/>
        <a:p>
          <a:endParaRPr lang="en-US"/>
        </a:p>
      </dgm:t>
    </dgm:pt>
    <dgm:pt modelId="{A635FE40-8312-4A56-8839-61988ECC7C48}">
      <dgm:prSet/>
      <dgm:spPr/>
      <dgm:t>
        <a:bodyPr/>
        <a:lstStyle/>
        <a:p>
          <a:r>
            <a:rPr kumimoji="1" lang="en-US"/>
            <a:t>Extend the communication scheduling from layer-level to operation-level, utilizing dependency information in DAG</a:t>
          </a:r>
          <a:endParaRPr lang="en-US"/>
        </a:p>
      </dgm:t>
    </dgm:pt>
    <dgm:pt modelId="{A2346F91-69F0-458D-9B54-4942608838B4}" type="parTrans" cxnId="{C5D2234E-3ED4-483D-AF6B-BCF3FFFE0EB6}">
      <dgm:prSet/>
      <dgm:spPr/>
      <dgm:t>
        <a:bodyPr/>
        <a:lstStyle/>
        <a:p>
          <a:endParaRPr lang="en-US"/>
        </a:p>
      </dgm:t>
    </dgm:pt>
    <dgm:pt modelId="{0879B4D0-D0E8-4971-A4F6-BDFA55F92A11}" type="sibTrans" cxnId="{C5D2234E-3ED4-483D-AF6B-BCF3FFFE0EB6}">
      <dgm:prSet/>
      <dgm:spPr/>
      <dgm:t>
        <a:bodyPr/>
        <a:lstStyle/>
        <a:p>
          <a:endParaRPr lang="en-US"/>
        </a:p>
      </dgm:t>
    </dgm:pt>
    <dgm:pt modelId="{2852575C-2DBC-4AE3-BF29-305AC2329574}">
      <dgm:prSet/>
      <dgm:spPr/>
      <dgm:t>
        <a:bodyPr/>
        <a:lstStyle/>
        <a:p>
          <a:r>
            <a:rPr kumimoji="1" lang="en-US"/>
            <a:t>Weakness</a:t>
          </a:r>
          <a:endParaRPr lang="en-US"/>
        </a:p>
      </dgm:t>
    </dgm:pt>
    <dgm:pt modelId="{9E1C8F49-F36D-49AC-8864-F95A72909EC8}" type="parTrans" cxnId="{B77EDA06-99DB-4CE8-9120-54E80B391F06}">
      <dgm:prSet/>
      <dgm:spPr/>
      <dgm:t>
        <a:bodyPr/>
        <a:lstStyle/>
        <a:p>
          <a:endParaRPr lang="en-US"/>
        </a:p>
      </dgm:t>
    </dgm:pt>
    <dgm:pt modelId="{AB8995A0-7CB1-49EE-8729-4121BC07EF02}" type="sibTrans" cxnId="{B77EDA06-99DB-4CE8-9120-54E80B391F06}">
      <dgm:prSet/>
      <dgm:spPr/>
      <dgm:t>
        <a:bodyPr/>
        <a:lstStyle/>
        <a:p>
          <a:endParaRPr lang="en-US"/>
        </a:p>
      </dgm:t>
    </dgm:pt>
    <dgm:pt modelId="{EDFD81EA-0927-4D32-AA62-E8C846C4805D}">
      <dgm:prSet/>
      <dgm:spPr/>
      <dgm:t>
        <a:bodyPr/>
        <a:lstStyle/>
        <a:p>
          <a:r>
            <a:rPr kumimoji="1" lang="en-US"/>
            <a:t>Only focus on parameter server update strategy</a:t>
          </a:r>
          <a:endParaRPr lang="en-US"/>
        </a:p>
      </dgm:t>
    </dgm:pt>
    <dgm:pt modelId="{3D5BBBF1-B635-4CC4-88AF-CED0FA3142E0}" type="parTrans" cxnId="{5B922142-B469-45F4-A753-A8D89640DC1D}">
      <dgm:prSet/>
      <dgm:spPr/>
      <dgm:t>
        <a:bodyPr/>
        <a:lstStyle/>
        <a:p>
          <a:endParaRPr lang="en-US"/>
        </a:p>
      </dgm:t>
    </dgm:pt>
    <dgm:pt modelId="{5B6EE6D3-053A-411E-BCAF-65DC6AA7E256}" type="sibTrans" cxnId="{5B922142-B469-45F4-A753-A8D89640DC1D}">
      <dgm:prSet/>
      <dgm:spPr/>
      <dgm:t>
        <a:bodyPr/>
        <a:lstStyle/>
        <a:p>
          <a:endParaRPr lang="en-US"/>
        </a:p>
      </dgm:t>
    </dgm:pt>
    <dgm:pt modelId="{1F09374D-4732-4808-B2B3-AFD8BEFAF02C}">
      <dgm:prSet/>
      <dgm:spPr/>
      <dgm:t>
        <a:bodyPr/>
        <a:lstStyle/>
        <a:p>
          <a:r>
            <a:rPr kumimoji="1" lang="en-US"/>
            <a:t>Consider network and intra-machine (e.g. GPU) topology and network condition</a:t>
          </a:r>
          <a:endParaRPr lang="en-US"/>
        </a:p>
      </dgm:t>
    </dgm:pt>
    <dgm:pt modelId="{C84EC1E2-1AD8-4BEF-A970-69167BD7F90F}" type="parTrans" cxnId="{6B9F8522-FDD4-4A28-8295-DB8A4539BC2D}">
      <dgm:prSet/>
      <dgm:spPr/>
      <dgm:t>
        <a:bodyPr/>
        <a:lstStyle/>
        <a:p>
          <a:endParaRPr lang="en-US"/>
        </a:p>
      </dgm:t>
    </dgm:pt>
    <dgm:pt modelId="{20F352B6-A565-47BD-9988-3EF084A723C4}" type="sibTrans" cxnId="{6B9F8522-FDD4-4A28-8295-DB8A4539BC2D}">
      <dgm:prSet/>
      <dgm:spPr/>
      <dgm:t>
        <a:bodyPr/>
        <a:lstStyle/>
        <a:p>
          <a:endParaRPr lang="en-US"/>
        </a:p>
      </dgm:t>
    </dgm:pt>
    <dgm:pt modelId="{A5CECDD3-95A2-E94B-9EEE-0AD34F6FA92B}" type="pres">
      <dgm:prSet presAssocID="{A40F6767-74D2-449D-90E3-32A358634F12}" presName="linear" presStyleCnt="0">
        <dgm:presLayoutVars>
          <dgm:dir/>
          <dgm:animLvl val="lvl"/>
          <dgm:resizeHandles val="exact"/>
        </dgm:presLayoutVars>
      </dgm:prSet>
      <dgm:spPr/>
    </dgm:pt>
    <dgm:pt modelId="{6A7DEB05-492E-0D43-8631-E3EFB02EFEFE}" type="pres">
      <dgm:prSet presAssocID="{AC42301F-F4B2-451B-AABB-9DE90C92E933}" presName="parentLin" presStyleCnt="0"/>
      <dgm:spPr/>
    </dgm:pt>
    <dgm:pt modelId="{962D74BD-F874-9140-976F-9E0BE55E523E}" type="pres">
      <dgm:prSet presAssocID="{AC42301F-F4B2-451B-AABB-9DE90C92E933}" presName="parentLeftMargin" presStyleLbl="node1" presStyleIdx="0" presStyleCnt="2"/>
      <dgm:spPr/>
    </dgm:pt>
    <dgm:pt modelId="{7FEECB85-19F2-5A42-A6E4-2C4955A03114}" type="pres">
      <dgm:prSet presAssocID="{AC42301F-F4B2-451B-AABB-9DE90C92E933}" presName="parentText" presStyleLbl="node1" presStyleIdx="0" presStyleCnt="2">
        <dgm:presLayoutVars>
          <dgm:chMax val="0"/>
          <dgm:bulletEnabled val="1"/>
        </dgm:presLayoutVars>
      </dgm:prSet>
      <dgm:spPr/>
    </dgm:pt>
    <dgm:pt modelId="{9F1BADAB-4DEF-6246-9738-17B20C8C5B53}" type="pres">
      <dgm:prSet presAssocID="{AC42301F-F4B2-451B-AABB-9DE90C92E933}" presName="negativeSpace" presStyleCnt="0"/>
      <dgm:spPr/>
    </dgm:pt>
    <dgm:pt modelId="{19EE88B4-D8D2-2B41-922F-966C22B90165}" type="pres">
      <dgm:prSet presAssocID="{AC42301F-F4B2-451B-AABB-9DE90C92E933}" presName="childText" presStyleLbl="conFgAcc1" presStyleIdx="0" presStyleCnt="2">
        <dgm:presLayoutVars>
          <dgm:bulletEnabled val="1"/>
        </dgm:presLayoutVars>
      </dgm:prSet>
      <dgm:spPr/>
    </dgm:pt>
    <dgm:pt modelId="{13E8BEBB-2B8C-504D-83BF-9CFAB2F5D897}" type="pres">
      <dgm:prSet presAssocID="{523C0A14-47D1-40AF-95D8-CC066B60AC9D}" presName="spaceBetweenRectangles" presStyleCnt="0"/>
      <dgm:spPr/>
    </dgm:pt>
    <dgm:pt modelId="{CC2EEF6C-3763-2F4F-8F3D-400050FA1AE5}" type="pres">
      <dgm:prSet presAssocID="{2852575C-2DBC-4AE3-BF29-305AC2329574}" presName="parentLin" presStyleCnt="0"/>
      <dgm:spPr/>
    </dgm:pt>
    <dgm:pt modelId="{2CB527F7-A37B-2840-B789-0B013D2F1FC1}" type="pres">
      <dgm:prSet presAssocID="{2852575C-2DBC-4AE3-BF29-305AC2329574}" presName="parentLeftMargin" presStyleLbl="node1" presStyleIdx="0" presStyleCnt="2"/>
      <dgm:spPr/>
    </dgm:pt>
    <dgm:pt modelId="{3A7ED7EF-C0D7-AA4C-80A9-A37CA36D64A7}" type="pres">
      <dgm:prSet presAssocID="{2852575C-2DBC-4AE3-BF29-305AC2329574}" presName="parentText" presStyleLbl="node1" presStyleIdx="1" presStyleCnt="2">
        <dgm:presLayoutVars>
          <dgm:chMax val="0"/>
          <dgm:bulletEnabled val="1"/>
        </dgm:presLayoutVars>
      </dgm:prSet>
      <dgm:spPr/>
    </dgm:pt>
    <dgm:pt modelId="{9CEE3AA1-B37A-C94A-A4EC-C6A16B428E90}" type="pres">
      <dgm:prSet presAssocID="{2852575C-2DBC-4AE3-BF29-305AC2329574}" presName="negativeSpace" presStyleCnt="0"/>
      <dgm:spPr/>
    </dgm:pt>
    <dgm:pt modelId="{9D8D9960-04CF-AE48-B193-8FF442D9B5D7}" type="pres">
      <dgm:prSet presAssocID="{2852575C-2DBC-4AE3-BF29-305AC2329574}" presName="childText" presStyleLbl="conFgAcc1" presStyleIdx="1" presStyleCnt="2">
        <dgm:presLayoutVars>
          <dgm:bulletEnabled val="1"/>
        </dgm:presLayoutVars>
      </dgm:prSet>
      <dgm:spPr/>
    </dgm:pt>
  </dgm:ptLst>
  <dgm:cxnLst>
    <dgm:cxn modelId="{B77EDA06-99DB-4CE8-9120-54E80B391F06}" srcId="{A40F6767-74D2-449D-90E3-32A358634F12}" destId="{2852575C-2DBC-4AE3-BF29-305AC2329574}" srcOrd="1" destOrd="0" parTransId="{9E1C8F49-F36D-49AC-8864-F95A72909EC8}" sibTransId="{AB8995A0-7CB1-49EE-8729-4121BC07EF02}"/>
    <dgm:cxn modelId="{6B9F8522-FDD4-4A28-8295-DB8A4539BC2D}" srcId="{2852575C-2DBC-4AE3-BF29-305AC2329574}" destId="{1F09374D-4732-4808-B2B3-AFD8BEFAF02C}" srcOrd="1" destOrd="0" parTransId="{C84EC1E2-1AD8-4BEF-A970-69167BD7F90F}" sibTransId="{20F352B6-A565-47BD-9988-3EF084A723C4}"/>
    <dgm:cxn modelId="{0888FE25-4B68-1C4F-A7CB-86B9DA65FDF8}" type="presOf" srcId="{2852575C-2DBC-4AE3-BF29-305AC2329574}" destId="{2CB527F7-A37B-2840-B789-0B013D2F1FC1}" srcOrd="0" destOrd="0" presId="urn:microsoft.com/office/officeart/2005/8/layout/list1"/>
    <dgm:cxn modelId="{7C035426-6775-EB40-9B21-A1DACA5462E5}" type="presOf" srcId="{A635FE40-8312-4A56-8839-61988ECC7C48}" destId="{19EE88B4-D8D2-2B41-922F-966C22B90165}" srcOrd="0" destOrd="1" presId="urn:microsoft.com/office/officeart/2005/8/layout/list1"/>
    <dgm:cxn modelId="{3536A13A-B766-1F41-B0E6-C5F3BFC3CCE6}" type="presOf" srcId="{EDFD81EA-0927-4D32-AA62-E8C846C4805D}" destId="{9D8D9960-04CF-AE48-B193-8FF442D9B5D7}" srcOrd="0" destOrd="0" presId="urn:microsoft.com/office/officeart/2005/8/layout/list1"/>
    <dgm:cxn modelId="{5B922142-B469-45F4-A753-A8D89640DC1D}" srcId="{2852575C-2DBC-4AE3-BF29-305AC2329574}" destId="{EDFD81EA-0927-4D32-AA62-E8C846C4805D}" srcOrd="0" destOrd="0" parTransId="{3D5BBBF1-B635-4CC4-88AF-CED0FA3142E0}" sibTransId="{5B6EE6D3-053A-411E-BCAF-65DC6AA7E256}"/>
    <dgm:cxn modelId="{4DFB964B-FCD2-7942-8247-85A34B983520}" type="presOf" srcId="{1F09374D-4732-4808-B2B3-AFD8BEFAF02C}" destId="{9D8D9960-04CF-AE48-B193-8FF442D9B5D7}" srcOrd="0" destOrd="1" presId="urn:microsoft.com/office/officeart/2005/8/layout/list1"/>
    <dgm:cxn modelId="{B09EB34D-F06A-9C43-AE4E-B13D0E4D5901}" type="presOf" srcId="{AC42301F-F4B2-451B-AABB-9DE90C92E933}" destId="{7FEECB85-19F2-5A42-A6E4-2C4955A03114}" srcOrd="1" destOrd="0" presId="urn:microsoft.com/office/officeart/2005/8/layout/list1"/>
    <dgm:cxn modelId="{C5D2234E-3ED4-483D-AF6B-BCF3FFFE0EB6}" srcId="{AC42301F-F4B2-451B-AABB-9DE90C92E933}" destId="{A635FE40-8312-4A56-8839-61988ECC7C48}" srcOrd="1" destOrd="0" parTransId="{A2346F91-69F0-458D-9B54-4942608838B4}" sibTransId="{0879B4D0-D0E8-4971-A4F6-BDFA55F92A11}"/>
    <dgm:cxn modelId="{3CDEAC86-36BA-3F4C-92B7-66DADAD33E43}" type="presOf" srcId="{A40F6767-74D2-449D-90E3-32A358634F12}" destId="{A5CECDD3-95A2-E94B-9EEE-0AD34F6FA92B}" srcOrd="0" destOrd="0" presId="urn:microsoft.com/office/officeart/2005/8/layout/list1"/>
    <dgm:cxn modelId="{1F1957A1-ED1C-473D-BFB3-73546C38A514}" srcId="{AC42301F-F4B2-451B-AABB-9DE90C92E933}" destId="{467A8662-0F5A-41DA-B2AD-07C370256F2A}" srcOrd="0" destOrd="0" parTransId="{3B070C1C-18B5-400D-9774-26687C9CEC84}" sibTransId="{BD4ADA57-57F5-427F-B7ED-B280C0F62853}"/>
    <dgm:cxn modelId="{9529B5A5-429B-064A-A523-DAC62A5AA062}" type="presOf" srcId="{AC42301F-F4B2-451B-AABB-9DE90C92E933}" destId="{962D74BD-F874-9140-976F-9E0BE55E523E}" srcOrd="0" destOrd="0" presId="urn:microsoft.com/office/officeart/2005/8/layout/list1"/>
    <dgm:cxn modelId="{3B1FB7C2-E833-46F7-B0CD-0996FBA6B42D}" srcId="{A40F6767-74D2-449D-90E3-32A358634F12}" destId="{AC42301F-F4B2-451B-AABB-9DE90C92E933}" srcOrd="0" destOrd="0" parTransId="{9453EA62-33D6-4237-BA67-880837A18732}" sibTransId="{523C0A14-47D1-40AF-95D8-CC066B60AC9D}"/>
    <dgm:cxn modelId="{497573D6-EFF7-5D41-AF66-8736F7808A4C}" type="presOf" srcId="{2852575C-2DBC-4AE3-BF29-305AC2329574}" destId="{3A7ED7EF-C0D7-AA4C-80A9-A37CA36D64A7}" srcOrd="1" destOrd="0" presId="urn:microsoft.com/office/officeart/2005/8/layout/list1"/>
    <dgm:cxn modelId="{1350DBFA-BF11-A64D-B312-206988299819}" type="presOf" srcId="{467A8662-0F5A-41DA-B2AD-07C370256F2A}" destId="{19EE88B4-D8D2-2B41-922F-966C22B90165}" srcOrd="0" destOrd="0" presId="urn:microsoft.com/office/officeart/2005/8/layout/list1"/>
    <dgm:cxn modelId="{E576012B-A160-324C-89BD-29EEE3CF7455}" type="presParOf" srcId="{A5CECDD3-95A2-E94B-9EEE-0AD34F6FA92B}" destId="{6A7DEB05-492E-0D43-8631-E3EFB02EFEFE}" srcOrd="0" destOrd="0" presId="urn:microsoft.com/office/officeart/2005/8/layout/list1"/>
    <dgm:cxn modelId="{CBE2CE30-4B0C-D942-85E0-A27F804B87DA}" type="presParOf" srcId="{6A7DEB05-492E-0D43-8631-E3EFB02EFEFE}" destId="{962D74BD-F874-9140-976F-9E0BE55E523E}" srcOrd="0" destOrd="0" presId="urn:microsoft.com/office/officeart/2005/8/layout/list1"/>
    <dgm:cxn modelId="{3688640B-6670-FA47-8F6D-FC36108A37DF}" type="presParOf" srcId="{6A7DEB05-492E-0D43-8631-E3EFB02EFEFE}" destId="{7FEECB85-19F2-5A42-A6E4-2C4955A03114}" srcOrd="1" destOrd="0" presId="urn:microsoft.com/office/officeart/2005/8/layout/list1"/>
    <dgm:cxn modelId="{8121F2DB-E01A-A54E-B517-3CD9740DBC58}" type="presParOf" srcId="{A5CECDD3-95A2-E94B-9EEE-0AD34F6FA92B}" destId="{9F1BADAB-4DEF-6246-9738-17B20C8C5B53}" srcOrd="1" destOrd="0" presId="urn:microsoft.com/office/officeart/2005/8/layout/list1"/>
    <dgm:cxn modelId="{B3734C63-59D7-824A-967A-AFB460641679}" type="presParOf" srcId="{A5CECDD3-95A2-E94B-9EEE-0AD34F6FA92B}" destId="{19EE88B4-D8D2-2B41-922F-966C22B90165}" srcOrd="2" destOrd="0" presId="urn:microsoft.com/office/officeart/2005/8/layout/list1"/>
    <dgm:cxn modelId="{EA326A1F-21DF-1047-8AEE-D4E8D8C67C68}" type="presParOf" srcId="{A5CECDD3-95A2-E94B-9EEE-0AD34F6FA92B}" destId="{13E8BEBB-2B8C-504D-83BF-9CFAB2F5D897}" srcOrd="3" destOrd="0" presId="urn:microsoft.com/office/officeart/2005/8/layout/list1"/>
    <dgm:cxn modelId="{63B6C7C2-0358-4045-B73C-ECD2AF5295CC}" type="presParOf" srcId="{A5CECDD3-95A2-E94B-9EEE-0AD34F6FA92B}" destId="{CC2EEF6C-3763-2F4F-8F3D-400050FA1AE5}" srcOrd="4" destOrd="0" presId="urn:microsoft.com/office/officeart/2005/8/layout/list1"/>
    <dgm:cxn modelId="{F5B95D21-DB9F-9E48-B13F-819C93E0B50F}" type="presParOf" srcId="{CC2EEF6C-3763-2F4F-8F3D-400050FA1AE5}" destId="{2CB527F7-A37B-2840-B789-0B013D2F1FC1}" srcOrd="0" destOrd="0" presId="urn:microsoft.com/office/officeart/2005/8/layout/list1"/>
    <dgm:cxn modelId="{3E4E6589-8DA6-D340-BBC8-9FB4141968B5}" type="presParOf" srcId="{CC2EEF6C-3763-2F4F-8F3D-400050FA1AE5}" destId="{3A7ED7EF-C0D7-AA4C-80A9-A37CA36D64A7}" srcOrd="1" destOrd="0" presId="urn:microsoft.com/office/officeart/2005/8/layout/list1"/>
    <dgm:cxn modelId="{5A5B7E87-AB22-C443-9BE6-BEA8F60DA34C}" type="presParOf" srcId="{A5CECDD3-95A2-E94B-9EEE-0AD34F6FA92B}" destId="{9CEE3AA1-B37A-C94A-A4EC-C6A16B428E90}" srcOrd="5" destOrd="0" presId="urn:microsoft.com/office/officeart/2005/8/layout/list1"/>
    <dgm:cxn modelId="{3470AB09-DBD2-CE47-A2D1-76D68C6FA2FE}" type="presParOf" srcId="{A5CECDD3-95A2-E94B-9EEE-0AD34F6FA92B}" destId="{9D8D9960-04CF-AE48-B193-8FF442D9B5D7}"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EE88B4-D8D2-2B41-922F-966C22B90165}">
      <dsp:nvSpPr>
        <dsp:cNvPr id="0" name=""/>
        <dsp:cNvSpPr/>
      </dsp:nvSpPr>
      <dsp:spPr>
        <a:xfrm>
          <a:off x="0" y="399862"/>
          <a:ext cx="7728267" cy="241920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599799" tIns="499872" rIns="599799" bIns="170688" numCol="1" spcCol="1270" anchor="t" anchorCtr="0">
          <a:noAutofit/>
        </a:bodyPr>
        <a:lstStyle/>
        <a:p>
          <a:pPr marL="228600" lvl="1" indent="-228600" algn="l" defTabSz="1066800">
            <a:lnSpc>
              <a:spcPct val="90000"/>
            </a:lnSpc>
            <a:spcBef>
              <a:spcPct val="0"/>
            </a:spcBef>
            <a:spcAft>
              <a:spcPct val="15000"/>
            </a:spcAft>
            <a:buChar char="•"/>
          </a:pPr>
          <a:r>
            <a:rPr kumimoji="1" lang="en-US" sz="2400" kern="1200"/>
            <a:t>Identify the problem of random parameter transfer order in existing frameworks</a:t>
          </a:r>
          <a:endParaRPr lang="en-US" sz="2400" kern="1200"/>
        </a:p>
        <a:p>
          <a:pPr marL="228600" lvl="1" indent="-228600" algn="l" defTabSz="1066800">
            <a:lnSpc>
              <a:spcPct val="90000"/>
            </a:lnSpc>
            <a:spcBef>
              <a:spcPct val="0"/>
            </a:spcBef>
            <a:spcAft>
              <a:spcPct val="15000"/>
            </a:spcAft>
            <a:buChar char="•"/>
          </a:pPr>
          <a:r>
            <a:rPr kumimoji="1" lang="en-US" sz="2400" kern="1200"/>
            <a:t>Extend the communication scheduling from layer-level to operation-level, utilizing dependency information in DAG</a:t>
          </a:r>
          <a:endParaRPr lang="en-US" sz="2400" kern="1200"/>
        </a:p>
      </dsp:txBody>
      <dsp:txXfrm>
        <a:off x="0" y="399862"/>
        <a:ext cx="7728267" cy="2419200"/>
      </dsp:txXfrm>
    </dsp:sp>
    <dsp:sp modelId="{7FEECB85-19F2-5A42-A6E4-2C4955A03114}">
      <dsp:nvSpPr>
        <dsp:cNvPr id="0" name=""/>
        <dsp:cNvSpPr/>
      </dsp:nvSpPr>
      <dsp:spPr>
        <a:xfrm>
          <a:off x="386413" y="45622"/>
          <a:ext cx="5409786" cy="708480"/>
        </a:xfrm>
        <a:prstGeom prst="roundRect">
          <a:avLst/>
        </a:prstGeom>
        <a:solidFill>
          <a:schemeClr val="accent2">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3">
          <a:scrgbClr r="0" g="0" b="0"/>
        </a:fillRef>
        <a:effectRef idx="3">
          <a:scrgbClr r="0" g="0" b="0"/>
        </a:effectRef>
        <a:fontRef idx="minor">
          <a:schemeClr val="lt1"/>
        </a:fontRef>
      </dsp:style>
      <dsp:txBody>
        <a:bodyPr spcFirstLastPara="0" vert="horz" wrap="square" lIns="204477" tIns="0" rIns="204477" bIns="0" numCol="1" spcCol="1270" anchor="ctr" anchorCtr="0">
          <a:noAutofit/>
        </a:bodyPr>
        <a:lstStyle/>
        <a:p>
          <a:pPr marL="0" lvl="0" indent="0" algn="l" defTabSz="1066800">
            <a:lnSpc>
              <a:spcPct val="90000"/>
            </a:lnSpc>
            <a:spcBef>
              <a:spcPct val="0"/>
            </a:spcBef>
            <a:spcAft>
              <a:spcPct val="35000"/>
            </a:spcAft>
            <a:buNone/>
          </a:pPr>
          <a:r>
            <a:rPr kumimoji="1" lang="en-US" sz="2400" kern="1200"/>
            <a:t>Strength</a:t>
          </a:r>
          <a:endParaRPr lang="en-US" sz="2400" kern="1200"/>
        </a:p>
      </dsp:txBody>
      <dsp:txXfrm>
        <a:off x="420998" y="80207"/>
        <a:ext cx="5340616" cy="639310"/>
      </dsp:txXfrm>
    </dsp:sp>
    <dsp:sp modelId="{9D8D9960-04CF-AE48-B193-8FF442D9B5D7}">
      <dsp:nvSpPr>
        <dsp:cNvPr id="0" name=""/>
        <dsp:cNvSpPr/>
      </dsp:nvSpPr>
      <dsp:spPr>
        <a:xfrm>
          <a:off x="0" y="3302901"/>
          <a:ext cx="7728267" cy="1738800"/>
        </a:xfrm>
        <a:prstGeom prst="rect">
          <a:avLst/>
        </a:prstGeom>
        <a:solidFill>
          <a:schemeClr val="lt1">
            <a:alpha val="90000"/>
            <a:hueOff val="0"/>
            <a:satOff val="0"/>
            <a:lumOff val="0"/>
            <a:alphaOff val="0"/>
          </a:schemeClr>
        </a:solidFill>
        <a:ln w="9525" cap="flat" cmpd="sng" algn="ctr">
          <a:solidFill>
            <a:schemeClr val="accent2">
              <a:hueOff val="1954454"/>
              <a:satOff val="-31534"/>
              <a:lumOff val="-549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599799" tIns="499872" rIns="599799" bIns="170688" numCol="1" spcCol="1270" anchor="t" anchorCtr="0">
          <a:noAutofit/>
        </a:bodyPr>
        <a:lstStyle/>
        <a:p>
          <a:pPr marL="228600" lvl="1" indent="-228600" algn="l" defTabSz="1066800">
            <a:lnSpc>
              <a:spcPct val="90000"/>
            </a:lnSpc>
            <a:spcBef>
              <a:spcPct val="0"/>
            </a:spcBef>
            <a:spcAft>
              <a:spcPct val="15000"/>
            </a:spcAft>
            <a:buChar char="•"/>
          </a:pPr>
          <a:r>
            <a:rPr kumimoji="1" lang="en-US" sz="2400" kern="1200"/>
            <a:t>Only focus on parameter server update strategy</a:t>
          </a:r>
          <a:endParaRPr lang="en-US" sz="2400" kern="1200"/>
        </a:p>
        <a:p>
          <a:pPr marL="228600" lvl="1" indent="-228600" algn="l" defTabSz="1066800">
            <a:lnSpc>
              <a:spcPct val="90000"/>
            </a:lnSpc>
            <a:spcBef>
              <a:spcPct val="0"/>
            </a:spcBef>
            <a:spcAft>
              <a:spcPct val="15000"/>
            </a:spcAft>
            <a:buChar char="•"/>
          </a:pPr>
          <a:r>
            <a:rPr kumimoji="1" lang="en-US" sz="2400" kern="1200"/>
            <a:t>Consider network and intra-machine (e.g. GPU) topology and network condition</a:t>
          </a:r>
          <a:endParaRPr lang="en-US" sz="2400" kern="1200"/>
        </a:p>
      </dsp:txBody>
      <dsp:txXfrm>
        <a:off x="0" y="3302901"/>
        <a:ext cx="7728267" cy="1738800"/>
      </dsp:txXfrm>
    </dsp:sp>
    <dsp:sp modelId="{3A7ED7EF-C0D7-AA4C-80A9-A37CA36D64A7}">
      <dsp:nvSpPr>
        <dsp:cNvPr id="0" name=""/>
        <dsp:cNvSpPr/>
      </dsp:nvSpPr>
      <dsp:spPr>
        <a:xfrm>
          <a:off x="386413" y="2948662"/>
          <a:ext cx="5409786" cy="708480"/>
        </a:xfrm>
        <a:prstGeom prst="roundRect">
          <a:avLst/>
        </a:prstGeom>
        <a:solidFill>
          <a:schemeClr val="accent2">
            <a:hueOff val="1954454"/>
            <a:satOff val="-31534"/>
            <a:lumOff val="-549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3">
          <a:scrgbClr r="0" g="0" b="0"/>
        </a:fillRef>
        <a:effectRef idx="3">
          <a:scrgbClr r="0" g="0" b="0"/>
        </a:effectRef>
        <a:fontRef idx="minor">
          <a:schemeClr val="lt1"/>
        </a:fontRef>
      </dsp:style>
      <dsp:txBody>
        <a:bodyPr spcFirstLastPara="0" vert="horz" wrap="square" lIns="204477" tIns="0" rIns="204477" bIns="0" numCol="1" spcCol="1270" anchor="ctr" anchorCtr="0">
          <a:noAutofit/>
        </a:bodyPr>
        <a:lstStyle/>
        <a:p>
          <a:pPr marL="0" lvl="0" indent="0" algn="l" defTabSz="1066800">
            <a:lnSpc>
              <a:spcPct val="90000"/>
            </a:lnSpc>
            <a:spcBef>
              <a:spcPct val="0"/>
            </a:spcBef>
            <a:spcAft>
              <a:spcPct val="35000"/>
            </a:spcAft>
            <a:buNone/>
          </a:pPr>
          <a:r>
            <a:rPr kumimoji="1" lang="en-US" sz="2400" kern="1200"/>
            <a:t>Weakness</a:t>
          </a:r>
          <a:endParaRPr lang="en-US" sz="2400" kern="1200"/>
        </a:p>
      </dsp:txBody>
      <dsp:txXfrm>
        <a:off x="420998" y="2983247"/>
        <a:ext cx="5340616" cy="63931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EBA798-3D69-B240-9DDF-4341913832C6}" type="datetimeFigureOut">
              <a:rPr kumimoji="1" lang="zh-CN" altLang="en-US" smtClean="0"/>
              <a:t>2019/1/17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FD492-75F2-4D48-89B9-DA17EB801A00}" type="slidenum">
              <a:rPr kumimoji="1" lang="zh-CN" altLang="en-US" smtClean="0"/>
              <a:t>‹#›</a:t>
            </a:fld>
            <a:endParaRPr kumimoji="1" lang="zh-CN" altLang="en-US"/>
          </a:p>
        </p:txBody>
      </p:sp>
    </p:spTree>
    <p:extLst>
      <p:ext uri="{BB962C8B-B14F-4D97-AF65-F5344CB8AC3E}">
        <p14:creationId xmlns:p14="http://schemas.microsoft.com/office/powerpoint/2010/main" val="156299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In frameworks like TensorFlow, computation represented in DAG, when each trainable variable is a parameter, whose transmission is represented by a pair of send/</a:t>
            </a:r>
            <a:r>
              <a:rPr kumimoji="1" lang="en-US" altLang="zh-CN" dirty="0" err="1"/>
              <a:t>recv</a:t>
            </a:r>
            <a:r>
              <a:rPr kumimoji="1" lang="en-US" altLang="zh-CN" dirty="0"/>
              <a:t> nodes.</a:t>
            </a:r>
          </a:p>
          <a:p>
            <a:r>
              <a:rPr kumimoji="1" lang="en-US" altLang="zh-CN" dirty="0"/>
              <a:t>During scheduling, framework sorts the nodes in topological order, and all nodes with no dependency are put into ready queue. (so initially all </a:t>
            </a:r>
            <a:r>
              <a:rPr kumimoji="1" lang="en-US" altLang="zh-CN" dirty="0" err="1"/>
              <a:t>recv</a:t>
            </a:r>
            <a:r>
              <a:rPr kumimoji="1" lang="en-US" altLang="zh-CN" dirty="0"/>
              <a:t> node are in the ready queue?)</a:t>
            </a:r>
            <a:endParaRPr kumimoji="1" lang="zh-CN" altLang="en-US" dirty="0"/>
          </a:p>
        </p:txBody>
      </p:sp>
      <p:sp>
        <p:nvSpPr>
          <p:cNvPr id="4" name="灯片编号占位符 3"/>
          <p:cNvSpPr>
            <a:spLocks noGrp="1"/>
          </p:cNvSpPr>
          <p:nvPr>
            <p:ph type="sldNum" sz="quarter" idx="5"/>
          </p:nvPr>
        </p:nvSpPr>
        <p:spPr/>
        <p:txBody>
          <a:bodyPr/>
          <a:lstStyle/>
          <a:p>
            <a:fld id="{853FD492-75F2-4D48-89B9-DA17EB801A00}" type="slidenum">
              <a:rPr kumimoji="1" lang="zh-CN" altLang="en-US" smtClean="0"/>
              <a:t>2</a:t>
            </a:fld>
            <a:endParaRPr kumimoji="1" lang="zh-CN" altLang="en-US"/>
          </a:p>
        </p:txBody>
      </p:sp>
    </p:spTree>
    <p:extLst>
      <p:ext uri="{BB962C8B-B14F-4D97-AF65-F5344CB8AC3E}">
        <p14:creationId xmlns:p14="http://schemas.microsoft.com/office/powerpoint/2010/main" val="1418852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Inference maintains the PS architecture. Without the backpropagation part of the workload, there is less computation and larger room for accelerating.</a:t>
            </a:r>
          </a:p>
          <a:p>
            <a:r>
              <a:rPr kumimoji="1" lang="en-US" altLang="zh-CN" dirty="0"/>
              <a:t>Number of workers increases the communication load on PS. When the number of workers goes beyond some threshold, the benefit of scheduling diminishes.</a:t>
            </a:r>
          </a:p>
          <a:p>
            <a:r>
              <a:rPr kumimoji="1" lang="en-US" altLang="zh-CN" dirty="0"/>
              <a:t>The result shows that the benefit of scheduling remains stable with different number of workers. However, because the baseline is no scheduling which gives a random order, the speedup may vary. In the worst case, there is a slow down of 4.2% because of scheduling overhead.</a:t>
            </a:r>
            <a:endParaRPr kumimoji="1" lang="zh-CN" altLang="en-US" dirty="0"/>
          </a:p>
        </p:txBody>
      </p:sp>
      <p:sp>
        <p:nvSpPr>
          <p:cNvPr id="4" name="灯片编号占位符 3"/>
          <p:cNvSpPr>
            <a:spLocks noGrp="1"/>
          </p:cNvSpPr>
          <p:nvPr>
            <p:ph type="sldNum" sz="quarter" idx="5"/>
          </p:nvPr>
        </p:nvSpPr>
        <p:spPr/>
        <p:txBody>
          <a:bodyPr/>
          <a:lstStyle/>
          <a:p>
            <a:fld id="{853FD492-75F2-4D48-89B9-DA17EB801A00}" type="slidenum">
              <a:rPr kumimoji="1" lang="zh-CN" altLang="en-US" smtClean="0"/>
              <a:t>20</a:t>
            </a:fld>
            <a:endParaRPr kumimoji="1" lang="zh-CN" altLang="en-US"/>
          </a:p>
        </p:txBody>
      </p:sp>
    </p:spTree>
    <p:extLst>
      <p:ext uri="{BB962C8B-B14F-4D97-AF65-F5344CB8AC3E}">
        <p14:creationId xmlns:p14="http://schemas.microsoft.com/office/powerpoint/2010/main" val="24393340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 relation between speedup and the number of parameter servers seems obscure?</a:t>
            </a:r>
          </a:p>
          <a:p>
            <a:r>
              <a:rPr kumimoji="1" lang="en-US" altLang="zh-CN" dirty="0"/>
              <a:t>In general, inference gets larger gains.</a:t>
            </a:r>
          </a:p>
          <a:p>
            <a:r>
              <a:rPr kumimoji="1" lang="en-US" altLang="zh-CN" dirty="0" err="1"/>
              <a:t>ResNet</a:t>
            </a:r>
            <a:r>
              <a:rPr kumimoji="1" lang="en-US" altLang="zh-CN" dirty="0"/>
              <a:t> obtain higher gains (because the network is “larger” and has more parameters?) In contrast, VGG has the largest total size of parameters, but gains very little.</a:t>
            </a:r>
            <a:endParaRPr kumimoji="1" lang="zh-CN" altLang="en-US" dirty="0"/>
          </a:p>
        </p:txBody>
      </p:sp>
      <p:sp>
        <p:nvSpPr>
          <p:cNvPr id="4" name="灯片编号占位符 3"/>
          <p:cNvSpPr>
            <a:spLocks noGrp="1"/>
          </p:cNvSpPr>
          <p:nvPr>
            <p:ph type="sldNum" sz="quarter" idx="5"/>
          </p:nvPr>
        </p:nvSpPr>
        <p:spPr/>
        <p:txBody>
          <a:bodyPr/>
          <a:lstStyle/>
          <a:p>
            <a:fld id="{853FD492-75F2-4D48-89B9-DA17EB801A00}" type="slidenum">
              <a:rPr kumimoji="1" lang="zh-CN" altLang="en-US" smtClean="0"/>
              <a:t>21</a:t>
            </a:fld>
            <a:endParaRPr kumimoji="1" lang="zh-CN" altLang="en-US"/>
          </a:p>
        </p:txBody>
      </p:sp>
    </p:spTree>
    <p:extLst>
      <p:ext uri="{BB962C8B-B14F-4D97-AF65-F5344CB8AC3E}">
        <p14:creationId xmlns:p14="http://schemas.microsoft.com/office/powerpoint/2010/main" val="16901320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As the batch size increases, the computation load increases, and the ratio of communication to computation is lower, leading to less room for speedup.</a:t>
            </a:r>
            <a:endParaRPr kumimoji="1" lang="zh-CN" altLang="en-US" dirty="0"/>
          </a:p>
        </p:txBody>
      </p:sp>
      <p:sp>
        <p:nvSpPr>
          <p:cNvPr id="4" name="灯片编号占位符 3"/>
          <p:cNvSpPr>
            <a:spLocks noGrp="1"/>
          </p:cNvSpPr>
          <p:nvPr>
            <p:ph type="sldNum" sz="quarter" idx="5"/>
          </p:nvPr>
        </p:nvSpPr>
        <p:spPr/>
        <p:txBody>
          <a:bodyPr/>
          <a:lstStyle/>
          <a:p>
            <a:fld id="{853FD492-75F2-4D48-89B9-DA17EB801A00}" type="slidenum">
              <a:rPr kumimoji="1" lang="zh-CN" altLang="en-US" smtClean="0"/>
              <a:t>22</a:t>
            </a:fld>
            <a:endParaRPr kumimoji="1" lang="zh-CN" altLang="en-US"/>
          </a:p>
        </p:txBody>
      </p:sp>
    </p:spTree>
    <p:extLst>
      <p:ext uri="{BB962C8B-B14F-4D97-AF65-F5344CB8AC3E}">
        <p14:creationId xmlns:p14="http://schemas.microsoft.com/office/powerpoint/2010/main" val="18607565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Scheduling efficiency metric can predict step time accurately. </a:t>
            </a:r>
          </a:p>
          <a:p>
            <a:r>
              <a:rPr kumimoji="1" lang="en-US" altLang="zh-CN" dirty="0"/>
              <a:t>The scheduling efficiency of TAC stay close to 1. </a:t>
            </a:r>
          </a:p>
          <a:p>
            <a:r>
              <a:rPr kumimoji="1" lang="en-US" altLang="zh-CN" dirty="0"/>
              <a:t>Without ordering, the step time varies.</a:t>
            </a:r>
            <a:endParaRPr kumimoji="1" lang="zh-CN" altLang="en-US" dirty="0"/>
          </a:p>
        </p:txBody>
      </p:sp>
      <p:sp>
        <p:nvSpPr>
          <p:cNvPr id="4" name="灯片编号占位符 3"/>
          <p:cNvSpPr>
            <a:spLocks noGrp="1"/>
          </p:cNvSpPr>
          <p:nvPr>
            <p:ph type="sldNum" sz="quarter" idx="5"/>
          </p:nvPr>
        </p:nvSpPr>
        <p:spPr/>
        <p:txBody>
          <a:bodyPr/>
          <a:lstStyle/>
          <a:p>
            <a:fld id="{853FD492-75F2-4D48-89B9-DA17EB801A00}" type="slidenum">
              <a:rPr kumimoji="1" lang="zh-CN" altLang="en-US" smtClean="0"/>
              <a:t>23</a:t>
            </a:fld>
            <a:endParaRPr kumimoji="1" lang="zh-CN" altLang="en-US"/>
          </a:p>
        </p:txBody>
      </p:sp>
    </p:spTree>
    <p:extLst>
      <p:ext uri="{BB962C8B-B14F-4D97-AF65-F5344CB8AC3E}">
        <p14:creationId xmlns:p14="http://schemas.microsoft.com/office/powerpoint/2010/main" val="33999634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Straggler time is quantified as the maximum time spent in waiting to the iteration time.</a:t>
            </a:r>
          </a:p>
          <a:p>
            <a:r>
              <a:rPr kumimoji="1" lang="en-US" altLang="zh-CN" dirty="0"/>
              <a:t>Straggler effect is caused by two factors: system-level performance variations and efficiency of scheduling on individual workers. On average, scheduling gains greater benefit from larger networks.</a:t>
            </a:r>
            <a:endParaRPr kumimoji="1" lang="zh-CN" altLang="en-US" dirty="0"/>
          </a:p>
        </p:txBody>
      </p:sp>
      <p:sp>
        <p:nvSpPr>
          <p:cNvPr id="4" name="灯片编号占位符 3"/>
          <p:cNvSpPr>
            <a:spLocks noGrp="1"/>
          </p:cNvSpPr>
          <p:nvPr>
            <p:ph type="sldNum" sz="quarter" idx="5"/>
          </p:nvPr>
        </p:nvSpPr>
        <p:spPr/>
        <p:txBody>
          <a:bodyPr/>
          <a:lstStyle/>
          <a:p>
            <a:fld id="{853FD492-75F2-4D48-89B9-DA17EB801A00}" type="slidenum">
              <a:rPr kumimoji="1" lang="zh-CN" altLang="en-US" smtClean="0"/>
              <a:t>24</a:t>
            </a:fld>
            <a:endParaRPr kumimoji="1" lang="zh-CN" altLang="en-US"/>
          </a:p>
        </p:txBody>
      </p:sp>
    </p:spTree>
    <p:extLst>
      <p:ext uri="{BB962C8B-B14F-4D97-AF65-F5344CB8AC3E}">
        <p14:creationId xmlns:p14="http://schemas.microsoft.com/office/powerpoint/2010/main" val="1502786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Bad execution order may block computation with outstanding </a:t>
            </a:r>
            <a:r>
              <a:rPr kumimoji="1" lang="en-US" altLang="zh-CN" dirty="0" err="1"/>
              <a:t>recv</a:t>
            </a:r>
            <a:r>
              <a:rPr kumimoji="1" lang="en-US" altLang="zh-CN" dirty="0"/>
              <a:t> ops, while a good execution order should overlap communication with computation as much as possible</a:t>
            </a:r>
            <a:endParaRPr kumimoji="1" lang="zh-CN" altLang="en-US" dirty="0"/>
          </a:p>
        </p:txBody>
      </p:sp>
      <p:sp>
        <p:nvSpPr>
          <p:cNvPr id="4" name="灯片编号占位符 3"/>
          <p:cNvSpPr>
            <a:spLocks noGrp="1"/>
          </p:cNvSpPr>
          <p:nvPr>
            <p:ph type="sldNum" sz="quarter" idx="5"/>
          </p:nvPr>
        </p:nvSpPr>
        <p:spPr/>
        <p:txBody>
          <a:bodyPr/>
          <a:lstStyle/>
          <a:p>
            <a:fld id="{853FD492-75F2-4D48-89B9-DA17EB801A00}" type="slidenum">
              <a:rPr kumimoji="1" lang="zh-CN" altLang="en-US" smtClean="0"/>
              <a:t>3</a:t>
            </a:fld>
            <a:endParaRPr kumimoji="1" lang="zh-CN" altLang="en-US"/>
          </a:p>
        </p:txBody>
      </p:sp>
    </p:spTree>
    <p:extLst>
      <p:ext uri="{BB962C8B-B14F-4D97-AF65-F5344CB8AC3E}">
        <p14:creationId xmlns:p14="http://schemas.microsoft.com/office/powerpoint/2010/main" val="2395035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This paper focus on parameter server architecture. Parameter server only transmits parameters and performs simple aggregations, thus does not have the need of overlapping communication and computation. On worker, the DAG always begins with </a:t>
            </a:r>
            <a:r>
              <a:rPr kumimoji="1" lang="en-US" altLang="zh-CN" dirty="0" err="1"/>
              <a:t>recv</a:t>
            </a:r>
            <a:r>
              <a:rPr kumimoji="1" lang="en-US" altLang="zh-CN" dirty="0"/>
              <a:t> node and ends with send node.</a:t>
            </a:r>
            <a:endParaRPr kumimoji="1" lang="zh-CN" altLang="en-US" dirty="0"/>
          </a:p>
        </p:txBody>
      </p:sp>
      <p:sp>
        <p:nvSpPr>
          <p:cNvPr id="4" name="灯片编号占位符 3"/>
          <p:cNvSpPr>
            <a:spLocks noGrp="1"/>
          </p:cNvSpPr>
          <p:nvPr>
            <p:ph type="sldNum" sz="quarter" idx="5"/>
          </p:nvPr>
        </p:nvSpPr>
        <p:spPr/>
        <p:txBody>
          <a:bodyPr/>
          <a:lstStyle/>
          <a:p>
            <a:fld id="{853FD492-75F2-4D48-89B9-DA17EB801A00}" type="slidenum">
              <a:rPr kumimoji="1" lang="zh-CN" altLang="en-US" smtClean="0"/>
              <a:t>6</a:t>
            </a:fld>
            <a:endParaRPr kumimoji="1" lang="zh-CN" altLang="en-US"/>
          </a:p>
        </p:txBody>
      </p:sp>
    </p:spTree>
    <p:extLst>
      <p:ext uri="{BB962C8B-B14F-4D97-AF65-F5344CB8AC3E}">
        <p14:creationId xmlns:p14="http://schemas.microsoft.com/office/powerpoint/2010/main" val="1080259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53FD492-75F2-4D48-89B9-DA17EB801A00}" type="slidenum">
              <a:rPr kumimoji="1" lang="zh-CN" altLang="en-US" smtClean="0"/>
              <a:t>9</a:t>
            </a:fld>
            <a:endParaRPr kumimoji="1" lang="zh-CN" altLang="en-US"/>
          </a:p>
        </p:txBody>
      </p:sp>
    </p:spTree>
    <p:extLst>
      <p:ext uri="{BB962C8B-B14F-4D97-AF65-F5344CB8AC3E}">
        <p14:creationId xmlns:p14="http://schemas.microsoft.com/office/powerpoint/2010/main" val="35822012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 minor bug: do not consider </a:t>
            </a:r>
            <a:r>
              <a:rPr kumimoji="1" lang="en-US" altLang="zh-CN" dirty="0" err="1"/>
              <a:t>recvOp.P</a:t>
            </a:r>
            <a:r>
              <a:rPr kumimoji="1" lang="en-US" altLang="zh-CN" dirty="0"/>
              <a:t>, i.e. the op that can be immediately activated on completing </a:t>
            </a:r>
            <a:r>
              <a:rPr kumimoji="1" lang="en-US" altLang="zh-CN" dirty="0" err="1"/>
              <a:t>recvOp</a:t>
            </a:r>
            <a:r>
              <a:rPr kumimoji="1" lang="en-US" altLang="zh-CN" dirty="0"/>
              <a:t>. In this case, recv1 and recv2 have the same priority, and may be scheduled in arbitrary order</a:t>
            </a:r>
            <a:endParaRPr kumimoji="1" lang="zh-CN" altLang="en-US" dirty="0"/>
          </a:p>
        </p:txBody>
      </p:sp>
      <p:sp>
        <p:nvSpPr>
          <p:cNvPr id="4" name="灯片编号占位符 3"/>
          <p:cNvSpPr>
            <a:spLocks noGrp="1"/>
          </p:cNvSpPr>
          <p:nvPr>
            <p:ph type="sldNum" sz="quarter" idx="5"/>
          </p:nvPr>
        </p:nvSpPr>
        <p:spPr/>
        <p:txBody>
          <a:bodyPr/>
          <a:lstStyle/>
          <a:p>
            <a:fld id="{853FD492-75F2-4D48-89B9-DA17EB801A00}" type="slidenum">
              <a:rPr kumimoji="1" lang="zh-CN" altLang="en-US" smtClean="0"/>
              <a:t>12</a:t>
            </a:fld>
            <a:endParaRPr kumimoji="1" lang="zh-CN" altLang="en-US"/>
          </a:p>
        </p:txBody>
      </p:sp>
    </p:spTree>
    <p:extLst>
      <p:ext uri="{BB962C8B-B14F-4D97-AF65-F5344CB8AC3E}">
        <p14:creationId xmlns:p14="http://schemas.microsoft.com/office/powerpoint/2010/main" val="972917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How to determine the order of </a:t>
            </a:r>
            <a:r>
              <a:rPr kumimoji="1" lang="en-US" altLang="zh-CN" dirty="0" err="1"/>
              <a:t>recv</a:t>
            </a:r>
            <a:r>
              <a:rPr kumimoji="1" lang="en-US" altLang="zh-CN" dirty="0"/>
              <a:t> ops with execution/transfer </a:t>
            </a:r>
            <a:r>
              <a:rPr kumimoji="1" lang="en-US" altLang="zh-CN"/>
              <a:t>time known?</a:t>
            </a:r>
            <a:endParaRPr kumimoji="1" lang="zh-CN" altLang="en-US"/>
          </a:p>
        </p:txBody>
      </p:sp>
      <p:sp>
        <p:nvSpPr>
          <p:cNvPr id="4" name="灯片编号占位符 3"/>
          <p:cNvSpPr>
            <a:spLocks noGrp="1"/>
          </p:cNvSpPr>
          <p:nvPr>
            <p:ph type="sldNum" sz="quarter" idx="5"/>
          </p:nvPr>
        </p:nvSpPr>
        <p:spPr/>
        <p:txBody>
          <a:bodyPr/>
          <a:lstStyle/>
          <a:p>
            <a:fld id="{853FD492-75F2-4D48-89B9-DA17EB801A00}" type="slidenum">
              <a:rPr kumimoji="1" lang="zh-CN" altLang="en-US" smtClean="0"/>
              <a:t>13</a:t>
            </a:fld>
            <a:endParaRPr kumimoji="1" lang="zh-CN" altLang="en-US"/>
          </a:p>
        </p:txBody>
      </p:sp>
    </p:spTree>
    <p:extLst>
      <p:ext uri="{BB962C8B-B14F-4D97-AF65-F5344CB8AC3E}">
        <p14:creationId xmlns:p14="http://schemas.microsoft.com/office/powerpoint/2010/main" val="2207454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53FD492-75F2-4D48-89B9-DA17EB801A00}" type="slidenum">
              <a:rPr kumimoji="1" lang="zh-CN" altLang="en-US" smtClean="0"/>
              <a:t>14</a:t>
            </a:fld>
            <a:endParaRPr kumimoji="1" lang="zh-CN" altLang="en-US"/>
          </a:p>
        </p:txBody>
      </p:sp>
    </p:spTree>
    <p:extLst>
      <p:ext uri="{BB962C8B-B14F-4D97-AF65-F5344CB8AC3E}">
        <p14:creationId xmlns:p14="http://schemas.microsoft.com/office/powerpoint/2010/main" val="1417575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Maintain an increasing counter to assign priorities. While there are </a:t>
            </a:r>
            <a:r>
              <a:rPr kumimoji="1" lang="en-US" altLang="zh-CN" dirty="0" err="1"/>
              <a:t>recv</a:t>
            </a:r>
            <a:r>
              <a:rPr kumimoji="1" lang="en-US" altLang="zh-CN" dirty="0"/>
              <a:t> ops not processed, compare each pair of them using previous formula. Fetch the minimum </a:t>
            </a:r>
            <a:r>
              <a:rPr kumimoji="1" lang="en-US" altLang="zh-CN" dirty="0" err="1"/>
              <a:t>recv</a:t>
            </a:r>
            <a:r>
              <a:rPr kumimoji="1" lang="en-US" altLang="zh-CN" dirty="0"/>
              <a:t> op, assign the current value of counter and increment the counter</a:t>
            </a:r>
            <a:endParaRPr kumimoji="1" lang="zh-CN" altLang="en-US" dirty="0"/>
          </a:p>
        </p:txBody>
      </p:sp>
      <p:sp>
        <p:nvSpPr>
          <p:cNvPr id="4" name="灯片编号占位符 3"/>
          <p:cNvSpPr>
            <a:spLocks noGrp="1"/>
          </p:cNvSpPr>
          <p:nvPr>
            <p:ph type="sldNum" sz="quarter" idx="5"/>
          </p:nvPr>
        </p:nvSpPr>
        <p:spPr/>
        <p:txBody>
          <a:bodyPr/>
          <a:lstStyle/>
          <a:p>
            <a:fld id="{853FD492-75F2-4D48-89B9-DA17EB801A00}" type="slidenum">
              <a:rPr kumimoji="1" lang="zh-CN" altLang="en-US" smtClean="0"/>
              <a:t>15</a:t>
            </a:fld>
            <a:endParaRPr kumimoji="1" lang="zh-CN" altLang="en-US"/>
          </a:p>
        </p:txBody>
      </p:sp>
    </p:spTree>
    <p:extLst>
      <p:ext uri="{BB962C8B-B14F-4D97-AF65-F5344CB8AC3E}">
        <p14:creationId xmlns:p14="http://schemas.microsoft.com/office/powerpoint/2010/main" val="2752068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53FD492-75F2-4D48-89B9-DA17EB801A00}" type="slidenum">
              <a:rPr kumimoji="1" lang="zh-CN" altLang="en-US" smtClean="0"/>
              <a:t>19</a:t>
            </a:fld>
            <a:endParaRPr kumimoji="1" lang="zh-CN" altLang="en-US"/>
          </a:p>
        </p:txBody>
      </p:sp>
    </p:spTree>
    <p:extLst>
      <p:ext uri="{BB962C8B-B14F-4D97-AF65-F5344CB8AC3E}">
        <p14:creationId xmlns:p14="http://schemas.microsoft.com/office/powerpoint/2010/main" val="1155462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4B13FEB-A11F-6E4E-AE82-4AB01023B3CE}" type="datetimeFigureOut">
              <a:rPr kumimoji="1" lang="zh-CN" altLang="en-US" smtClean="0"/>
              <a:t>2019/1/17</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D6A275B-2C71-F44E-ACD2-3F0B3E48498C}" type="slidenum">
              <a:rPr kumimoji="1" lang="zh-CN" altLang="en-US" smtClean="0"/>
              <a:t>‹#›</a:t>
            </a:fld>
            <a:endParaRPr kumimoji="1" lang="zh-CN" altLang="en-US"/>
          </a:p>
        </p:txBody>
      </p:sp>
    </p:spTree>
    <p:extLst>
      <p:ext uri="{BB962C8B-B14F-4D97-AF65-F5344CB8AC3E}">
        <p14:creationId xmlns:p14="http://schemas.microsoft.com/office/powerpoint/2010/main" val="2244440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
第二级
第三级
第四级
第五级</a:t>
            </a:r>
            <a:endParaRPr lang="en-US" dirty="0"/>
          </a:p>
        </p:txBody>
      </p:sp>
      <p:sp>
        <p:nvSpPr>
          <p:cNvPr id="7" name="Date Placeholder 6"/>
          <p:cNvSpPr>
            <a:spLocks noGrp="1"/>
          </p:cNvSpPr>
          <p:nvPr>
            <p:ph type="dt" sz="half" idx="10"/>
          </p:nvPr>
        </p:nvSpPr>
        <p:spPr/>
        <p:txBody>
          <a:bodyPr/>
          <a:lstStyle/>
          <a:p>
            <a:fld id="{14B13FEB-A11F-6E4E-AE82-4AB01023B3CE}" type="datetimeFigureOut">
              <a:rPr kumimoji="1" lang="zh-CN" altLang="en-US" smtClean="0"/>
              <a:t>2019/1/17</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9D6A275B-2C71-F44E-ACD2-3F0B3E48498C}" type="slidenum">
              <a:rPr kumimoji="1" lang="zh-CN" altLang="en-US" smtClean="0"/>
              <a:t>‹#›</a:t>
            </a:fld>
            <a:endParaRPr kumimoji="1" lang="zh-CN" altLang="en-US"/>
          </a:p>
        </p:txBody>
      </p:sp>
    </p:spTree>
    <p:extLst>
      <p:ext uri="{BB962C8B-B14F-4D97-AF65-F5344CB8AC3E}">
        <p14:creationId xmlns:p14="http://schemas.microsoft.com/office/powerpoint/2010/main" val="702659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zh-CN" altLang="en-US"/>
              <a:t>编辑母版文本样式
第二级
第三级
第四级
第五级</a:t>
            </a:r>
            <a:endParaRPr lang="en-US" dirty="0"/>
          </a:p>
        </p:txBody>
      </p:sp>
      <p:sp>
        <p:nvSpPr>
          <p:cNvPr id="7" name="Date Placeholder 6"/>
          <p:cNvSpPr>
            <a:spLocks noGrp="1"/>
          </p:cNvSpPr>
          <p:nvPr>
            <p:ph type="dt" sz="half" idx="10"/>
          </p:nvPr>
        </p:nvSpPr>
        <p:spPr/>
        <p:txBody>
          <a:bodyPr/>
          <a:lstStyle/>
          <a:p>
            <a:fld id="{14B13FEB-A11F-6E4E-AE82-4AB01023B3CE}" type="datetimeFigureOut">
              <a:rPr kumimoji="1" lang="zh-CN" altLang="en-US" smtClean="0"/>
              <a:t>2019/1/17</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9D6A275B-2C71-F44E-ACD2-3F0B3E48498C}" type="slidenum">
              <a:rPr kumimoji="1" lang="zh-CN" altLang="en-US" smtClean="0"/>
              <a:t>‹#›</a:t>
            </a:fld>
            <a:endParaRPr kumimoji="1" lang="zh-CN" altLang="en-US"/>
          </a:p>
        </p:txBody>
      </p:sp>
    </p:spTree>
    <p:extLst>
      <p:ext uri="{BB962C8B-B14F-4D97-AF65-F5344CB8AC3E}">
        <p14:creationId xmlns:p14="http://schemas.microsoft.com/office/powerpoint/2010/main" val="3845421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14B13FEB-A11F-6E4E-AE82-4AB01023B3CE}" type="datetimeFigureOut">
              <a:rPr kumimoji="1" lang="zh-CN" altLang="en-US" smtClean="0"/>
              <a:t>2019/1/17</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D6A275B-2C71-F44E-ACD2-3F0B3E48498C}" type="slidenum">
              <a:rPr kumimoji="1" lang="zh-CN" altLang="en-US" smtClean="0"/>
              <a:t>‹#›</a:t>
            </a:fld>
            <a:endParaRPr kumimoji="1" lang="zh-CN" altLang="en-US"/>
          </a:p>
        </p:txBody>
      </p:sp>
    </p:spTree>
    <p:extLst>
      <p:ext uri="{BB962C8B-B14F-4D97-AF65-F5344CB8AC3E}">
        <p14:creationId xmlns:p14="http://schemas.microsoft.com/office/powerpoint/2010/main" val="1293717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14B13FEB-A11F-6E4E-AE82-4AB01023B3CE}" type="datetimeFigureOut">
              <a:rPr kumimoji="1" lang="zh-CN" altLang="en-US" smtClean="0"/>
              <a:t>2019/1/17</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D6A275B-2C71-F44E-ACD2-3F0B3E48498C}" type="slidenum">
              <a:rPr kumimoji="1" lang="zh-CN" altLang="en-US" smtClean="0"/>
              <a:t>‹#›</a:t>
            </a:fld>
            <a:endParaRPr kumimoji="1" lang="zh-CN" altLang="en-US"/>
          </a:p>
        </p:txBody>
      </p:sp>
    </p:spTree>
    <p:extLst>
      <p:ext uri="{BB962C8B-B14F-4D97-AF65-F5344CB8AC3E}">
        <p14:creationId xmlns:p14="http://schemas.microsoft.com/office/powerpoint/2010/main" val="2155859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
第二级
第三级
第四级
第五级</a:t>
            </a:r>
            <a:endParaRPr lang="en-US" dirty="0"/>
          </a:p>
        </p:txBody>
      </p:sp>
      <p:sp>
        <p:nvSpPr>
          <p:cNvPr id="8" name="Date Placeholder 7"/>
          <p:cNvSpPr>
            <a:spLocks noGrp="1"/>
          </p:cNvSpPr>
          <p:nvPr>
            <p:ph type="dt" sz="half" idx="10"/>
          </p:nvPr>
        </p:nvSpPr>
        <p:spPr/>
        <p:txBody>
          <a:bodyPr/>
          <a:lstStyle/>
          <a:p>
            <a:fld id="{14B13FEB-A11F-6E4E-AE82-4AB01023B3CE}" type="datetimeFigureOut">
              <a:rPr kumimoji="1" lang="zh-CN" altLang="en-US" smtClean="0"/>
              <a:t>2019/1/17</a:t>
            </a:fld>
            <a:endParaRPr kumimoji="1" lang="zh-CN" altLang="en-US"/>
          </a:p>
        </p:txBody>
      </p:sp>
      <p:sp>
        <p:nvSpPr>
          <p:cNvPr id="9" name="Footer Placeholder 8"/>
          <p:cNvSpPr>
            <a:spLocks noGrp="1"/>
          </p:cNvSpPr>
          <p:nvPr>
            <p:ph type="ftr" sz="quarter" idx="11"/>
          </p:nvPr>
        </p:nvSpPr>
        <p:spPr/>
        <p:txBody>
          <a:bodyPr/>
          <a:lstStyle/>
          <a:p>
            <a:endParaRPr kumimoji="1" lang="zh-CN" altLang="en-US"/>
          </a:p>
        </p:txBody>
      </p:sp>
      <p:sp>
        <p:nvSpPr>
          <p:cNvPr id="10" name="Slide Number Placeholder 9"/>
          <p:cNvSpPr>
            <a:spLocks noGrp="1"/>
          </p:cNvSpPr>
          <p:nvPr>
            <p:ph type="sldNum" sz="quarter" idx="12"/>
          </p:nvPr>
        </p:nvSpPr>
        <p:spPr/>
        <p:txBody>
          <a:bodyPr/>
          <a:lstStyle/>
          <a:p>
            <a:fld id="{9D6A275B-2C71-F44E-ACD2-3F0B3E48498C}" type="slidenum">
              <a:rPr kumimoji="1" lang="zh-CN" altLang="en-US" smtClean="0"/>
              <a:t>‹#›</a:t>
            </a:fld>
            <a:endParaRPr kumimoji="1" lang="zh-CN" altLang="en-US"/>
          </a:p>
        </p:txBody>
      </p:sp>
    </p:spTree>
    <p:extLst>
      <p:ext uri="{BB962C8B-B14F-4D97-AF65-F5344CB8AC3E}">
        <p14:creationId xmlns:p14="http://schemas.microsoft.com/office/powerpoint/2010/main" val="1635225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
第二级
第三级
第四级
第五级</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en-US" dirty="0"/>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
第二级
第三级
第四级
第五级</a:t>
            </a:r>
            <a:endParaRPr lang="en-US" dirty="0"/>
          </a:p>
        </p:txBody>
      </p:sp>
      <p:sp>
        <p:nvSpPr>
          <p:cNvPr id="2" name="Date Placeholder 1"/>
          <p:cNvSpPr>
            <a:spLocks noGrp="1"/>
          </p:cNvSpPr>
          <p:nvPr>
            <p:ph type="dt" sz="half" idx="10"/>
          </p:nvPr>
        </p:nvSpPr>
        <p:spPr/>
        <p:txBody>
          <a:bodyPr/>
          <a:lstStyle/>
          <a:p>
            <a:fld id="{14B13FEB-A11F-6E4E-AE82-4AB01023B3CE}" type="datetimeFigureOut">
              <a:rPr kumimoji="1" lang="zh-CN" altLang="en-US" smtClean="0"/>
              <a:t>2019/1/17</a:t>
            </a:fld>
            <a:endParaRPr kumimoji="1" lang="zh-CN" altLang="en-US"/>
          </a:p>
        </p:txBody>
      </p:sp>
      <p:sp>
        <p:nvSpPr>
          <p:cNvPr id="11" name="Footer Placeholder 10"/>
          <p:cNvSpPr>
            <a:spLocks noGrp="1"/>
          </p:cNvSpPr>
          <p:nvPr>
            <p:ph type="ftr" sz="quarter" idx="11"/>
          </p:nvPr>
        </p:nvSpPr>
        <p:spPr/>
        <p:txBody>
          <a:bodyPr/>
          <a:lstStyle/>
          <a:p>
            <a:endParaRPr kumimoji="1" lang="zh-CN" altLang="en-US"/>
          </a:p>
        </p:txBody>
      </p:sp>
      <p:sp>
        <p:nvSpPr>
          <p:cNvPr id="12" name="Slide Number Placeholder 11"/>
          <p:cNvSpPr>
            <a:spLocks noGrp="1"/>
          </p:cNvSpPr>
          <p:nvPr>
            <p:ph type="sldNum" sz="quarter" idx="12"/>
          </p:nvPr>
        </p:nvSpPr>
        <p:spPr/>
        <p:txBody>
          <a:bodyPr/>
          <a:lstStyle/>
          <a:p>
            <a:fld id="{9D6A275B-2C71-F44E-ACD2-3F0B3E48498C}" type="slidenum">
              <a:rPr kumimoji="1" lang="zh-CN" altLang="en-US" smtClean="0"/>
              <a:t>‹#›</a:t>
            </a:fld>
            <a:endParaRPr kumimoji="1" lang="zh-CN" altLang="en-US"/>
          </a:p>
        </p:txBody>
      </p:sp>
    </p:spTree>
    <p:extLst>
      <p:ext uri="{BB962C8B-B14F-4D97-AF65-F5344CB8AC3E}">
        <p14:creationId xmlns:p14="http://schemas.microsoft.com/office/powerpoint/2010/main" val="1987099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2" name="Date Placeholder 1"/>
          <p:cNvSpPr>
            <a:spLocks noGrp="1"/>
          </p:cNvSpPr>
          <p:nvPr>
            <p:ph type="dt" sz="half" idx="10"/>
          </p:nvPr>
        </p:nvSpPr>
        <p:spPr/>
        <p:txBody>
          <a:bodyPr/>
          <a:lstStyle/>
          <a:p>
            <a:fld id="{14B13FEB-A11F-6E4E-AE82-4AB01023B3CE}" type="datetimeFigureOut">
              <a:rPr kumimoji="1" lang="zh-CN" altLang="en-US" smtClean="0"/>
              <a:t>2019/1/17</a:t>
            </a:fld>
            <a:endParaRPr kumimoji="1" lang="zh-CN" altLang="en-US"/>
          </a:p>
        </p:txBody>
      </p:sp>
      <p:sp>
        <p:nvSpPr>
          <p:cNvPr id="7" name="Footer Placeholder 6"/>
          <p:cNvSpPr>
            <a:spLocks noGrp="1"/>
          </p:cNvSpPr>
          <p:nvPr>
            <p:ph type="ftr" sz="quarter" idx="11"/>
          </p:nvPr>
        </p:nvSpPr>
        <p:spPr/>
        <p:txBody>
          <a:bodyPr/>
          <a:lstStyle/>
          <a:p>
            <a:endParaRPr kumimoji="1" lang="zh-CN" altLang="en-US"/>
          </a:p>
        </p:txBody>
      </p:sp>
      <p:sp>
        <p:nvSpPr>
          <p:cNvPr id="8" name="Slide Number Placeholder 7"/>
          <p:cNvSpPr>
            <a:spLocks noGrp="1"/>
          </p:cNvSpPr>
          <p:nvPr>
            <p:ph type="sldNum" sz="quarter" idx="12"/>
          </p:nvPr>
        </p:nvSpPr>
        <p:spPr/>
        <p:txBody>
          <a:bodyPr/>
          <a:lstStyle/>
          <a:p>
            <a:fld id="{9D6A275B-2C71-F44E-ACD2-3F0B3E48498C}" type="slidenum">
              <a:rPr kumimoji="1" lang="zh-CN" altLang="en-US" smtClean="0"/>
              <a:t>‹#›</a:t>
            </a:fld>
            <a:endParaRPr kumimoji="1" lang="zh-CN" altLang="en-US"/>
          </a:p>
        </p:txBody>
      </p:sp>
    </p:spTree>
    <p:extLst>
      <p:ext uri="{BB962C8B-B14F-4D97-AF65-F5344CB8AC3E}">
        <p14:creationId xmlns:p14="http://schemas.microsoft.com/office/powerpoint/2010/main" val="2721843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4B13FEB-A11F-6E4E-AE82-4AB01023B3CE}" type="datetimeFigureOut">
              <a:rPr kumimoji="1" lang="zh-CN" altLang="en-US" smtClean="0"/>
              <a:t>2019/1/17</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D6A275B-2C71-F44E-ACD2-3F0B3E48498C}" type="slidenum">
              <a:rPr kumimoji="1" lang="zh-CN" altLang="en-US" smtClean="0"/>
              <a:t>‹#›</a:t>
            </a:fld>
            <a:endParaRPr kumimoji="1" lang="zh-CN" altLang="en-US"/>
          </a:p>
        </p:txBody>
      </p:sp>
    </p:spTree>
    <p:extLst>
      <p:ext uri="{BB962C8B-B14F-4D97-AF65-F5344CB8AC3E}">
        <p14:creationId xmlns:p14="http://schemas.microsoft.com/office/powerpoint/2010/main" val="1402480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zh-CN" altLang="en-US"/>
              <a:t>单击此处编辑母版标题样式</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
第二级
第三级
第四级
第五级</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
第二级
第三级
第四级
第五级</a:t>
            </a:r>
            <a:endParaRPr lang="en-US" dirty="0"/>
          </a:p>
        </p:txBody>
      </p:sp>
      <p:sp>
        <p:nvSpPr>
          <p:cNvPr id="8" name="Date Placeholder 7"/>
          <p:cNvSpPr>
            <a:spLocks noGrp="1"/>
          </p:cNvSpPr>
          <p:nvPr>
            <p:ph type="dt" sz="half" idx="10"/>
          </p:nvPr>
        </p:nvSpPr>
        <p:spPr/>
        <p:txBody>
          <a:bodyPr/>
          <a:lstStyle/>
          <a:p>
            <a:fld id="{14B13FEB-A11F-6E4E-AE82-4AB01023B3CE}" type="datetimeFigureOut">
              <a:rPr kumimoji="1" lang="zh-CN" altLang="en-US" smtClean="0"/>
              <a:t>2019/1/17</a:t>
            </a:fld>
            <a:endParaRPr kumimoji="1" lang="zh-CN" altLang="en-US"/>
          </a:p>
        </p:txBody>
      </p:sp>
      <p:sp>
        <p:nvSpPr>
          <p:cNvPr id="9" name="Footer Placeholder 8"/>
          <p:cNvSpPr>
            <a:spLocks noGrp="1"/>
          </p:cNvSpPr>
          <p:nvPr>
            <p:ph type="ftr" sz="quarter" idx="11"/>
          </p:nvPr>
        </p:nvSpPr>
        <p:spPr/>
        <p:txBody>
          <a:bodyPr/>
          <a:lstStyle/>
          <a:p>
            <a:endParaRPr kumimoji="1" lang="zh-CN" altLang="en-US"/>
          </a:p>
        </p:txBody>
      </p:sp>
      <p:sp>
        <p:nvSpPr>
          <p:cNvPr id="10" name="Slide Number Placeholder 9"/>
          <p:cNvSpPr>
            <a:spLocks noGrp="1"/>
          </p:cNvSpPr>
          <p:nvPr>
            <p:ph type="sldNum" sz="quarter" idx="12"/>
          </p:nvPr>
        </p:nvSpPr>
        <p:spPr/>
        <p:txBody>
          <a:bodyPr/>
          <a:lstStyle/>
          <a:p>
            <a:fld id="{9D6A275B-2C71-F44E-ACD2-3F0B3E48498C}" type="slidenum">
              <a:rPr kumimoji="1" lang="zh-CN" altLang="en-US" smtClean="0"/>
              <a:t>‹#›</a:t>
            </a:fld>
            <a:endParaRPr kumimoji="1" lang="zh-CN" altLang="en-US"/>
          </a:p>
        </p:txBody>
      </p:sp>
    </p:spTree>
    <p:extLst>
      <p:ext uri="{BB962C8B-B14F-4D97-AF65-F5344CB8AC3E}">
        <p14:creationId xmlns:p14="http://schemas.microsoft.com/office/powerpoint/2010/main" val="324493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
第二级
第三级
第四级
第五级</a:t>
            </a:r>
            <a:endParaRPr lang="en-US" dirty="0"/>
          </a:p>
        </p:txBody>
      </p:sp>
      <p:sp>
        <p:nvSpPr>
          <p:cNvPr id="8" name="Date Placeholder 7"/>
          <p:cNvSpPr>
            <a:spLocks noGrp="1"/>
          </p:cNvSpPr>
          <p:nvPr>
            <p:ph type="dt" sz="half" idx="10"/>
          </p:nvPr>
        </p:nvSpPr>
        <p:spPr/>
        <p:txBody>
          <a:bodyPr/>
          <a:lstStyle/>
          <a:p>
            <a:fld id="{14B13FEB-A11F-6E4E-AE82-4AB01023B3CE}" type="datetimeFigureOut">
              <a:rPr kumimoji="1" lang="zh-CN" altLang="en-US" smtClean="0"/>
              <a:t>2019/1/17</a:t>
            </a:fld>
            <a:endParaRPr kumimoji="1" lang="zh-CN" altLang="en-US"/>
          </a:p>
        </p:txBody>
      </p:sp>
      <p:sp>
        <p:nvSpPr>
          <p:cNvPr id="9" name="Footer Placeholder 8"/>
          <p:cNvSpPr>
            <a:spLocks noGrp="1"/>
          </p:cNvSpPr>
          <p:nvPr>
            <p:ph type="ftr" sz="quarter" idx="11"/>
          </p:nvPr>
        </p:nvSpPr>
        <p:spPr>
          <a:xfrm>
            <a:off x="3499101" y="6356350"/>
            <a:ext cx="5911517" cy="365125"/>
          </a:xfrm>
        </p:spPr>
        <p:txBody>
          <a:bodyPr/>
          <a:lstStyle/>
          <a:p>
            <a:endParaRPr kumimoji="1" lang="zh-CN" altLang="en-US"/>
          </a:p>
        </p:txBody>
      </p:sp>
      <p:sp>
        <p:nvSpPr>
          <p:cNvPr id="10" name="Slide Number Placeholder 9"/>
          <p:cNvSpPr>
            <a:spLocks noGrp="1"/>
          </p:cNvSpPr>
          <p:nvPr>
            <p:ph type="sldNum" sz="quarter" idx="12"/>
          </p:nvPr>
        </p:nvSpPr>
        <p:spPr/>
        <p:txBody>
          <a:bodyPr/>
          <a:lstStyle/>
          <a:p>
            <a:fld id="{9D6A275B-2C71-F44E-ACD2-3F0B3E48498C}" type="slidenum">
              <a:rPr kumimoji="1" lang="zh-CN" altLang="en-US" smtClean="0"/>
              <a:t>‹#›</a:t>
            </a:fld>
            <a:endParaRPr kumimoji="1" lang="zh-CN" altLang="en-US"/>
          </a:p>
        </p:txBody>
      </p:sp>
    </p:spTree>
    <p:extLst>
      <p:ext uri="{BB962C8B-B14F-4D97-AF65-F5344CB8AC3E}">
        <p14:creationId xmlns:p14="http://schemas.microsoft.com/office/powerpoint/2010/main" val="771003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zh-CN" altLang="en-US"/>
              <a:t>编辑母版文本样式
第二级
第三级
第四级
第五级</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14B13FEB-A11F-6E4E-AE82-4AB01023B3CE}" type="datetimeFigureOut">
              <a:rPr kumimoji="1" lang="zh-CN" altLang="en-US" smtClean="0"/>
              <a:t>2019/1/17</a:t>
            </a:fld>
            <a:endParaRPr kumimoji="1" lang="zh-CN" alt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kumimoji="1" lang="zh-CN" alt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9D6A275B-2C71-F44E-ACD2-3F0B3E48498C}" type="slidenum">
              <a:rPr kumimoji="1" lang="zh-CN" altLang="en-US" smtClean="0"/>
              <a:t>‹#›</a:t>
            </a:fld>
            <a:endParaRPr kumimoji="1" lang="zh-CN" altLang="en-US"/>
          </a:p>
        </p:txBody>
      </p:sp>
    </p:spTree>
    <p:extLst>
      <p:ext uri="{BB962C8B-B14F-4D97-AF65-F5344CB8AC3E}">
        <p14:creationId xmlns:p14="http://schemas.microsoft.com/office/powerpoint/2010/main" val="1537381393"/>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F231E5-F402-49E1-82B4-C762909ED2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6F0BA12B-74D1-4DB1-9A3F-C9BA27B815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Shape 11">
            <a:extLst>
              <a:ext uri="{FF2B5EF4-FFF2-40B4-BE49-F238E27FC236}">
                <a16:creationId xmlns:a16="http://schemas.microsoft.com/office/drawing/2014/main" id="{515FCC40-AA93-4D3B-90D0-69BC824EAD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a:extLst>
              <a:ext uri="{FF2B5EF4-FFF2-40B4-BE49-F238E27FC236}">
                <a16:creationId xmlns:a16="http://schemas.microsoft.com/office/drawing/2014/main" id="{549AD6BF-8401-EE4C-9D6B-16F3CB6F6D3B}"/>
              </a:ext>
            </a:extLst>
          </p:cNvPr>
          <p:cNvSpPr>
            <a:spLocks noGrp="1"/>
          </p:cNvSpPr>
          <p:nvPr>
            <p:ph type="ctrTitle"/>
          </p:nvPr>
        </p:nvSpPr>
        <p:spPr>
          <a:xfrm>
            <a:off x="4084398" y="1298448"/>
            <a:ext cx="7315200" cy="3255264"/>
          </a:xfrm>
        </p:spPr>
        <p:txBody>
          <a:bodyPr>
            <a:normAutofit fontScale="90000"/>
          </a:bodyPr>
          <a:lstStyle/>
          <a:p>
            <a:r>
              <a:rPr kumimoji="1" lang="en-US" altLang="zh-CN" dirty="0" err="1">
                <a:solidFill>
                  <a:schemeClr val="tx2"/>
                </a:solidFill>
              </a:rPr>
              <a:t>TicTac</a:t>
            </a:r>
            <a:r>
              <a:rPr kumimoji="1" lang="en-US" altLang="zh-CN" dirty="0">
                <a:solidFill>
                  <a:schemeClr val="tx2"/>
                </a:solidFill>
              </a:rPr>
              <a:t>: Accelerating Distributed Deep Learning with Communication Scheduling</a:t>
            </a:r>
            <a:endParaRPr kumimoji="1" lang="zh-CN" altLang="en-US" dirty="0">
              <a:solidFill>
                <a:schemeClr val="tx2"/>
              </a:solidFill>
            </a:endParaRPr>
          </a:p>
        </p:txBody>
      </p:sp>
      <p:sp>
        <p:nvSpPr>
          <p:cNvPr id="3" name="副标题 2">
            <a:extLst>
              <a:ext uri="{FF2B5EF4-FFF2-40B4-BE49-F238E27FC236}">
                <a16:creationId xmlns:a16="http://schemas.microsoft.com/office/drawing/2014/main" id="{C648815E-3179-C347-896A-65B53EEAFB45}"/>
              </a:ext>
            </a:extLst>
          </p:cNvPr>
          <p:cNvSpPr>
            <a:spLocks noGrp="1"/>
          </p:cNvSpPr>
          <p:nvPr>
            <p:ph type="subTitle" idx="1"/>
          </p:nvPr>
        </p:nvSpPr>
        <p:spPr>
          <a:xfrm>
            <a:off x="4084397" y="4670246"/>
            <a:ext cx="6714232" cy="914400"/>
          </a:xfrm>
        </p:spPr>
        <p:txBody>
          <a:bodyPr>
            <a:normAutofit/>
          </a:bodyPr>
          <a:lstStyle/>
          <a:p>
            <a:pPr algn="ctr"/>
            <a:r>
              <a:rPr kumimoji="1" lang="en-US" altLang="zh-CN" dirty="0">
                <a:solidFill>
                  <a:schemeClr val="accent1"/>
                </a:solidFill>
              </a:rPr>
              <a:t>Yang Zhaoxiong</a:t>
            </a:r>
            <a:endParaRPr kumimoji="1" lang="zh-CN" altLang="en-US" dirty="0">
              <a:solidFill>
                <a:schemeClr val="accent1"/>
              </a:solidFill>
            </a:endParaRPr>
          </a:p>
        </p:txBody>
      </p:sp>
    </p:spTree>
    <p:extLst>
      <p:ext uri="{BB962C8B-B14F-4D97-AF65-F5344CB8AC3E}">
        <p14:creationId xmlns:p14="http://schemas.microsoft.com/office/powerpoint/2010/main" val="3602655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623148-18C4-FC4B-9A96-2AB15F234118}"/>
              </a:ext>
            </a:extLst>
          </p:cNvPr>
          <p:cNvSpPr>
            <a:spLocks noGrp="1"/>
          </p:cNvSpPr>
          <p:nvPr>
            <p:ph type="title"/>
          </p:nvPr>
        </p:nvSpPr>
        <p:spPr/>
        <p:txBody>
          <a:bodyPr/>
          <a:lstStyle/>
          <a:p>
            <a:r>
              <a:rPr kumimoji="1" lang="en-US" altLang="zh-CN" dirty="0"/>
              <a:t>Timing-Independent Communication Scheduling (TIC)</a:t>
            </a:r>
            <a:endParaRPr kumimoji="1" lang="zh-CN" altLang="en-US" dirty="0"/>
          </a:p>
        </p:txBody>
      </p:sp>
      <p:pic>
        <p:nvPicPr>
          <p:cNvPr id="5" name="内容占位符 4">
            <a:extLst>
              <a:ext uri="{FF2B5EF4-FFF2-40B4-BE49-F238E27FC236}">
                <a16:creationId xmlns:a16="http://schemas.microsoft.com/office/drawing/2014/main" id="{5BEAC0D0-2158-AD4C-A6F7-A39785AB8ACB}"/>
              </a:ext>
            </a:extLst>
          </p:cNvPr>
          <p:cNvPicPr>
            <a:picLocks noGrp="1" noChangeAspect="1"/>
          </p:cNvPicPr>
          <p:nvPr>
            <p:ph idx="1"/>
          </p:nvPr>
        </p:nvPicPr>
        <p:blipFill>
          <a:blip r:embed="rId2"/>
          <a:stretch>
            <a:fillRect/>
          </a:stretch>
        </p:blipFill>
        <p:spPr>
          <a:xfrm>
            <a:off x="3821373" y="2000996"/>
            <a:ext cx="7315200" cy="2054912"/>
          </a:xfrm>
        </p:spPr>
      </p:pic>
      <p:sp>
        <p:nvSpPr>
          <p:cNvPr id="6" name="圆角矩形标注 5">
            <a:extLst>
              <a:ext uri="{FF2B5EF4-FFF2-40B4-BE49-F238E27FC236}">
                <a16:creationId xmlns:a16="http://schemas.microsoft.com/office/drawing/2014/main" id="{D5FCBDBE-112C-A640-87EF-3E1D0581DE8C}"/>
              </a:ext>
            </a:extLst>
          </p:cNvPr>
          <p:cNvSpPr/>
          <p:nvPr/>
        </p:nvSpPr>
        <p:spPr>
          <a:xfrm>
            <a:off x="4804012" y="4073641"/>
            <a:ext cx="5349922" cy="1651379"/>
          </a:xfrm>
          <a:prstGeom prst="wedgeRoundRectCallout">
            <a:avLst>
              <a:gd name="adj1" fmla="val 21709"/>
              <a:gd name="adj2" fmla="val -70615"/>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zh-CN" dirty="0"/>
              <a:t>Intuition: assign to each </a:t>
            </a:r>
            <a:r>
              <a:rPr kumimoji="1" lang="en-US" altLang="zh-CN" i="1" dirty="0" err="1"/>
              <a:t>recv</a:t>
            </a:r>
            <a:r>
              <a:rPr kumimoji="1" lang="en-US" altLang="zh-CN" dirty="0"/>
              <a:t> op its impending communication cost, so that we can activate some computation asap</a:t>
            </a:r>
            <a:endParaRPr kumimoji="1" lang="zh-CN" altLang="en-US" dirty="0"/>
          </a:p>
        </p:txBody>
      </p:sp>
      <mc:AlternateContent xmlns:mc="http://schemas.openxmlformats.org/markup-compatibility/2006">
        <mc:Choice xmlns:a14="http://schemas.microsoft.com/office/drawing/2010/main" Requires="a14">
          <p:sp>
            <p:nvSpPr>
              <p:cNvPr id="7" name="圆角矩形标注 6">
                <a:extLst>
                  <a:ext uri="{FF2B5EF4-FFF2-40B4-BE49-F238E27FC236}">
                    <a16:creationId xmlns:a16="http://schemas.microsoft.com/office/drawing/2014/main" id="{21295F8F-4DFF-364C-A9C3-C6FE7EC69643}"/>
                  </a:ext>
                </a:extLst>
              </p:cNvPr>
              <p:cNvSpPr/>
              <p:nvPr/>
            </p:nvSpPr>
            <p:spPr>
              <a:xfrm>
                <a:off x="6919415" y="349617"/>
                <a:ext cx="3810000" cy="1651379"/>
              </a:xfrm>
              <a:prstGeom prst="wedgeRoundRectCallout">
                <a:avLst>
                  <a:gd name="adj1" fmla="val 20460"/>
                  <a:gd name="adj2" fmla="val 108724"/>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zh-CN" dirty="0"/>
                  <a:t>General time oracle:</a:t>
                </a:r>
              </a:p>
              <a:p>
                <a:pPr algn="ct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𝑇𝑖𝑚𝑒</m:t>
                      </m:r>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𝑜𝑝</m:t>
                          </m:r>
                        </m:e>
                      </m:d>
                      <m:r>
                        <a:rPr kumimoji="1" lang="en-US" altLang="zh-CN" b="0" i="1" smtClean="0">
                          <a:latin typeface="Cambria Math" panose="02040503050406030204" pitchFamily="18" charset="0"/>
                        </a:rPr>
                        <m:t>=</m:t>
                      </m:r>
                      <m:d>
                        <m:dPr>
                          <m:begChr m:val="{"/>
                          <m:endChr m:val=""/>
                          <m:ctrlPr>
                            <a:rPr kumimoji="1" lang="en-US" altLang="zh-CN" b="0" i="1" smtClean="0">
                              <a:latin typeface="Cambria Math" panose="02040503050406030204" pitchFamily="18" charset="0"/>
                            </a:rPr>
                          </m:ctrlPr>
                        </m:dPr>
                        <m:e>
                          <m:eqArr>
                            <m:eqArrPr>
                              <m:ctrlPr>
                                <a:rPr kumimoji="1" lang="en-US" altLang="zh-CN" b="0" i="1" smtClean="0">
                                  <a:latin typeface="Cambria Math" panose="02040503050406030204" pitchFamily="18" charset="0"/>
                                </a:rPr>
                              </m:ctrlPr>
                            </m:eqArrPr>
                            <m:e>
                              <m:r>
                                <a:rPr kumimoji="1" lang="en-US" altLang="zh-CN" b="0" i="1" smtClean="0">
                                  <a:latin typeface="Cambria Math" panose="02040503050406030204" pitchFamily="18" charset="0"/>
                                </a:rPr>
                                <m:t>1, </m:t>
                              </m:r>
                              <m:r>
                                <a:rPr kumimoji="1" lang="en-US" altLang="zh-CN" b="0" i="1" smtClean="0">
                                  <a:latin typeface="Cambria Math" panose="02040503050406030204" pitchFamily="18" charset="0"/>
                                </a:rPr>
                                <m:t>𝑖𝑓</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𝑜𝑝</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𝑖𝑠</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𝑟𝑒𝑐𝑣</m:t>
                              </m:r>
                            </m:e>
                            <m:e>
                              <m:r>
                                <a:rPr kumimoji="1" lang="en-US" altLang="zh-CN" b="0" i="1" smtClean="0">
                                  <a:latin typeface="Cambria Math" panose="02040503050406030204" pitchFamily="18" charset="0"/>
                                </a:rPr>
                                <m:t>0, </m:t>
                              </m:r>
                              <m:r>
                                <a:rPr kumimoji="1" lang="en-US" altLang="zh-CN" b="0" i="1" smtClean="0">
                                  <a:latin typeface="Cambria Math" panose="02040503050406030204" pitchFamily="18" charset="0"/>
                                </a:rPr>
                                <m:t>𝑜𝑡h𝑒𝑟𝑤𝑖𝑠𝑒</m:t>
                              </m:r>
                            </m:e>
                          </m:eqArr>
                        </m:e>
                      </m:d>
                    </m:oMath>
                  </m:oMathPara>
                </a14:m>
                <a:endParaRPr kumimoji="1" lang="zh-CN" altLang="en-US" dirty="0"/>
              </a:p>
            </p:txBody>
          </p:sp>
        </mc:Choice>
        <mc:Fallback>
          <p:sp>
            <p:nvSpPr>
              <p:cNvPr id="7" name="圆角矩形标注 6">
                <a:extLst>
                  <a:ext uri="{FF2B5EF4-FFF2-40B4-BE49-F238E27FC236}">
                    <a16:creationId xmlns:a16="http://schemas.microsoft.com/office/drawing/2014/main" id="{21295F8F-4DFF-364C-A9C3-C6FE7EC69643}"/>
                  </a:ext>
                </a:extLst>
              </p:cNvPr>
              <p:cNvSpPr>
                <a:spLocks noRot="1" noChangeAspect="1" noMove="1" noResize="1" noEditPoints="1" noAdjustHandles="1" noChangeArrowheads="1" noChangeShapeType="1" noTextEdit="1"/>
              </p:cNvSpPr>
              <p:nvPr/>
            </p:nvSpPr>
            <p:spPr>
              <a:xfrm>
                <a:off x="6919415" y="349617"/>
                <a:ext cx="3810000" cy="1651379"/>
              </a:xfrm>
              <a:prstGeom prst="wedgeRoundRectCallout">
                <a:avLst>
                  <a:gd name="adj1" fmla="val 20460"/>
                  <a:gd name="adj2" fmla="val 108724"/>
                  <a:gd name="adj3" fmla="val 16667"/>
                </a:avLst>
              </a:prstGeom>
              <a:blipFill>
                <a:blip r:embed="rId3"/>
                <a:stretch>
                  <a:fillRect t="-28846" b="-254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38652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D05A4E-1EF5-2F44-98AE-53355672818C}"/>
              </a:ext>
            </a:extLst>
          </p:cNvPr>
          <p:cNvSpPr>
            <a:spLocks noGrp="1"/>
          </p:cNvSpPr>
          <p:nvPr>
            <p:ph type="title"/>
          </p:nvPr>
        </p:nvSpPr>
        <p:spPr>
          <a:xfrm>
            <a:off x="252919" y="1123837"/>
            <a:ext cx="2947482" cy="4601183"/>
          </a:xfrm>
        </p:spPr>
        <p:txBody>
          <a:bodyPr>
            <a:normAutofit/>
          </a:bodyPr>
          <a:lstStyle/>
          <a:p>
            <a:r>
              <a:rPr kumimoji="1" lang="en-US" altLang="zh-CN" sz="3300"/>
              <a:t>Timing-Independent Communication Scheduling (TIC)</a:t>
            </a:r>
            <a:endParaRPr kumimoji="1" lang="zh-CN" altLang="en-US" sz="3300"/>
          </a:p>
        </p:txBody>
      </p:sp>
      <mc:AlternateContent xmlns:mc="http://schemas.openxmlformats.org/markup-compatibility/2006">
        <mc:Choice xmlns:a14="http://schemas.microsoft.com/office/drawing/2010/main" Requires="a14">
          <p:sp>
            <p:nvSpPr>
              <p:cNvPr id="10" name="Content Placeholder 9">
                <a:extLst>
                  <a:ext uri="{FF2B5EF4-FFF2-40B4-BE49-F238E27FC236}">
                    <a16:creationId xmlns:a16="http://schemas.microsoft.com/office/drawing/2014/main" id="{C6002532-7637-43DB-8CE9-4A2C884510B7}"/>
                  </a:ext>
                </a:extLst>
              </p:cNvPr>
              <p:cNvSpPr>
                <a:spLocks noGrp="1"/>
              </p:cNvSpPr>
              <p:nvPr>
                <p:ph idx="1"/>
              </p:nvPr>
            </p:nvSpPr>
            <p:spPr>
              <a:xfrm>
                <a:off x="3869267" y="864108"/>
                <a:ext cx="3585891" cy="5120640"/>
              </a:xfrm>
            </p:spPr>
            <p:txBody>
              <a:bodyPr>
                <a:normAutofit/>
              </a:bodyPr>
              <a:lstStyle/>
              <a:p>
                <a:r>
                  <a:rPr lang="en-US" dirty="0"/>
                  <a:t>Priority number assigned to </a:t>
                </a:r>
                <a:r>
                  <a:rPr lang="en-US" i="1" dirty="0" err="1"/>
                  <a:t>recv</a:t>
                </a:r>
                <a:r>
                  <a:rPr lang="en-US" dirty="0"/>
                  <a:t> ops:</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𝑝𝑟𝑖𝑜</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=2</m:t>
                      </m:r>
                    </m:oMath>
                  </m:oMathPara>
                </a14:m>
                <a:endParaRPr lang="en-US" dirty="0"/>
              </a:p>
              <a:p>
                <a:pPr marL="0" indent="0" algn="ctr">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𝑝𝑟𝑖𝑜</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𝐵</m:t>
                          </m:r>
                        </m:e>
                      </m:d>
                      <m:r>
                        <a:rPr lang="en-US" altLang="zh-CN" i="1">
                          <a:latin typeface="Cambria Math" panose="02040503050406030204" pitchFamily="18" charset="0"/>
                        </a:rPr>
                        <m:t>=2</m:t>
                      </m:r>
                    </m:oMath>
                  </m:oMathPara>
                </a14:m>
                <a:endParaRPr lang="en-US" altLang="zh-CN" dirty="0"/>
              </a:p>
              <a:p>
                <a:pPr marL="0" indent="0" algn="ctr">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𝑝𝑟𝑖𝑜</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𝐶</m:t>
                          </m:r>
                        </m:e>
                      </m:d>
                      <m:r>
                        <a:rPr lang="en-US" altLang="zh-CN" i="1">
                          <a:latin typeface="Cambria Math" panose="02040503050406030204" pitchFamily="18" charset="0"/>
                        </a:rPr>
                        <m:t>=</m:t>
                      </m:r>
                      <m:r>
                        <a:rPr lang="en-US" altLang="zh-CN" b="0" i="1" smtClean="0">
                          <a:latin typeface="Cambria Math" panose="02040503050406030204" pitchFamily="18" charset="0"/>
                        </a:rPr>
                        <m:t>3</m:t>
                      </m:r>
                    </m:oMath>
                  </m:oMathPara>
                </a14:m>
                <a:endParaRPr lang="en-US" altLang="zh-CN" dirty="0"/>
              </a:p>
              <a:p>
                <a:pPr marL="0" indent="0" algn="ctr">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𝑝𝑟𝑖𝑜</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𝐷</m:t>
                          </m:r>
                        </m:e>
                      </m:d>
                      <m:r>
                        <a:rPr lang="en-US" altLang="zh-CN" i="1">
                          <a:latin typeface="Cambria Math" panose="02040503050406030204" pitchFamily="18" charset="0"/>
                        </a:rPr>
                        <m:t>=</m:t>
                      </m:r>
                      <m:r>
                        <a:rPr lang="en-US" altLang="zh-CN" b="0" i="1" smtClean="0">
                          <a:latin typeface="Cambria Math" panose="02040503050406030204" pitchFamily="18" charset="0"/>
                        </a:rPr>
                        <m:t>4</m:t>
                      </m:r>
                    </m:oMath>
                  </m:oMathPara>
                </a14:m>
                <a:endParaRPr lang="en-US" altLang="zh-CN" dirty="0"/>
              </a:p>
              <a:p>
                <a:r>
                  <a:rPr lang="en-US" dirty="0"/>
                  <a:t>Consistent with the dependencies and achieve good overlapping</a:t>
                </a:r>
              </a:p>
            </p:txBody>
          </p:sp>
        </mc:Choice>
        <mc:Fallback>
          <p:sp>
            <p:nvSpPr>
              <p:cNvPr id="10" name="Content Placeholder 9">
                <a:extLst>
                  <a:ext uri="{FF2B5EF4-FFF2-40B4-BE49-F238E27FC236}">
                    <a16:creationId xmlns:a16="http://schemas.microsoft.com/office/drawing/2014/main" id="{C6002532-7637-43DB-8CE9-4A2C884510B7}"/>
                  </a:ext>
                </a:extLst>
              </p:cNvPr>
              <p:cNvSpPr>
                <a:spLocks noGrp="1" noRot="1" noChangeAspect="1" noMove="1" noResize="1" noEditPoints="1" noAdjustHandles="1" noChangeArrowheads="1" noChangeShapeType="1" noTextEdit="1"/>
              </p:cNvSpPr>
              <p:nvPr>
                <p:ph idx="1"/>
              </p:nvPr>
            </p:nvSpPr>
            <p:spPr>
              <a:xfrm>
                <a:off x="3869267" y="864108"/>
                <a:ext cx="3585891" cy="5120640"/>
              </a:xfrm>
              <a:blipFill>
                <a:blip r:embed="rId2"/>
                <a:stretch>
                  <a:fillRect l="-1413"/>
                </a:stretch>
              </a:blipFill>
            </p:spPr>
            <p:txBody>
              <a:bodyPr/>
              <a:lstStyle/>
              <a:p>
                <a:r>
                  <a:rPr lang="zh-CN" altLang="en-US">
                    <a:noFill/>
                  </a:rPr>
                  <a:t> </a:t>
                </a:r>
              </a:p>
            </p:txBody>
          </p:sp>
        </mc:Fallback>
      </mc:AlternateContent>
      <p:pic>
        <p:nvPicPr>
          <p:cNvPr id="8" name="内容占位符 4">
            <a:extLst>
              <a:ext uri="{FF2B5EF4-FFF2-40B4-BE49-F238E27FC236}">
                <a16:creationId xmlns:a16="http://schemas.microsoft.com/office/drawing/2014/main" id="{723CF4DE-4685-2248-9B75-194139AB3220}"/>
              </a:ext>
            </a:extLst>
          </p:cNvPr>
          <p:cNvPicPr>
            <a:picLocks noChangeAspect="1"/>
          </p:cNvPicPr>
          <p:nvPr/>
        </p:nvPicPr>
        <p:blipFill>
          <a:blip r:embed="rId3"/>
          <a:stretch>
            <a:fillRect/>
          </a:stretch>
        </p:blipFill>
        <p:spPr>
          <a:xfrm>
            <a:off x="7818120" y="2073012"/>
            <a:ext cx="3474720" cy="2711976"/>
          </a:xfrm>
          <a:prstGeom prst="rect">
            <a:avLst/>
          </a:prstGeom>
        </p:spPr>
      </p:pic>
    </p:spTree>
    <p:extLst>
      <p:ext uri="{BB962C8B-B14F-4D97-AF65-F5344CB8AC3E}">
        <p14:creationId xmlns:p14="http://schemas.microsoft.com/office/powerpoint/2010/main" val="1074340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D05A4E-1EF5-2F44-98AE-53355672818C}"/>
              </a:ext>
            </a:extLst>
          </p:cNvPr>
          <p:cNvSpPr>
            <a:spLocks noGrp="1"/>
          </p:cNvSpPr>
          <p:nvPr>
            <p:ph type="title"/>
          </p:nvPr>
        </p:nvSpPr>
        <p:spPr>
          <a:xfrm>
            <a:off x="252919" y="1123837"/>
            <a:ext cx="2947482" cy="4601183"/>
          </a:xfrm>
        </p:spPr>
        <p:txBody>
          <a:bodyPr>
            <a:normAutofit/>
          </a:bodyPr>
          <a:lstStyle/>
          <a:p>
            <a:r>
              <a:rPr kumimoji="1" lang="en-US" altLang="zh-CN" sz="3300"/>
              <a:t>Timing-Independent Communication Scheduling (TIC)</a:t>
            </a:r>
            <a:endParaRPr kumimoji="1" lang="zh-CN" altLang="en-US" sz="3300"/>
          </a:p>
        </p:txBody>
      </p:sp>
      <mc:AlternateContent xmlns:mc="http://schemas.openxmlformats.org/markup-compatibility/2006">
        <mc:Choice xmlns:a14="http://schemas.microsoft.com/office/drawing/2010/main" Requires="a14">
          <p:sp>
            <p:nvSpPr>
              <p:cNvPr id="10" name="Content Placeholder 9">
                <a:extLst>
                  <a:ext uri="{FF2B5EF4-FFF2-40B4-BE49-F238E27FC236}">
                    <a16:creationId xmlns:a16="http://schemas.microsoft.com/office/drawing/2014/main" id="{C6002532-7637-43DB-8CE9-4A2C884510B7}"/>
                  </a:ext>
                </a:extLst>
              </p:cNvPr>
              <p:cNvSpPr>
                <a:spLocks noGrp="1"/>
              </p:cNvSpPr>
              <p:nvPr>
                <p:ph idx="1"/>
              </p:nvPr>
            </p:nvSpPr>
            <p:spPr>
              <a:xfrm>
                <a:off x="3869267" y="864108"/>
                <a:ext cx="3585891" cy="5120640"/>
              </a:xfrm>
            </p:spPr>
            <p:txBody>
              <a:bodyPr>
                <a:normAutofit/>
              </a:bodyPr>
              <a:lstStyle/>
              <a:p>
                <a:r>
                  <a:rPr lang="en-US" dirty="0"/>
                  <a:t>Problem: does not consider </a:t>
                </a:r>
                <a14:m>
                  <m:oMath xmlns:m="http://schemas.openxmlformats.org/officeDocument/2006/math">
                    <m:r>
                      <a:rPr lang="en-US" b="0" i="1" smtClean="0">
                        <a:latin typeface="Cambria Math" panose="02040503050406030204" pitchFamily="18" charset="0"/>
                      </a:rPr>
                      <m:t>𝑟𝑒𝑐𝑣𝑂𝑝</m:t>
                    </m:r>
                    <m:r>
                      <a:rPr lang="en-US" b="0" i="1" smtClean="0">
                        <a:latin typeface="Cambria Math" panose="02040503050406030204" pitchFamily="18" charset="0"/>
                      </a:rPr>
                      <m:t>.</m:t>
                    </m:r>
                    <m:r>
                      <a:rPr lang="en-US" b="0" i="1" smtClean="0">
                        <a:latin typeface="Cambria Math" panose="02040503050406030204" pitchFamily="18" charset="0"/>
                      </a:rPr>
                      <m:t>𝑃</m:t>
                    </m:r>
                  </m:oMath>
                </a14:m>
                <a:r>
                  <a:rPr lang="en-US" dirty="0"/>
                  <a:t>, the op immediately activated on completing </a:t>
                </a:r>
                <a:r>
                  <a:rPr lang="en-US" i="1" dirty="0" err="1"/>
                  <a:t>recvOp</a:t>
                </a:r>
                <a:endParaRPr lang="en-US" i="1" dirty="0"/>
              </a:p>
              <a:p>
                <a:r>
                  <a:rPr lang="en-US" dirty="0"/>
                  <a:t>In this case </a:t>
                </a:r>
                <a:r>
                  <a:rPr lang="en-US" i="1" dirty="0"/>
                  <a:t>recv1</a:t>
                </a:r>
                <a:r>
                  <a:rPr lang="en-US" dirty="0"/>
                  <a:t> and </a:t>
                </a:r>
                <a:r>
                  <a:rPr lang="en-US" i="1" dirty="0"/>
                  <a:t>recv2</a:t>
                </a:r>
                <a:r>
                  <a:rPr lang="en-US" dirty="0"/>
                  <a:t> may be scheduled in arbitrary order</a:t>
                </a:r>
              </a:p>
            </p:txBody>
          </p:sp>
        </mc:Choice>
        <mc:Fallback>
          <p:sp>
            <p:nvSpPr>
              <p:cNvPr id="10" name="Content Placeholder 9">
                <a:extLst>
                  <a:ext uri="{FF2B5EF4-FFF2-40B4-BE49-F238E27FC236}">
                    <a16:creationId xmlns:a16="http://schemas.microsoft.com/office/drawing/2014/main" id="{C6002532-7637-43DB-8CE9-4A2C884510B7}"/>
                  </a:ext>
                </a:extLst>
              </p:cNvPr>
              <p:cNvSpPr>
                <a:spLocks noGrp="1" noRot="1" noChangeAspect="1" noMove="1" noResize="1" noEditPoints="1" noAdjustHandles="1" noChangeArrowheads="1" noChangeShapeType="1" noTextEdit="1"/>
              </p:cNvSpPr>
              <p:nvPr>
                <p:ph idx="1"/>
              </p:nvPr>
            </p:nvSpPr>
            <p:spPr>
              <a:xfrm>
                <a:off x="3869267" y="864108"/>
                <a:ext cx="3585891" cy="5120640"/>
              </a:xfrm>
              <a:blipFill>
                <a:blip r:embed="rId3"/>
                <a:stretch>
                  <a:fillRect l="-1413"/>
                </a:stretch>
              </a:blipFill>
            </p:spPr>
            <p:txBody>
              <a:bodyPr/>
              <a:lstStyle/>
              <a:p>
                <a:r>
                  <a:rPr lang="zh-CN" altLang="en-US">
                    <a:noFill/>
                  </a:rPr>
                  <a:t> </a:t>
                </a:r>
              </a:p>
            </p:txBody>
          </p:sp>
        </mc:Fallback>
      </mc:AlternateContent>
      <p:pic>
        <p:nvPicPr>
          <p:cNvPr id="5" name="内容占位符 10">
            <a:extLst>
              <a:ext uri="{FF2B5EF4-FFF2-40B4-BE49-F238E27FC236}">
                <a16:creationId xmlns:a16="http://schemas.microsoft.com/office/drawing/2014/main" id="{3C7884C0-46A6-D241-A8F2-7572CF418EB2}"/>
              </a:ext>
            </a:extLst>
          </p:cNvPr>
          <p:cNvPicPr>
            <a:picLocks noChangeAspect="1"/>
          </p:cNvPicPr>
          <p:nvPr/>
        </p:nvPicPr>
        <p:blipFill>
          <a:blip r:embed="rId4"/>
          <a:stretch>
            <a:fillRect/>
          </a:stretch>
        </p:blipFill>
        <p:spPr>
          <a:xfrm>
            <a:off x="8024884" y="1704034"/>
            <a:ext cx="2781067" cy="3449931"/>
          </a:xfrm>
          <a:prstGeom prst="rect">
            <a:avLst/>
          </a:prstGeom>
        </p:spPr>
      </p:pic>
    </p:spTree>
    <p:extLst>
      <p:ext uri="{BB962C8B-B14F-4D97-AF65-F5344CB8AC3E}">
        <p14:creationId xmlns:p14="http://schemas.microsoft.com/office/powerpoint/2010/main" val="2748724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57B0FA-E74F-634A-980C-BFFE3767CA58}"/>
              </a:ext>
            </a:extLst>
          </p:cNvPr>
          <p:cNvSpPr>
            <a:spLocks noGrp="1"/>
          </p:cNvSpPr>
          <p:nvPr>
            <p:ph type="title"/>
          </p:nvPr>
        </p:nvSpPr>
        <p:spPr>
          <a:xfrm>
            <a:off x="252919" y="1123837"/>
            <a:ext cx="2947482" cy="4601183"/>
          </a:xfrm>
        </p:spPr>
        <p:txBody>
          <a:bodyPr>
            <a:normAutofit/>
          </a:bodyPr>
          <a:lstStyle/>
          <a:p>
            <a:r>
              <a:rPr kumimoji="1" lang="en-US" altLang="zh-CN" sz="3300"/>
              <a:t>Timing-Aware Communication Scheduling (TAC)</a:t>
            </a:r>
            <a:endParaRPr kumimoji="1" lang="zh-CN" altLang="en-US" sz="330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CC55EEBB-769F-7E43-BCFB-FAB617868640}"/>
                  </a:ext>
                </a:extLst>
              </p:cNvPr>
              <p:cNvSpPr>
                <a:spLocks noGrp="1"/>
              </p:cNvSpPr>
              <p:nvPr>
                <p:ph idx="1"/>
              </p:nvPr>
            </p:nvSpPr>
            <p:spPr>
              <a:xfrm>
                <a:off x="3869267" y="1137123"/>
                <a:ext cx="7315200" cy="2998765"/>
              </a:xfrm>
            </p:spPr>
            <p:txBody>
              <a:bodyPr>
                <a:normAutofit/>
              </a:bodyPr>
              <a:lstStyle/>
              <a:p>
                <a:r>
                  <a:rPr kumimoji="1" lang="en-US" altLang="zh-CN" b="1" dirty="0"/>
                  <a:t>Case 1</a:t>
                </a:r>
                <a:r>
                  <a:rPr kumimoji="1" lang="en-US" altLang="zh-CN" dirty="0"/>
                  <a:t>: </a:t>
                </a:r>
                <a:r>
                  <a:rPr kumimoji="1" lang="en-US" altLang="zh-CN" i="1" dirty="0" err="1"/>
                  <a:t>recvOps</a:t>
                </a:r>
                <a:r>
                  <a:rPr kumimoji="1" lang="en-US" altLang="zh-CN" i="1" dirty="0"/>
                  <a:t> </a:t>
                </a:r>
                <a:r>
                  <a:rPr kumimoji="1" lang="en-US" altLang="zh-CN" dirty="0"/>
                  <a:t>have directly dependent computation ops</a:t>
                </a:r>
              </a:p>
              <a:p>
                <a:endParaRPr kumimoji="1" lang="en-US" altLang="zh-CN" i="1" dirty="0"/>
              </a:p>
              <a:p>
                <a:pPr marL="0" indent="0">
                  <a:buNone/>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𝐴</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𝐵</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𝑀𝑎𝑘𝑒𝑠𝑝𝑎𝑛</m:t>
                      </m:r>
                      <m:d>
                        <m:dPr>
                          <m:ctrlPr>
                            <a:rPr kumimoji="1" lang="en-US" altLang="zh-CN" b="0" i="1" smtClean="0">
                              <a:latin typeface="Cambria Math" panose="02040503050406030204" pitchFamily="18" charset="0"/>
                              <a:ea typeface="Cambria Math" panose="02040503050406030204" pitchFamily="18" charset="0"/>
                            </a:rPr>
                          </m:ctrlPr>
                        </m:dPr>
                        <m:e>
                          <m:r>
                            <a:rPr kumimoji="1" lang="en-US" altLang="zh-CN" b="0" i="1" smtClean="0">
                              <a:latin typeface="Cambria Math" panose="02040503050406030204" pitchFamily="18" charset="0"/>
                              <a:ea typeface="Cambria Math" panose="02040503050406030204" pitchFamily="18" charset="0"/>
                            </a:rPr>
                            <m:t>𝐴</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𝐵</m:t>
                          </m:r>
                        </m:e>
                      </m:d>
                      <m:r>
                        <a:rPr kumimoji="1" lang="en-US" altLang="zh-CN" b="0" i="1" smtClean="0">
                          <a:latin typeface="Cambria Math" panose="02040503050406030204" pitchFamily="18" charset="0"/>
                          <a:ea typeface="Cambria Math" panose="02040503050406030204" pitchFamily="18" charset="0"/>
                        </a:rPr>
                        <m:t>&lt;</m:t>
                      </m:r>
                      <m:r>
                        <a:rPr kumimoji="1" lang="en-US" altLang="zh-CN" b="0" i="1" smtClean="0">
                          <a:latin typeface="Cambria Math" panose="02040503050406030204" pitchFamily="18" charset="0"/>
                          <a:ea typeface="Cambria Math" panose="02040503050406030204" pitchFamily="18" charset="0"/>
                        </a:rPr>
                        <m:t>𝑀𝑎𝑘𝑒𝑠𝑝𝑎𝑛</m:t>
                      </m:r>
                      <m:d>
                        <m:dPr>
                          <m:ctrlPr>
                            <a:rPr kumimoji="1" lang="en-US" altLang="zh-CN" b="0" i="1" smtClean="0">
                              <a:latin typeface="Cambria Math" panose="02040503050406030204" pitchFamily="18" charset="0"/>
                              <a:ea typeface="Cambria Math" panose="02040503050406030204" pitchFamily="18" charset="0"/>
                            </a:rPr>
                          </m:ctrlPr>
                        </m:dPr>
                        <m:e>
                          <m:r>
                            <a:rPr kumimoji="1" lang="en-US" altLang="zh-CN" b="0" i="1" smtClean="0">
                              <a:latin typeface="Cambria Math" panose="02040503050406030204" pitchFamily="18" charset="0"/>
                              <a:ea typeface="Cambria Math" panose="02040503050406030204" pitchFamily="18" charset="0"/>
                            </a:rPr>
                            <m:t>𝐵</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𝐴</m:t>
                          </m:r>
                        </m:e>
                      </m:d>
                    </m:oMath>
                  </m:oMathPara>
                </a14:m>
                <a:endParaRPr kumimoji="1" lang="en-US" altLang="zh-CN"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kumimoji="1" lang="en-US" altLang="zh-CN" i="1" smtClean="0">
                          <a:latin typeface="Cambria Math" panose="02040503050406030204" pitchFamily="18" charset="0"/>
                          <a:ea typeface="Cambria Math" panose="02040503050406030204" pitchFamily="18" charset="0"/>
                        </a:rPr>
                        <m:t>⟺</m:t>
                      </m:r>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𝑀</m:t>
                          </m:r>
                        </m:e>
                        <m:sub>
                          <m:r>
                            <a:rPr kumimoji="1" lang="en-US" altLang="zh-CN" b="0" i="1" smtClean="0">
                              <a:latin typeface="Cambria Math" panose="02040503050406030204" pitchFamily="18" charset="0"/>
                              <a:ea typeface="Cambria Math" panose="02040503050406030204" pitchFamily="18" charset="0"/>
                            </a:rPr>
                            <m:t>𝐴</m:t>
                          </m:r>
                        </m:sub>
                      </m:sSub>
                      <m:r>
                        <a:rPr kumimoji="1" lang="en-US" altLang="zh-CN" b="0" i="1" smtClean="0">
                          <a:latin typeface="Cambria Math" panose="02040503050406030204" pitchFamily="18" charset="0"/>
                          <a:ea typeface="Cambria Math" panose="02040503050406030204" pitchFamily="18" charset="0"/>
                        </a:rPr>
                        <m:t>+</m:t>
                      </m:r>
                      <m:func>
                        <m:funcPr>
                          <m:ctrlPr>
                            <a:rPr kumimoji="1" lang="en-US" altLang="zh-CN" b="0" i="1" smtClean="0">
                              <a:latin typeface="Cambria Math" panose="02040503050406030204" pitchFamily="18" charset="0"/>
                              <a:ea typeface="Cambria Math" panose="02040503050406030204" pitchFamily="18" charset="0"/>
                            </a:rPr>
                          </m:ctrlPr>
                        </m:funcPr>
                        <m:fName>
                          <m:r>
                            <m:rPr>
                              <m:sty m:val="p"/>
                            </m:rPr>
                            <a:rPr kumimoji="1" lang="en-US" altLang="zh-CN" b="0" i="0" smtClean="0">
                              <a:latin typeface="Cambria Math" panose="02040503050406030204" pitchFamily="18" charset="0"/>
                              <a:ea typeface="Cambria Math" panose="02040503050406030204" pitchFamily="18" charset="0"/>
                            </a:rPr>
                            <m:t>max</m:t>
                          </m:r>
                        </m:fName>
                        <m:e>
                          <m:d>
                            <m:dPr>
                              <m:begChr m:val="{"/>
                              <m:endChr m:val="}"/>
                              <m:ctrlPr>
                                <a:rPr kumimoji="1" lang="en-US" altLang="zh-CN" b="0" i="1" smtClean="0">
                                  <a:latin typeface="Cambria Math" panose="02040503050406030204" pitchFamily="18" charset="0"/>
                                  <a:ea typeface="Cambria Math" panose="02040503050406030204" pitchFamily="18" charset="0"/>
                                </a:rPr>
                              </m:ctrlPr>
                            </m:dPr>
                            <m:e>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𝑃</m:t>
                                  </m:r>
                                </m:e>
                                <m:sub>
                                  <m:r>
                                    <a:rPr kumimoji="1" lang="en-US" altLang="zh-CN" b="0" i="1" smtClean="0">
                                      <a:latin typeface="Cambria Math" panose="02040503050406030204" pitchFamily="18" charset="0"/>
                                      <a:ea typeface="Cambria Math" panose="02040503050406030204" pitchFamily="18" charset="0"/>
                                    </a:rPr>
                                    <m:t>𝐴</m:t>
                                  </m:r>
                                </m:sub>
                              </m:sSub>
                              <m:r>
                                <a:rPr kumimoji="1" lang="en-US" altLang="zh-CN" b="0" i="1" smtClean="0">
                                  <a:latin typeface="Cambria Math" panose="02040503050406030204" pitchFamily="18" charset="0"/>
                                  <a:ea typeface="Cambria Math" panose="02040503050406030204" pitchFamily="18" charset="0"/>
                                </a:rPr>
                                <m:t>, </m:t>
                              </m:r>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𝑀</m:t>
                                  </m:r>
                                </m:e>
                                <m:sub>
                                  <m:r>
                                    <a:rPr kumimoji="1" lang="en-US" altLang="zh-CN" b="0" i="1" smtClean="0">
                                      <a:latin typeface="Cambria Math" panose="02040503050406030204" pitchFamily="18" charset="0"/>
                                      <a:ea typeface="Cambria Math" panose="02040503050406030204" pitchFamily="18" charset="0"/>
                                    </a:rPr>
                                    <m:t>𝐵</m:t>
                                  </m:r>
                                </m:sub>
                              </m:sSub>
                            </m:e>
                          </m:d>
                        </m:e>
                      </m:func>
                      <m:r>
                        <a:rPr kumimoji="1" lang="en-US" altLang="zh-CN" b="0" i="1" smtClean="0">
                          <a:latin typeface="Cambria Math" panose="02040503050406030204" pitchFamily="18" charset="0"/>
                          <a:ea typeface="Cambria Math" panose="02040503050406030204" pitchFamily="18" charset="0"/>
                        </a:rPr>
                        <m:t>+</m:t>
                      </m:r>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𝑃</m:t>
                          </m:r>
                        </m:e>
                        <m:sub>
                          <m:r>
                            <a:rPr kumimoji="1" lang="en-US" altLang="zh-CN" b="0" i="1" smtClean="0">
                              <a:latin typeface="Cambria Math" panose="02040503050406030204" pitchFamily="18" charset="0"/>
                              <a:ea typeface="Cambria Math" panose="02040503050406030204" pitchFamily="18" charset="0"/>
                            </a:rPr>
                            <m:t>𝐵</m:t>
                          </m:r>
                        </m:sub>
                      </m:sSub>
                      <m:r>
                        <a:rPr kumimoji="1" lang="en-US" altLang="zh-CN" b="0" i="1" smtClean="0">
                          <a:latin typeface="Cambria Math" panose="02040503050406030204" pitchFamily="18" charset="0"/>
                          <a:ea typeface="Cambria Math" panose="02040503050406030204" pitchFamily="18" charset="0"/>
                        </a:rPr>
                        <m:t>&lt;</m:t>
                      </m:r>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𝑀</m:t>
                          </m:r>
                        </m:e>
                        <m:sub>
                          <m:r>
                            <a:rPr kumimoji="1" lang="en-US" altLang="zh-CN" b="0" i="1" smtClean="0">
                              <a:latin typeface="Cambria Math" panose="02040503050406030204" pitchFamily="18" charset="0"/>
                              <a:ea typeface="Cambria Math" panose="02040503050406030204" pitchFamily="18" charset="0"/>
                            </a:rPr>
                            <m:t>𝐵</m:t>
                          </m:r>
                        </m:sub>
                      </m:sSub>
                      <m:r>
                        <a:rPr kumimoji="1" lang="en-US" altLang="zh-CN" b="0" i="1" smtClean="0">
                          <a:latin typeface="Cambria Math" panose="02040503050406030204" pitchFamily="18" charset="0"/>
                          <a:ea typeface="Cambria Math" panose="02040503050406030204" pitchFamily="18" charset="0"/>
                        </a:rPr>
                        <m:t>+</m:t>
                      </m:r>
                      <m:func>
                        <m:funcPr>
                          <m:ctrlPr>
                            <a:rPr kumimoji="1" lang="en-US" altLang="zh-CN" b="0" i="1" smtClean="0">
                              <a:latin typeface="Cambria Math" panose="02040503050406030204" pitchFamily="18" charset="0"/>
                              <a:ea typeface="Cambria Math" panose="02040503050406030204" pitchFamily="18" charset="0"/>
                            </a:rPr>
                          </m:ctrlPr>
                        </m:funcPr>
                        <m:fName>
                          <m:r>
                            <m:rPr>
                              <m:sty m:val="p"/>
                            </m:rPr>
                            <a:rPr kumimoji="1" lang="en-US" altLang="zh-CN" b="0" i="0" smtClean="0">
                              <a:latin typeface="Cambria Math" panose="02040503050406030204" pitchFamily="18" charset="0"/>
                              <a:ea typeface="Cambria Math" panose="02040503050406030204" pitchFamily="18" charset="0"/>
                            </a:rPr>
                            <m:t>max</m:t>
                          </m:r>
                        </m:fName>
                        <m:e>
                          <m:d>
                            <m:dPr>
                              <m:begChr m:val="{"/>
                              <m:endChr m:val="}"/>
                              <m:ctrlPr>
                                <a:rPr kumimoji="1" lang="en-US" altLang="zh-CN" b="0" i="1" smtClean="0">
                                  <a:latin typeface="Cambria Math" panose="02040503050406030204" pitchFamily="18" charset="0"/>
                                  <a:ea typeface="Cambria Math" panose="02040503050406030204" pitchFamily="18" charset="0"/>
                                </a:rPr>
                              </m:ctrlPr>
                            </m:dPr>
                            <m:e>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𝑃</m:t>
                                  </m:r>
                                </m:e>
                                <m:sub>
                                  <m:r>
                                    <a:rPr kumimoji="1" lang="en-US" altLang="zh-CN" b="0" i="1" smtClean="0">
                                      <a:latin typeface="Cambria Math" panose="02040503050406030204" pitchFamily="18" charset="0"/>
                                      <a:ea typeface="Cambria Math" panose="02040503050406030204" pitchFamily="18" charset="0"/>
                                    </a:rPr>
                                    <m:t>𝐵</m:t>
                                  </m:r>
                                </m:sub>
                              </m:sSub>
                              <m:r>
                                <a:rPr kumimoji="1" lang="en-US" altLang="zh-CN" b="0" i="1" smtClean="0">
                                  <a:latin typeface="Cambria Math" panose="02040503050406030204" pitchFamily="18" charset="0"/>
                                  <a:ea typeface="Cambria Math" panose="02040503050406030204" pitchFamily="18" charset="0"/>
                                </a:rPr>
                                <m:t>, </m:t>
                              </m:r>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𝑀</m:t>
                                  </m:r>
                                </m:e>
                                <m:sub>
                                  <m:r>
                                    <a:rPr kumimoji="1" lang="en-US" altLang="zh-CN" b="0" i="1" smtClean="0">
                                      <a:latin typeface="Cambria Math" panose="02040503050406030204" pitchFamily="18" charset="0"/>
                                      <a:ea typeface="Cambria Math" panose="02040503050406030204" pitchFamily="18" charset="0"/>
                                    </a:rPr>
                                    <m:t>𝐴</m:t>
                                  </m:r>
                                </m:sub>
                              </m:sSub>
                            </m:e>
                          </m:d>
                        </m:e>
                      </m:func>
                      <m:r>
                        <a:rPr kumimoji="1" lang="en-US" altLang="zh-CN" b="0" i="1" smtClean="0">
                          <a:latin typeface="Cambria Math" panose="02040503050406030204" pitchFamily="18" charset="0"/>
                          <a:ea typeface="Cambria Math" panose="02040503050406030204" pitchFamily="18" charset="0"/>
                        </a:rPr>
                        <m:t>+</m:t>
                      </m:r>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𝑃</m:t>
                          </m:r>
                        </m:e>
                        <m:sub>
                          <m:r>
                            <a:rPr kumimoji="1" lang="en-US" altLang="zh-CN" b="0" i="1" smtClean="0">
                              <a:latin typeface="Cambria Math" panose="02040503050406030204" pitchFamily="18" charset="0"/>
                              <a:ea typeface="Cambria Math" panose="02040503050406030204" pitchFamily="18" charset="0"/>
                            </a:rPr>
                            <m:t>𝐴</m:t>
                          </m:r>
                        </m:sub>
                      </m:sSub>
                    </m:oMath>
                  </m:oMathPara>
                </a14:m>
                <a:endParaRPr kumimoji="1" lang="en-US" altLang="zh-CN" dirty="0"/>
              </a:p>
              <a:p>
                <a:pPr marL="0" indent="0">
                  <a:buNone/>
                </a:pPr>
                <a14:m>
                  <m:oMathPara xmlns:m="http://schemas.openxmlformats.org/officeDocument/2006/math">
                    <m:oMathParaPr>
                      <m:jc m:val="centerGroup"/>
                    </m:oMathParaPr>
                    <m:oMath xmlns:m="http://schemas.openxmlformats.org/officeDocument/2006/math">
                      <m:r>
                        <a:rPr kumimoji="1" lang="en-US" altLang="zh-CN" i="1" smtClean="0">
                          <a:latin typeface="Cambria Math" panose="02040503050406030204" pitchFamily="18" charset="0"/>
                          <a:ea typeface="Cambria Math" panose="02040503050406030204" pitchFamily="18" charset="0"/>
                        </a:rPr>
                        <m:t>⟺</m:t>
                      </m:r>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𝑀</m:t>
                          </m:r>
                        </m:e>
                        <m:sub>
                          <m:r>
                            <a:rPr kumimoji="1" lang="en-US" altLang="zh-CN" b="0" i="1" smtClean="0">
                              <a:latin typeface="Cambria Math" panose="02040503050406030204" pitchFamily="18" charset="0"/>
                              <a:ea typeface="Cambria Math" panose="02040503050406030204" pitchFamily="18" charset="0"/>
                            </a:rPr>
                            <m:t>𝐴</m:t>
                          </m:r>
                        </m:sub>
                      </m:sSub>
                      <m:r>
                        <a:rPr kumimoji="1" lang="en-US" altLang="zh-CN" b="0" i="1" smtClean="0">
                          <a:latin typeface="Cambria Math" panose="02040503050406030204" pitchFamily="18" charset="0"/>
                          <a:ea typeface="Cambria Math" panose="02040503050406030204" pitchFamily="18" charset="0"/>
                        </a:rPr>
                        <m:t>+</m:t>
                      </m:r>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𝑃</m:t>
                          </m:r>
                        </m:e>
                        <m:sub>
                          <m:r>
                            <a:rPr kumimoji="1" lang="en-US" altLang="zh-CN" b="0" i="1" smtClean="0">
                              <a:latin typeface="Cambria Math" panose="02040503050406030204" pitchFamily="18" charset="0"/>
                              <a:ea typeface="Cambria Math" panose="02040503050406030204" pitchFamily="18" charset="0"/>
                            </a:rPr>
                            <m:t>𝐴</m:t>
                          </m:r>
                        </m:sub>
                      </m:sSub>
                      <m:r>
                        <a:rPr kumimoji="1" lang="en-US" altLang="zh-CN" b="0" i="1" smtClean="0">
                          <a:latin typeface="Cambria Math" panose="02040503050406030204" pitchFamily="18" charset="0"/>
                          <a:ea typeface="Cambria Math" panose="02040503050406030204" pitchFamily="18" charset="0"/>
                        </a:rPr>
                        <m:t>+</m:t>
                      </m:r>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𝑀</m:t>
                          </m:r>
                        </m:e>
                        <m:sub>
                          <m:r>
                            <a:rPr kumimoji="1" lang="en-US" altLang="zh-CN" b="0" i="1" smtClean="0">
                              <a:latin typeface="Cambria Math" panose="02040503050406030204" pitchFamily="18" charset="0"/>
                              <a:ea typeface="Cambria Math" panose="02040503050406030204" pitchFamily="18" charset="0"/>
                            </a:rPr>
                            <m:t>𝐵</m:t>
                          </m:r>
                        </m:sub>
                      </m:sSub>
                      <m:r>
                        <a:rPr kumimoji="1" lang="en-US" altLang="zh-CN" b="0" i="1" smtClean="0">
                          <a:latin typeface="Cambria Math" panose="02040503050406030204" pitchFamily="18" charset="0"/>
                          <a:ea typeface="Cambria Math" panose="02040503050406030204" pitchFamily="18" charset="0"/>
                        </a:rPr>
                        <m:t>−</m:t>
                      </m:r>
                      <m:func>
                        <m:funcPr>
                          <m:ctrlPr>
                            <a:rPr kumimoji="1" lang="en-US" altLang="zh-CN" b="0" i="1" smtClean="0">
                              <a:latin typeface="Cambria Math" panose="02040503050406030204" pitchFamily="18" charset="0"/>
                              <a:ea typeface="Cambria Math" panose="02040503050406030204" pitchFamily="18" charset="0"/>
                            </a:rPr>
                          </m:ctrlPr>
                        </m:funcPr>
                        <m:fName>
                          <m:r>
                            <m:rPr>
                              <m:sty m:val="p"/>
                            </m:rPr>
                            <a:rPr kumimoji="1" lang="en-US" altLang="zh-CN" b="0" i="0" smtClean="0">
                              <a:latin typeface="Cambria Math" panose="02040503050406030204" pitchFamily="18" charset="0"/>
                              <a:ea typeface="Cambria Math" panose="02040503050406030204" pitchFamily="18" charset="0"/>
                            </a:rPr>
                            <m:t>min</m:t>
                          </m:r>
                        </m:fName>
                        <m:e>
                          <m:d>
                            <m:dPr>
                              <m:begChr m:val="{"/>
                              <m:endChr m:val="}"/>
                              <m:ctrlPr>
                                <a:rPr kumimoji="1" lang="en-US" altLang="zh-CN" b="0" i="1" smtClean="0">
                                  <a:latin typeface="Cambria Math" panose="02040503050406030204" pitchFamily="18" charset="0"/>
                                  <a:ea typeface="Cambria Math" panose="02040503050406030204" pitchFamily="18" charset="0"/>
                                </a:rPr>
                              </m:ctrlPr>
                            </m:dPr>
                            <m:e>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𝑃</m:t>
                                  </m:r>
                                </m:e>
                                <m:sub>
                                  <m:r>
                                    <a:rPr kumimoji="1" lang="en-US" altLang="zh-CN" b="0" i="1" smtClean="0">
                                      <a:latin typeface="Cambria Math" panose="02040503050406030204" pitchFamily="18" charset="0"/>
                                      <a:ea typeface="Cambria Math" panose="02040503050406030204" pitchFamily="18" charset="0"/>
                                    </a:rPr>
                                    <m:t>𝐴</m:t>
                                  </m:r>
                                </m:sub>
                              </m:sSub>
                              <m:r>
                                <a:rPr kumimoji="1" lang="en-US" altLang="zh-CN" b="0" i="1" smtClean="0">
                                  <a:latin typeface="Cambria Math" panose="02040503050406030204" pitchFamily="18" charset="0"/>
                                  <a:ea typeface="Cambria Math" panose="02040503050406030204" pitchFamily="18" charset="0"/>
                                </a:rPr>
                                <m:t>, </m:t>
                              </m:r>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𝑀</m:t>
                                  </m:r>
                                </m:e>
                                <m:sub>
                                  <m:r>
                                    <a:rPr kumimoji="1" lang="en-US" altLang="zh-CN" b="0" i="1" smtClean="0">
                                      <a:latin typeface="Cambria Math" panose="02040503050406030204" pitchFamily="18" charset="0"/>
                                      <a:ea typeface="Cambria Math" panose="02040503050406030204" pitchFamily="18" charset="0"/>
                                    </a:rPr>
                                    <m:t>𝐵</m:t>
                                  </m:r>
                                </m:sub>
                              </m:sSub>
                            </m:e>
                          </m:d>
                        </m:e>
                      </m:func>
                      <m:r>
                        <a:rPr kumimoji="1" lang="en-US" altLang="zh-CN" b="0" i="1" smtClean="0">
                          <a:latin typeface="Cambria Math" panose="02040503050406030204" pitchFamily="18" charset="0"/>
                          <a:ea typeface="Cambria Math" panose="02040503050406030204" pitchFamily="18" charset="0"/>
                        </a:rPr>
                        <m:t>+</m:t>
                      </m:r>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𝑃</m:t>
                          </m:r>
                        </m:e>
                        <m:sub>
                          <m:r>
                            <a:rPr kumimoji="1" lang="en-US" altLang="zh-CN" b="0" i="1" smtClean="0">
                              <a:latin typeface="Cambria Math" panose="02040503050406030204" pitchFamily="18" charset="0"/>
                              <a:ea typeface="Cambria Math" panose="02040503050406030204" pitchFamily="18" charset="0"/>
                            </a:rPr>
                            <m:t>𝐵</m:t>
                          </m:r>
                        </m:sub>
                      </m:sSub>
                      <m:r>
                        <a:rPr kumimoji="1" lang="en-US" altLang="zh-CN" b="0" i="1" smtClean="0">
                          <a:latin typeface="Cambria Math" panose="02040503050406030204" pitchFamily="18" charset="0"/>
                          <a:ea typeface="Cambria Math" panose="02040503050406030204" pitchFamily="18" charset="0"/>
                        </a:rPr>
                        <m:t>&lt;</m:t>
                      </m:r>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𝑀</m:t>
                          </m:r>
                        </m:e>
                        <m:sub>
                          <m:r>
                            <a:rPr kumimoji="1" lang="en-US" altLang="zh-CN" b="0" i="1" smtClean="0">
                              <a:latin typeface="Cambria Math" panose="02040503050406030204" pitchFamily="18" charset="0"/>
                              <a:ea typeface="Cambria Math" panose="02040503050406030204" pitchFamily="18" charset="0"/>
                            </a:rPr>
                            <m:t>𝐵</m:t>
                          </m:r>
                        </m:sub>
                      </m:sSub>
                      <m:r>
                        <a:rPr kumimoji="1" lang="en-US" altLang="zh-CN" b="0" i="1" smtClean="0">
                          <a:latin typeface="Cambria Math" panose="02040503050406030204" pitchFamily="18" charset="0"/>
                          <a:ea typeface="Cambria Math" panose="02040503050406030204" pitchFamily="18" charset="0"/>
                        </a:rPr>
                        <m:t>+</m:t>
                      </m:r>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𝑃</m:t>
                          </m:r>
                        </m:e>
                        <m:sub>
                          <m:r>
                            <a:rPr kumimoji="1" lang="en-US" altLang="zh-CN" b="0" i="1" smtClean="0">
                              <a:latin typeface="Cambria Math" panose="02040503050406030204" pitchFamily="18" charset="0"/>
                              <a:ea typeface="Cambria Math" panose="02040503050406030204" pitchFamily="18" charset="0"/>
                            </a:rPr>
                            <m:t>𝐵</m:t>
                          </m:r>
                        </m:sub>
                      </m:sSub>
                      <m:r>
                        <a:rPr kumimoji="1" lang="en-US" altLang="zh-CN" b="0" i="1" smtClean="0">
                          <a:latin typeface="Cambria Math" panose="02040503050406030204" pitchFamily="18" charset="0"/>
                          <a:ea typeface="Cambria Math" panose="02040503050406030204" pitchFamily="18" charset="0"/>
                        </a:rPr>
                        <m:t>+</m:t>
                      </m:r>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𝑀</m:t>
                          </m:r>
                        </m:e>
                        <m:sub>
                          <m:r>
                            <a:rPr kumimoji="1" lang="en-US" altLang="zh-CN" b="0" i="1" smtClean="0">
                              <a:latin typeface="Cambria Math" panose="02040503050406030204" pitchFamily="18" charset="0"/>
                              <a:ea typeface="Cambria Math" panose="02040503050406030204" pitchFamily="18" charset="0"/>
                            </a:rPr>
                            <m:t>𝐴</m:t>
                          </m:r>
                        </m:sub>
                      </m:sSub>
                      <m:r>
                        <a:rPr kumimoji="1" lang="en-US" altLang="zh-CN" b="0" i="1" smtClean="0">
                          <a:latin typeface="Cambria Math" panose="02040503050406030204" pitchFamily="18" charset="0"/>
                          <a:ea typeface="Cambria Math" panose="02040503050406030204" pitchFamily="18" charset="0"/>
                        </a:rPr>
                        <m:t>−</m:t>
                      </m:r>
                      <m:func>
                        <m:funcPr>
                          <m:ctrlPr>
                            <a:rPr kumimoji="1" lang="en-US" altLang="zh-CN" b="0" i="1" smtClean="0">
                              <a:latin typeface="Cambria Math" panose="02040503050406030204" pitchFamily="18" charset="0"/>
                              <a:ea typeface="Cambria Math" panose="02040503050406030204" pitchFamily="18" charset="0"/>
                            </a:rPr>
                          </m:ctrlPr>
                        </m:funcPr>
                        <m:fName>
                          <m:r>
                            <m:rPr>
                              <m:sty m:val="p"/>
                            </m:rPr>
                            <a:rPr kumimoji="1" lang="en-US" altLang="zh-CN" b="0" i="0" smtClean="0">
                              <a:latin typeface="Cambria Math" panose="02040503050406030204" pitchFamily="18" charset="0"/>
                              <a:ea typeface="Cambria Math" panose="02040503050406030204" pitchFamily="18" charset="0"/>
                            </a:rPr>
                            <m:t>min</m:t>
                          </m:r>
                        </m:fName>
                        <m:e>
                          <m:d>
                            <m:dPr>
                              <m:begChr m:val="{"/>
                              <m:endChr m:val="}"/>
                              <m:ctrlPr>
                                <a:rPr kumimoji="1" lang="en-US" altLang="zh-CN" b="0" i="1" smtClean="0">
                                  <a:latin typeface="Cambria Math" panose="02040503050406030204" pitchFamily="18" charset="0"/>
                                  <a:ea typeface="Cambria Math" panose="02040503050406030204" pitchFamily="18" charset="0"/>
                                </a:rPr>
                              </m:ctrlPr>
                            </m:dPr>
                            <m:e>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𝑃</m:t>
                                  </m:r>
                                </m:e>
                                <m:sub>
                                  <m:r>
                                    <a:rPr kumimoji="1" lang="en-US" altLang="zh-CN" b="0" i="1" smtClean="0">
                                      <a:latin typeface="Cambria Math" panose="02040503050406030204" pitchFamily="18" charset="0"/>
                                      <a:ea typeface="Cambria Math" panose="02040503050406030204" pitchFamily="18" charset="0"/>
                                    </a:rPr>
                                    <m:t>𝐵</m:t>
                                  </m:r>
                                </m:sub>
                              </m:sSub>
                              <m:r>
                                <a:rPr kumimoji="1" lang="en-US" altLang="zh-CN" b="0" i="1" smtClean="0">
                                  <a:latin typeface="Cambria Math" panose="02040503050406030204" pitchFamily="18" charset="0"/>
                                  <a:ea typeface="Cambria Math" panose="02040503050406030204" pitchFamily="18" charset="0"/>
                                </a:rPr>
                                <m:t>, </m:t>
                              </m:r>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𝑀</m:t>
                                  </m:r>
                                </m:e>
                                <m:sub>
                                  <m:r>
                                    <a:rPr kumimoji="1" lang="en-US" altLang="zh-CN" b="0" i="1" smtClean="0">
                                      <a:latin typeface="Cambria Math" panose="02040503050406030204" pitchFamily="18" charset="0"/>
                                      <a:ea typeface="Cambria Math" panose="02040503050406030204" pitchFamily="18" charset="0"/>
                                    </a:rPr>
                                    <m:t>𝐴</m:t>
                                  </m:r>
                                </m:sub>
                              </m:sSub>
                            </m:e>
                          </m:d>
                        </m:e>
                      </m:func>
                      <m:r>
                        <a:rPr kumimoji="1" lang="en-US" altLang="zh-CN" b="0" i="1" smtClean="0">
                          <a:latin typeface="Cambria Math" panose="02040503050406030204" pitchFamily="18" charset="0"/>
                          <a:ea typeface="Cambria Math" panose="02040503050406030204" pitchFamily="18" charset="0"/>
                        </a:rPr>
                        <m:t>+</m:t>
                      </m:r>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𝑃</m:t>
                          </m:r>
                        </m:e>
                        <m:sub>
                          <m:r>
                            <a:rPr kumimoji="1" lang="en-US" altLang="zh-CN" b="0" i="1" smtClean="0">
                              <a:latin typeface="Cambria Math" panose="02040503050406030204" pitchFamily="18" charset="0"/>
                              <a:ea typeface="Cambria Math" panose="02040503050406030204" pitchFamily="18" charset="0"/>
                            </a:rPr>
                            <m:t>𝐴</m:t>
                          </m:r>
                        </m:sub>
                      </m:sSub>
                    </m:oMath>
                  </m:oMathPara>
                </a14:m>
                <a:endParaRPr kumimoji="1" lang="en-US" altLang="zh-CN"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kumimoji="1" lang="en-US" altLang="zh-CN" i="1" smtClean="0">
                          <a:latin typeface="Cambria Math" panose="02040503050406030204" pitchFamily="18" charset="0"/>
                          <a:ea typeface="Cambria Math" panose="02040503050406030204" pitchFamily="18" charset="0"/>
                        </a:rPr>
                        <m:t>⟺</m:t>
                      </m:r>
                      <m:func>
                        <m:funcPr>
                          <m:ctrlPr>
                            <a:rPr kumimoji="1" lang="en-US" altLang="zh-CN" b="0" i="1" smtClean="0">
                              <a:latin typeface="Cambria Math" panose="02040503050406030204" pitchFamily="18" charset="0"/>
                              <a:ea typeface="Cambria Math" panose="02040503050406030204" pitchFamily="18" charset="0"/>
                            </a:rPr>
                          </m:ctrlPr>
                        </m:funcPr>
                        <m:fName>
                          <m:r>
                            <m:rPr>
                              <m:sty m:val="p"/>
                            </m:rPr>
                            <a:rPr kumimoji="1" lang="en-US" altLang="zh-CN" b="0" i="0" smtClean="0">
                              <a:latin typeface="Cambria Math" panose="02040503050406030204" pitchFamily="18" charset="0"/>
                              <a:ea typeface="Cambria Math" panose="02040503050406030204" pitchFamily="18" charset="0"/>
                            </a:rPr>
                            <m:t>min</m:t>
                          </m:r>
                        </m:fName>
                        <m:e>
                          <m:d>
                            <m:dPr>
                              <m:begChr m:val="{"/>
                              <m:endChr m:val="}"/>
                              <m:ctrlPr>
                                <a:rPr kumimoji="1" lang="en-US" altLang="zh-CN" b="0" i="1" smtClean="0">
                                  <a:latin typeface="Cambria Math" panose="02040503050406030204" pitchFamily="18" charset="0"/>
                                  <a:ea typeface="Cambria Math" panose="02040503050406030204" pitchFamily="18" charset="0"/>
                                </a:rPr>
                              </m:ctrlPr>
                            </m:dPr>
                            <m:e>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𝑃</m:t>
                                  </m:r>
                                </m:e>
                                <m:sub>
                                  <m:r>
                                    <a:rPr kumimoji="1" lang="en-US" altLang="zh-CN" b="0" i="1" smtClean="0">
                                      <a:latin typeface="Cambria Math" panose="02040503050406030204" pitchFamily="18" charset="0"/>
                                      <a:ea typeface="Cambria Math" panose="02040503050406030204" pitchFamily="18" charset="0"/>
                                    </a:rPr>
                                    <m:t>𝐵</m:t>
                                  </m:r>
                                </m:sub>
                              </m:sSub>
                              <m:r>
                                <a:rPr kumimoji="1" lang="en-US" altLang="zh-CN" b="0" i="1" smtClean="0">
                                  <a:latin typeface="Cambria Math" panose="02040503050406030204" pitchFamily="18" charset="0"/>
                                  <a:ea typeface="Cambria Math" panose="02040503050406030204" pitchFamily="18" charset="0"/>
                                </a:rPr>
                                <m:t>, </m:t>
                              </m:r>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𝑀</m:t>
                                  </m:r>
                                </m:e>
                                <m:sub>
                                  <m:r>
                                    <a:rPr kumimoji="1" lang="en-US" altLang="zh-CN" b="0" i="1" smtClean="0">
                                      <a:latin typeface="Cambria Math" panose="02040503050406030204" pitchFamily="18" charset="0"/>
                                      <a:ea typeface="Cambria Math" panose="02040503050406030204" pitchFamily="18" charset="0"/>
                                    </a:rPr>
                                    <m:t>𝐴</m:t>
                                  </m:r>
                                </m:sub>
                              </m:sSub>
                            </m:e>
                          </m:d>
                        </m:e>
                      </m:func>
                      <m:r>
                        <a:rPr kumimoji="1" lang="en-US" altLang="zh-CN" b="0" i="1" smtClean="0">
                          <a:latin typeface="Cambria Math" panose="02040503050406030204" pitchFamily="18" charset="0"/>
                          <a:ea typeface="Cambria Math" panose="02040503050406030204" pitchFamily="18" charset="0"/>
                        </a:rPr>
                        <m:t>&lt;</m:t>
                      </m:r>
                      <m:r>
                        <m:rPr>
                          <m:sty m:val="p"/>
                        </m:rPr>
                        <a:rPr kumimoji="1" lang="en-US" altLang="zh-CN" b="0" i="0" smtClean="0">
                          <a:latin typeface="Cambria Math" panose="02040503050406030204" pitchFamily="18" charset="0"/>
                          <a:ea typeface="Cambria Math" panose="02040503050406030204" pitchFamily="18" charset="0"/>
                        </a:rPr>
                        <m:t>min</m:t>
                      </m:r>
                      <m:r>
                        <a:rPr kumimoji="1" lang="en-US" altLang="zh-CN" b="0" i="1" smtClean="0">
                          <a:latin typeface="Cambria Math" panose="02040503050406030204" pitchFamily="18" charset="0"/>
                          <a:ea typeface="Cambria Math" panose="02040503050406030204" pitchFamily="18" charset="0"/>
                        </a:rPr>
                        <m:t>⁡{</m:t>
                      </m:r>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𝑃</m:t>
                          </m:r>
                        </m:e>
                        <m:sub>
                          <m:r>
                            <a:rPr kumimoji="1" lang="en-US" altLang="zh-CN" b="0" i="1" smtClean="0">
                              <a:latin typeface="Cambria Math" panose="02040503050406030204" pitchFamily="18" charset="0"/>
                              <a:ea typeface="Cambria Math" panose="02040503050406030204" pitchFamily="18" charset="0"/>
                            </a:rPr>
                            <m:t>𝐴</m:t>
                          </m:r>
                        </m:sub>
                      </m:sSub>
                      <m:r>
                        <a:rPr kumimoji="1" lang="en-US" altLang="zh-CN" b="0" i="1" smtClean="0">
                          <a:latin typeface="Cambria Math" panose="02040503050406030204" pitchFamily="18" charset="0"/>
                          <a:ea typeface="Cambria Math" panose="02040503050406030204" pitchFamily="18" charset="0"/>
                        </a:rPr>
                        <m:t>, </m:t>
                      </m:r>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𝑀</m:t>
                          </m:r>
                        </m:e>
                        <m:sub>
                          <m:r>
                            <a:rPr kumimoji="1" lang="en-US" altLang="zh-CN" b="0" i="1" smtClean="0">
                              <a:latin typeface="Cambria Math" panose="02040503050406030204" pitchFamily="18" charset="0"/>
                              <a:ea typeface="Cambria Math" panose="02040503050406030204" pitchFamily="18" charset="0"/>
                            </a:rPr>
                            <m:t>𝐵</m:t>
                          </m:r>
                        </m:sub>
                      </m:sSub>
                      <m:r>
                        <a:rPr kumimoji="1" lang="en-US" altLang="zh-CN" b="0" i="1" smtClean="0">
                          <a:latin typeface="Cambria Math" panose="02040503050406030204" pitchFamily="18" charset="0"/>
                          <a:ea typeface="Cambria Math" panose="02040503050406030204" pitchFamily="18" charset="0"/>
                        </a:rPr>
                        <m:t>}</m:t>
                      </m:r>
                    </m:oMath>
                  </m:oMathPara>
                </a14:m>
                <a:endParaRPr kumimoji="1" lang="en-US" altLang="zh-CN" dirty="0"/>
              </a:p>
              <a:p>
                <a:pPr marL="0" indent="0">
                  <a:buNone/>
                </a:pPr>
                <a:endParaRPr kumimoji="1" lang="en-US" altLang="zh-CN" dirty="0"/>
              </a:p>
            </p:txBody>
          </p:sp>
        </mc:Choice>
        <mc:Fallback>
          <p:sp>
            <p:nvSpPr>
              <p:cNvPr id="3" name="内容占位符 2">
                <a:extLst>
                  <a:ext uri="{FF2B5EF4-FFF2-40B4-BE49-F238E27FC236}">
                    <a16:creationId xmlns:a16="http://schemas.microsoft.com/office/drawing/2014/main" id="{CC55EEBB-769F-7E43-BCFB-FAB617868640}"/>
                  </a:ext>
                </a:extLst>
              </p:cNvPr>
              <p:cNvSpPr>
                <a:spLocks noGrp="1" noRot="1" noChangeAspect="1" noMove="1" noResize="1" noEditPoints="1" noAdjustHandles="1" noChangeArrowheads="1" noChangeShapeType="1" noTextEdit="1"/>
              </p:cNvSpPr>
              <p:nvPr>
                <p:ph idx="1"/>
              </p:nvPr>
            </p:nvSpPr>
            <p:spPr>
              <a:xfrm>
                <a:off x="3869267" y="1137123"/>
                <a:ext cx="7315200" cy="2998765"/>
              </a:xfrm>
              <a:blipFill>
                <a:blip r:embed="rId3"/>
                <a:stretch>
                  <a:fillRect l="-693"/>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7F4CC9D6-F784-3047-9957-E2C2B3FBFD0C}"/>
              </a:ext>
            </a:extLst>
          </p:cNvPr>
          <p:cNvPicPr>
            <a:picLocks noChangeAspect="1"/>
          </p:cNvPicPr>
          <p:nvPr/>
        </p:nvPicPr>
        <p:blipFill>
          <a:blip r:embed="rId4"/>
          <a:stretch>
            <a:fillRect/>
          </a:stretch>
        </p:blipFill>
        <p:spPr>
          <a:xfrm>
            <a:off x="5614233" y="3751190"/>
            <a:ext cx="3825269" cy="2138181"/>
          </a:xfrm>
          <a:prstGeom prst="rect">
            <a:avLst/>
          </a:prstGeom>
        </p:spPr>
      </p:pic>
    </p:spTree>
    <p:extLst>
      <p:ext uri="{BB962C8B-B14F-4D97-AF65-F5344CB8AC3E}">
        <p14:creationId xmlns:p14="http://schemas.microsoft.com/office/powerpoint/2010/main" val="1929350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57B0FA-E74F-634A-980C-BFFE3767CA58}"/>
              </a:ext>
            </a:extLst>
          </p:cNvPr>
          <p:cNvSpPr>
            <a:spLocks noGrp="1"/>
          </p:cNvSpPr>
          <p:nvPr>
            <p:ph type="title"/>
          </p:nvPr>
        </p:nvSpPr>
        <p:spPr>
          <a:xfrm>
            <a:off x="252919" y="1123837"/>
            <a:ext cx="2947482" cy="4601183"/>
          </a:xfrm>
        </p:spPr>
        <p:txBody>
          <a:bodyPr>
            <a:normAutofit/>
          </a:bodyPr>
          <a:lstStyle/>
          <a:p>
            <a:r>
              <a:rPr kumimoji="1" lang="en-US" altLang="zh-CN" sz="3300"/>
              <a:t>Timing-Aware Communication Scheduling (TAC)</a:t>
            </a:r>
            <a:endParaRPr kumimoji="1" lang="zh-CN" altLang="en-US" sz="330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CC55EEBB-769F-7E43-BCFB-FAB617868640}"/>
                  </a:ext>
                </a:extLst>
              </p:cNvPr>
              <p:cNvSpPr>
                <a:spLocks noGrp="1"/>
              </p:cNvSpPr>
              <p:nvPr>
                <p:ph idx="1"/>
              </p:nvPr>
            </p:nvSpPr>
            <p:spPr>
              <a:xfrm>
                <a:off x="3869268" y="864108"/>
                <a:ext cx="7315200" cy="2998765"/>
              </a:xfrm>
            </p:spPr>
            <p:txBody>
              <a:bodyPr>
                <a:normAutofit/>
              </a:bodyPr>
              <a:lstStyle/>
              <a:p>
                <a:pPr marL="0" indent="0">
                  <a:buNone/>
                </a:pPr>
                <a:endParaRPr kumimoji="1" lang="en-US" altLang="zh-CN" dirty="0"/>
              </a:p>
              <a:p>
                <a:r>
                  <a:rPr kumimoji="1" lang="en-US" altLang="zh-CN" b="1" dirty="0"/>
                  <a:t>Case 2</a:t>
                </a:r>
                <a:r>
                  <a:rPr kumimoji="1" lang="en-US" altLang="zh-CN" dirty="0"/>
                  <a:t>: No directly-dependent computation op</a:t>
                </a:r>
              </a:p>
              <a:p>
                <a:r>
                  <a:rPr kumimoji="1" lang="en-US" altLang="zh-CN" dirty="0"/>
                  <a:t>Fall back to comparing </a:t>
                </a:r>
                <a14:m>
                  <m:oMath xmlns:m="http://schemas.openxmlformats.org/officeDocument/2006/math">
                    <m:r>
                      <a:rPr kumimoji="1" lang="en-US" altLang="zh-CN" b="0" i="1" smtClean="0">
                        <a:latin typeface="Cambria Math" panose="02040503050406030204" pitchFamily="18" charset="0"/>
                      </a:rPr>
                      <m:t>𝑟𝑒𝑐𝑣𝑂𝑝</m:t>
                    </m:r>
                    <m:r>
                      <a:rPr kumimoji="1" lang="en-US" altLang="zh-CN" b="0" i="1" smtClean="0">
                        <a:latin typeface="Cambria Math" panose="02040503050406030204" pitchFamily="18" charset="0"/>
                      </a:rPr>
                      <m:t>.</m:t>
                    </m:r>
                    <m:sSup>
                      <m:sSupPr>
                        <m:ctrlPr>
                          <a:rPr kumimoji="1" lang="en-US" altLang="zh-CN" b="0" i="1" smtClean="0">
                            <a:latin typeface="Cambria Math" panose="02040503050406030204" pitchFamily="18" charset="0"/>
                          </a:rPr>
                        </m:ctrlPr>
                      </m:sSupPr>
                      <m:e>
                        <m:r>
                          <a:rPr kumimoji="1" lang="en-US" altLang="zh-CN" b="0" i="1" smtClean="0">
                            <a:latin typeface="Cambria Math" panose="02040503050406030204" pitchFamily="18" charset="0"/>
                          </a:rPr>
                          <m:t>𝑀</m:t>
                        </m:r>
                      </m:e>
                      <m:sup>
                        <m:r>
                          <a:rPr kumimoji="1" lang="en-US" altLang="zh-CN" b="0" i="1" smtClean="0">
                            <a:latin typeface="Cambria Math" panose="02040503050406030204" pitchFamily="18" charset="0"/>
                          </a:rPr>
                          <m:t>+</m:t>
                        </m:r>
                      </m:sup>
                    </m:sSup>
                  </m:oMath>
                </a14:m>
                <a:endParaRPr kumimoji="1" lang="en-US" altLang="zh-CN" dirty="0"/>
              </a:p>
              <a:p>
                <a:endParaRPr kumimoji="1" lang="en-US" altLang="zh-CN" dirty="0"/>
              </a:p>
            </p:txBody>
          </p:sp>
        </mc:Choice>
        <mc:Fallback>
          <p:sp>
            <p:nvSpPr>
              <p:cNvPr id="3" name="内容占位符 2">
                <a:extLst>
                  <a:ext uri="{FF2B5EF4-FFF2-40B4-BE49-F238E27FC236}">
                    <a16:creationId xmlns:a16="http://schemas.microsoft.com/office/drawing/2014/main" id="{CC55EEBB-769F-7E43-BCFB-FAB617868640}"/>
                  </a:ext>
                </a:extLst>
              </p:cNvPr>
              <p:cNvSpPr>
                <a:spLocks noGrp="1" noRot="1" noChangeAspect="1" noMove="1" noResize="1" noEditPoints="1" noAdjustHandles="1" noChangeArrowheads="1" noChangeShapeType="1" noTextEdit="1"/>
              </p:cNvSpPr>
              <p:nvPr>
                <p:ph idx="1"/>
              </p:nvPr>
            </p:nvSpPr>
            <p:spPr>
              <a:xfrm>
                <a:off x="3869268" y="864108"/>
                <a:ext cx="7315200" cy="2998765"/>
              </a:xfrm>
              <a:blipFill>
                <a:blip r:embed="rId3"/>
                <a:stretch>
                  <a:fillRect l="-693"/>
                </a:stretch>
              </a:blipFill>
            </p:spPr>
            <p:txBody>
              <a:bodyPr/>
              <a:lstStyle/>
              <a:p>
                <a:r>
                  <a:rPr lang="zh-CN" altLang="en-US">
                    <a:noFill/>
                  </a:rPr>
                  <a:t> </a:t>
                </a:r>
              </a:p>
            </p:txBody>
          </p:sp>
        </mc:Fallback>
      </mc:AlternateContent>
      <p:pic>
        <p:nvPicPr>
          <p:cNvPr id="4" name="内容占位符 4">
            <a:extLst>
              <a:ext uri="{FF2B5EF4-FFF2-40B4-BE49-F238E27FC236}">
                <a16:creationId xmlns:a16="http://schemas.microsoft.com/office/drawing/2014/main" id="{A039E4FD-43D3-D84B-98C1-7589585F8C45}"/>
              </a:ext>
            </a:extLst>
          </p:cNvPr>
          <p:cNvPicPr>
            <a:picLocks noChangeAspect="1"/>
          </p:cNvPicPr>
          <p:nvPr/>
        </p:nvPicPr>
        <p:blipFill>
          <a:blip r:embed="rId4"/>
          <a:stretch>
            <a:fillRect/>
          </a:stretch>
        </p:blipFill>
        <p:spPr>
          <a:xfrm>
            <a:off x="6297517" y="4161453"/>
            <a:ext cx="2458702" cy="1918987"/>
          </a:xfrm>
          <a:prstGeom prst="rect">
            <a:avLst/>
          </a:prstGeom>
        </p:spPr>
      </p:pic>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32737A1F-56C2-AC40-9523-88BEB25E5381}"/>
                  </a:ext>
                </a:extLst>
              </p:cNvPr>
              <p:cNvSpPr txBox="1"/>
              <p:nvPr/>
            </p:nvSpPr>
            <p:spPr>
              <a:xfrm>
                <a:off x="4770020" y="3424428"/>
                <a:ext cx="5513695" cy="723275"/>
              </a:xfrm>
              <a:prstGeom prst="rect">
                <a:avLst/>
              </a:prstGeom>
              <a:noFill/>
            </p:spPr>
            <p:txBody>
              <a:bodyPr wrap="square" rtlCol="0">
                <a:spAutoFit/>
              </a:bodyPr>
              <a:lstStyle/>
              <a:p>
                <a:pPr>
                  <a:spcAft>
                    <a:spcPts val="600"/>
                  </a:spcAft>
                </a:pPr>
                <a14:m>
                  <m:oMathPara xmlns:m="http://schemas.openxmlformats.org/officeDocument/2006/math">
                    <m:oMathParaPr>
                      <m:jc m:val="centerGroup"/>
                    </m:oMathParaPr>
                    <m:oMath xmlns:m="http://schemas.openxmlformats.org/officeDocument/2006/math">
                      <m:r>
                        <a:rPr kumimoji="1" lang="en-US" altLang="zh-CN" i="1">
                          <a:latin typeface="Cambria Math" panose="02040503050406030204" pitchFamily="18" charset="0"/>
                        </a:rPr>
                        <m:t>𝑟𝑒𝑐𝑣𝐴</m:t>
                      </m:r>
                      <m:r>
                        <a:rPr kumimoji="1" lang="en-US" altLang="zh-CN" i="1">
                          <a:latin typeface="Cambria Math" panose="02040503050406030204" pitchFamily="18" charset="0"/>
                        </a:rPr>
                        <m:t>.</m:t>
                      </m:r>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𝑀</m:t>
                          </m:r>
                        </m:e>
                        <m:sup>
                          <m:r>
                            <a:rPr kumimoji="1" lang="en-US" altLang="zh-CN" i="1">
                              <a:latin typeface="Cambria Math" panose="02040503050406030204" pitchFamily="18" charset="0"/>
                            </a:rPr>
                            <m:t>+</m:t>
                          </m:r>
                        </m:sup>
                      </m:sSup>
                      <m:r>
                        <a:rPr kumimoji="1" lang="en-US" altLang="zh-CN" i="1">
                          <a:latin typeface="Cambria Math" panose="02040503050406030204" pitchFamily="18" charset="0"/>
                        </a:rPr>
                        <m:t>=</m:t>
                      </m:r>
                      <m:r>
                        <a:rPr kumimoji="1" lang="en-US" altLang="zh-CN" i="1">
                          <a:latin typeface="Cambria Math" panose="02040503050406030204" pitchFamily="18" charset="0"/>
                        </a:rPr>
                        <m:t>𝑟𝑒𝑐𝑣𝐵</m:t>
                      </m:r>
                      <m:r>
                        <a:rPr kumimoji="1" lang="en-US" altLang="zh-CN" i="1">
                          <a:latin typeface="Cambria Math" panose="02040503050406030204" pitchFamily="18" charset="0"/>
                        </a:rPr>
                        <m:t>.</m:t>
                      </m:r>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𝑀</m:t>
                          </m:r>
                        </m:e>
                        <m:sup>
                          <m:r>
                            <a:rPr kumimoji="1" lang="en-US" altLang="zh-CN" i="1">
                              <a:latin typeface="Cambria Math" panose="02040503050406030204" pitchFamily="18" charset="0"/>
                            </a:rPr>
                            <m:t>+</m:t>
                          </m:r>
                        </m:sup>
                      </m:sSup>
                      <m:r>
                        <a:rPr kumimoji="1" lang="en-US" altLang="zh-CN" i="1">
                          <a:latin typeface="Cambria Math" panose="02040503050406030204" pitchFamily="18" charset="0"/>
                        </a:rPr>
                        <m:t>&lt;</m:t>
                      </m:r>
                      <m:r>
                        <a:rPr kumimoji="1" lang="en-US" altLang="zh-CN" i="1">
                          <a:latin typeface="Cambria Math" panose="02040503050406030204" pitchFamily="18" charset="0"/>
                        </a:rPr>
                        <m:t>𝑟𝑒𝑐𝑣𝐶</m:t>
                      </m:r>
                      <m:r>
                        <a:rPr kumimoji="1" lang="en-US" altLang="zh-CN" i="1">
                          <a:latin typeface="Cambria Math" panose="02040503050406030204" pitchFamily="18" charset="0"/>
                        </a:rPr>
                        <m:t>.</m:t>
                      </m:r>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𝑀</m:t>
                          </m:r>
                        </m:e>
                        <m:sup>
                          <m:r>
                            <a:rPr kumimoji="1" lang="en-US" altLang="zh-CN" i="1">
                              <a:latin typeface="Cambria Math" panose="02040503050406030204" pitchFamily="18" charset="0"/>
                            </a:rPr>
                            <m:t>+</m:t>
                          </m:r>
                        </m:sup>
                      </m:sSup>
                      <m:r>
                        <a:rPr kumimoji="1" lang="en-US" altLang="zh-CN" i="1">
                          <a:latin typeface="Cambria Math" panose="02040503050406030204" pitchFamily="18" charset="0"/>
                        </a:rPr>
                        <m:t>&lt;</m:t>
                      </m:r>
                      <m:r>
                        <a:rPr kumimoji="1" lang="en-US" altLang="zh-CN" i="1">
                          <a:latin typeface="Cambria Math" panose="02040503050406030204" pitchFamily="18" charset="0"/>
                        </a:rPr>
                        <m:t>𝑟𝑒𝑐𝑣𝐷</m:t>
                      </m:r>
                      <m:r>
                        <a:rPr kumimoji="1" lang="en-US" altLang="zh-CN" i="1">
                          <a:latin typeface="Cambria Math" panose="02040503050406030204" pitchFamily="18" charset="0"/>
                        </a:rPr>
                        <m:t>.</m:t>
                      </m:r>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𝑀</m:t>
                          </m:r>
                        </m:e>
                        <m:sup>
                          <m:r>
                            <a:rPr kumimoji="1" lang="en-US" altLang="zh-CN" i="1">
                              <a:latin typeface="Cambria Math" panose="02040503050406030204" pitchFamily="18" charset="0"/>
                            </a:rPr>
                            <m:t>+</m:t>
                          </m:r>
                        </m:sup>
                      </m:sSup>
                    </m:oMath>
                  </m:oMathPara>
                </a14:m>
                <a:endParaRPr kumimoji="1" lang="zh-CN" altLang="en-US" dirty="0"/>
              </a:p>
              <a:p>
                <a:pPr>
                  <a:spcAft>
                    <a:spcPts val="600"/>
                  </a:spcAft>
                </a:pPr>
                <a:endParaRPr kumimoji="1" lang="zh-CN" altLang="en-US" dirty="0"/>
              </a:p>
            </p:txBody>
          </p:sp>
        </mc:Choice>
        <mc:Fallback>
          <p:sp>
            <p:nvSpPr>
              <p:cNvPr id="5" name="文本框 4">
                <a:extLst>
                  <a:ext uri="{FF2B5EF4-FFF2-40B4-BE49-F238E27FC236}">
                    <a16:creationId xmlns:a16="http://schemas.microsoft.com/office/drawing/2014/main" id="{32737A1F-56C2-AC40-9523-88BEB25E5381}"/>
                  </a:ext>
                </a:extLst>
              </p:cNvPr>
              <p:cNvSpPr txBox="1">
                <a:spLocks noRot="1" noChangeAspect="1" noMove="1" noResize="1" noEditPoints="1" noAdjustHandles="1" noChangeArrowheads="1" noChangeShapeType="1" noTextEdit="1"/>
              </p:cNvSpPr>
              <p:nvPr/>
            </p:nvSpPr>
            <p:spPr>
              <a:xfrm>
                <a:off x="4770020" y="3424428"/>
                <a:ext cx="5513695" cy="723275"/>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17105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2E3AA0-4BB5-9B42-9B6D-49C2E462C21A}"/>
              </a:ext>
            </a:extLst>
          </p:cNvPr>
          <p:cNvSpPr>
            <a:spLocks noGrp="1"/>
          </p:cNvSpPr>
          <p:nvPr>
            <p:ph type="title"/>
          </p:nvPr>
        </p:nvSpPr>
        <p:spPr/>
        <p:txBody>
          <a:bodyPr/>
          <a:lstStyle/>
          <a:p>
            <a:r>
              <a:rPr kumimoji="1" lang="en-US" altLang="zh-CN" dirty="0"/>
              <a:t>Timing-Aware Communication Scheduling (TAC)</a:t>
            </a:r>
            <a:endParaRPr kumimoji="1" lang="zh-CN" altLang="en-US" dirty="0"/>
          </a:p>
        </p:txBody>
      </p:sp>
      <p:pic>
        <p:nvPicPr>
          <p:cNvPr id="5" name="内容占位符 4">
            <a:extLst>
              <a:ext uri="{FF2B5EF4-FFF2-40B4-BE49-F238E27FC236}">
                <a16:creationId xmlns:a16="http://schemas.microsoft.com/office/drawing/2014/main" id="{21B23D47-D670-F745-96EE-43A8B5601542}"/>
              </a:ext>
            </a:extLst>
          </p:cNvPr>
          <p:cNvPicPr>
            <a:picLocks noGrp="1" noChangeAspect="1"/>
          </p:cNvPicPr>
          <p:nvPr>
            <p:ph idx="1"/>
          </p:nvPr>
        </p:nvPicPr>
        <p:blipFill>
          <a:blip r:embed="rId3"/>
          <a:stretch>
            <a:fillRect/>
          </a:stretch>
        </p:blipFill>
        <p:spPr>
          <a:xfrm>
            <a:off x="4374784" y="863600"/>
            <a:ext cx="6303107" cy="5121275"/>
          </a:xfrm>
        </p:spPr>
      </p:pic>
    </p:spTree>
    <p:extLst>
      <p:ext uri="{BB962C8B-B14F-4D97-AF65-F5344CB8AC3E}">
        <p14:creationId xmlns:p14="http://schemas.microsoft.com/office/powerpoint/2010/main" val="4270139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2">
            <a:extLst>
              <a:ext uri="{FF2B5EF4-FFF2-40B4-BE49-F238E27FC236}">
                <a16:creationId xmlns:a16="http://schemas.microsoft.com/office/drawing/2014/main" id="{681577AD-DA5F-48B3-8FB9-5199BA9EE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5350"/>
            <a:ext cx="4642228" cy="5330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a:extLst>
              <a:ext uri="{FF2B5EF4-FFF2-40B4-BE49-F238E27FC236}">
                <a16:creationId xmlns:a16="http://schemas.microsoft.com/office/drawing/2014/main" id="{E555D618-3326-0C43-9BC0-66218F7EE876}"/>
              </a:ext>
            </a:extLst>
          </p:cNvPr>
          <p:cNvSpPr>
            <a:spLocks noGrp="1"/>
          </p:cNvSpPr>
          <p:nvPr>
            <p:ph type="title"/>
          </p:nvPr>
        </p:nvSpPr>
        <p:spPr>
          <a:xfrm>
            <a:off x="289249" y="1123837"/>
            <a:ext cx="4016116" cy="1255469"/>
          </a:xfrm>
        </p:spPr>
        <p:txBody>
          <a:bodyPr>
            <a:normAutofit/>
          </a:bodyPr>
          <a:lstStyle/>
          <a:p>
            <a:r>
              <a:rPr kumimoji="1" lang="en-US" altLang="zh-CN" dirty="0"/>
              <a:t>System design</a:t>
            </a:r>
            <a:endParaRPr kumimoji="1" lang="zh-CN" altLang="en-US" dirty="0"/>
          </a:p>
        </p:txBody>
      </p:sp>
      <p:sp>
        <p:nvSpPr>
          <p:cNvPr id="16" name="Content Placeholder 9">
            <a:extLst>
              <a:ext uri="{FF2B5EF4-FFF2-40B4-BE49-F238E27FC236}">
                <a16:creationId xmlns:a16="http://schemas.microsoft.com/office/drawing/2014/main" id="{A147ED7F-D765-430A-99C1-CDC34F019776}"/>
              </a:ext>
            </a:extLst>
          </p:cNvPr>
          <p:cNvSpPr>
            <a:spLocks noGrp="1"/>
          </p:cNvSpPr>
          <p:nvPr>
            <p:ph idx="1"/>
          </p:nvPr>
        </p:nvSpPr>
        <p:spPr>
          <a:xfrm>
            <a:off x="289249" y="2510395"/>
            <a:ext cx="4016116" cy="3274586"/>
          </a:xfrm>
        </p:spPr>
        <p:txBody>
          <a:bodyPr anchor="t">
            <a:normAutofit/>
          </a:bodyPr>
          <a:lstStyle/>
          <a:p>
            <a:r>
              <a:rPr lang="en-US" b="1" dirty="0">
                <a:solidFill>
                  <a:srgbClr val="FFFFFF"/>
                </a:solidFill>
              </a:rPr>
              <a:t>Tracing Module</a:t>
            </a:r>
            <a:r>
              <a:rPr lang="en-US" dirty="0">
                <a:solidFill>
                  <a:srgbClr val="FFFFFF"/>
                </a:solidFill>
              </a:rPr>
              <a:t>: collects runtime stats from execution, which is later fed to the time oracle estimator</a:t>
            </a:r>
          </a:p>
          <a:p>
            <a:r>
              <a:rPr lang="en-US" b="1" dirty="0">
                <a:solidFill>
                  <a:srgbClr val="FFFFFF"/>
                </a:solidFill>
              </a:rPr>
              <a:t>Time Oracle</a:t>
            </a:r>
            <a:r>
              <a:rPr lang="en-US" dirty="0">
                <a:solidFill>
                  <a:srgbClr val="FFFFFF"/>
                </a:solidFill>
              </a:rPr>
              <a:t>: responsible for estimating the runtime of each op in the system based on the execution timing stats</a:t>
            </a:r>
          </a:p>
        </p:txBody>
      </p:sp>
      <p:pic>
        <p:nvPicPr>
          <p:cNvPr id="17" name="内容占位符 4">
            <a:extLst>
              <a:ext uri="{FF2B5EF4-FFF2-40B4-BE49-F238E27FC236}">
                <a16:creationId xmlns:a16="http://schemas.microsoft.com/office/drawing/2014/main" id="{EAFE9E58-39B8-4141-B153-9560E52248C3}"/>
              </a:ext>
            </a:extLst>
          </p:cNvPr>
          <p:cNvPicPr>
            <a:picLocks noChangeAspect="1"/>
          </p:cNvPicPr>
          <p:nvPr/>
        </p:nvPicPr>
        <p:blipFill>
          <a:blip r:embed="rId2"/>
          <a:stretch>
            <a:fillRect/>
          </a:stretch>
        </p:blipFill>
        <p:spPr>
          <a:xfrm>
            <a:off x="6028790" y="759599"/>
            <a:ext cx="4411112" cy="5330650"/>
          </a:xfrm>
          <a:prstGeom prst="rect">
            <a:avLst/>
          </a:prstGeom>
        </p:spPr>
      </p:pic>
    </p:spTree>
    <p:extLst>
      <p:ext uri="{BB962C8B-B14F-4D97-AF65-F5344CB8AC3E}">
        <p14:creationId xmlns:p14="http://schemas.microsoft.com/office/powerpoint/2010/main" val="32592941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0">
            <a:extLst>
              <a:ext uri="{FF2B5EF4-FFF2-40B4-BE49-F238E27FC236}">
                <a16:creationId xmlns:a16="http://schemas.microsoft.com/office/drawing/2014/main" id="{681577AD-DA5F-48B3-8FB9-5199BA9EE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5350"/>
            <a:ext cx="4642228" cy="5330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a:extLst>
              <a:ext uri="{FF2B5EF4-FFF2-40B4-BE49-F238E27FC236}">
                <a16:creationId xmlns:a16="http://schemas.microsoft.com/office/drawing/2014/main" id="{E555D618-3326-0C43-9BC0-66218F7EE876}"/>
              </a:ext>
            </a:extLst>
          </p:cNvPr>
          <p:cNvSpPr>
            <a:spLocks noGrp="1"/>
          </p:cNvSpPr>
          <p:nvPr>
            <p:ph type="title"/>
          </p:nvPr>
        </p:nvSpPr>
        <p:spPr>
          <a:xfrm>
            <a:off x="289249" y="1123837"/>
            <a:ext cx="4016116" cy="1255469"/>
          </a:xfrm>
        </p:spPr>
        <p:txBody>
          <a:bodyPr>
            <a:normAutofit/>
          </a:bodyPr>
          <a:lstStyle/>
          <a:p>
            <a:r>
              <a:rPr kumimoji="1" lang="en-US" altLang="zh-CN"/>
              <a:t>System design</a:t>
            </a:r>
            <a:endParaRPr kumimoji="1" lang="zh-CN" altLang="en-US"/>
          </a:p>
        </p:txBody>
      </p:sp>
      <p:sp>
        <p:nvSpPr>
          <p:cNvPr id="16" name="Content Placeholder 9">
            <a:extLst>
              <a:ext uri="{FF2B5EF4-FFF2-40B4-BE49-F238E27FC236}">
                <a16:creationId xmlns:a16="http://schemas.microsoft.com/office/drawing/2014/main" id="{A147ED7F-D765-430A-99C1-CDC34F019776}"/>
              </a:ext>
            </a:extLst>
          </p:cNvPr>
          <p:cNvSpPr>
            <a:spLocks noGrp="1"/>
          </p:cNvSpPr>
          <p:nvPr>
            <p:ph idx="1"/>
          </p:nvPr>
        </p:nvSpPr>
        <p:spPr>
          <a:xfrm>
            <a:off x="289249" y="2510395"/>
            <a:ext cx="4016116" cy="3274586"/>
          </a:xfrm>
        </p:spPr>
        <p:txBody>
          <a:bodyPr anchor="t">
            <a:normAutofit/>
          </a:bodyPr>
          <a:lstStyle/>
          <a:p>
            <a:r>
              <a:rPr lang="en-US" b="1" dirty="0">
                <a:solidFill>
                  <a:srgbClr val="FFFFFF"/>
                </a:solidFill>
              </a:rPr>
              <a:t>Ordering Wizard:</a:t>
            </a:r>
            <a:r>
              <a:rPr lang="en-US" dirty="0">
                <a:solidFill>
                  <a:srgbClr val="FFFFFF"/>
                </a:solidFill>
              </a:rPr>
              <a:t> responsible for assigning priorities to </a:t>
            </a:r>
            <a:r>
              <a:rPr lang="en-US" dirty="0" err="1">
                <a:solidFill>
                  <a:srgbClr val="FFFFFF"/>
                </a:solidFill>
              </a:rPr>
              <a:t>recv</a:t>
            </a:r>
            <a:r>
              <a:rPr lang="en-US" dirty="0">
                <a:solidFill>
                  <a:srgbClr val="FFFFFF"/>
                </a:solidFill>
              </a:rPr>
              <a:t> ops on a single worker. The priority list is calculated offline before the execution.</a:t>
            </a:r>
          </a:p>
          <a:p>
            <a:r>
              <a:rPr lang="en-US" b="1" dirty="0">
                <a:solidFill>
                  <a:srgbClr val="FFFFFF"/>
                </a:solidFill>
              </a:rPr>
              <a:t>Enforcement Module</a:t>
            </a:r>
            <a:r>
              <a:rPr lang="en-US" dirty="0">
                <a:solidFill>
                  <a:srgbClr val="FFFFFF"/>
                </a:solidFill>
              </a:rPr>
              <a:t>: enforces the order on network transfers per worker</a:t>
            </a:r>
          </a:p>
        </p:txBody>
      </p:sp>
      <p:pic>
        <p:nvPicPr>
          <p:cNvPr id="17" name="内容占位符 4">
            <a:extLst>
              <a:ext uri="{FF2B5EF4-FFF2-40B4-BE49-F238E27FC236}">
                <a16:creationId xmlns:a16="http://schemas.microsoft.com/office/drawing/2014/main" id="{EAFE9E58-39B8-4141-B153-9560E52248C3}"/>
              </a:ext>
            </a:extLst>
          </p:cNvPr>
          <p:cNvPicPr>
            <a:picLocks noChangeAspect="1"/>
          </p:cNvPicPr>
          <p:nvPr/>
        </p:nvPicPr>
        <p:blipFill>
          <a:blip r:embed="rId2"/>
          <a:stretch>
            <a:fillRect/>
          </a:stretch>
        </p:blipFill>
        <p:spPr>
          <a:xfrm>
            <a:off x="6028790" y="759599"/>
            <a:ext cx="4411112" cy="5330650"/>
          </a:xfrm>
          <a:prstGeom prst="rect">
            <a:avLst/>
          </a:prstGeom>
        </p:spPr>
      </p:pic>
    </p:spTree>
    <p:extLst>
      <p:ext uri="{BB962C8B-B14F-4D97-AF65-F5344CB8AC3E}">
        <p14:creationId xmlns:p14="http://schemas.microsoft.com/office/powerpoint/2010/main" val="3448842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a:extLst>
              <a:ext uri="{FF2B5EF4-FFF2-40B4-BE49-F238E27FC236}">
                <a16:creationId xmlns:a16="http://schemas.microsoft.com/office/drawing/2014/main" id="{F1D09C55-CE20-4D44-B56E-5D5AB54CEC6B}"/>
              </a:ext>
            </a:extLst>
          </p:cNvPr>
          <p:cNvSpPr>
            <a:spLocks noGrp="1"/>
          </p:cNvSpPr>
          <p:nvPr>
            <p:ph type="title"/>
          </p:nvPr>
        </p:nvSpPr>
        <p:spPr>
          <a:xfrm>
            <a:off x="494260" y="1683144"/>
            <a:ext cx="2774922" cy="3491712"/>
          </a:xfrm>
        </p:spPr>
        <p:txBody>
          <a:bodyPr>
            <a:normAutofit/>
          </a:bodyPr>
          <a:lstStyle/>
          <a:p>
            <a:r>
              <a:rPr kumimoji="1" lang="en-US" altLang="zh-CN" sz="3100"/>
              <a:t>Implementation</a:t>
            </a:r>
            <a:endParaRPr kumimoji="1" lang="zh-CN" altLang="en-US" sz="3100"/>
          </a:p>
        </p:txBody>
      </p:sp>
      <p:sp>
        <p:nvSpPr>
          <p:cNvPr id="3" name="内容占位符 2">
            <a:extLst>
              <a:ext uri="{FF2B5EF4-FFF2-40B4-BE49-F238E27FC236}">
                <a16:creationId xmlns:a16="http://schemas.microsoft.com/office/drawing/2014/main" id="{8BF3E05C-2F99-1240-83F0-B8F2B1404306}"/>
              </a:ext>
            </a:extLst>
          </p:cNvPr>
          <p:cNvSpPr>
            <a:spLocks noGrp="1"/>
          </p:cNvSpPr>
          <p:nvPr>
            <p:ph idx="1"/>
          </p:nvPr>
        </p:nvSpPr>
        <p:spPr>
          <a:xfrm>
            <a:off x="4361606" y="1683143"/>
            <a:ext cx="6627377" cy="3491713"/>
          </a:xfrm>
        </p:spPr>
        <p:txBody>
          <a:bodyPr>
            <a:normAutofit/>
          </a:bodyPr>
          <a:lstStyle/>
          <a:p>
            <a:r>
              <a:rPr kumimoji="1" lang="en-US" altLang="zh-CN" b="1" dirty="0"/>
              <a:t>Time Oracle</a:t>
            </a:r>
            <a:r>
              <a:rPr kumimoji="1" lang="en-US" altLang="zh-CN" dirty="0"/>
              <a:t>: use the TensorFlow internal tracer to measure the time of computation ops. Extend the tracer (115LOC C++) to collect information on network transfer.</a:t>
            </a:r>
          </a:p>
          <a:p>
            <a:r>
              <a:rPr kumimoji="1" lang="en-US" altLang="zh-CN" b="1" dirty="0"/>
              <a:t>Ordering Wizard</a:t>
            </a:r>
            <a:r>
              <a:rPr kumimoji="1" lang="en-US" altLang="zh-CN" dirty="0"/>
              <a:t>: implement TIC and TAC as offline analyzers (250LOC python)</a:t>
            </a:r>
          </a:p>
          <a:p>
            <a:r>
              <a:rPr kumimoji="1" lang="en-US" altLang="zh-CN" b="1" dirty="0"/>
              <a:t>Enforcement Module</a:t>
            </a:r>
            <a:r>
              <a:rPr kumimoji="1" lang="en-US" altLang="zh-CN" dirty="0"/>
              <a:t>: implemented over the </a:t>
            </a:r>
            <a:r>
              <a:rPr kumimoji="1" lang="en-US" altLang="zh-CN" dirty="0" err="1"/>
              <a:t>gRPC</a:t>
            </a:r>
            <a:r>
              <a:rPr kumimoji="1" lang="en-US" altLang="zh-CN" dirty="0"/>
              <a:t> submodule of TensorFlow (40LOC C++)</a:t>
            </a:r>
            <a:endParaRPr kumimoji="1" lang="zh-CN" altLang="en-US" dirty="0"/>
          </a:p>
        </p:txBody>
      </p:sp>
      <p:sp>
        <p:nvSpPr>
          <p:cNvPr id="12" name="Freeform: Shape 11">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20741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5DC95B7-2A72-483B-BA19-2BE751205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C822AFE-7E96-4A51-9E55-FCAEACD21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120" y="757325"/>
            <a:ext cx="4341880"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CA0057A3-C70A-1544-A79F-DEFF897653B6}"/>
              </a:ext>
            </a:extLst>
          </p:cNvPr>
          <p:cNvSpPr>
            <a:spLocks noGrp="1"/>
          </p:cNvSpPr>
          <p:nvPr>
            <p:ph type="title"/>
          </p:nvPr>
        </p:nvSpPr>
        <p:spPr>
          <a:xfrm>
            <a:off x="8161390" y="1079770"/>
            <a:ext cx="3654857" cy="1527244"/>
          </a:xfrm>
        </p:spPr>
        <p:txBody>
          <a:bodyPr>
            <a:normAutofit/>
          </a:bodyPr>
          <a:lstStyle/>
          <a:p>
            <a:r>
              <a:rPr kumimoji="1" lang="en-US" altLang="zh-CN" sz="3200"/>
              <a:t>Implementation</a:t>
            </a:r>
            <a:endParaRPr kumimoji="1" lang="zh-CN" altLang="en-US" sz="3200"/>
          </a:p>
        </p:txBody>
      </p:sp>
      <p:sp>
        <p:nvSpPr>
          <p:cNvPr id="17" name="Rectangle 16">
            <a:extLst>
              <a:ext uri="{FF2B5EF4-FFF2-40B4-BE49-F238E27FC236}">
                <a16:creationId xmlns:a16="http://schemas.microsoft.com/office/drawing/2014/main" id="{9169EA61-C175-4B7E-807B-58199DEA7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内容占位符 4">
            <a:extLst>
              <a:ext uri="{FF2B5EF4-FFF2-40B4-BE49-F238E27FC236}">
                <a16:creationId xmlns:a16="http://schemas.microsoft.com/office/drawing/2014/main" id="{1672436A-0A21-6A47-BFE5-CC5144134ED1}"/>
              </a:ext>
            </a:extLst>
          </p:cNvPr>
          <p:cNvPicPr>
            <a:picLocks noChangeAspect="1"/>
          </p:cNvPicPr>
          <p:nvPr/>
        </p:nvPicPr>
        <p:blipFill>
          <a:blip r:embed="rId3"/>
          <a:stretch>
            <a:fillRect/>
          </a:stretch>
        </p:blipFill>
        <p:spPr>
          <a:xfrm>
            <a:off x="1523618" y="757325"/>
            <a:ext cx="5182768" cy="5329325"/>
          </a:xfrm>
          <a:prstGeom prst="rect">
            <a:avLst/>
          </a:prstGeom>
        </p:spPr>
      </p:pic>
      <p:sp>
        <p:nvSpPr>
          <p:cNvPr id="10" name="Content Placeholder 9">
            <a:extLst>
              <a:ext uri="{FF2B5EF4-FFF2-40B4-BE49-F238E27FC236}">
                <a16:creationId xmlns:a16="http://schemas.microsoft.com/office/drawing/2014/main" id="{0653AAB5-3D7F-4645-AFB3-959B37B1A560}"/>
              </a:ext>
            </a:extLst>
          </p:cNvPr>
          <p:cNvSpPr>
            <a:spLocks noGrp="1"/>
          </p:cNvSpPr>
          <p:nvPr>
            <p:ph idx="1"/>
          </p:nvPr>
        </p:nvSpPr>
        <p:spPr>
          <a:xfrm>
            <a:off x="8161390" y="2607014"/>
            <a:ext cx="3654857" cy="3157903"/>
          </a:xfrm>
        </p:spPr>
        <p:txBody>
          <a:bodyPr anchor="t">
            <a:normAutofit/>
          </a:bodyPr>
          <a:lstStyle/>
          <a:p>
            <a:r>
              <a:rPr lang="en-US" dirty="0">
                <a:solidFill>
                  <a:srgbClr val="FFFFFF"/>
                </a:solidFill>
              </a:rPr>
              <a:t>There are 3 choices of locations to enforce the transfer order: A, B, C.</a:t>
            </a:r>
          </a:p>
          <a:p>
            <a:r>
              <a:rPr lang="en-US" dirty="0">
                <a:solidFill>
                  <a:srgbClr val="FFFFFF"/>
                </a:solidFill>
              </a:rPr>
              <a:t>In the implementation, C (before the sender handles transfer to </a:t>
            </a:r>
            <a:r>
              <a:rPr lang="en-US" dirty="0" err="1">
                <a:solidFill>
                  <a:srgbClr val="FFFFFF"/>
                </a:solidFill>
              </a:rPr>
              <a:t>gRPC</a:t>
            </a:r>
            <a:r>
              <a:rPr lang="en-US" dirty="0">
                <a:solidFill>
                  <a:srgbClr val="FFFFFF"/>
                </a:solidFill>
              </a:rPr>
              <a:t>) is adopted.</a:t>
            </a:r>
          </a:p>
        </p:txBody>
      </p:sp>
    </p:spTree>
    <p:extLst>
      <p:ext uri="{BB962C8B-B14F-4D97-AF65-F5344CB8AC3E}">
        <p14:creationId xmlns:p14="http://schemas.microsoft.com/office/powerpoint/2010/main" val="3115047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3E1FE4-1ED0-6F47-AF65-75700DF713C3}"/>
              </a:ext>
            </a:extLst>
          </p:cNvPr>
          <p:cNvSpPr>
            <a:spLocks noGrp="1"/>
          </p:cNvSpPr>
          <p:nvPr>
            <p:ph type="title"/>
          </p:nvPr>
        </p:nvSpPr>
        <p:spPr>
          <a:xfrm>
            <a:off x="252919" y="1123837"/>
            <a:ext cx="2947482" cy="4601183"/>
          </a:xfrm>
        </p:spPr>
        <p:txBody>
          <a:bodyPr>
            <a:normAutofit/>
          </a:bodyPr>
          <a:lstStyle/>
          <a:p>
            <a:r>
              <a:rPr kumimoji="1" lang="en-US" altLang="zh-CN" dirty="0"/>
              <a:t>Background</a:t>
            </a:r>
            <a:endParaRPr kumimoji="1" lang="zh-CN" altLang="en-US" dirty="0"/>
          </a:p>
        </p:txBody>
      </p:sp>
      <p:sp>
        <p:nvSpPr>
          <p:cNvPr id="10" name="Content Placeholder 9">
            <a:extLst>
              <a:ext uri="{FF2B5EF4-FFF2-40B4-BE49-F238E27FC236}">
                <a16:creationId xmlns:a16="http://schemas.microsoft.com/office/drawing/2014/main" id="{B53CA129-C9E9-4784-8F0A-37D59B42A381}"/>
              </a:ext>
            </a:extLst>
          </p:cNvPr>
          <p:cNvSpPr>
            <a:spLocks noGrp="1"/>
          </p:cNvSpPr>
          <p:nvPr>
            <p:ph idx="1"/>
          </p:nvPr>
        </p:nvSpPr>
        <p:spPr>
          <a:xfrm>
            <a:off x="3869267" y="864108"/>
            <a:ext cx="3585891" cy="5120640"/>
          </a:xfrm>
        </p:spPr>
        <p:txBody>
          <a:bodyPr>
            <a:normAutofit/>
          </a:bodyPr>
          <a:lstStyle/>
          <a:p>
            <a:r>
              <a:rPr lang="en-US" dirty="0"/>
              <a:t>Workers receive parameters from PS at the beginning of iteration, but consume them based on dependencies in DAG</a:t>
            </a:r>
          </a:p>
          <a:p>
            <a:r>
              <a:rPr lang="en-US" dirty="0"/>
              <a:t>Iteration time may depend on the order of parameter transfers</a:t>
            </a:r>
          </a:p>
        </p:txBody>
      </p:sp>
      <p:pic>
        <p:nvPicPr>
          <p:cNvPr id="8" name="内容占位符 4">
            <a:extLst>
              <a:ext uri="{FF2B5EF4-FFF2-40B4-BE49-F238E27FC236}">
                <a16:creationId xmlns:a16="http://schemas.microsoft.com/office/drawing/2014/main" id="{A6F5C06B-7C47-6B4B-8D62-8E8C4A702F43}"/>
              </a:ext>
            </a:extLst>
          </p:cNvPr>
          <p:cNvPicPr>
            <a:picLocks noChangeAspect="1"/>
          </p:cNvPicPr>
          <p:nvPr/>
        </p:nvPicPr>
        <p:blipFill>
          <a:blip r:embed="rId3"/>
          <a:stretch>
            <a:fillRect/>
          </a:stretch>
        </p:blipFill>
        <p:spPr>
          <a:xfrm>
            <a:off x="7818120" y="2146139"/>
            <a:ext cx="3474720" cy="2565721"/>
          </a:xfrm>
          <a:prstGeom prst="rect">
            <a:avLst/>
          </a:prstGeom>
        </p:spPr>
      </p:pic>
    </p:spTree>
    <p:extLst>
      <p:ext uri="{BB962C8B-B14F-4D97-AF65-F5344CB8AC3E}">
        <p14:creationId xmlns:p14="http://schemas.microsoft.com/office/powerpoint/2010/main" val="30374644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4" name="Rectangle 13">
            <a:extLst>
              <a:ext uri="{FF2B5EF4-FFF2-40B4-BE49-F238E27FC236}">
                <a16:creationId xmlns:a16="http://schemas.microsoft.com/office/drawing/2014/main" id="{9203ABB4-7E2A-4248-9FE7-4A419AFF2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126970D-C1E5-4FB1-84E8-86CB9CED1C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a:extLst>
              <a:ext uri="{FF2B5EF4-FFF2-40B4-BE49-F238E27FC236}">
                <a16:creationId xmlns:a16="http://schemas.microsoft.com/office/drawing/2014/main" id="{30DCAD8D-B55C-4247-B9C6-924FADFEE13D}"/>
              </a:ext>
            </a:extLst>
          </p:cNvPr>
          <p:cNvSpPr>
            <a:spLocks noGrp="1"/>
          </p:cNvSpPr>
          <p:nvPr>
            <p:ph type="title"/>
          </p:nvPr>
        </p:nvSpPr>
        <p:spPr>
          <a:xfrm>
            <a:off x="1069848" y="4590661"/>
            <a:ext cx="10210862" cy="1065690"/>
          </a:xfrm>
        </p:spPr>
        <p:txBody>
          <a:bodyPr vert="horz" lIns="91440" tIns="45720" rIns="91440" bIns="45720" rtlCol="0" anchor="b">
            <a:normAutofit/>
          </a:bodyPr>
          <a:lstStyle/>
          <a:p>
            <a:r>
              <a:rPr kumimoji="1" lang="en-US" altLang="zh-CN" sz="5900" spc="-100" dirty="0"/>
              <a:t>Evaluation—Scalability </a:t>
            </a:r>
          </a:p>
        </p:txBody>
      </p:sp>
      <p:pic>
        <p:nvPicPr>
          <p:cNvPr id="5" name="内容占位符 4">
            <a:extLst>
              <a:ext uri="{FF2B5EF4-FFF2-40B4-BE49-F238E27FC236}">
                <a16:creationId xmlns:a16="http://schemas.microsoft.com/office/drawing/2014/main" id="{F001AD70-E7E1-C94B-B27A-52FDA90498D2}"/>
              </a:ext>
            </a:extLst>
          </p:cNvPr>
          <p:cNvPicPr>
            <a:picLocks noGrp="1" noChangeAspect="1"/>
          </p:cNvPicPr>
          <p:nvPr>
            <p:ph idx="1"/>
          </p:nvPr>
        </p:nvPicPr>
        <p:blipFill>
          <a:blip r:embed="rId3"/>
          <a:stretch>
            <a:fillRect/>
          </a:stretch>
        </p:blipFill>
        <p:spPr>
          <a:xfrm>
            <a:off x="94538" y="1145040"/>
            <a:ext cx="12002924" cy="2460599"/>
          </a:xfrm>
          <a:prstGeom prst="rect">
            <a:avLst/>
          </a:prstGeom>
        </p:spPr>
      </p:pic>
    </p:spTree>
    <p:extLst>
      <p:ext uri="{BB962C8B-B14F-4D97-AF65-F5344CB8AC3E}">
        <p14:creationId xmlns:p14="http://schemas.microsoft.com/office/powerpoint/2010/main" val="3424279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88B6E2-BD9C-E74E-8327-E35448158EAB}"/>
              </a:ext>
            </a:extLst>
          </p:cNvPr>
          <p:cNvSpPr>
            <a:spLocks noGrp="1"/>
          </p:cNvSpPr>
          <p:nvPr>
            <p:ph type="title"/>
          </p:nvPr>
        </p:nvSpPr>
        <p:spPr/>
        <p:txBody>
          <a:bodyPr/>
          <a:lstStyle/>
          <a:p>
            <a:r>
              <a:rPr kumimoji="1" lang="en-US" altLang="zh-CN" dirty="0"/>
              <a:t>Evaluation—Effect of #parameter servers</a:t>
            </a:r>
            <a:endParaRPr kumimoji="1" lang="zh-CN" altLang="en-US" dirty="0"/>
          </a:p>
        </p:txBody>
      </p:sp>
      <p:pic>
        <p:nvPicPr>
          <p:cNvPr id="5" name="内容占位符 4">
            <a:extLst>
              <a:ext uri="{FF2B5EF4-FFF2-40B4-BE49-F238E27FC236}">
                <a16:creationId xmlns:a16="http://schemas.microsoft.com/office/drawing/2014/main" id="{92203CC8-CA36-E741-BA59-0410F0C3B163}"/>
              </a:ext>
            </a:extLst>
          </p:cNvPr>
          <p:cNvPicPr>
            <a:picLocks noGrp="1" noChangeAspect="1"/>
          </p:cNvPicPr>
          <p:nvPr>
            <p:ph idx="1"/>
          </p:nvPr>
        </p:nvPicPr>
        <p:blipFill>
          <a:blip r:embed="rId3"/>
          <a:stretch>
            <a:fillRect/>
          </a:stretch>
        </p:blipFill>
        <p:spPr>
          <a:xfrm>
            <a:off x="3868738" y="1489191"/>
            <a:ext cx="7315200" cy="3870093"/>
          </a:xfrm>
        </p:spPr>
      </p:pic>
    </p:spTree>
    <p:extLst>
      <p:ext uri="{BB962C8B-B14F-4D97-AF65-F5344CB8AC3E}">
        <p14:creationId xmlns:p14="http://schemas.microsoft.com/office/powerpoint/2010/main" val="3268599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11EE5B-910A-6141-BB25-D59D89F623F3}"/>
              </a:ext>
            </a:extLst>
          </p:cNvPr>
          <p:cNvSpPr>
            <a:spLocks noGrp="1"/>
          </p:cNvSpPr>
          <p:nvPr>
            <p:ph type="title"/>
          </p:nvPr>
        </p:nvSpPr>
        <p:spPr/>
        <p:txBody>
          <a:bodyPr/>
          <a:lstStyle/>
          <a:p>
            <a:r>
              <a:rPr kumimoji="1" lang="en-US" altLang="zh-CN" dirty="0"/>
              <a:t>Evaluation—Effect of batch size</a:t>
            </a:r>
            <a:endParaRPr kumimoji="1" lang="zh-CN" altLang="en-US" dirty="0"/>
          </a:p>
        </p:txBody>
      </p:sp>
      <p:pic>
        <p:nvPicPr>
          <p:cNvPr id="5" name="内容占位符 4">
            <a:extLst>
              <a:ext uri="{FF2B5EF4-FFF2-40B4-BE49-F238E27FC236}">
                <a16:creationId xmlns:a16="http://schemas.microsoft.com/office/drawing/2014/main" id="{BFC51DA5-5276-C345-BD59-BA5BBB20BBDC}"/>
              </a:ext>
            </a:extLst>
          </p:cNvPr>
          <p:cNvPicPr>
            <a:picLocks noGrp="1" noChangeAspect="1"/>
          </p:cNvPicPr>
          <p:nvPr>
            <p:ph idx="1"/>
          </p:nvPr>
        </p:nvPicPr>
        <p:blipFill>
          <a:blip r:embed="rId3"/>
          <a:stretch>
            <a:fillRect/>
          </a:stretch>
        </p:blipFill>
        <p:spPr>
          <a:xfrm>
            <a:off x="4642652" y="863600"/>
            <a:ext cx="5767372" cy="5121275"/>
          </a:xfrm>
        </p:spPr>
      </p:pic>
    </p:spTree>
    <p:extLst>
      <p:ext uri="{BB962C8B-B14F-4D97-AF65-F5344CB8AC3E}">
        <p14:creationId xmlns:p14="http://schemas.microsoft.com/office/powerpoint/2010/main" val="6772886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A6BFEA-EC83-774B-8E62-37F9BEDC8B61}"/>
              </a:ext>
            </a:extLst>
          </p:cNvPr>
          <p:cNvSpPr>
            <a:spLocks noGrp="1"/>
          </p:cNvSpPr>
          <p:nvPr>
            <p:ph type="title"/>
          </p:nvPr>
        </p:nvSpPr>
        <p:spPr/>
        <p:txBody>
          <a:bodyPr/>
          <a:lstStyle/>
          <a:p>
            <a:r>
              <a:rPr kumimoji="1" lang="en-US" altLang="zh-CN" dirty="0"/>
              <a:t>Evaluation—Scheduling efficiency</a:t>
            </a:r>
            <a:endParaRPr kumimoji="1" lang="zh-CN" altLang="en-US" dirty="0"/>
          </a:p>
        </p:txBody>
      </p:sp>
      <p:pic>
        <p:nvPicPr>
          <p:cNvPr id="5" name="内容占位符 4">
            <a:extLst>
              <a:ext uri="{FF2B5EF4-FFF2-40B4-BE49-F238E27FC236}">
                <a16:creationId xmlns:a16="http://schemas.microsoft.com/office/drawing/2014/main" id="{2F0D5873-0382-9849-BD40-D0FD1DF54B98}"/>
              </a:ext>
            </a:extLst>
          </p:cNvPr>
          <p:cNvPicPr>
            <a:picLocks noGrp="1" noChangeAspect="1"/>
          </p:cNvPicPr>
          <p:nvPr>
            <p:ph idx="1"/>
          </p:nvPr>
        </p:nvPicPr>
        <p:blipFill>
          <a:blip r:embed="rId3"/>
          <a:stretch>
            <a:fillRect/>
          </a:stretch>
        </p:blipFill>
        <p:spPr>
          <a:xfrm>
            <a:off x="3868738" y="1983939"/>
            <a:ext cx="7315200" cy="2880596"/>
          </a:xfrm>
        </p:spPr>
      </p:pic>
    </p:spTree>
    <p:extLst>
      <p:ext uri="{BB962C8B-B14F-4D97-AF65-F5344CB8AC3E}">
        <p14:creationId xmlns:p14="http://schemas.microsoft.com/office/powerpoint/2010/main" val="12126776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C5830C-3340-2143-9A97-8C56FB14333F}"/>
              </a:ext>
            </a:extLst>
          </p:cNvPr>
          <p:cNvSpPr>
            <a:spLocks noGrp="1"/>
          </p:cNvSpPr>
          <p:nvPr>
            <p:ph type="title"/>
          </p:nvPr>
        </p:nvSpPr>
        <p:spPr/>
        <p:txBody>
          <a:bodyPr/>
          <a:lstStyle/>
          <a:p>
            <a:r>
              <a:rPr kumimoji="1" lang="en-US" altLang="zh-CN" dirty="0"/>
              <a:t>Evaluation—Mitigating stragglers</a:t>
            </a:r>
            <a:endParaRPr kumimoji="1" lang="zh-CN" altLang="en-US" dirty="0"/>
          </a:p>
        </p:txBody>
      </p:sp>
      <p:pic>
        <p:nvPicPr>
          <p:cNvPr id="5" name="内容占位符 4">
            <a:extLst>
              <a:ext uri="{FF2B5EF4-FFF2-40B4-BE49-F238E27FC236}">
                <a16:creationId xmlns:a16="http://schemas.microsoft.com/office/drawing/2014/main" id="{519FDC09-36DE-5249-9989-F9DB686C1DCA}"/>
              </a:ext>
            </a:extLst>
          </p:cNvPr>
          <p:cNvPicPr>
            <a:picLocks noGrp="1" noChangeAspect="1"/>
          </p:cNvPicPr>
          <p:nvPr>
            <p:ph idx="1"/>
          </p:nvPr>
        </p:nvPicPr>
        <p:blipFill>
          <a:blip r:embed="rId3"/>
          <a:stretch>
            <a:fillRect/>
          </a:stretch>
        </p:blipFill>
        <p:spPr>
          <a:xfrm>
            <a:off x="4919838" y="863600"/>
            <a:ext cx="5212999" cy="5121275"/>
          </a:xfrm>
        </p:spPr>
      </p:pic>
    </p:spTree>
    <p:extLst>
      <p:ext uri="{BB962C8B-B14F-4D97-AF65-F5344CB8AC3E}">
        <p14:creationId xmlns:p14="http://schemas.microsoft.com/office/powerpoint/2010/main" val="38674535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567D02-0DE2-F545-AF57-F1453E6377A7}"/>
              </a:ext>
            </a:extLst>
          </p:cNvPr>
          <p:cNvSpPr>
            <a:spLocks noGrp="1"/>
          </p:cNvSpPr>
          <p:nvPr>
            <p:ph type="title"/>
          </p:nvPr>
        </p:nvSpPr>
        <p:spPr>
          <a:xfrm>
            <a:off x="252919" y="1123837"/>
            <a:ext cx="2947482" cy="4601183"/>
          </a:xfrm>
        </p:spPr>
        <p:txBody>
          <a:bodyPr>
            <a:normAutofit/>
          </a:bodyPr>
          <a:lstStyle/>
          <a:p>
            <a:r>
              <a:rPr kumimoji="1" lang="en-US" altLang="zh-CN" dirty="0"/>
              <a:t>Comment</a:t>
            </a:r>
            <a:endParaRPr kumimoji="1" lang="zh-CN" altLang="en-US" dirty="0"/>
          </a:p>
        </p:txBody>
      </p:sp>
      <p:graphicFrame>
        <p:nvGraphicFramePr>
          <p:cNvPr id="5" name="内容占位符 2">
            <a:extLst>
              <a:ext uri="{FF2B5EF4-FFF2-40B4-BE49-F238E27FC236}">
                <a16:creationId xmlns:a16="http://schemas.microsoft.com/office/drawing/2014/main" id="{1178E47E-CC56-4B99-B5B8-DA87A024CA11}"/>
              </a:ext>
            </a:extLst>
          </p:cNvPr>
          <p:cNvGraphicFramePr>
            <a:graphicFrameLocks noGrp="1"/>
          </p:cNvGraphicFramePr>
          <p:nvPr>
            <p:ph idx="1"/>
            <p:extLst>
              <p:ext uri="{D42A27DB-BD31-4B8C-83A1-F6EECF244321}">
                <p14:modId xmlns:p14="http://schemas.microsoft.com/office/powerpoint/2010/main" val="4195422594"/>
              </p:ext>
            </p:extLst>
          </p:nvPr>
        </p:nvGraphicFramePr>
        <p:xfrm>
          <a:off x="3759896" y="885459"/>
          <a:ext cx="7728267" cy="5087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12272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4C9EE1D-12BB-43F7-9A2A-893578DCA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23">
            <a:extLst>
              <a:ext uri="{FF2B5EF4-FFF2-40B4-BE49-F238E27FC236}">
                <a16:creationId xmlns:a16="http://schemas.microsoft.com/office/drawing/2014/main" id="{43962A31-C54E-4762-B155-59777FED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6" name="Rectangle 25">
            <a:extLst>
              <a:ext uri="{FF2B5EF4-FFF2-40B4-BE49-F238E27FC236}">
                <a16:creationId xmlns:a16="http://schemas.microsoft.com/office/drawing/2014/main" id="{6B086509-1281-468A-AAAC-1BBEDAE75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EA73850-2107-4E65-85FE-EDD3F45FC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00114"/>
            <a:ext cx="4053525" cy="42577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a:extLst>
              <a:ext uri="{FF2B5EF4-FFF2-40B4-BE49-F238E27FC236}">
                <a16:creationId xmlns:a16="http://schemas.microsoft.com/office/drawing/2014/main" id="{B1EEB592-4F62-3F40-B9CF-5356DF85D085}"/>
              </a:ext>
            </a:extLst>
          </p:cNvPr>
          <p:cNvSpPr>
            <a:spLocks noGrp="1"/>
          </p:cNvSpPr>
          <p:nvPr>
            <p:ph type="title"/>
          </p:nvPr>
        </p:nvSpPr>
        <p:spPr>
          <a:xfrm>
            <a:off x="334557" y="1653703"/>
            <a:ext cx="3361953" cy="2470488"/>
          </a:xfrm>
        </p:spPr>
        <p:txBody>
          <a:bodyPr vert="horz" lIns="91440" tIns="45720" rIns="91440" bIns="45720" rtlCol="0" anchor="b">
            <a:normAutofit/>
          </a:bodyPr>
          <a:lstStyle/>
          <a:p>
            <a:r>
              <a:rPr kumimoji="1" lang="en-US" altLang="zh-CN" sz="4100" spc="-100"/>
              <a:t>Background—A toy example</a:t>
            </a:r>
          </a:p>
        </p:txBody>
      </p:sp>
      <p:pic>
        <p:nvPicPr>
          <p:cNvPr id="11" name="内容占位符 10">
            <a:extLst>
              <a:ext uri="{FF2B5EF4-FFF2-40B4-BE49-F238E27FC236}">
                <a16:creationId xmlns:a16="http://schemas.microsoft.com/office/drawing/2014/main" id="{F8331DD2-F3EA-9844-A78D-95F5B9F567F6}"/>
              </a:ext>
            </a:extLst>
          </p:cNvPr>
          <p:cNvPicPr>
            <a:picLocks noGrp="1" noChangeAspect="1"/>
          </p:cNvPicPr>
          <p:nvPr>
            <p:ph idx="1"/>
          </p:nvPr>
        </p:nvPicPr>
        <p:blipFill>
          <a:blip r:embed="rId3"/>
          <a:stretch>
            <a:fillRect/>
          </a:stretch>
        </p:blipFill>
        <p:spPr>
          <a:xfrm>
            <a:off x="4515391" y="1297830"/>
            <a:ext cx="3435968" cy="4262340"/>
          </a:xfrm>
          <a:prstGeom prst="rect">
            <a:avLst/>
          </a:prstGeom>
        </p:spPr>
      </p:pic>
      <p:pic>
        <p:nvPicPr>
          <p:cNvPr id="13" name="图片 12">
            <a:extLst>
              <a:ext uri="{FF2B5EF4-FFF2-40B4-BE49-F238E27FC236}">
                <a16:creationId xmlns:a16="http://schemas.microsoft.com/office/drawing/2014/main" id="{0502F6A5-85CE-1E4C-9A65-79F606B94C22}"/>
              </a:ext>
            </a:extLst>
          </p:cNvPr>
          <p:cNvPicPr>
            <a:picLocks noChangeAspect="1"/>
          </p:cNvPicPr>
          <p:nvPr/>
        </p:nvPicPr>
        <p:blipFill>
          <a:blip r:embed="rId4"/>
          <a:stretch>
            <a:fillRect/>
          </a:stretch>
        </p:blipFill>
        <p:spPr>
          <a:xfrm>
            <a:off x="8211900" y="3716404"/>
            <a:ext cx="3435969" cy="1056560"/>
          </a:xfrm>
          <a:prstGeom prst="rect">
            <a:avLst/>
          </a:prstGeom>
        </p:spPr>
      </p:pic>
      <p:pic>
        <p:nvPicPr>
          <p:cNvPr id="17" name="图片 16">
            <a:extLst>
              <a:ext uri="{FF2B5EF4-FFF2-40B4-BE49-F238E27FC236}">
                <a16:creationId xmlns:a16="http://schemas.microsoft.com/office/drawing/2014/main" id="{5A0D575F-B191-094E-B1D4-2B0940B786B5}"/>
              </a:ext>
            </a:extLst>
          </p:cNvPr>
          <p:cNvPicPr>
            <a:picLocks noChangeAspect="1"/>
          </p:cNvPicPr>
          <p:nvPr/>
        </p:nvPicPr>
        <p:blipFill>
          <a:blip r:embed="rId5"/>
          <a:stretch>
            <a:fillRect/>
          </a:stretch>
        </p:blipFill>
        <p:spPr>
          <a:xfrm>
            <a:off x="8211901" y="1768008"/>
            <a:ext cx="3435968" cy="1236948"/>
          </a:xfrm>
          <a:prstGeom prst="rect">
            <a:avLst/>
          </a:prstGeom>
        </p:spPr>
      </p:pic>
      <p:sp>
        <p:nvSpPr>
          <p:cNvPr id="19" name="文本框 18">
            <a:extLst>
              <a:ext uri="{FF2B5EF4-FFF2-40B4-BE49-F238E27FC236}">
                <a16:creationId xmlns:a16="http://schemas.microsoft.com/office/drawing/2014/main" id="{81171FEB-7C70-DB4C-9B99-6327AF5FEC47}"/>
              </a:ext>
            </a:extLst>
          </p:cNvPr>
          <p:cNvSpPr txBox="1"/>
          <p:nvPr/>
        </p:nvSpPr>
        <p:spPr>
          <a:xfrm>
            <a:off x="8971121" y="3176014"/>
            <a:ext cx="2301207" cy="369332"/>
          </a:xfrm>
          <a:prstGeom prst="rect">
            <a:avLst/>
          </a:prstGeom>
          <a:noFill/>
        </p:spPr>
        <p:txBody>
          <a:bodyPr wrap="none" rtlCol="0">
            <a:spAutoFit/>
          </a:bodyPr>
          <a:lstStyle/>
          <a:p>
            <a:r>
              <a:rPr kumimoji="1" lang="en-US" altLang="zh-CN" dirty="0"/>
              <a:t>Good Execution Order</a:t>
            </a:r>
            <a:endParaRPr kumimoji="1" lang="zh-CN" altLang="en-US" dirty="0"/>
          </a:p>
        </p:txBody>
      </p:sp>
      <p:sp>
        <p:nvSpPr>
          <p:cNvPr id="27" name="文本框 26">
            <a:extLst>
              <a:ext uri="{FF2B5EF4-FFF2-40B4-BE49-F238E27FC236}">
                <a16:creationId xmlns:a16="http://schemas.microsoft.com/office/drawing/2014/main" id="{93B5F346-0A0E-944D-81C8-5D2C775A8C12}"/>
              </a:ext>
            </a:extLst>
          </p:cNvPr>
          <p:cNvSpPr txBox="1"/>
          <p:nvPr/>
        </p:nvSpPr>
        <p:spPr>
          <a:xfrm>
            <a:off x="8971120" y="4944022"/>
            <a:ext cx="2150525" cy="369332"/>
          </a:xfrm>
          <a:prstGeom prst="rect">
            <a:avLst/>
          </a:prstGeom>
          <a:noFill/>
        </p:spPr>
        <p:txBody>
          <a:bodyPr wrap="none" rtlCol="0">
            <a:spAutoFit/>
          </a:bodyPr>
          <a:lstStyle/>
          <a:p>
            <a:r>
              <a:rPr kumimoji="1" lang="en-US" altLang="zh-CN" dirty="0"/>
              <a:t>Bad Execution Order</a:t>
            </a:r>
            <a:endParaRPr kumimoji="1" lang="zh-CN" altLang="en-US" dirty="0"/>
          </a:p>
        </p:txBody>
      </p:sp>
    </p:spTree>
    <p:extLst>
      <p:ext uri="{BB962C8B-B14F-4D97-AF65-F5344CB8AC3E}">
        <p14:creationId xmlns:p14="http://schemas.microsoft.com/office/powerpoint/2010/main" val="664857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234288-E198-C14E-951E-6A64E870BA6B}"/>
              </a:ext>
            </a:extLst>
          </p:cNvPr>
          <p:cNvSpPr>
            <a:spLocks noGrp="1"/>
          </p:cNvSpPr>
          <p:nvPr>
            <p:ph type="title"/>
          </p:nvPr>
        </p:nvSpPr>
        <p:spPr>
          <a:xfrm>
            <a:off x="252919" y="1123837"/>
            <a:ext cx="2947482" cy="4601183"/>
          </a:xfrm>
        </p:spPr>
        <p:txBody>
          <a:bodyPr>
            <a:normAutofit/>
          </a:bodyPr>
          <a:lstStyle/>
          <a:p>
            <a:r>
              <a:rPr kumimoji="1" lang="en-US" altLang="zh-CN"/>
              <a:t>Background</a:t>
            </a:r>
            <a:endParaRPr kumimoji="1" lang="zh-CN" altLang="en-US" dirty="0"/>
          </a:p>
        </p:txBody>
      </p:sp>
      <p:sp>
        <p:nvSpPr>
          <p:cNvPr id="21" name="内容占位符 2">
            <a:extLst>
              <a:ext uri="{FF2B5EF4-FFF2-40B4-BE49-F238E27FC236}">
                <a16:creationId xmlns:a16="http://schemas.microsoft.com/office/drawing/2014/main" id="{895B7D9B-CD98-0244-BDFB-E9C39563546B}"/>
              </a:ext>
            </a:extLst>
          </p:cNvPr>
          <p:cNvSpPr>
            <a:spLocks noGrp="1"/>
          </p:cNvSpPr>
          <p:nvPr>
            <p:ph idx="1"/>
          </p:nvPr>
        </p:nvSpPr>
        <p:spPr>
          <a:xfrm>
            <a:off x="3869267" y="864108"/>
            <a:ext cx="3585891" cy="5120640"/>
          </a:xfrm>
        </p:spPr>
        <p:txBody>
          <a:bodyPr>
            <a:normAutofit/>
          </a:bodyPr>
          <a:lstStyle/>
          <a:p>
            <a:r>
              <a:rPr kumimoji="1" lang="en-US" altLang="zh-CN" sz="2400" dirty="0"/>
              <a:t>Existing systems schedule parameter transfers in arbitrary order</a:t>
            </a:r>
          </a:p>
          <a:p>
            <a:pPr lvl="1"/>
            <a:r>
              <a:rPr kumimoji="1" lang="en-US" altLang="zh-CN" sz="2000" dirty="0"/>
              <a:t>Increased iteration time, and degraded throughput</a:t>
            </a:r>
          </a:p>
          <a:p>
            <a:pPr lvl="1"/>
            <a:r>
              <a:rPr kumimoji="1" lang="en-US" altLang="zh-CN" sz="2000" dirty="0"/>
              <a:t>Lead to straggler during synchronized training</a:t>
            </a:r>
          </a:p>
        </p:txBody>
      </p:sp>
      <p:pic>
        <p:nvPicPr>
          <p:cNvPr id="6" name="图片 5">
            <a:extLst>
              <a:ext uri="{FF2B5EF4-FFF2-40B4-BE49-F238E27FC236}">
                <a16:creationId xmlns:a16="http://schemas.microsoft.com/office/drawing/2014/main" id="{E83486CF-D21D-2843-84FA-6FBB090E4575}"/>
              </a:ext>
            </a:extLst>
          </p:cNvPr>
          <p:cNvPicPr>
            <a:picLocks noChangeAspect="1"/>
          </p:cNvPicPr>
          <p:nvPr/>
        </p:nvPicPr>
        <p:blipFill>
          <a:blip r:embed="rId2"/>
          <a:stretch>
            <a:fillRect/>
          </a:stretch>
        </p:blipFill>
        <p:spPr>
          <a:xfrm>
            <a:off x="8537575" y="1996933"/>
            <a:ext cx="1917700" cy="1625600"/>
          </a:xfrm>
          <a:prstGeom prst="rect">
            <a:avLst/>
          </a:prstGeom>
        </p:spPr>
      </p:pic>
      <p:sp>
        <p:nvSpPr>
          <p:cNvPr id="9" name="圆角矩形 8">
            <a:extLst>
              <a:ext uri="{FF2B5EF4-FFF2-40B4-BE49-F238E27FC236}">
                <a16:creationId xmlns:a16="http://schemas.microsoft.com/office/drawing/2014/main" id="{DBE834E2-2C4A-DC44-A396-136E643CE00B}"/>
              </a:ext>
            </a:extLst>
          </p:cNvPr>
          <p:cNvSpPr/>
          <p:nvPr/>
        </p:nvSpPr>
        <p:spPr>
          <a:xfrm>
            <a:off x="7796342" y="4107976"/>
            <a:ext cx="3585891" cy="1625600"/>
          </a:xfrm>
          <a:prstGeom prst="roundRect">
            <a:avLst>
              <a:gd name="adj" fmla="val 10696"/>
            </a:avLst>
          </a:prstGeom>
          <a:ln/>
        </p:spPr>
        <p:style>
          <a:lnRef idx="1">
            <a:schemeClr val="accent1"/>
          </a:lnRef>
          <a:fillRef idx="2">
            <a:schemeClr val="accent1"/>
          </a:fillRef>
          <a:effectRef idx="1">
            <a:schemeClr val="accent1"/>
          </a:effectRef>
          <a:fontRef idx="minor">
            <a:schemeClr val="dk1"/>
          </a:fontRef>
        </p:style>
        <p:txBody>
          <a:bodyPr rtlCol="0" anchor="ctr"/>
          <a:lstStyle/>
          <a:p>
            <a:r>
              <a:rPr kumimoji="1" lang="en-US" altLang="zh-CN" dirty="0"/>
              <a:t>Running 1000 iterations of learning over Resnet-152 (363 parameters), results in unique orders</a:t>
            </a:r>
          </a:p>
          <a:p>
            <a:r>
              <a:rPr kumimoji="1" lang="en-US" altLang="zh-CN" dirty="0"/>
              <a:t>Similar results with Inception, VGG</a:t>
            </a:r>
            <a:endParaRPr kumimoji="1" lang="zh-CN" altLang="en-US" dirty="0"/>
          </a:p>
        </p:txBody>
      </p:sp>
    </p:spTree>
    <p:extLst>
      <p:ext uri="{BB962C8B-B14F-4D97-AF65-F5344CB8AC3E}">
        <p14:creationId xmlns:p14="http://schemas.microsoft.com/office/powerpoint/2010/main" val="3676094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a:extLst>
              <a:ext uri="{FF2B5EF4-FFF2-40B4-BE49-F238E27FC236}">
                <a16:creationId xmlns:a16="http://schemas.microsoft.com/office/drawing/2014/main" id="{B5CCBC05-DF3D-0C41-A35C-7DA8F4E842F6}"/>
              </a:ext>
            </a:extLst>
          </p:cNvPr>
          <p:cNvSpPr>
            <a:spLocks noGrp="1"/>
          </p:cNvSpPr>
          <p:nvPr>
            <p:ph type="title"/>
          </p:nvPr>
        </p:nvSpPr>
        <p:spPr>
          <a:xfrm>
            <a:off x="1539116" y="864108"/>
            <a:ext cx="3073914" cy="5120639"/>
          </a:xfrm>
        </p:spPr>
        <p:txBody>
          <a:bodyPr>
            <a:normAutofit/>
          </a:bodyPr>
          <a:lstStyle/>
          <a:p>
            <a:pPr algn="r"/>
            <a:r>
              <a:rPr kumimoji="1" lang="en-US" altLang="zh-CN">
                <a:solidFill>
                  <a:schemeClr val="tx1">
                    <a:lumMod val="85000"/>
                    <a:lumOff val="15000"/>
                  </a:schemeClr>
                </a:solidFill>
              </a:rPr>
              <a:t>Background</a:t>
            </a:r>
            <a:endParaRPr kumimoji="1" lang="zh-CN" altLang="en-US">
              <a:solidFill>
                <a:schemeClr val="tx1">
                  <a:lumMod val="85000"/>
                  <a:lumOff val="15000"/>
                </a:schemeClr>
              </a:solidFill>
            </a:endParaRPr>
          </a:p>
        </p:txBody>
      </p:sp>
      <p:sp>
        <p:nvSpPr>
          <p:cNvPr id="16" name="Rectangle 9">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1">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F197D2E6-FC58-5B41-9F77-1F0029849B42}"/>
              </a:ext>
            </a:extLst>
          </p:cNvPr>
          <p:cNvSpPr>
            <a:spLocks noGrp="1"/>
          </p:cNvSpPr>
          <p:nvPr>
            <p:ph idx="1"/>
          </p:nvPr>
        </p:nvSpPr>
        <p:spPr>
          <a:xfrm>
            <a:off x="5289229" y="864108"/>
            <a:ext cx="5910677" cy="5120640"/>
          </a:xfrm>
        </p:spPr>
        <p:txBody>
          <a:bodyPr>
            <a:normAutofit/>
          </a:bodyPr>
          <a:lstStyle/>
          <a:p>
            <a:r>
              <a:rPr kumimoji="1" lang="en-US" altLang="zh-CN" dirty="0"/>
              <a:t>Previous studies focus on systems with layer-by-layer model representation</a:t>
            </a:r>
          </a:p>
          <a:p>
            <a:pPr lvl="1"/>
            <a:r>
              <a:rPr kumimoji="1" lang="en-US" altLang="zh-CN" i="1" dirty="0" err="1"/>
              <a:t>GeePS</a:t>
            </a:r>
            <a:r>
              <a:rPr kumimoji="1" lang="en-US" altLang="zh-CN" i="1" dirty="0"/>
              <a:t>: Scalable deep learning on distributed GPUs with a GPU-specialized parameter server, </a:t>
            </a:r>
            <a:r>
              <a:rPr kumimoji="1" lang="en-US" altLang="zh-CN" i="1" dirty="0" err="1"/>
              <a:t>EuroSys</a:t>
            </a:r>
            <a:r>
              <a:rPr kumimoji="1" lang="en-US" altLang="zh-CN" i="1" dirty="0"/>
              <a:t> 2016</a:t>
            </a:r>
          </a:p>
          <a:p>
            <a:pPr lvl="1"/>
            <a:r>
              <a:rPr kumimoji="1" lang="en-US" altLang="zh-CN" i="1" dirty="0"/>
              <a:t>Poseidon: An Efficient Communication Architecture for Distributed Deep Learning on GPU Clusters, ATC ‘17</a:t>
            </a:r>
          </a:p>
          <a:p>
            <a:r>
              <a:rPr kumimoji="1" lang="en-US" altLang="zh-CN" dirty="0"/>
              <a:t>Finding optimal schedule for DAG is non-trivial</a:t>
            </a:r>
            <a:endParaRPr kumimoji="1" lang="zh-CN" altLang="en-US" dirty="0"/>
          </a:p>
        </p:txBody>
      </p:sp>
      <p:sp>
        <p:nvSpPr>
          <p:cNvPr id="14" name="Rectangle 13">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6794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81577AD-DA5F-48B3-8FB9-5199BA9EE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5350"/>
            <a:ext cx="4642228" cy="5330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a:extLst>
              <a:ext uri="{FF2B5EF4-FFF2-40B4-BE49-F238E27FC236}">
                <a16:creationId xmlns:a16="http://schemas.microsoft.com/office/drawing/2014/main" id="{A346E6CE-E7FE-1A43-87EA-86C3ADEE5663}"/>
              </a:ext>
            </a:extLst>
          </p:cNvPr>
          <p:cNvSpPr>
            <a:spLocks noGrp="1"/>
          </p:cNvSpPr>
          <p:nvPr>
            <p:ph type="title"/>
          </p:nvPr>
        </p:nvSpPr>
        <p:spPr>
          <a:xfrm>
            <a:off x="289249" y="1123837"/>
            <a:ext cx="4016116" cy="1255469"/>
          </a:xfrm>
        </p:spPr>
        <p:txBody>
          <a:bodyPr>
            <a:normAutofit/>
          </a:bodyPr>
          <a:lstStyle/>
          <a:p>
            <a:r>
              <a:rPr kumimoji="1" lang="en-US" altLang="zh-CN" dirty="0"/>
              <a:t>Scheduling problem</a:t>
            </a:r>
            <a:endParaRPr kumimoji="1" lang="zh-CN" altLang="en-US" dirty="0"/>
          </a:p>
        </p:txBody>
      </p:sp>
      <mc:AlternateContent xmlns:mc="http://schemas.openxmlformats.org/markup-compatibility/2006">
        <mc:Choice xmlns:a14="http://schemas.microsoft.com/office/drawing/2010/main" Requires="a14">
          <p:sp>
            <p:nvSpPr>
              <p:cNvPr id="10" name="Content Placeholder 9">
                <a:extLst>
                  <a:ext uri="{FF2B5EF4-FFF2-40B4-BE49-F238E27FC236}">
                    <a16:creationId xmlns:a16="http://schemas.microsoft.com/office/drawing/2014/main" id="{3A2F97C3-C944-439D-B2BF-990BFA51AE34}"/>
                  </a:ext>
                </a:extLst>
              </p:cNvPr>
              <p:cNvSpPr>
                <a:spLocks noGrp="1"/>
              </p:cNvSpPr>
              <p:nvPr>
                <p:ph idx="1"/>
              </p:nvPr>
            </p:nvSpPr>
            <p:spPr>
              <a:xfrm>
                <a:off x="289249" y="2210937"/>
                <a:ext cx="4016116" cy="3574044"/>
              </a:xfrm>
            </p:spPr>
            <p:txBody>
              <a:bodyPr anchor="t">
                <a:normAutofit/>
              </a:bodyPr>
              <a:lstStyle/>
              <a:p>
                <a:r>
                  <a:rPr lang="en-US" dirty="0">
                    <a:solidFill>
                      <a:srgbClr val="FFFFFF"/>
                    </a:solidFill>
                  </a:rPr>
                  <a:t>Input</a:t>
                </a:r>
              </a:p>
              <a:p>
                <a:pPr lvl="1"/>
                <a:r>
                  <a:rPr lang="en-US" b="1" dirty="0">
                    <a:solidFill>
                      <a:srgbClr val="FFFFFF"/>
                    </a:solidFill>
                  </a:rPr>
                  <a:t>Partitioned graph</a:t>
                </a:r>
                <a:r>
                  <a:rPr lang="en-US" dirty="0">
                    <a:solidFill>
                      <a:srgbClr val="FFFFFF"/>
                    </a:solidFill>
                  </a:rPr>
                  <a:t>: computation graph with resource tags associated to each op</a:t>
                </a:r>
              </a:p>
              <a:p>
                <a:pPr lvl="1"/>
                <a:r>
                  <a:rPr lang="en-US" b="1" dirty="0">
                    <a:solidFill>
                      <a:srgbClr val="FFFFFF"/>
                    </a:solidFill>
                  </a:rPr>
                  <a:t>Time oracle </a:t>
                </a:r>
                <a14:m>
                  <m:oMath xmlns:m="http://schemas.openxmlformats.org/officeDocument/2006/math">
                    <m:r>
                      <a:rPr lang="en-US" b="0" i="1" smtClean="0">
                        <a:solidFill>
                          <a:srgbClr val="FFFFFF"/>
                        </a:solidFill>
                        <a:latin typeface="Cambria Math" panose="02040503050406030204" pitchFamily="18" charset="0"/>
                      </a:rPr>
                      <m:t>𝑇𝑖𝑚𝑒</m:t>
                    </m:r>
                    <m:r>
                      <a:rPr lang="en-US" b="0" i="1" smtClean="0">
                        <a:solidFill>
                          <a:srgbClr val="FFFFFF"/>
                        </a:solidFill>
                        <a:latin typeface="Cambria Math" panose="02040503050406030204" pitchFamily="18" charset="0"/>
                      </a:rPr>
                      <m:t>(</m:t>
                    </m:r>
                    <m:r>
                      <a:rPr lang="en-US" b="0" i="1" smtClean="0">
                        <a:solidFill>
                          <a:srgbClr val="FFFFFF"/>
                        </a:solidFill>
                        <a:latin typeface="Cambria Math" panose="02040503050406030204" pitchFamily="18" charset="0"/>
                      </a:rPr>
                      <m:t>𝑜𝑝</m:t>
                    </m:r>
                    <m:r>
                      <a:rPr lang="en-US" b="0" i="1" smtClean="0">
                        <a:solidFill>
                          <a:srgbClr val="FFFFFF"/>
                        </a:solidFill>
                        <a:latin typeface="Cambria Math" panose="02040503050406030204" pitchFamily="18" charset="0"/>
                      </a:rPr>
                      <m:t>)</m:t>
                    </m:r>
                  </m:oMath>
                </a14:m>
                <a:r>
                  <a:rPr lang="en-US" dirty="0">
                    <a:solidFill>
                      <a:srgbClr val="FFFFFF"/>
                    </a:solidFill>
                  </a:rPr>
                  <a:t>: execution time of a given op</a:t>
                </a:r>
              </a:p>
              <a:p>
                <a:r>
                  <a:rPr lang="en-US" dirty="0">
                    <a:solidFill>
                      <a:srgbClr val="FFFFFF"/>
                    </a:solidFill>
                  </a:rPr>
                  <a:t>Output</a:t>
                </a:r>
              </a:p>
              <a:p>
                <a:pPr lvl="1"/>
                <a:r>
                  <a:rPr lang="en-US" dirty="0">
                    <a:solidFill>
                      <a:srgbClr val="FFFFFF"/>
                    </a:solidFill>
                  </a:rPr>
                  <a:t>Schedule of ops, achieve by assigning </a:t>
                </a:r>
                <a:r>
                  <a:rPr lang="en-US" b="1" dirty="0">
                    <a:solidFill>
                      <a:srgbClr val="FFFFFF"/>
                    </a:solidFill>
                  </a:rPr>
                  <a:t>priority numbers</a:t>
                </a:r>
              </a:p>
              <a:p>
                <a:r>
                  <a:rPr lang="en-US" dirty="0">
                    <a:solidFill>
                      <a:srgbClr val="FFFFFF"/>
                    </a:solidFill>
                  </a:rPr>
                  <a:t>Target</a:t>
                </a:r>
              </a:p>
              <a:p>
                <a:pPr lvl="1"/>
                <a:r>
                  <a:rPr lang="en-US" dirty="0">
                    <a:solidFill>
                      <a:srgbClr val="FFFFFF"/>
                    </a:solidFill>
                  </a:rPr>
                  <a:t>Minimizing </a:t>
                </a:r>
                <a:r>
                  <a:rPr lang="en-US" dirty="0" err="1">
                    <a:solidFill>
                      <a:srgbClr val="FFFFFF"/>
                    </a:solidFill>
                  </a:rPr>
                  <a:t>makespan</a:t>
                </a:r>
                <a:endParaRPr lang="en-US" dirty="0">
                  <a:solidFill>
                    <a:srgbClr val="FFFFFF"/>
                  </a:solidFill>
                </a:endParaRPr>
              </a:p>
            </p:txBody>
          </p:sp>
        </mc:Choice>
        <mc:Fallback>
          <p:sp>
            <p:nvSpPr>
              <p:cNvPr id="10" name="Content Placeholder 9">
                <a:extLst>
                  <a:ext uri="{FF2B5EF4-FFF2-40B4-BE49-F238E27FC236}">
                    <a16:creationId xmlns:a16="http://schemas.microsoft.com/office/drawing/2014/main" id="{3A2F97C3-C944-439D-B2BF-990BFA51AE34}"/>
                  </a:ext>
                </a:extLst>
              </p:cNvPr>
              <p:cNvSpPr>
                <a:spLocks noGrp="1" noRot="1" noChangeAspect="1" noMove="1" noResize="1" noEditPoints="1" noAdjustHandles="1" noChangeArrowheads="1" noChangeShapeType="1" noTextEdit="1"/>
              </p:cNvSpPr>
              <p:nvPr>
                <p:ph idx="1"/>
              </p:nvPr>
            </p:nvSpPr>
            <p:spPr>
              <a:xfrm>
                <a:off x="289249" y="2210937"/>
                <a:ext cx="4016116" cy="3574044"/>
              </a:xfrm>
              <a:blipFill>
                <a:blip r:embed="rId3"/>
                <a:stretch>
                  <a:fillRect l="-946" t="-1767" r="-315"/>
                </a:stretch>
              </a:blipFill>
            </p:spPr>
            <p:txBody>
              <a:bodyPr/>
              <a:lstStyle/>
              <a:p>
                <a:r>
                  <a:rPr lang="zh-CN" altLang="en-US">
                    <a:noFill/>
                  </a:rPr>
                  <a:t> </a:t>
                </a:r>
              </a:p>
            </p:txBody>
          </p:sp>
        </mc:Fallback>
      </mc:AlternateContent>
      <p:pic>
        <p:nvPicPr>
          <p:cNvPr id="11" name="内容占位符 4">
            <a:extLst>
              <a:ext uri="{FF2B5EF4-FFF2-40B4-BE49-F238E27FC236}">
                <a16:creationId xmlns:a16="http://schemas.microsoft.com/office/drawing/2014/main" id="{695A9783-FFCE-0F49-88CB-E45206639F4D}"/>
              </a:ext>
            </a:extLst>
          </p:cNvPr>
          <p:cNvPicPr>
            <a:picLocks noChangeAspect="1"/>
          </p:cNvPicPr>
          <p:nvPr/>
        </p:nvPicPr>
        <p:blipFill>
          <a:blip r:embed="rId4"/>
          <a:stretch>
            <a:fillRect/>
          </a:stretch>
        </p:blipFill>
        <p:spPr>
          <a:xfrm>
            <a:off x="5137463" y="2441664"/>
            <a:ext cx="6193767" cy="1966520"/>
          </a:xfrm>
          <a:prstGeom prst="rect">
            <a:avLst/>
          </a:prstGeom>
        </p:spPr>
      </p:pic>
    </p:spTree>
    <p:extLst>
      <p:ext uri="{BB962C8B-B14F-4D97-AF65-F5344CB8AC3E}">
        <p14:creationId xmlns:p14="http://schemas.microsoft.com/office/powerpoint/2010/main" val="3308107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58DB64-8959-304C-BBFC-12FD1AB8AD5A}"/>
              </a:ext>
            </a:extLst>
          </p:cNvPr>
          <p:cNvSpPr>
            <a:spLocks noGrp="1"/>
          </p:cNvSpPr>
          <p:nvPr>
            <p:ph type="title"/>
          </p:nvPr>
        </p:nvSpPr>
        <p:spPr/>
        <p:txBody>
          <a:bodyPr/>
          <a:lstStyle/>
          <a:p>
            <a:r>
              <a:rPr kumimoji="1" lang="en-US" altLang="zh-CN" dirty="0"/>
              <a:t>Scheduling efficiency metric</a:t>
            </a:r>
            <a:endParaRPr kumimoji="1"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BDB26786-0DE5-744F-8A5E-704ECC8FD191}"/>
                  </a:ext>
                </a:extLst>
              </p:cNvPr>
              <p:cNvSpPr>
                <a:spLocks noGrp="1"/>
              </p:cNvSpPr>
              <p:nvPr>
                <p:ph idx="1"/>
              </p:nvPr>
            </p:nvSpPr>
            <p:spPr/>
            <p:txBody>
              <a:bodyPr/>
              <a:lstStyle/>
              <a:p>
                <a:r>
                  <a:rPr kumimoji="1" lang="en-US" altLang="zh-CN" dirty="0"/>
                  <a:t>Upper bound of </a:t>
                </a:r>
                <a:r>
                  <a:rPr kumimoji="1" lang="en-US" altLang="zh-CN" dirty="0" err="1"/>
                  <a:t>makespan</a:t>
                </a:r>
                <a:r>
                  <a:rPr kumimoji="1" lang="en-US" altLang="zh-CN" dirty="0"/>
                  <a:t> of a graph: </a:t>
                </a:r>
                <a:endParaRPr kumimoji="1" lang="en-US" altLang="zh-CN"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𝑈</m:t>
                      </m:r>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𝐺</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𝑇𝑖𝑚𝑒</m:t>
                          </m:r>
                        </m:e>
                      </m:d>
                      <m:r>
                        <a:rPr kumimoji="1" lang="en-US" altLang="zh-CN" b="0" i="1" smtClean="0">
                          <a:latin typeface="Cambria Math" panose="02040503050406030204" pitchFamily="18" charset="0"/>
                        </a:rPr>
                        <m:t>=</m:t>
                      </m:r>
                      <m:nary>
                        <m:naryPr>
                          <m:chr m:val="∑"/>
                          <m:supHide m:val="on"/>
                          <m:ctrlPr>
                            <a:rPr kumimoji="1" lang="en-US" altLang="zh-CN" b="0" i="1" smtClean="0">
                              <a:latin typeface="Cambria Math" panose="02040503050406030204" pitchFamily="18" charset="0"/>
                            </a:rPr>
                          </m:ctrlPr>
                        </m:naryPr>
                        <m:sub>
                          <m:r>
                            <m:rPr>
                              <m:brk m:alnAt="7"/>
                            </m:rPr>
                            <a:rPr kumimoji="1" lang="en-US" altLang="zh-CN" b="0" i="1" smtClean="0">
                              <a:latin typeface="Cambria Math" panose="02040503050406030204" pitchFamily="18" charset="0"/>
                            </a:rPr>
                            <m:t>𝑜𝑝</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𝐺</m:t>
                          </m:r>
                        </m:sub>
                        <m:sup/>
                        <m:e>
                          <m:r>
                            <a:rPr kumimoji="1" lang="en-US" altLang="zh-CN" b="0" i="1" smtClean="0">
                              <a:latin typeface="Cambria Math" panose="02040503050406030204" pitchFamily="18" charset="0"/>
                            </a:rPr>
                            <m:t>𝑇𝑖𝑚𝑒</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𝑜𝑝</m:t>
                          </m:r>
                          <m:r>
                            <a:rPr kumimoji="1" lang="en-US" altLang="zh-CN" b="0" i="1" smtClean="0">
                              <a:latin typeface="Cambria Math" panose="02040503050406030204" pitchFamily="18" charset="0"/>
                            </a:rPr>
                            <m:t>)</m:t>
                          </m:r>
                        </m:e>
                      </m:nary>
                    </m:oMath>
                  </m:oMathPara>
                </a14:m>
                <a:endParaRPr kumimoji="1" lang="en-US" altLang="zh-CN" dirty="0"/>
              </a:p>
              <a:p>
                <a:r>
                  <a:rPr kumimoji="1" lang="en-US" altLang="zh-CN" dirty="0"/>
                  <a:t>Lower bound of </a:t>
                </a:r>
                <a:r>
                  <a:rPr kumimoji="1" lang="en-US" altLang="zh-CN" dirty="0" err="1"/>
                  <a:t>makespan</a:t>
                </a:r>
                <a:r>
                  <a:rPr kumimoji="1" lang="en-US" altLang="zh-CN" dirty="0"/>
                  <a:t> of a graph: </a:t>
                </a:r>
              </a:p>
              <a:p>
                <a:pPr marL="0" indent="0">
                  <a:buNone/>
                </a:pP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𝐿</m:t>
                      </m:r>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𝐺</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𝑇𝑖𝑚𝑒</m:t>
                          </m:r>
                        </m:e>
                      </m:d>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𝑚𝑎𝑥</m:t>
                          </m:r>
                        </m:e>
                        <m:sub>
                          <m:r>
                            <a:rPr kumimoji="1" lang="en-US" altLang="zh-CN" b="0" i="1" smtClean="0">
                              <a:latin typeface="Cambria Math" panose="02040503050406030204" pitchFamily="18" charset="0"/>
                            </a:rPr>
                            <m:t>𝑑</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𝐷</m:t>
                          </m:r>
                        </m:sub>
                      </m:sSub>
                      <m:nary>
                        <m:naryPr>
                          <m:chr m:val="∑"/>
                          <m:supHide m:val="on"/>
                          <m:ctrlPr>
                            <a:rPr kumimoji="1" lang="en-US" altLang="zh-CN" b="0" i="1" smtClean="0">
                              <a:latin typeface="Cambria Math" panose="02040503050406030204" pitchFamily="18" charset="0"/>
                            </a:rPr>
                          </m:ctrlPr>
                        </m:naryPr>
                        <m:sub>
                          <m:r>
                            <m:rPr>
                              <m:brk m:alnAt="7"/>
                            </m:rPr>
                            <a:rPr kumimoji="1" lang="en-US" altLang="zh-CN" b="0" i="1" smtClean="0">
                              <a:latin typeface="Cambria Math" panose="02040503050406030204" pitchFamily="18" charset="0"/>
                            </a:rPr>
                            <m:t>𝑜𝑝</m:t>
                          </m:r>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𝐺</m:t>
                              </m:r>
                            </m:e>
                            <m:sub>
                              <m:r>
                                <a:rPr kumimoji="1" lang="en-US" altLang="zh-CN" b="0" i="1" smtClean="0">
                                  <a:latin typeface="Cambria Math" panose="02040503050406030204" pitchFamily="18" charset="0"/>
                                </a:rPr>
                                <m:t>𝑑</m:t>
                              </m:r>
                            </m:sub>
                          </m:sSub>
                        </m:sub>
                        <m:sup/>
                        <m:e>
                          <m:r>
                            <a:rPr kumimoji="1" lang="en-US" altLang="zh-CN" b="0" i="1" smtClean="0">
                              <a:latin typeface="Cambria Math" panose="02040503050406030204" pitchFamily="18" charset="0"/>
                            </a:rPr>
                            <m:t>𝑇𝑖𝑚𝑒</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𝑜𝑝</m:t>
                          </m:r>
                          <m:r>
                            <a:rPr kumimoji="1" lang="en-US" altLang="zh-CN" b="0" i="1" smtClean="0">
                              <a:latin typeface="Cambria Math" panose="02040503050406030204" pitchFamily="18" charset="0"/>
                            </a:rPr>
                            <m:t>)</m:t>
                          </m:r>
                        </m:e>
                      </m:nary>
                    </m:oMath>
                  </m:oMathPara>
                </a14:m>
                <a:endParaRPr kumimoji="1" lang="en-US" altLang="zh-CN" dirty="0"/>
              </a:p>
              <a:p>
                <a:pPr/>
                <a:r>
                  <a:rPr kumimoji="1" lang="en-US" altLang="zh-CN" dirty="0"/>
                  <a:t>Efficiency of a schedule:</a:t>
                </a:r>
              </a:p>
              <a:p>
                <a:pPr marL="0" indent="0">
                  <a:buNone/>
                </a:pP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𝐸</m:t>
                      </m:r>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𝐺</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𝑇𝑖𝑚𝑒</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𝑚</m:t>
                          </m:r>
                        </m:e>
                      </m:d>
                      <m:r>
                        <a:rPr kumimoji="1" lang="en-US" altLang="zh-CN" b="0" i="1" smtClean="0">
                          <a:latin typeface="Cambria Math" panose="02040503050406030204" pitchFamily="18" charset="0"/>
                        </a:rPr>
                        <m:t>=</m:t>
                      </m:r>
                      <m:f>
                        <m:fPr>
                          <m:ctrlPr>
                            <a:rPr kumimoji="1" lang="en-US" altLang="zh-CN" b="0" i="1" smtClean="0">
                              <a:latin typeface="Cambria Math" panose="02040503050406030204" pitchFamily="18" charset="0"/>
                            </a:rPr>
                          </m:ctrlPr>
                        </m:fPr>
                        <m:num>
                          <m:r>
                            <a:rPr kumimoji="1" lang="en-US" altLang="zh-CN" b="0" i="1" smtClean="0">
                              <a:latin typeface="Cambria Math" panose="02040503050406030204" pitchFamily="18" charset="0"/>
                            </a:rPr>
                            <m:t>𝑈</m:t>
                          </m:r>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𝐺</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𝑇𝑖𝑚𝑒</m:t>
                              </m:r>
                            </m:e>
                          </m:d>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𝑚</m:t>
                          </m:r>
                        </m:num>
                        <m:den>
                          <m:r>
                            <a:rPr kumimoji="1" lang="en-US" altLang="zh-CN" b="0" i="1" smtClean="0">
                              <a:latin typeface="Cambria Math" panose="02040503050406030204" pitchFamily="18" charset="0"/>
                            </a:rPr>
                            <m:t>𝑈</m:t>
                          </m:r>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𝐺</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𝑇𝑖𝑚𝑒</m:t>
                              </m:r>
                            </m:e>
                          </m:d>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𝐿</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𝐺</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𝑇𝑖𝑚𝑒</m:t>
                          </m:r>
                          <m:r>
                            <a:rPr kumimoji="1" lang="en-US" altLang="zh-CN" b="0" i="1" smtClean="0">
                              <a:latin typeface="Cambria Math" panose="02040503050406030204" pitchFamily="18" charset="0"/>
                            </a:rPr>
                            <m:t>)</m:t>
                          </m:r>
                        </m:den>
                      </m:f>
                    </m:oMath>
                  </m:oMathPara>
                </a14:m>
                <a:endParaRPr kumimoji="1" lang="zh-CN" altLang="en-US" dirty="0"/>
              </a:p>
            </p:txBody>
          </p:sp>
        </mc:Choice>
        <mc:Fallback>
          <p:sp>
            <p:nvSpPr>
              <p:cNvPr id="3" name="内容占位符 2">
                <a:extLst>
                  <a:ext uri="{FF2B5EF4-FFF2-40B4-BE49-F238E27FC236}">
                    <a16:creationId xmlns:a16="http://schemas.microsoft.com/office/drawing/2014/main" id="{BDB26786-0DE5-744F-8A5E-704ECC8FD191}"/>
                  </a:ext>
                </a:extLst>
              </p:cNvPr>
              <p:cNvSpPr>
                <a:spLocks noGrp="1" noRot="1" noChangeAspect="1" noMove="1" noResize="1" noEditPoints="1" noAdjustHandles="1" noChangeArrowheads="1" noChangeShapeType="1" noTextEdit="1"/>
              </p:cNvSpPr>
              <p:nvPr>
                <p:ph idx="1"/>
              </p:nvPr>
            </p:nvSpPr>
            <p:spPr>
              <a:blipFill>
                <a:blip r:embed="rId2"/>
                <a:stretch>
                  <a:fillRect l="-6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50581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标题 1">
            <a:extLst>
              <a:ext uri="{FF2B5EF4-FFF2-40B4-BE49-F238E27FC236}">
                <a16:creationId xmlns:a16="http://schemas.microsoft.com/office/drawing/2014/main" id="{3990719B-238F-FA41-819A-2EE5757DE7B3}"/>
              </a:ext>
            </a:extLst>
          </p:cNvPr>
          <p:cNvSpPr>
            <a:spLocks noGrp="1"/>
          </p:cNvSpPr>
          <p:nvPr>
            <p:ph type="title"/>
          </p:nvPr>
        </p:nvSpPr>
        <p:spPr>
          <a:xfrm>
            <a:off x="1600754" y="1087374"/>
            <a:ext cx="8983489" cy="1000978"/>
          </a:xfrm>
        </p:spPr>
        <p:txBody>
          <a:bodyPr>
            <a:normAutofit/>
          </a:bodyPr>
          <a:lstStyle/>
          <a:p>
            <a:r>
              <a:rPr kumimoji="1" lang="en-US" altLang="zh-CN" dirty="0"/>
              <a:t>Overview of algorithm</a:t>
            </a:r>
            <a:endParaRPr kumimoji="1" lang="zh-CN" altLang="en-US" dirty="0"/>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内容占位符 2">
            <a:extLst>
              <a:ext uri="{FF2B5EF4-FFF2-40B4-BE49-F238E27FC236}">
                <a16:creationId xmlns:a16="http://schemas.microsoft.com/office/drawing/2014/main" id="{BA78CDA1-3BE3-4845-8CA6-499DADF68D3F}"/>
              </a:ext>
            </a:extLst>
          </p:cNvPr>
          <p:cNvSpPr>
            <a:spLocks noGrp="1"/>
          </p:cNvSpPr>
          <p:nvPr>
            <p:ph idx="1"/>
          </p:nvPr>
        </p:nvSpPr>
        <p:spPr>
          <a:xfrm>
            <a:off x="1600753" y="2535446"/>
            <a:ext cx="8983489" cy="3554457"/>
          </a:xfrm>
        </p:spPr>
        <p:txBody>
          <a:bodyPr>
            <a:normAutofit/>
          </a:bodyPr>
          <a:lstStyle/>
          <a:p>
            <a:r>
              <a:rPr kumimoji="1" lang="en-US" altLang="zh-CN">
                <a:solidFill>
                  <a:schemeClr val="tx1"/>
                </a:solidFill>
              </a:rPr>
              <a:t>Two heuristics:</a:t>
            </a:r>
          </a:p>
          <a:p>
            <a:pPr lvl="1"/>
            <a:r>
              <a:rPr kumimoji="1" lang="en-US" altLang="zh-CN" b="1">
                <a:solidFill>
                  <a:schemeClr val="tx1"/>
                </a:solidFill>
              </a:rPr>
              <a:t>Timing-Independent Communication Scheduling (TIC)</a:t>
            </a:r>
            <a:r>
              <a:rPr kumimoji="1" lang="en-US" altLang="zh-CN">
                <a:solidFill>
                  <a:schemeClr val="tx1"/>
                </a:solidFill>
              </a:rPr>
              <a:t>: ignore the time oracle, and assume all ops have equal cost</a:t>
            </a:r>
          </a:p>
          <a:p>
            <a:pPr lvl="1"/>
            <a:r>
              <a:rPr kumimoji="1" lang="en-US" altLang="zh-CN" b="1">
                <a:solidFill>
                  <a:schemeClr val="tx1"/>
                </a:solidFill>
              </a:rPr>
              <a:t>Timing-Aware Communication Scheduling (TAC)</a:t>
            </a:r>
            <a:r>
              <a:rPr kumimoji="1" lang="en-US" altLang="zh-CN">
                <a:solidFill>
                  <a:schemeClr val="tx1"/>
                </a:solidFill>
              </a:rPr>
              <a:t>: use information of execution time of ops and dependencies in DAG to maximize communication/computation overlap</a:t>
            </a:r>
          </a:p>
          <a:p>
            <a:r>
              <a:rPr kumimoji="1" lang="en-US" altLang="zh-CN">
                <a:solidFill>
                  <a:schemeClr val="tx1"/>
                </a:solidFill>
              </a:rPr>
              <a:t>Assign priorities to ops (In this paper, op with lower prio. value is executed first)</a:t>
            </a:r>
            <a:endParaRPr kumimoji="1" lang="zh-CN" altLang="en-US">
              <a:solidFill>
                <a:schemeClr val="tx1"/>
              </a:solidFill>
            </a:endParaRPr>
          </a:p>
        </p:txBody>
      </p:sp>
    </p:spTree>
    <p:extLst>
      <p:ext uri="{BB962C8B-B14F-4D97-AF65-F5344CB8AC3E}">
        <p14:creationId xmlns:p14="http://schemas.microsoft.com/office/powerpoint/2010/main" val="4227888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E0F698-E46C-5F43-B528-C5264D19DEF5}"/>
              </a:ext>
            </a:extLst>
          </p:cNvPr>
          <p:cNvSpPr>
            <a:spLocks noGrp="1"/>
          </p:cNvSpPr>
          <p:nvPr>
            <p:ph type="title"/>
          </p:nvPr>
        </p:nvSpPr>
        <p:spPr/>
        <p:txBody>
          <a:bodyPr/>
          <a:lstStyle/>
          <a:p>
            <a:r>
              <a:rPr kumimoji="1" lang="en-US" altLang="zh-CN" dirty="0"/>
              <a:t>Op properties</a:t>
            </a:r>
            <a:endParaRPr kumimoji="1"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43AAC636-A9F4-424E-9571-AB0CF6197063}"/>
                  </a:ext>
                </a:extLst>
              </p:cNvPr>
              <p:cNvSpPr>
                <a:spLocks noGrp="1"/>
              </p:cNvSpPr>
              <p:nvPr>
                <p:ph idx="1"/>
              </p:nvPr>
            </p:nvSpPr>
            <p:spPr/>
            <p:txBody>
              <a:bodyPr/>
              <a:lstStyle/>
              <a:p>
                <a:r>
                  <a:rPr kumimoji="1" lang="en-US" altLang="zh-CN" b="1" dirty="0"/>
                  <a:t>Communication time </a:t>
                </a:r>
                <a:r>
                  <a:rPr kumimoji="1" lang="en-US" altLang="zh-CN" dirty="0"/>
                  <a:t>(</a:t>
                </a:r>
                <a14:m>
                  <m:oMath xmlns:m="http://schemas.openxmlformats.org/officeDocument/2006/math">
                    <m:r>
                      <a:rPr kumimoji="1" lang="en-US" altLang="zh-CN" b="0" i="1" smtClean="0">
                        <a:latin typeface="Cambria Math" panose="02040503050406030204" pitchFamily="18" charset="0"/>
                      </a:rPr>
                      <m:t>𝑜𝑝</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𝑀</m:t>
                    </m:r>
                  </m:oMath>
                </a14:m>
                <a:r>
                  <a:rPr kumimoji="1" lang="en-US" altLang="zh-CN" dirty="0"/>
                  <a:t>): For </a:t>
                </a:r>
                <a:r>
                  <a:rPr kumimoji="1" lang="en-US" altLang="zh-CN" dirty="0" err="1"/>
                  <a:t>recv</a:t>
                </a:r>
                <a:r>
                  <a:rPr kumimoji="1" lang="en-US" altLang="zh-CN" dirty="0"/>
                  <a:t> ops, the transfer time; for computation ops, total time of dependent transfer</a:t>
                </a:r>
              </a:p>
              <a:p>
                <a:r>
                  <a:rPr kumimoji="1" lang="en-US" altLang="zh-CN" b="1" dirty="0"/>
                  <a:t>Directly-dependent computation load</a:t>
                </a:r>
                <a:r>
                  <a:rPr kumimoji="1" lang="en-US" altLang="zh-CN" dirty="0"/>
                  <a:t> (</a:t>
                </a:r>
                <a14:m>
                  <m:oMath xmlns:m="http://schemas.openxmlformats.org/officeDocument/2006/math">
                    <m:r>
                      <a:rPr kumimoji="1" lang="en-US" altLang="zh-CN" b="0" i="1" smtClean="0">
                        <a:latin typeface="Cambria Math" panose="02040503050406030204" pitchFamily="18" charset="0"/>
                      </a:rPr>
                      <m:t>𝑟𝑒𝑐𝑣𝑂𝑝</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𝑃</m:t>
                    </m:r>
                  </m:oMath>
                </a14:m>
                <a:r>
                  <a:rPr kumimoji="1" lang="en-US" altLang="zh-CN" dirty="0"/>
                  <a:t>): ops that are immediately activated by completing </a:t>
                </a:r>
                <a:r>
                  <a:rPr kumimoji="1" lang="en-US" altLang="zh-CN" i="1" dirty="0" err="1"/>
                  <a:t>recvOp</a:t>
                </a:r>
                <a:endParaRPr kumimoji="1" lang="en-US" altLang="zh-CN" i="1" dirty="0"/>
              </a:p>
              <a:p>
                <a:r>
                  <a:rPr kumimoji="1" lang="en-US" altLang="zh-CN" b="1" dirty="0"/>
                  <a:t>Impending communication load</a:t>
                </a:r>
                <a:r>
                  <a:rPr kumimoji="1" lang="en-US" altLang="zh-CN" dirty="0"/>
                  <a:t> (</a:t>
                </a:r>
                <a14:m>
                  <m:oMath xmlns:m="http://schemas.openxmlformats.org/officeDocument/2006/math">
                    <m:r>
                      <a:rPr kumimoji="1" lang="en-US" altLang="zh-CN" b="0" i="1" smtClean="0">
                        <a:latin typeface="Cambria Math" panose="02040503050406030204" pitchFamily="18" charset="0"/>
                      </a:rPr>
                      <m:t>𝑟𝑒𝑐𝑣𝑂𝑝</m:t>
                    </m:r>
                    <m:r>
                      <a:rPr kumimoji="1" lang="en-US" altLang="zh-CN" b="0" i="1" smtClean="0">
                        <a:latin typeface="Cambria Math" panose="02040503050406030204" pitchFamily="18" charset="0"/>
                      </a:rPr>
                      <m:t>.</m:t>
                    </m:r>
                    <m:sSup>
                      <m:sSupPr>
                        <m:ctrlPr>
                          <a:rPr kumimoji="1" lang="en-US" altLang="zh-CN" b="0" i="1" smtClean="0">
                            <a:latin typeface="Cambria Math" panose="02040503050406030204" pitchFamily="18" charset="0"/>
                          </a:rPr>
                        </m:ctrlPr>
                      </m:sSupPr>
                      <m:e>
                        <m:r>
                          <a:rPr kumimoji="1" lang="en-US" altLang="zh-CN" b="0" i="1" smtClean="0">
                            <a:latin typeface="Cambria Math" panose="02040503050406030204" pitchFamily="18" charset="0"/>
                          </a:rPr>
                          <m:t>𝑀</m:t>
                        </m:r>
                      </m:e>
                      <m:sup>
                        <m:r>
                          <a:rPr kumimoji="1" lang="en-US" altLang="zh-CN" b="0" i="1" smtClean="0">
                            <a:latin typeface="Cambria Math" panose="02040503050406030204" pitchFamily="18" charset="0"/>
                          </a:rPr>
                          <m:t>+</m:t>
                        </m:r>
                      </m:sup>
                    </m:sSup>
                  </m:oMath>
                </a14:m>
                <a:r>
                  <a:rPr kumimoji="1" lang="en-US" altLang="zh-CN" dirty="0"/>
                  <a:t>): minimum communication cost to activate a computation op which has multiple </a:t>
                </a:r>
                <a:r>
                  <a:rPr kumimoji="1" lang="en-US" altLang="zh-CN" i="1" dirty="0" err="1"/>
                  <a:t>recv</a:t>
                </a:r>
                <a:r>
                  <a:rPr kumimoji="1" lang="en-US" altLang="zh-CN" dirty="0"/>
                  <a:t> dependencies</a:t>
                </a:r>
                <a:endParaRPr kumimoji="1" lang="zh-CN" altLang="en-US" dirty="0"/>
              </a:p>
            </p:txBody>
          </p:sp>
        </mc:Choice>
        <mc:Fallback>
          <p:sp>
            <p:nvSpPr>
              <p:cNvPr id="3" name="内容占位符 2">
                <a:extLst>
                  <a:ext uri="{FF2B5EF4-FFF2-40B4-BE49-F238E27FC236}">
                    <a16:creationId xmlns:a16="http://schemas.microsoft.com/office/drawing/2014/main" id="{43AAC636-A9F4-424E-9571-AB0CF6197063}"/>
                  </a:ext>
                </a:extLst>
              </p:cNvPr>
              <p:cNvSpPr>
                <a:spLocks noGrp="1" noRot="1" noChangeAspect="1" noMove="1" noResize="1" noEditPoints="1" noAdjustHandles="1" noChangeArrowheads="1" noChangeShapeType="1" noTextEdit="1"/>
              </p:cNvSpPr>
              <p:nvPr>
                <p:ph idx="1"/>
              </p:nvPr>
            </p:nvSpPr>
            <p:spPr>
              <a:blipFill>
                <a:blip r:embed="rId3"/>
                <a:stretch>
                  <a:fillRect l="-6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89533493"/>
      </p:ext>
    </p:extLst>
  </p:cSld>
  <p:clrMapOvr>
    <a:masterClrMapping/>
  </p:clrMapOvr>
</p:sld>
</file>

<file path=ppt/theme/theme1.xml><?xml version="1.0" encoding="utf-8"?>
<a:theme xmlns:a="http://schemas.openxmlformats.org/drawingml/2006/main" name="框架">
  <a:themeElements>
    <a:clrScheme name="框架">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框架">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框架">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1321</Words>
  <Application>Microsoft Macintosh PowerPoint</Application>
  <PresentationFormat>宽屏</PresentationFormat>
  <Paragraphs>128</Paragraphs>
  <Slides>25</Slides>
  <Notes>14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25</vt:i4>
      </vt:variant>
    </vt:vector>
  </HeadingPairs>
  <TitlesOfParts>
    <vt:vector size="30" baseType="lpstr">
      <vt:lpstr>等线</vt:lpstr>
      <vt:lpstr>Cambria Math</vt:lpstr>
      <vt:lpstr>Corbel</vt:lpstr>
      <vt:lpstr>Wingdings 2</vt:lpstr>
      <vt:lpstr>框架</vt:lpstr>
      <vt:lpstr>TicTac: Accelerating Distributed Deep Learning with Communication Scheduling</vt:lpstr>
      <vt:lpstr>Background</vt:lpstr>
      <vt:lpstr>Background—A toy example</vt:lpstr>
      <vt:lpstr>Background</vt:lpstr>
      <vt:lpstr>Background</vt:lpstr>
      <vt:lpstr>Scheduling problem</vt:lpstr>
      <vt:lpstr>Scheduling efficiency metric</vt:lpstr>
      <vt:lpstr>Overview of algorithm</vt:lpstr>
      <vt:lpstr>Op properties</vt:lpstr>
      <vt:lpstr>Timing-Independent Communication Scheduling (TIC)</vt:lpstr>
      <vt:lpstr>Timing-Independent Communication Scheduling (TIC)</vt:lpstr>
      <vt:lpstr>Timing-Independent Communication Scheduling (TIC)</vt:lpstr>
      <vt:lpstr>Timing-Aware Communication Scheduling (TAC)</vt:lpstr>
      <vt:lpstr>Timing-Aware Communication Scheduling (TAC)</vt:lpstr>
      <vt:lpstr>Timing-Aware Communication Scheduling (TAC)</vt:lpstr>
      <vt:lpstr>System design</vt:lpstr>
      <vt:lpstr>System design</vt:lpstr>
      <vt:lpstr>Implementation</vt:lpstr>
      <vt:lpstr>Implementation</vt:lpstr>
      <vt:lpstr>Evaluation—Scalability </vt:lpstr>
      <vt:lpstr>Evaluation—Effect of #parameter servers</vt:lpstr>
      <vt:lpstr>Evaluation—Effect of batch size</vt:lpstr>
      <vt:lpstr>Evaluation—Scheduling efficiency</vt:lpstr>
      <vt:lpstr>Evaluation—Mitigating stragglers</vt:lpstr>
      <vt:lpstr>Comment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TicTac: Accelerating Distributed Deep Learning with Communication Scheduling</dc:title>
  <dc:creator>杨 照雄</dc:creator>
  <cp:lastModifiedBy>杨 照雄</cp:lastModifiedBy>
  <cp:revision>3</cp:revision>
  <dcterms:created xsi:type="dcterms:W3CDTF">2019-01-19T05:07:40Z</dcterms:created>
  <dcterms:modified xsi:type="dcterms:W3CDTF">2019-01-19T05:38:01Z</dcterms:modified>
</cp:coreProperties>
</file>