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76" r:id="rId3"/>
    <p:sldId id="257" r:id="rId4"/>
    <p:sldId id="277" r:id="rId5"/>
    <p:sldId id="278" r:id="rId6"/>
    <p:sldId id="279" r:id="rId7"/>
    <p:sldId id="258" r:id="rId8"/>
    <p:sldId id="267" r:id="rId9"/>
    <p:sldId id="268" r:id="rId10"/>
    <p:sldId id="269" r:id="rId11"/>
    <p:sldId id="270" r:id="rId12"/>
    <p:sldId id="271" r:id="rId13"/>
    <p:sldId id="272" r:id="rId14"/>
    <p:sldId id="273" r:id="rId15"/>
    <p:sldId id="280" r:id="rId16"/>
    <p:sldId id="281" r:id="rId17"/>
    <p:sldId id="265" r:id="rId18"/>
    <p:sldId id="266" r:id="rId19"/>
    <p:sldId id="282" r:id="rId20"/>
    <p:sldId id="260" r:id="rId21"/>
    <p:sldId id="274" r:id="rId22"/>
    <p:sldId id="283" r:id="rId23"/>
    <p:sldId id="284" r:id="rId24"/>
    <p:sldId id="261" r:id="rId25"/>
    <p:sldId id="28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6322"/>
  </p:normalViewPr>
  <p:slideViewPr>
    <p:cSldViewPr snapToGrid="0" snapToObjects="1">
      <p:cViewPr varScale="1">
        <p:scale>
          <a:sx n="97" d="100"/>
          <a:sy n="97" d="100"/>
        </p:scale>
        <p:origin x="116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8E5C57-47FC-DB48-BC26-610DB675408C}" type="datetimeFigureOut">
              <a:rPr lang="en-US" smtClean="0"/>
              <a:t>10/12/18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B1E421-A4DE-B54A-9782-841E125208DA}" type="slidenum">
              <a:rPr lang="en-US" smtClean="0"/>
              <a:t>‹#›</a:t>
            </a:fld>
            <a:endParaRPr lang="en-US"/>
          </a:p>
        </p:txBody>
      </p:sp>
    </p:spTree>
    <p:extLst>
      <p:ext uri="{BB962C8B-B14F-4D97-AF65-F5344CB8AC3E}">
        <p14:creationId xmlns:p14="http://schemas.microsoft.com/office/powerpoint/2010/main" val="2817903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今天我给大家讲解的是</a:t>
            </a:r>
            <a:r>
              <a:rPr lang="en-US" altLang="zh-CN" dirty="0"/>
              <a:t>17</a:t>
            </a:r>
            <a:r>
              <a:rPr lang="ja-JP" altLang="en-US"/>
              <a:t>年</a:t>
            </a:r>
            <a:r>
              <a:rPr lang="en-US" altLang="ja-JP" dirty="0" err="1"/>
              <a:t>Hotnets</a:t>
            </a:r>
            <a:r>
              <a:rPr lang="ja-JP" altLang="en-US"/>
              <a:t>的</a:t>
            </a:r>
            <a:r>
              <a:rPr lang="en-US" altLang="ja-JP" dirty="0"/>
              <a:t>paper</a:t>
            </a:r>
            <a:r>
              <a:rPr lang="zh-CN" altLang="en-US" dirty="0"/>
              <a:t> </a:t>
            </a:r>
            <a:r>
              <a:rPr lang="en-US" altLang="zh-CN" dirty="0" err="1"/>
              <a:t>Hotcocoa</a:t>
            </a:r>
            <a:r>
              <a:rPr lang="zh-CN" altLang="en-US" dirty="0"/>
              <a:t>，</a:t>
            </a:r>
            <a:r>
              <a:rPr lang="en-US" dirty="0" err="1"/>
              <a:t>Hotcocoa</a:t>
            </a:r>
            <a:r>
              <a:rPr lang="ja-JP" altLang="en-US"/>
              <a:t>是一种从硬件角度对</a:t>
            </a:r>
            <a:r>
              <a:rPr lang="ja-JP" altLang="en-HK"/>
              <a:t>拥塞控制算法</a:t>
            </a:r>
            <a:r>
              <a:rPr lang="ja-JP" altLang="en-US"/>
              <a:t>的抽象框架</a:t>
            </a:r>
            <a:endParaRPr lang="en-US" dirty="0"/>
          </a:p>
        </p:txBody>
      </p:sp>
      <p:sp>
        <p:nvSpPr>
          <p:cNvPr id="4" name="Slide Number Placeholder 3"/>
          <p:cNvSpPr>
            <a:spLocks noGrp="1"/>
          </p:cNvSpPr>
          <p:nvPr>
            <p:ph type="sldNum" sz="quarter" idx="5"/>
          </p:nvPr>
        </p:nvSpPr>
        <p:spPr/>
        <p:txBody>
          <a:bodyPr/>
          <a:lstStyle/>
          <a:p>
            <a:fld id="{9EB1E421-A4DE-B54A-9782-841E125208DA}" type="slidenum">
              <a:rPr lang="en-US" smtClean="0"/>
              <a:t>1</a:t>
            </a:fld>
            <a:endParaRPr lang="en-US"/>
          </a:p>
        </p:txBody>
      </p:sp>
    </p:spTree>
    <p:extLst>
      <p:ext uri="{BB962C8B-B14F-4D97-AF65-F5344CB8AC3E}">
        <p14:creationId xmlns:p14="http://schemas.microsoft.com/office/powerpoint/2010/main" val="1506663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 monitor</a:t>
            </a:r>
            <a:r>
              <a:rPr lang="ja-JP" altLang="en-US"/>
              <a:t>是主要的网络间信息收集的部件</a:t>
            </a:r>
            <a:r>
              <a:rPr lang="zh-CN" altLang="en-US" dirty="0"/>
              <a:t>，</a:t>
            </a:r>
            <a:r>
              <a:rPr lang="ja-JP" altLang="en-US"/>
              <a:t>他的抽象利用到了常见的分布式拥塞控制解决方案</a:t>
            </a:r>
            <a:r>
              <a:rPr lang="zh-CN" altLang="en-US" dirty="0"/>
              <a:t>，</a:t>
            </a:r>
            <a:r>
              <a:rPr lang="ja-JP" altLang="en-US"/>
              <a:t>主要收集在通信端点上的</a:t>
            </a:r>
            <a:r>
              <a:rPr lang="en-US" altLang="zh-CN" dirty="0"/>
              <a:t>metrics</a:t>
            </a:r>
            <a:r>
              <a:rPr lang="zh-CN" altLang="en-US" dirty="0"/>
              <a:t>（</a:t>
            </a:r>
            <a:r>
              <a:rPr lang="ja-JP" altLang="en-US"/>
              <a:t>例如接收到</a:t>
            </a:r>
            <a:r>
              <a:rPr lang="en-US" altLang="zh-CN" dirty="0"/>
              <a:t>ack</a:t>
            </a:r>
            <a:r>
              <a:rPr lang="ja-JP" altLang="en-US"/>
              <a:t>和时间戳等</a:t>
            </a:r>
            <a:r>
              <a:rPr lang="zh-CN" altLang="en-US" dirty="0"/>
              <a:t>）</a:t>
            </a:r>
            <a:r>
              <a:rPr lang="ja-JP" altLang="en-US"/>
              <a:t>以及来自网络的反馈</a:t>
            </a:r>
            <a:r>
              <a:rPr lang="zh-CN" altLang="en-US" dirty="0"/>
              <a:t>，</a:t>
            </a:r>
            <a:r>
              <a:rPr lang="ja-JP" altLang="en-US"/>
              <a:t>通过收集这些数据来调度分组传输</a:t>
            </a:r>
            <a:r>
              <a:rPr lang="zh-CN" altLang="en-US" dirty="0"/>
              <a:t>。</a:t>
            </a:r>
            <a:endParaRPr lang="en-US" altLang="zh-CN" dirty="0"/>
          </a:p>
          <a:p>
            <a:endParaRPr lang="en-HK" altLang="zh-CN" dirty="0"/>
          </a:p>
          <a:p>
            <a:r>
              <a:rPr lang="ja-JP" altLang="en-US"/>
              <a:t>为此</a:t>
            </a:r>
            <a:r>
              <a:rPr lang="zh-CN" altLang="en-US" dirty="0"/>
              <a:t>，</a:t>
            </a:r>
            <a:r>
              <a:rPr lang="ja-JP" altLang="en-US"/>
              <a:t>我们将一个数据包的完整传输过程拆分成若干重要阶段</a:t>
            </a:r>
            <a:r>
              <a:rPr lang="zh-CN" altLang="en-US" dirty="0"/>
              <a:t>（</a:t>
            </a:r>
            <a:r>
              <a:rPr lang="ja-JP" altLang="en-US"/>
              <a:t>分别是数据包在源</a:t>
            </a:r>
            <a:r>
              <a:rPr lang="zh-CN" altLang="en-US" dirty="0"/>
              <a:t>、</a:t>
            </a:r>
            <a:r>
              <a:rPr lang="ja-JP" altLang="en-US"/>
              <a:t>在网络中和在目标</a:t>
            </a:r>
            <a:r>
              <a:rPr lang="zh-CN" altLang="en-US" dirty="0"/>
              <a:t>），</a:t>
            </a:r>
            <a:r>
              <a:rPr lang="ja-JP" altLang="en-US"/>
              <a:t>并在数据包进入和退出每个阶段时触发事件</a:t>
            </a:r>
            <a:r>
              <a:rPr lang="zh-CN" altLang="en-US" dirty="0"/>
              <a:t>。</a:t>
            </a:r>
            <a:r>
              <a:rPr lang="ja-JP" altLang="en-US"/>
              <a:t>编程者可以通过为这些事件注册用户定义的</a:t>
            </a:r>
            <a:r>
              <a:rPr lang="ja-JP" altLang="en-HK"/>
              <a:t>回调函数</a:t>
            </a:r>
            <a:r>
              <a:rPr lang="ja-JP" altLang="en-US"/>
              <a:t>来收集</a:t>
            </a:r>
            <a:r>
              <a:rPr lang="en-US" altLang="zh-CN" dirty="0"/>
              <a:t>metrics</a:t>
            </a:r>
            <a:r>
              <a:rPr lang="ja-JP" altLang="en-US"/>
              <a:t>或者更新</a:t>
            </a:r>
            <a:r>
              <a:rPr lang="en-US" altLang="ja-JP" dirty="0"/>
              <a:t>ASM</a:t>
            </a:r>
            <a:r>
              <a:rPr lang="ja-JP" altLang="en-US"/>
              <a:t>状态以重新配置</a:t>
            </a:r>
            <a:r>
              <a:rPr lang="en-US" altLang="zh-CN" dirty="0"/>
              <a:t>credit</a:t>
            </a:r>
            <a:r>
              <a:rPr lang="zh-CN" altLang="en-US" dirty="0"/>
              <a:t> </a:t>
            </a:r>
            <a:r>
              <a:rPr lang="en-US" altLang="zh-CN" dirty="0"/>
              <a:t>manager</a:t>
            </a:r>
            <a:endParaRPr lang="en-US" dirty="0"/>
          </a:p>
        </p:txBody>
      </p:sp>
      <p:sp>
        <p:nvSpPr>
          <p:cNvPr id="4" name="Slide Number Placeholder 3"/>
          <p:cNvSpPr>
            <a:spLocks noGrp="1"/>
          </p:cNvSpPr>
          <p:nvPr>
            <p:ph type="sldNum" sz="quarter" idx="5"/>
          </p:nvPr>
        </p:nvSpPr>
        <p:spPr/>
        <p:txBody>
          <a:bodyPr/>
          <a:lstStyle/>
          <a:p>
            <a:fld id="{9EB1E421-A4DE-B54A-9782-841E125208DA}" type="slidenum">
              <a:rPr lang="en-US" smtClean="0"/>
              <a:t>10</a:t>
            </a:fld>
            <a:endParaRPr lang="en-US"/>
          </a:p>
        </p:txBody>
      </p:sp>
    </p:spTree>
    <p:extLst>
      <p:ext uri="{BB962C8B-B14F-4D97-AF65-F5344CB8AC3E}">
        <p14:creationId xmlns:p14="http://schemas.microsoft.com/office/powerpoint/2010/main" val="523337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下面来主要描述一下事件</a:t>
            </a:r>
            <a:r>
              <a:rPr lang="zh-CN" altLang="en-US" dirty="0"/>
              <a:t>，</a:t>
            </a:r>
            <a:r>
              <a:rPr lang="ja-JP" altLang="en-US"/>
              <a:t>之前也说了</a:t>
            </a:r>
            <a:r>
              <a:rPr lang="zh-CN" altLang="en-US" dirty="0"/>
              <a:t>，</a:t>
            </a:r>
            <a:r>
              <a:rPr lang="ja-JP" altLang="en-US"/>
              <a:t>事件是在数据包进入或退出阶段时触发的</a:t>
            </a:r>
            <a:r>
              <a:rPr lang="zh-CN" altLang="en-US" dirty="0"/>
              <a:t>。</a:t>
            </a:r>
            <a:endParaRPr lang="en-US" altLang="zh-CN" dirty="0"/>
          </a:p>
          <a:p>
            <a:endParaRPr lang="en-HK" altLang="zh-CN" dirty="0"/>
          </a:p>
          <a:p>
            <a:r>
              <a:rPr lang="ja-JP" altLang="en-US"/>
              <a:t>首先是在</a:t>
            </a:r>
            <a:r>
              <a:rPr lang="en-US" altLang="zh-CN" dirty="0"/>
              <a:t>source</a:t>
            </a:r>
            <a:r>
              <a:rPr lang="ja-JP" altLang="en-US"/>
              <a:t>阶段时</a:t>
            </a:r>
            <a:r>
              <a:rPr lang="zh-CN" altLang="en-US" dirty="0"/>
              <a:t>，</a:t>
            </a:r>
            <a:r>
              <a:rPr lang="ja-JP" altLang="en-US"/>
              <a:t>每个</a:t>
            </a:r>
            <a:r>
              <a:rPr lang="en-US" altLang="ja-JP" dirty="0"/>
              <a:t>CC</a:t>
            </a:r>
            <a:r>
              <a:rPr lang="zh-CN" altLang="en-US" dirty="0"/>
              <a:t> </a:t>
            </a:r>
            <a:r>
              <a:rPr lang="en-US" altLang="zh-CN" dirty="0"/>
              <a:t>flock</a:t>
            </a:r>
            <a:r>
              <a:rPr lang="ja-JP" altLang="en-US"/>
              <a:t>在源都有自己的数据包队列</a:t>
            </a:r>
            <a:r>
              <a:rPr lang="zh-CN" altLang="en-US" dirty="0"/>
              <a:t>，</a:t>
            </a:r>
            <a:r>
              <a:rPr lang="ja-JP" altLang="en-US"/>
              <a:t>当</a:t>
            </a:r>
            <a:r>
              <a:rPr lang="en-US" altLang="ja-JP" dirty="0"/>
              <a:t>CC</a:t>
            </a:r>
            <a:r>
              <a:rPr lang="zh-CN" altLang="en-US" dirty="0"/>
              <a:t> </a:t>
            </a:r>
            <a:r>
              <a:rPr lang="en-US" altLang="zh-CN" dirty="0"/>
              <a:t>flock</a:t>
            </a:r>
            <a:r>
              <a:rPr lang="ja-JP" altLang="en-US"/>
              <a:t>需要将</a:t>
            </a:r>
            <a:r>
              <a:rPr lang="en-US" altLang="zh-CN" dirty="0"/>
              <a:t>packet</a:t>
            </a:r>
            <a:r>
              <a:rPr lang="ja-JP" altLang="en-US"/>
              <a:t>发出时</a:t>
            </a:r>
            <a:r>
              <a:rPr lang="zh-CN" altLang="en-US" dirty="0"/>
              <a:t>，</a:t>
            </a:r>
            <a:r>
              <a:rPr lang="ja-JP" altLang="en-US"/>
              <a:t>就调用回调函数</a:t>
            </a:r>
            <a:r>
              <a:rPr lang="en-US" altLang="zh-CN" dirty="0" err="1"/>
              <a:t>pkt_enqueued</a:t>
            </a:r>
            <a:r>
              <a:rPr lang="ja-JP" altLang="en-US"/>
              <a:t>将数据包入队</a:t>
            </a:r>
            <a:r>
              <a:rPr lang="zh-CN" altLang="en-US" dirty="0"/>
              <a:t>；</a:t>
            </a:r>
            <a:r>
              <a:rPr lang="ja-JP" altLang="en-US"/>
              <a:t>同理</a:t>
            </a:r>
            <a:r>
              <a:rPr lang="zh-CN" altLang="en-US" dirty="0"/>
              <a:t>，</a:t>
            </a:r>
            <a:r>
              <a:rPr lang="ja-JP" altLang="en-US"/>
              <a:t>当</a:t>
            </a:r>
            <a:r>
              <a:rPr lang="en-US" altLang="zh-CN" dirty="0"/>
              <a:t>CC</a:t>
            </a:r>
            <a:r>
              <a:rPr lang="zh-CN" altLang="en-US" dirty="0"/>
              <a:t> </a:t>
            </a:r>
            <a:r>
              <a:rPr lang="en-US" altLang="zh-CN" dirty="0"/>
              <a:t>flock</a:t>
            </a:r>
            <a:r>
              <a:rPr lang="ja-JP" altLang="en-US"/>
              <a:t>的</a:t>
            </a:r>
            <a:r>
              <a:rPr lang="en-US" altLang="zh-CN" dirty="0"/>
              <a:t>credit</a:t>
            </a:r>
            <a:r>
              <a:rPr lang="zh-CN" altLang="en-US" dirty="0"/>
              <a:t> </a:t>
            </a:r>
            <a:r>
              <a:rPr lang="en-US" altLang="zh-CN" dirty="0"/>
              <a:t>manager</a:t>
            </a:r>
            <a:r>
              <a:rPr lang="ja-JP" altLang="en-US"/>
              <a:t>有足够的</a:t>
            </a:r>
            <a:r>
              <a:rPr lang="en-US" altLang="zh-CN" dirty="0"/>
              <a:t>credit</a:t>
            </a:r>
            <a:r>
              <a:rPr lang="ja-JP" altLang="en-US"/>
              <a:t>时就将数据包</a:t>
            </a:r>
            <a:r>
              <a:rPr lang="ja-JP" altLang="en-HK"/>
              <a:t>出队</a:t>
            </a:r>
            <a:r>
              <a:rPr lang="zh-CN" altLang="en-US" dirty="0"/>
              <a:t>。</a:t>
            </a:r>
            <a:endParaRPr lang="en-US" altLang="zh-CN" dirty="0"/>
          </a:p>
          <a:p>
            <a:endParaRPr lang="en-HK" altLang="zh-CN" dirty="0"/>
          </a:p>
          <a:p>
            <a:r>
              <a:rPr lang="ja-JP" altLang="en-US"/>
              <a:t>然后在</a:t>
            </a:r>
            <a:r>
              <a:rPr lang="en-US" altLang="zh-CN" dirty="0"/>
              <a:t>network</a:t>
            </a:r>
            <a:r>
              <a:rPr lang="ja-JP" altLang="en-US"/>
              <a:t>阶段时</a:t>
            </a:r>
            <a:r>
              <a:rPr lang="zh-CN" altLang="en-US" dirty="0"/>
              <a:t>，</a:t>
            </a:r>
            <a:r>
              <a:rPr lang="ja-JP" altLang="en-US"/>
              <a:t>当</a:t>
            </a:r>
            <a:r>
              <a:rPr lang="en-US" altLang="zh-CN" dirty="0"/>
              <a:t>packet</a:t>
            </a:r>
            <a:r>
              <a:rPr lang="ja-JP" altLang="en-US"/>
              <a:t>进入该阶段就会调用回调函数</a:t>
            </a:r>
            <a:r>
              <a:rPr lang="en-US" altLang="zh-CN" dirty="0" err="1"/>
              <a:t>pkt_sent</a:t>
            </a:r>
            <a:r>
              <a:rPr lang="ja-JP" altLang="en-US"/>
              <a:t>实现</a:t>
            </a:r>
            <a:r>
              <a:rPr lang="en-US" altLang="zh-CN" dirty="0"/>
              <a:t>packet</a:t>
            </a:r>
            <a:r>
              <a:rPr lang="ja-JP" altLang="en-US"/>
              <a:t>跨网络传输</a:t>
            </a:r>
            <a:r>
              <a:rPr lang="zh-CN" altLang="en-US" dirty="0"/>
              <a:t>。</a:t>
            </a:r>
            <a:endParaRPr lang="en-US" altLang="zh-CN" dirty="0"/>
          </a:p>
          <a:p>
            <a:endParaRPr lang="en-HK" altLang="zh-CN" dirty="0"/>
          </a:p>
          <a:p>
            <a:r>
              <a:rPr lang="ja-JP" altLang="en-US"/>
              <a:t>最后当</a:t>
            </a:r>
            <a:r>
              <a:rPr lang="en-US" altLang="zh-CN" dirty="0"/>
              <a:t>packet</a:t>
            </a:r>
            <a:r>
              <a:rPr lang="ja-JP" altLang="en-US"/>
              <a:t>到达</a:t>
            </a:r>
            <a:r>
              <a:rPr lang="en-US" altLang="zh-CN" dirty="0"/>
              <a:t>destination</a:t>
            </a:r>
            <a:r>
              <a:rPr lang="ja-JP" altLang="en-US"/>
              <a:t>的网卡时</a:t>
            </a:r>
            <a:r>
              <a:rPr lang="zh-CN" altLang="en-US" dirty="0"/>
              <a:t>，</a:t>
            </a:r>
            <a:r>
              <a:rPr lang="ja-JP" altLang="en-US"/>
              <a:t>就根据</a:t>
            </a:r>
            <a:r>
              <a:rPr lang="en-US" altLang="zh-CN" dirty="0" err="1"/>
              <a:t>pkt_rcvd</a:t>
            </a:r>
            <a:r>
              <a:rPr lang="ja-JP" altLang="en-US"/>
              <a:t>进入</a:t>
            </a:r>
            <a:r>
              <a:rPr lang="en-US" altLang="zh-CN" dirty="0"/>
              <a:t>destination</a:t>
            </a:r>
            <a:r>
              <a:rPr lang="ja-JP" altLang="en-US"/>
              <a:t>阶段</a:t>
            </a:r>
            <a:r>
              <a:rPr lang="zh-CN" altLang="en-US" dirty="0"/>
              <a:t>。</a:t>
            </a:r>
            <a:endParaRPr lang="en-HK" altLang="zh-CN" dirty="0"/>
          </a:p>
        </p:txBody>
      </p:sp>
      <p:sp>
        <p:nvSpPr>
          <p:cNvPr id="4" name="Slide Number Placeholder 3"/>
          <p:cNvSpPr>
            <a:spLocks noGrp="1"/>
          </p:cNvSpPr>
          <p:nvPr>
            <p:ph type="sldNum" sz="quarter" idx="5"/>
          </p:nvPr>
        </p:nvSpPr>
        <p:spPr/>
        <p:txBody>
          <a:bodyPr/>
          <a:lstStyle/>
          <a:p>
            <a:fld id="{9EB1E421-A4DE-B54A-9782-841E125208DA}" type="slidenum">
              <a:rPr lang="en-US" smtClean="0"/>
              <a:t>11</a:t>
            </a:fld>
            <a:endParaRPr lang="en-US"/>
          </a:p>
        </p:txBody>
      </p:sp>
    </p:spTree>
    <p:extLst>
      <p:ext uri="{BB962C8B-B14F-4D97-AF65-F5344CB8AC3E}">
        <p14:creationId xmlns:p14="http://schemas.microsoft.com/office/powerpoint/2010/main" val="2219669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上述</a:t>
            </a:r>
            <a:r>
              <a:rPr lang="en-US" altLang="zh-CN" dirty="0"/>
              <a:t>packet</a:t>
            </a:r>
            <a:r>
              <a:rPr lang="ja-JP" altLang="en-US"/>
              <a:t>状态的更新都是基于每个</a:t>
            </a:r>
            <a:r>
              <a:rPr lang="en-US" altLang="zh-CN" dirty="0"/>
              <a:t>packet</a:t>
            </a:r>
            <a:r>
              <a:rPr lang="ja-JP" altLang="en-US"/>
              <a:t>所做的更新</a:t>
            </a:r>
            <a:r>
              <a:rPr lang="zh-CN" altLang="en-US" dirty="0"/>
              <a:t>，</a:t>
            </a:r>
            <a:r>
              <a:rPr lang="ja-JP" altLang="en-US"/>
              <a:t>然而许多</a:t>
            </a:r>
            <a:r>
              <a:rPr lang="en-US" altLang="ja-JP" dirty="0"/>
              <a:t>CC</a:t>
            </a:r>
            <a:r>
              <a:rPr lang="zh-CN" altLang="en-US" dirty="0"/>
              <a:t> </a:t>
            </a:r>
            <a:r>
              <a:rPr lang="en-US" altLang="zh-CN" dirty="0"/>
              <a:t>algorithm</a:t>
            </a:r>
            <a:r>
              <a:rPr lang="ja-JP" altLang="en-US"/>
              <a:t>都会以更加</a:t>
            </a:r>
            <a:r>
              <a:rPr lang="ja-JP" altLang="en-HK"/>
              <a:t>粗粒度</a:t>
            </a:r>
            <a:r>
              <a:rPr lang="ja-JP" altLang="en-US"/>
              <a:t>的方式来控制</a:t>
            </a:r>
            <a:r>
              <a:rPr lang="en-US" altLang="zh-CN" dirty="0"/>
              <a:t>packet</a:t>
            </a:r>
            <a:r>
              <a:rPr lang="ja-JP" altLang="en-US"/>
              <a:t>输入输出</a:t>
            </a:r>
            <a:r>
              <a:rPr lang="zh-CN" altLang="en-US" dirty="0"/>
              <a:t>，</a:t>
            </a:r>
            <a:r>
              <a:rPr lang="ja-JP" altLang="en-US"/>
              <a:t>例如设置拥塞窗口等</a:t>
            </a:r>
            <a:r>
              <a:rPr lang="zh-CN" altLang="en-US" dirty="0"/>
              <a:t>，</a:t>
            </a:r>
            <a:r>
              <a:rPr lang="ja-JP" altLang="en-US"/>
              <a:t>因此</a:t>
            </a:r>
            <a:r>
              <a:rPr lang="en-US" altLang="zh-CN" dirty="0" err="1"/>
              <a:t>hotcocoa</a:t>
            </a:r>
            <a:r>
              <a:rPr lang="ja-JP" altLang="en-US"/>
              <a:t>也允许编程者自己设置控制条件</a:t>
            </a:r>
            <a:r>
              <a:rPr lang="zh-CN" altLang="en-US" dirty="0"/>
              <a:t>。</a:t>
            </a:r>
            <a:endParaRPr lang="en-US" altLang="zh-CN" dirty="0"/>
          </a:p>
          <a:p>
            <a:endParaRPr lang="en-HK" altLang="zh-CN" dirty="0"/>
          </a:p>
          <a:p>
            <a:r>
              <a:rPr lang="ja-JP" altLang="en-US"/>
              <a:t>例如</a:t>
            </a:r>
            <a:r>
              <a:rPr lang="zh-CN" altLang="en-US" dirty="0"/>
              <a:t>：</a:t>
            </a:r>
            <a:r>
              <a:rPr lang="ja-JP" altLang="en-US"/>
              <a:t>定义一个</a:t>
            </a:r>
            <a:r>
              <a:rPr lang="en-US" altLang="zh-CN" dirty="0"/>
              <a:t>metric</a:t>
            </a:r>
            <a:r>
              <a:rPr lang="zh-CN" altLang="en-US" dirty="0"/>
              <a:t> </a:t>
            </a:r>
            <a:r>
              <a:rPr lang="en-US" altLang="zh-CN" dirty="0" err="1"/>
              <a:t>avg_rtt</a:t>
            </a:r>
            <a:r>
              <a:rPr lang="zh-CN" altLang="en-US" dirty="0"/>
              <a:t>，</a:t>
            </a:r>
            <a:r>
              <a:rPr lang="ja-JP" altLang="en-US"/>
              <a:t>当这个</a:t>
            </a:r>
            <a:r>
              <a:rPr lang="en-US" altLang="zh-CN" dirty="0"/>
              <a:t>metric</a:t>
            </a:r>
            <a:r>
              <a:rPr lang="ja-JP" altLang="en-US"/>
              <a:t>下降到</a:t>
            </a:r>
            <a:r>
              <a:rPr lang="en-US" altLang="zh-CN" dirty="0"/>
              <a:t>5ms</a:t>
            </a:r>
            <a:r>
              <a:rPr lang="ja-JP" altLang="en-US"/>
              <a:t>的时候就会触发事件</a:t>
            </a:r>
            <a:r>
              <a:rPr lang="zh-CN" altLang="en-US" dirty="0"/>
              <a:t>。</a:t>
            </a:r>
            <a:endParaRPr lang="en-US" dirty="0"/>
          </a:p>
        </p:txBody>
      </p:sp>
      <p:sp>
        <p:nvSpPr>
          <p:cNvPr id="4" name="Slide Number Placeholder 3"/>
          <p:cNvSpPr>
            <a:spLocks noGrp="1"/>
          </p:cNvSpPr>
          <p:nvPr>
            <p:ph type="sldNum" sz="quarter" idx="5"/>
          </p:nvPr>
        </p:nvSpPr>
        <p:spPr/>
        <p:txBody>
          <a:bodyPr/>
          <a:lstStyle/>
          <a:p>
            <a:fld id="{9EB1E421-A4DE-B54A-9782-841E125208DA}" type="slidenum">
              <a:rPr lang="en-US" smtClean="0"/>
              <a:t>12</a:t>
            </a:fld>
            <a:endParaRPr lang="en-US"/>
          </a:p>
        </p:txBody>
      </p:sp>
    </p:spTree>
    <p:extLst>
      <p:ext uri="{BB962C8B-B14F-4D97-AF65-F5344CB8AC3E}">
        <p14:creationId xmlns:p14="http://schemas.microsoft.com/office/powerpoint/2010/main" val="667463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Metric</a:t>
            </a:r>
            <a:r>
              <a:rPr lang="ja-JP" altLang="en-US"/>
              <a:t>是在数据包从源到目标传输过程中收集到的统计信息</a:t>
            </a:r>
            <a:r>
              <a:rPr lang="zh-CN" altLang="en-US" dirty="0"/>
              <a:t>，</a:t>
            </a:r>
            <a:r>
              <a:rPr lang="ja-JP" altLang="en-US"/>
              <a:t>他是按照每个</a:t>
            </a:r>
            <a:r>
              <a:rPr lang="en-US" altLang="ja-JP" dirty="0"/>
              <a:t>CC</a:t>
            </a:r>
            <a:r>
              <a:rPr lang="zh-CN" altLang="en-US" dirty="0"/>
              <a:t> </a:t>
            </a:r>
            <a:r>
              <a:rPr lang="en-US" altLang="zh-CN" dirty="0"/>
              <a:t>flock</a:t>
            </a:r>
            <a:r>
              <a:rPr lang="ja-JP" altLang="en-US"/>
              <a:t>收集的</a:t>
            </a:r>
            <a:r>
              <a:rPr lang="zh-CN" altLang="en-US" dirty="0"/>
              <a:t>。</a:t>
            </a:r>
            <a:r>
              <a:rPr lang="ja-JP" altLang="en-US"/>
              <a:t>当数据包从一个阶段切换到下一阶段时将会触发执行注册过这个</a:t>
            </a:r>
            <a:r>
              <a:rPr lang="en-US" altLang="zh-CN" dirty="0"/>
              <a:t>metric</a:t>
            </a:r>
            <a:r>
              <a:rPr lang="ja-JP" altLang="en-US"/>
              <a:t>的回调函数</a:t>
            </a:r>
            <a:r>
              <a:rPr lang="zh-CN" altLang="en-US" dirty="0"/>
              <a:t>，</a:t>
            </a:r>
            <a:r>
              <a:rPr lang="ja-JP" altLang="en-US"/>
              <a:t>来更新这些</a:t>
            </a:r>
            <a:r>
              <a:rPr lang="en-US" altLang="zh-CN" dirty="0"/>
              <a:t>metric</a:t>
            </a:r>
            <a:r>
              <a:rPr lang="ja-JP" altLang="en-US"/>
              <a:t>值</a:t>
            </a:r>
            <a:r>
              <a:rPr lang="zh-CN" altLang="en-US" dirty="0"/>
              <a:t>，</a:t>
            </a:r>
            <a:r>
              <a:rPr lang="ja-JP" altLang="en-HK"/>
              <a:t>同时</a:t>
            </a:r>
            <a:r>
              <a:rPr lang="ja-JP" altLang="en-US"/>
              <a:t>也可能由于对这些</a:t>
            </a:r>
            <a:r>
              <a:rPr lang="en-US" altLang="zh-CN" dirty="0"/>
              <a:t>metrics</a:t>
            </a:r>
            <a:r>
              <a:rPr lang="ja-JP" altLang="en-US"/>
              <a:t>的更新</a:t>
            </a:r>
            <a:r>
              <a:rPr lang="zh-CN" altLang="en-US" dirty="0"/>
              <a:t>，</a:t>
            </a:r>
            <a:r>
              <a:rPr lang="ja-JP" altLang="en-US"/>
              <a:t>触发其他事件或更新</a:t>
            </a:r>
            <a:r>
              <a:rPr lang="en-US" altLang="ja-JP" dirty="0"/>
              <a:t>ASM</a:t>
            </a:r>
            <a:r>
              <a:rPr lang="ja-JP" altLang="en-US"/>
              <a:t>状态</a:t>
            </a:r>
            <a:r>
              <a:rPr lang="zh-CN" altLang="en-US" dirty="0"/>
              <a:t>。</a:t>
            </a:r>
            <a:endParaRPr lang="en-US" dirty="0"/>
          </a:p>
        </p:txBody>
      </p:sp>
      <p:sp>
        <p:nvSpPr>
          <p:cNvPr id="4" name="Slide Number Placeholder 3"/>
          <p:cNvSpPr>
            <a:spLocks noGrp="1"/>
          </p:cNvSpPr>
          <p:nvPr>
            <p:ph type="sldNum" sz="quarter" idx="5"/>
          </p:nvPr>
        </p:nvSpPr>
        <p:spPr/>
        <p:txBody>
          <a:bodyPr/>
          <a:lstStyle/>
          <a:p>
            <a:fld id="{9EB1E421-A4DE-B54A-9782-841E125208DA}" type="slidenum">
              <a:rPr lang="en-US" smtClean="0"/>
              <a:t>13</a:t>
            </a:fld>
            <a:endParaRPr lang="en-US"/>
          </a:p>
        </p:txBody>
      </p:sp>
    </p:spTree>
    <p:extLst>
      <p:ext uri="{BB962C8B-B14F-4D97-AF65-F5344CB8AC3E}">
        <p14:creationId xmlns:p14="http://schemas.microsoft.com/office/powerpoint/2010/main" val="1458963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与单个</a:t>
            </a:r>
            <a:r>
              <a:rPr lang="en-US" altLang="zh-CN" dirty="0"/>
              <a:t>flock</a:t>
            </a:r>
            <a:r>
              <a:rPr lang="ja-JP" altLang="en-US"/>
              <a:t>相关的</a:t>
            </a:r>
            <a:r>
              <a:rPr lang="en-US" altLang="zh-CN" dirty="0"/>
              <a:t>metric</a:t>
            </a:r>
            <a:r>
              <a:rPr lang="ja-JP" altLang="en-US"/>
              <a:t>称为</a:t>
            </a:r>
            <a:r>
              <a:rPr lang="en-US" altLang="zh-CN" dirty="0"/>
              <a:t>simple</a:t>
            </a:r>
            <a:r>
              <a:rPr lang="zh-CN" altLang="en-US" dirty="0"/>
              <a:t> </a:t>
            </a:r>
            <a:r>
              <a:rPr lang="en-US" altLang="zh-CN" dirty="0"/>
              <a:t>metrics</a:t>
            </a:r>
            <a:r>
              <a:rPr lang="zh-CN" altLang="en-US" dirty="0"/>
              <a:t>，</a:t>
            </a:r>
            <a:r>
              <a:rPr lang="ja-JP" altLang="en-US"/>
              <a:t>我们可以通过四种方式定义</a:t>
            </a:r>
            <a:r>
              <a:rPr lang="zh-CN" altLang="en-US" dirty="0"/>
              <a:t>：</a:t>
            </a:r>
            <a:endParaRPr lang="en-HK" altLang="zh-CN" dirty="0"/>
          </a:p>
          <a:p>
            <a:r>
              <a:rPr lang="zh-CN" altLang="en-US" dirty="0"/>
              <a:t>（</a:t>
            </a:r>
            <a:r>
              <a:rPr lang="en-US" altLang="zh-CN" dirty="0"/>
              <a:t>1</a:t>
            </a:r>
            <a:r>
              <a:rPr lang="zh-CN" altLang="en-US" dirty="0"/>
              <a:t>）</a:t>
            </a:r>
            <a:r>
              <a:rPr lang="en-US" altLang="zh-CN" dirty="0"/>
              <a:t>metric</a:t>
            </a:r>
            <a:r>
              <a:rPr lang="ja-JP" altLang="en-US"/>
              <a:t>状态</a:t>
            </a:r>
            <a:endParaRPr lang="en-HK" altLang="ja-JP" dirty="0"/>
          </a:p>
          <a:p>
            <a:r>
              <a:rPr lang="zh-CN" altLang="en-US" dirty="0"/>
              <a:t>（</a:t>
            </a:r>
            <a:r>
              <a:rPr lang="en-US" altLang="zh-CN" dirty="0"/>
              <a:t>2</a:t>
            </a:r>
            <a:r>
              <a:rPr lang="zh-CN" altLang="en-US" dirty="0"/>
              <a:t>）</a:t>
            </a:r>
            <a:r>
              <a:rPr lang="en-US" altLang="zh-CN" dirty="0"/>
              <a:t>metric</a:t>
            </a:r>
            <a:r>
              <a:rPr lang="ja-JP" altLang="en-US"/>
              <a:t>初始化代码</a:t>
            </a:r>
            <a:endParaRPr lang="en-HK" altLang="ja-JP" dirty="0"/>
          </a:p>
          <a:p>
            <a:r>
              <a:rPr lang="zh-CN" altLang="en-US" dirty="0"/>
              <a:t>（</a:t>
            </a:r>
            <a:r>
              <a:rPr lang="en-US" altLang="zh-CN" dirty="0"/>
              <a:t>3</a:t>
            </a:r>
            <a:r>
              <a:rPr lang="zh-CN" altLang="en-US" dirty="0"/>
              <a:t>）</a:t>
            </a:r>
            <a:r>
              <a:rPr lang="ja-JP" altLang="en-US"/>
              <a:t>触发</a:t>
            </a:r>
            <a:r>
              <a:rPr lang="en-US" altLang="zh-CN" dirty="0"/>
              <a:t>metric</a:t>
            </a:r>
            <a:r>
              <a:rPr lang="ja-JP" altLang="en-US"/>
              <a:t>更新的</a:t>
            </a:r>
            <a:r>
              <a:rPr lang="ja-JP" altLang="en-HK"/>
              <a:t>事件集</a:t>
            </a:r>
            <a:endParaRPr lang="en-HK" altLang="ja-JP" dirty="0"/>
          </a:p>
          <a:p>
            <a:r>
              <a:rPr lang="zh-CN" altLang="en-US" dirty="0"/>
              <a:t>（</a:t>
            </a:r>
            <a:r>
              <a:rPr lang="en-US" altLang="zh-CN" dirty="0"/>
              <a:t>4</a:t>
            </a:r>
            <a:r>
              <a:rPr lang="zh-CN" altLang="en-US" dirty="0"/>
              <a:t>）</a:t>
            </a:r>
            <a:r>
              <a:rPr lang="ja-JP" altLang="en-US"/>
              <a:t>每个事件的回调函数</a:t>
            </a:r>
            <a:endParaRPr lang="en-HK" altLang="ja-JP" dirty="0"/>
          </a:p>
          <a:p>
            <a:endParaRPr lang="en-HK" altLang="ja-JP" dirty="0"/>
          </a:p>
          <a:p>
            <a:r>
              <a:rPr lang="en-HK" altLang="ja-JP" dirty="0"/>
              <a:t>Aggregate metrics</a:t>
            </a:r>
            <a:r>
              <a:rPr lang="ja-JP" altLang="en-HK"/>
              <a:t>是</a:t>
            </a:r>
            <a:r>
              <a:rPr lang="ja-JP" altLang="en-US"/>
              <a:t>在一组</a:t>
            </a:r>
            <a:r>
              <a:rPr lang="en-US" altLang="zh-CN" dirty="0"/>
              <a:t>flock</a:t>
            </a:r>
            <a:r>
              <a:rPr lang="ja-JP" altLang="en-US"/>
              <a:t>中组合一个简单的</a:t>
            </a:r>
            <a:r>
              <a:rPr lang="en-US" altLang="zh-CN" dirty="0"/>
              <a:t>metric</a:t>
            </a:r>
            <a:r>
              <a:rPr lang="zh-CN" altLang="en-US" dirty="0"/>
              <a:t>，</a:t>
            </a:r>
            <a:r>
              <a:rPr lang="ja-JP" altLang="en-US"/>
              <a:t>比如如果我们需要测量每个</a:t>
            </a:r>
            <a:r>
              <a:rPr lang="en-US" altLang="ja-JP" dirty="0"/>
              <a:t>VM</a:t>
            </a:r>
            <a:r>
              <a:rPr lang="ja-JP" altLang="en-US"/>
              <a:t>与所有</a:t>
            </a:r>
            <a:r>
              <a:rPr lang="en-US" altLang="zh-CN" dirty="0"/>
              <a:t>flock</a:t>
            </a:r>
            <a:r>
              <a:rPr lang="ja-JP" altLang="en-US"/>
              <a:t>通信的总速率的话</a:t>
            </a:r>
            <a:r>
              <a:rPr lang="zh-CN" altLang="en-US" dirty="0"/>
              <a:t>，</a:t>
            </a:r>
            <a:r>
              <a:rPr lang="ja-JP" altLang="en-US"/>
              <a:t>我们可以按照目标</a:t>
            </a:r>
            <a:r>
              <a:rPr lang="en-US" altLang="zh-CN" dirty="0" err="1"/>
              <a:t>ip</a:t>
            </a:r>
            <a:r>
              <a:rPr lang="ja-JP" altLang="en-US"/>
              <a:t>对</a:t>
            </a:r>
            <a:r>
              <a:rPr lang="en-US" altLang="ja-JP" dirty="0"/>
              <a:t>CC</a:t>
            </a:r>
            <a:r>
              <a:rPr lang="zh-CN" altLang="en-US" dirty="0"/>
              <a:t> </a:t>
            </a:r>
            <a:r>
              <a:rPr lang="en-US" altLang="zh-CN" dirty="0"/>
              <a:t>flock</a:t>
            </a:r>
            <a:r>
              <a:rPr lang="ja-JP" altLang="en-US"/>
              <a:t>分组</a:t>
            </a:r>
            <a:r>
              <a:rPr lang="zh-CN" altLang="en-US" dirty="0"/>
              <a:t>，</a:t>
            </a:r>
            <a:r>
              <a:rPr lang="ja-JP" altLang="en-US"/>
              <a:t>并在每个分组中合并</a:t>
            </a:r>
            <a:r>
              <a:rPr lang="en-US" altLang="zh-CN" dirty="0" err="1"/>
              <a:t>rcvd_rate</a:t>
            </a:r>
            <a:endParaRPr lang="en-HK" altLang="ja-JP" dirty="0"/>
          </a:p>
        </p:txBody>
      </p:sp>
      <p:sp>
        <p:nvSpPr>
          <p:cNvPr id="4" name="Slide Number Placeholder 3"/>
          <p:cNvSpPr>
            <a:spLocks noGrp="1"/>
          </p:cNvSpPr>
          <p:nvPr>
            <p:ph type="sldNum" sz="quarter" idx="5"/>
          </p:nvPr>
        </p:nvSpPr>
        <p:spPr/>
        <p:txBody>
          <a:bodyPr/>
          <a:lstStyle/>
          <a:p>
            <a:fld id="{9EB1E421-A4DE-B54A-9782-841E125208DA}" type="slidenum">
              <a:rPr lang="en-US" smtClean="0"/>
              <a:t>14</a:t>
            </a:fld>
            <a:endParaRPr lang="en-US"/>
          </a:p>
        </p:txBody>
      </p:sp>
    </p:spTree>
    <p:extLst>
      <p:ext uri="{BB962C8B-B14F-4D97-AF65-F5344CB8AC3E}">
        <p14:creationId xmlns:p14="http://schemas.microsoft.com/office/powerpoint/2010/main" val="364960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Credit</a:t>
            </a:r>
            <a:r>
              <a:rPr lang="zh-CN" altLang="en-US" dirty="0"/>
              <a:t> </a:t>
            </a:r>
            <a:r>
              <a:rPr lang="en-US" altLang="zh-CN" dirty="0"/>
              <a:t>manager</a:t>
            </a:r>
            <a:r>
              <a:rPr lang="ja-JP" altLang="en-US"/>
              <a:t>是</a:t>
            </a:r>
            <a:r>
              <a:rPr lang="en-US" altLang="zh-CN" dirty="0"/>
              <a:t>CC</a:t>
            </a:r>
            <a:r>
              <a:rPr lang="zh-CN" altLang="en-US" dirty="0"/>
              <a:t> </a:t>
            </a:r>
            <a:r>
              <a:rPr lang="en-US" altLang="zh-CN" dirty="0"/>
              <a:t>algorithm</a:t>
            </a:r>
            <a:r>
              <a:rPr lang="ja-JP" altLang="en-US"/>
              <a:t>的执行者</a:t>
            </a:r>
            <a:r>
              <a:rPr lang="zh-CN" altLang="en-US" dirty="0"/>
              <a:t>，</a:t>
            </a:r>
            <a:r>
              <a:rPr lang="ja-JP" altLang="en-US"/>
              <a:t>当他里面的</a:t>
            </a:r>
            <a:r>
              <a:rPr lang="en-US" altLang="ja-JP" dirty="0"/>
              <a:t>CC</a:t>
            </a:r>
            <a:r>
              <a:rPr lang="zh-CN" altLang="en-US" dirty="0"/>
              <a:t> </a:t>
            </a:r>
            <a:r>
              <a:rPr lang="en-US" altLang="zh-CN" dirty="0"/>
              <a:t>flock</a:t>
            </a:r>
            <a:r>
              <a:rPr lang="ja-JP" altLang="en-US"/>
              <a:t>满足一定的</a:t>
            </a:r>
            <a:r>
              <a:rPr lang="en-US" altLang="zh-CN" dirty="0"/>
              <a:t>credit</a:t>
            </a:r>
            <a:r>
              <a:rPr lang="ja-JP" altLang="en-US"/>
              <a:t>的时候</a:t>
            </a:r>
            <a:r>
              <a:rPr lang="zh-CN" altLang="en-US" dirty="0"/>
              <a:t>，</a:t>
            </a:r>
            <a:r>
              <a:rPr lang="ja-JP" altLang="en-US"/>
              <a:t>会执行</a:t>
            </a:r>
            <a:r>
              <a:rPr lang="en-US" altLang="ja-JP" dirty="0"/>
              <a:t>CC</a:t>
            </a:r>
            <a:r>
              <a:rPr lang="ja-JP" altLang="en-US"/>
              <a:t>算法相关的操作</a:t>
            </a:r>
            <a:r>
              <a:rPr lang="zh-CN" altLang="en-US" dirty="0"/>
              <a:t>。</a:t>
            </a:r>
            <a:endParaRPr lang="en-US" altLang="zh-CN" dirty="0"/>
          </a:p>
          <a:p>
            <a:endParaRPr lang="en-HK" altLang="zh-CN" dirty="0"/>
          </a:p>
          <a:p>
            <a:r>
              <a:rPr lang="en-US" altLang="zh-CN" dirty="0"/>
              <a:t>Credit</a:t>
            </a:r>
            <a:r>
              <a:rPr lang="zh-CN" altLang="en-US" dirty="0"/>
              <a:t> </a:t>
            </a:r>
            <a:r>
              <a:rPr lang="en-US" altLang="zh-CN" dirty="0"/>
              <a:t>manager</a:t>
            </a:r>
            <a:r>
              <a:rPr lang="ja-JP" altLang="en-US"/>
              <a:t>应当有以下几个功能</a:t>
            </a:r>
            <a:r>
              <a:rPr lang="zh-CN" altLang="en-US" dirty="0"/>
              <a:t>：</a:t>
            </a:r>
            <a:endParaRPr lang="en-HK" altLang="zh-CN" dirty="0"/>
          </a:p>
          <a:p>
            <a:pPr marL="228600" indent="-228600">
              <a:buAutoNum type="arabicPeriod"/>
            </a:pPr>
            <a:r>
              <a:rPr lang="ja-JP" altLang="en-US"/>
              <a:t>有内部变量来跟踪</a:t>
            </a:r>
            <a:r>
              <a:rPr lang="en-US" altLang="zh-CN" dirty="0"/>
              <a:t>flock</a:t>
            </a:r>
            <a:r>
              <a:rPr lang="ja-JP" altLang="en-US"/>
              <a:t>的</a:t>
            </a:r>
            <a:r>
              <a:rPr lang="en-US" altLang="zh-CN" dirty="0"/>
              <a:t>credit</a:t>
            </a:r>
          </a:p>
          <a:p>
            <a:pPr marL="228600" indent="-228600">
              <a:buAutoNum type="arabicPeriod"/>
            </a:pPr>
            <a:r>
              <a:rPr lang="ja-JP" altLang="en-US"/>
              <a:t>决定什么时候有足够的</a:t>
            </a:r>
            <a:r>
              <a:rPr lang="en-US" altLang="zh-CN" dirty="0"/>
              <a:t>credit</a:t>
            </a:r>
            <a:r>
              <a:rPr lang="ja-JP" altLang="en-US"/>
              <a:t>来发出</a:t>
            </a:r>
            <a:r>
              <a:rPr lang="en-US" altLang="zh-CN" dirty="0"/>
              <a:t>packet</a:t>
            </a:r>
            <a:r>
              <a:rPr lang="ja-JP" altLang="en-US"/>
              <a:t>以及所做的操作</a:t>
            </a:r>
            <a:r>
              <a:rPr lang="zh-CN" altLang="en-US" dirty="0"/>
              <a:t>（</a:t>
            </a:r>
            <a:r>
              <a:rPr lang="ja-JP" altLang="en-US"/>
              <a:t>依据</a:t>
            </a:r>
            <a:r>
              <a:rPr lang="en-US" altLang="ja-JP" dirty="0"/>
              <a:t>CC</a:t>
            </a:r>
            <a:r>
              <a:rPr lang="ja-JP" altLang="en-US"/>
              <a:t>算法</a:t>
            </a:r>
            <a:r>
              <a:rPr lang="zh-CN" altLang="en-US" dirty="0"/>
              <a:t>）</a:t>
            </a:r>
            <a:endParaRPr lang="en-HK" altLang="zh-CN" dirty="0"/>
          </a:p>
          <a:p>
            <a:pPr marL="228600" indent="-228600">
              <a:buAutoNum type="arabicPeriod"/>
            </a:pPr>
            <a:r>
              <a:rPr lang="ja-JP" altLang="en-US"/>
              <a:t>注册相关的事件</a:t>
            </a:r>
            <a:r>
              <a:rPr lang="zh-CN" altLang="en-US" dirty="0"/>
              <a:t>，</a:t>
            </a:r>
            <a:r>
              <a:rPr lang="ja-JP" altLang="en-US"/>
              <a:t>比如数据包入队出队等</a:t>
            </a:r>
            <a:endParaRPr lang="en-HK" altLang="ja-JP" dirty="0"/>
          </a:p>
          <a:p>
            <a:pPr marL="228600" indent="-228600">
              <a:buAutoNum type="arabicPeriod"/>
            </a:pPr>
            <a:r>
              <a:rPr lang="ja-JP" altLang="en-US"/>
              <a:t>暴露参数给</a:t>
            </a:r>
            <a:r>
              <a:rPr lang="en-US" altLang="ja-JP" dirty="0"/>
              <a:t>ASM</a:t>
            </a:r>
            <a:r>
              <a:rPr lang="ja-JP" altLang="en-US"/>
              <a:t>来配置</a:t>
            </a:r>
            <a:endParaRPr lang="en-US" dirty="0"/>
          </a:p>
        </p:txBody>
      </p:sp>
      <p:sp>
        <p:nvSpPr>
          <p:cNvPr id="4" name="Slide Number Placeholder 3"/>
          <p:cNvSpPr>
            <a:spLocks noGrp="1"/>
          </p:cNvSpPr>
          <p:nvPr>
            <p:ph type="sldNum" sz="quarter" idx="5"/>
          </p:nvPr>
        </p:nvSpPr>
        <p:spPr/>
        <p:txBody>
          <a:bodyPr/>
          <a:lstStyle/>
          <a:p>
            <a:fld id="{9EB1E421-A4DE-B54A-9782-841E125208DA}" type="slidenum">
              <a:rPr lang="en-US" smtClean="0"/>
              <a:t>15</a:t>
            </a:fld>
            <a:endParaRPr lang="en-US"/>
          </a:p>
        </p:txBody>
      </p:sp>
    </p:spTree>
    <p:extLst>
      <p:ext uri="{BB962C8B-B14F-4D97-AF65-F5344CB8AC3E}">
        <p14:creationId xmlns:p14="http://schemas.microsoft.com/office/powerpoint/2010/main" val="14840856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a:t>
            </a:r>
            <a:r>
              <a:rPr lang="en-US" altLang="zh-CN" dirty="0" err="1"/>
              <a:t>ccreding</a:t>
            </a:r>
            <a:r>
              <a:rPr lang="zh-CN" altLang="en-US" dirty="0"/>
              <a:t> </a:t>
            </a:r>
            <a:r>
              <a:rPr lang="en-US" altLang="zh-CN" dirty="0"/>
              <a:t>State</a:t>
            </a:r>
            <a:r>
              <a:rPr lang="zh-CN" altLang="en-US" dirty="0"/>
              <a:t> </a:t>
            </a:r>
            <a:r>
              <a:rPr lang="en-US" altLang="zh-CN" dirty="0"/>
              <a:t>Machine</a:t>
            </a:r>
            <a:r>
              <a:rPr lang="ja-JP" altLang="en-US"/>
              <a:t>是整个抽象框架的核心</a:t>
            </a:r>
            <a:r>
              <a:rPr lang="zh-CN" altLang="en-US" dirty="0"/>
              <a:t>，</a:t>
            </a:r>
            <a:r>
              <a:rPr lang="ja-JP" altLang="en-US"/>
              <a:t>实际上可以把他理解为一个状态机</a:t>
            </a:r>
            <a:r>
              <a:rPr lang="zh-CN" altLang="en-US" dirty="0"/>
              <a:t>。</a:t>
            </a:r>
            <a:r>
              <a:rPr lang="ja-JP" altLang="en-US"/>
              <a:t>他主要负责观察网络的状态并且基于对网络观察的状态进行状态切换</a:t>
            </a:r>
            <a:r>
              <a:rPr lang="zh-CN" altLang="en-US" dirty="0"/>
              <a:t>，</a:t>
            </a:r>
            <a:r>
              <a:rPr lang="ja-JP" altLang="en-US"/>
              <a:t>以及将</a:t>
            </a:r>
            <a:r>
              <a:rPr lang="en-US" altLang="zh-CN" dirty="0"/>
              <a:t>credit</a:t>
            </a:r>
            <a:r>
              <a:rPr lang="ja-JP" altLang="en-US"/>
              <a:t>分配给</a:t>
            </a:r>
            <a:r>
              <a:rPr lang="en-US" altLang="zh-CN" dirty="0"/>
              <a:t>credit</a:t>
            </a:r>
            <a:r>
              <a:rPr lang="zh-CN" altLang="en-US" dirty="0"/>
              <a:t> </a:t>
            </a:r>
            <a:r>
              <a:rPr lang="en-US" altLang="zh-CN" dirty="0"/>
              <a:t>manager</a:t>
            </a:r>
            <a:r>
              <a:rPr lang="zh-CN" altLang="en-US" dirty="0"/>
              <a:t>。</a:t>
            </a:r>
            <a:endParaRPr lang="en-HK" altLang="zh-CN" dirty="0"/>
          </a:p>
        </p:txBody>
      </p:sp>
      <p:sp>
        <p:nvSpPr>
          <p:cNvPr id="4" name="Slide Number Placeholder 3"/>
          <p:cNvSpPr>
            <a:spLocks noGrp="1"/>
          </p:cNvSpPr>
          <p:nvPr>
            <p:ph type="sldNum" sz="quarter" idx="5"/>
          </p:nvPr>
        </p:nvSpPr>
        <p:spPr/>
        <p:txBody>
          <a:bodyPr/>
          <a:lstStyle/>
          <a:p>
            <a:fld id="{9EB1E421-A4DE-B54A-9782-841E125208DA}" type="slidenum">
              <a:rPr lang="en-US" smtClean="0"/>
              <a:t>16</a:t>
            </a:fld>
            <a:endParaRPr lang="en-US"/>
          </a:p>
        </p:txBody>
      </p:sp>
    </p:spTree>
    <p:extLst>
      <p:ext uri="{BB962C8B-B14F-4D97-AF65-F5344CB8AC3E}">
        <p14:creationId xmlns:p14="http://schemas.microsoft.com/office/powerpoint/2010/main" val="27896252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设置</a:t>
            </a:r>
            <a:r>
              <a:rPr lang="en-US" altLang="zh-CN" dirty="0"/>
              <a:t>Design</a:t>
            </a:r>
            <a:r>
              <a:rPr lang="zh-CN" altLang="en-US" dirty="0"/>
              <a:t> </a:t>
            </a:r>
            <a:r>
              <a:rPr lang="en-US" altLang="zh-CN" dirty="0"/>
              <a:t>constraints</a:t>
            </a:r>
            <a:r>
              <a:rPr lang="ja-JP" altLang="en-US"/>
              <a:t>的目的主要是为了让这层抽象更加的</a:t>
            </a:r>
            <a:r>
              <a:rPr lang="zh-CN" altLang="en-US" dirty="0"/>
              <a:t>“</a:t>
            </a:r>
            <a:r>
              <a:rPr lang="en-US" altLang="zh-CN" dirty="0"/>
              <a:t>hardware-aware</a:t>
            </a:r>
            <a:r>
              <a:rPr lang="zh-CN" altLang="en-US" dirty="0"/>
              <a:t>”</a:t>
            </a:r>
            <a:r>
              <a:rPr lang="ja-JP" altLang="en-US"/>
              <a:t>一些</a:t>
            </a:r>
            <a:r>
              <a:rPr lang="zh-CN" altLang="en-US" dirty="0"/>
              <a:t>，</a:t>
            </a:r>
            <a:r>
              <a:rPr lang="ja-JP" altLang="en-US"/>
              <a:t>也就是为了和硬件更加贴合</a:t>
            </a:r>
            <a:r>
              <a:rPr lang="zh-CN" altLang="en-US" dirty="0"/>
              <a:t>。</a:t>
            </a:r>
            <a:endParaRPr lang="en-US" altLang="zh-CN" dirty="0"/>
          </a:p>
          <a:p>
            <a:endParaRPr lang="en-HK" altLang="zh-CN" dirty="0"/>
          </a:p>
          <a:p>
            <a:r>
              <a:rPr lang="en-US" altLang="zh-CN" dirty="0"/>
              <a:t>Design</a:t>
            </a:r>
            <a:r>
              <a:rPr lang="zh-CN" altLang="en-US" dirty="0"/>
              <a:t> </a:t>
            </a:r>
            <a:r>
              <a:rPr lang="en-US" altLang="zh-CN" dirty="0"/>
              <a:t>constraints</a:t>
            </a:r>
            <a:r>
              <a:rPr lang="ja-JP" altLang="en-US"/>
              <a:t>有两点</a:t>
            </a:r>
            <a:r>
              <a:rPr lang="zh-CN" altLang="en-US" dirty="0"/>
              <a:t>，</a:t>
            </a:r>
            <a:r>
              <a:rPr lang="ja-JP" altLang="en-US"/>
              <a:t>第一是保证每个</a:t>
            </a:r>
            <a:r>
              <a:rPr lang="en-US" altLang="zh-CN" dirty="0"/>
              <a:t>flock</a:t>
            </a:r>
            <a:r>
              <a:rPr lang="ja-JP" altLang="en-US"/>
              <a:t>中的</a:t>
            </a:r>
            <a:r>
              <a:rPr lang="en-US" altLang="zh-CN" dirty="0"/>
              <a:t>packet</a:t>
            </a:r>
            <a:r>
              <a:rPr lang="ja-JP" altLang="en-US"/>
              <a:t>只能用于更新他们自身</a:t>
            </a:r>
            <a:r>
              <a:rPr lang="en-US" altLang="zh-CN" dirty="0"/>
              <a:t>flock</a:t>
            </a:r>
            <a:r>
              <a:rPr lang="ja-JP" altLang="en-US"/>
              <a:t>的</a:t>
            </a:r>
            <a:r>
              <a:rPr lang="en-US" altLang="zh-CN" dirty="0" err="1"/>
              <a:t>asm</a:t>
            </a:r>
            <a:r>
              <a:rPr lang="ja-JP" altLang="en-US"/>
              <a:t>状态</a:t>
            </a:r>
            <a:r>
              <a:rPr lang="zh-CN" altLang="en-US" dirty="0"/>
              <a:t>。</a:t>
            </a:r>
            <a:endParaRPr lang="en-HK" altLang="zh-CN" dirty="0"/>
          </a:p>
          <a:p>
            <a:endParaRPr lang="en-HK" altLang="ja-JP" dirty="0"/>
          </a:p>
          <a:p>
            <a:r>
              <a:rPr lang="ja-JP" altLang="en-US"/>
              <a:t>每个</a:t>
            </a:r>
            <a:r>
              <a:rPr lang="en-US" altLang="zh-CN" dirty="0" err="1"/>
              <a:t>asm</a:t>
            </a:r>
            <a:r>
              <a:rPr lang="ja-JP" altLang="en-US"/>
              <a:t>实例管理一个</a:t>
            </a:r>
            <a:r>
              <a:rPr lang="en-US" altLang="ja-JP" dirty="0"/>
              <a:t>CC</a:t>
            </a:r>
            <a:r>
              <a:rPr lang="zh-CN" altLang="en-US" dirty="0"/>
              <a:t> </a:t>
            </a:r>
            <a:r>
              <a:rPr lang="en-US" altLang="zh-CN" dirty="0"/>
              <a:t>flock</a:t>
            </a:r>
            <a:r>
              <a:rPr lang="zh-CN" altLang="en-US" dirty="0"/>
              <a:t>，</a:t>
            </a:r>
            <a:r>
              <a:rPr lang="ja-JP" altLang="en-US"/>
              <a:t>因此在</a:t>
            </a:r>
            <a:r>
              <a:rPr lang="en-US" altLang="ja-JP" dirty="0"/>
              <a:t>NIC</a:t>
            </a:r>
            <a:r>
              <a:rPr lang="ja-JP" altLang="en-US"/>
              <a:t>上实现</a:t>
            </a:r>
            <a:r>
              <a:rPr lang="en-US" altLang="zh-CN" dirty="0" err="1"/>
              <a:t>hotcocoa</a:t>
            </a:r>
            <a:r>
              <a:rPr lang="ja-JP" altLang="en-US"/>
              <a:t>程序需要存储每个</a:t>
            </a:r>
            <a:r>
              <a:rPr lang="en-US" altLang="zh-CN" dirty="0"/>
              <a:t>flock</a:t>
            </a:r>
            <a:r>
              <a:rPr lang="ja-JP" altLang="en-US"/>
              <a:t>的状态并在数据包到达时以线性速度更新它</a:t>
            </a:r>
            <a:r>
              <a:rPr lang="zh-CN" altLang="en-US" dirty="0"/>
              <a:t>。</a:t>
            </a:r>
            <a:r>
              <a:rPr lang="ja-JP" altLang="en-US"/>
              <a:t>然而执行内存读写所耗费的时钟周期非常大</a:t>
            </a:r>
            <a:r>
              <a:rPr lang="zh-CN" altLang="en-US" dirty="0"/>
              <a:t>。</a:t>
            </a:r>
            <a:r>
              <a:rPr lang="ja-JP" altLang="en-US"/>
              <a:t>研究表明</a:t>
            </a:r>
            <a:r>
              <a:rPr lang="zh-CN" altLang="en-US" dirty="0"/>
              <a:t>，当今数据中心的终端主机可能拥有高达数百万的流，但在任何时候都只有几千个活跃，因此，为了根据流状态对数据包进行状态处理，可编程</a:t>
            </a:r>
            <a:r>
              <a:rPr lang="en-HK" altLang="zh-CN" dirty="0"/>
              <a:t>NIC</a:t>
            </a:r>
            <a:r>
              <a:rPr lang="zh-CN" altLang="en-US" dirty="0"/>
              <a:t>的硬件设计</a:t>
            </a:r>
            <a:r>
              <a:rPr lang="ja-JP" altLang="en-US"/>
              <a:t>是</a:t>
            </a:r>
            <a:r>
              <a:rPr lang="zh-CN" altLang="en-US" dirty="0"/>
              <a:t>将</a:t>
            </a:r>
            <a:r>
              <a:rPr lang="ja-JP" altLang="en-US"/>
              <a:t>那些活动中的</a:t>
            </a:r>
            <a:r>
              <a:rPr lang="zh-CN" altLang="en-US" dirty="0"/>
              <a:t>流及其状态存储在</a:t>
            </a:r>
            <a:r>
              <a:rPr lang="en-US" altLang="zh-CN" dirty="0"/>
              <a:t>cache</a:t>
            </a:r>
            <a:r>
              <a:rPr lang="zh-CN" altLang="en-US" dirty="0"/>
              <a:t>中，</a:t>
            </a:r>
            <a:r>
              <a:rPr lang="ja-JP" altLang="en-US"/>
              <a:t>从而</a:t>
            </a:r>
            <a:r>
              <a:rPr lang="zh-CN" altLang="en-US" dirty="0"/>
              <a:t>以可忽略的开销进行访问，</a:t>
            </a:r>
            <a:r>
              <a:rPr lang="ja-JP" altLang="en-US"/>
              <a:t>并且这样一来</a:t>
            </a:r>
            <a:r>
              <a:rPr lang="zh-CN" altLang="en-US" dirty="0"/>
              <a:t>它们</a:t>
            </a:r>
            <a:r>
              <a:rPr lang="ja-JP" altLang="en-US"/>
              <a:t>也</a:t>
            </a:r>
            <a:r>
              <a:rPr lang="zh-CN" altLang="en-US" dirty="0"/>
              <a:t>只</a:t>
            </a:r>
            <a:r>
              <a:rPr lang="ja-JP" altLang="en-US"/>
              <a:t>需</a:t>
            </a:r>
            <a:r>
              <a:rPr lang="zh-CN" altLang="en-US" dirty="0"/>
              <a:t>访问流的第一个数据包</a:t>
            </a:r>
            <a:r>
              <a:rPr lang="ja-JP" altLang="en-US"/>
              <a:t>所在</a:t>
            </a:r>
            <a:r>
              <a:rPr lang="zh-CN" altLang="en-US" dirty="0"/>
              <a:t>内存</a:t>
            </a:r>
            <a:r>
              <a:rPr lang="ja-JP" altLang="en-US"/>
              <a:t>位置</a:t>
            </a:r>
            <a:r>
              <a:rPr lang="ja-JP" altLang="en-HK"/>
              <a:t>并将</a:t>
            </a:r>
            <a:r>
              <a:rPr lang="ja-JP" altLang="en-US"/>
              <a:t>活动流存到</a:t>
            </a:r>
            <a:r>
              <a:rPr lang="en-US" altLang="zh-CN" dirty="0"/>
              <a:t>cache</a:t>
            </a:r>
            <a:r>
              <a:rPr lang="ja-JP" altLang="en-US"/>
              <a:t>中</a:t>
            </a:r>
            <a:r>
              <a:rPr lang="zh-CN" altLang="en-US" dirty="0"/>
              <a:t>。</a:t>
            </a:r>
            <a:endParaRPr lang="en-US" dirty="0"/>
          </a:p>
        </p:txBody>
      </p:sp>
      <p:sp>
        <p:nvSpPr>
          <p:cNvPr id="4" name="Slide Number Placeholder 3"/>
          <p:cNvSpPr>
            <a:spLocks noGrp="1"/>
          </p:cNvSpPr>
          <p:nvPr>
            <p:ph type="sldNum" sz="quarter" idx="5"/>
          </p:nvPr>
        </p:nvSpPr>
        <p:spPr/>
        <p:txBody>
          <a:bodyPr/>
          <a:lstStyle/>
          <a:p>
            <a:fld id="{9EB1E421-A4DE-B54A-9782-841E125208DA}" type="slidenum">
              <a:rPr lang="en-US" smtClean="0"/>
              <a:t>17</a:t>
            </a:fld>
            <a:endParaRPr lang="en-US"/>
          </a:p>
        </p:txBody>
      </p:sp>
    </p:spTree>
    <p:extLst>
      <p:ext uri="{BB962C8B-B14F-4D97-AF65-F5344CB8AC3E}">
        <p14:creationId xmlns:p14="http://schemas.microsoft.com/office/powerpoint/2010/main" val="8623976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第二个约束是</a:t>
            </a:r>
            <a:r>
              <a:rPr lang="zh-CN" altLang="en-US" dirty="0"/>
              <a:t>：</a:t>
            </a:r>
            <a:r>
              <a:rPr lang="en-US" altLang="zh-CN" dirty="0" err="1"/>
              <a:t>asm</a:t>
            </a:r>
            <a:r>
              <a:rPr lang="ja-JP" altLang="en-US"/>
              <a:t>应当仅依赖于源或目标上收集到的</a:t>
            </a:r>
            <a:r>
              <a:rPr lang="en-US" altLang="zh-CN" dirty="0"/>
              <a:t>metrics</a:t>
            </a:r>
            <a:r>
              <a:rPr lang="ja-JP" altLang="en-US"/>
              <a:t>来制定</a:t>
            </a:r>
            <a:r>
              <a:rPr lang="en-US" altLang="zh-CN" dirty="0"/>
              <a:t>credit</a:t>
            </a:r>
            <a:r>
              <a:rPr lang="ja-JP" altLang="en-US"/>
              <a:t>的分配策略</a:t>
            </a:r>
            <a:r>
              <a:rPr lang="zh-CN" altLang="en-US" dirty="0"/>
              <a:t>。</a:t>
            </a:r>
            <a:endParaRPr lang="en-US" altLang="zh-CN" dirty="0"/>
          </a:p>
          <a:p>
            <a:endParaRPr lang="en-HK" altLang="zh-CN" dirty="0"/>
          </a:p>
          <a:p>
            <a:r>
              <a:rPr lang="ja-JP" altLang="en-US"/>
              <a:t>这主要是由于</a:t>
            </a:r>
            <a:r>
              <a:rPr lang="en-US" altLang="zh-CN" dirty="0" err="1"/>
              <a:t>asm</a:t>
            </a:r>
            <a:r>
              <a:rPr lang="ja-JP" altLang="en-US"/>
              <a:t>本身驻留在源或目标</a:t>
            </a:r>
            <a:r>
              <a:rPr lang="zh-CN" altLang="en-US" dirty="0"/>
              <a:t>，</a:t>
            </a:r>
            <a:r>
              <a:rPr lang="ja-JP" altLang="en-US"/>
              <a:t>我们希望在最多</a:t>
            </a:r>
            <a:r>
              <a:rPr lang="en-US" altLang="ja-JP" dirty="0"/>
              <a:t>RTT</a:t>
            </a:r>
            <a:r>
              <a:rPr lang="ja-JP" altLang="en-US"/>
              <a:t>的时间内提供网络中的</a:t>
            </a:r>
            <a:r>
              <a:rPr lang="en-US" altLang="zh-CN" dirty="0"/>
              <a:t>metrics</a:t>
            </a:r>
            <a:r>
              <a:rPr lang="ja-JP" altLang="en-US"/>
              <a:t>数据给</a:t>
            </a:r>
            <a:r>
              <a:rPr lang="en-US" altLang="zh-CN" dirty="0" err="1"/>
              <a:t>asm</a:t>
            </a:r>
            <a:r>
              <a:rPr lang="ja-JP" altLang="en-US"/>
              <a:t>来实现及时的状态切换</a:t>
            </a:r>
            <a:r>
              <a:rPr lang="zh-CN" altLang="en-US" dirty="0"/>
              <a:t>，</a:t>
            </a:r>
            <a:r>
              <a:rPr lang="ja-JP" altLang="en-US"/>
              <a:t>因此在上述约束下</a:t>
            </a:r>
            <a:r>
              <a:rPr lang="zh-CN" altLang="en-US" dirty="0"/>
              <a:t>，</a:t>
            </a:r>
            <a:r>
              <a:rPr lang="en-US" altLang="zh-CN" dirty="0"/>
              <a:t>metrics</a:t>
            </a:r>
            <a:r>
              <a:rPr lang="ja-JP" altLang="en-US"/>
              <a:t>既可以与</a:t>
            </a:r>
            <a:r>
              <a:rPr lang="en-US" altLang="zh-CN" dirty="0" err="1"/>
              <a:t>asm</a:t>
            </a:r>
            <a:r>
              <a:rPr lang="ja-JP" altLang="en-US"/>
              <a:t>共存</a:t>
            </a:r>
            <a:r>
              <a:rPr lang="zh-CN" altLang="en-US" dirty="0"/>
              <a:t>，</a:t>
            </a:r>
            <a:r>
              <a:rPr lang="ja-JP" altLang="en-US"/>
              <a:t>也可以存在于通信的另一端并有</a:t>
            </a:r>
            <a:r>
              <a:rPr lang="en-US" altLang="zh-CN" dirty="0"/>
              <a:t>flock</a:t>
            </a:r>
            <a:r>
              <a:rPr lang="ja-JP" altLang="en-US"/>
              <a:t>在</a:t>
            </a:r>
            <a:r>
              <a:rPr lang="en-US" altLang="ja-JP" dirty="0"/>
              <a:t>RTT</a:t>
            </a:r>
            <a:r>
              <a:rPr lang="ja-JP" altLang="en-US"/>
              <a:t>时间内捎带过来</a:t>
            </a:r>
            <a:r>
              <a:rPr lang="zh-CN" altLang="en-US" dirty="0"/>
              <a:t>。</a:t>
            </a:r>
            <a:endParaRPr lang="en-US" dirty="0"/>
          </a:p>
        </p:txBody>
      </p:sp>
      <p:sp>
        <p:nvSpPr>
          <p:cNvPr id="4" name="Slide Number Placeholder 3"/>
          <p:cNvSpPr>
            <a:spLocks noGrp="1"/>
          </p:cNvSpPr>
          <p:nvPr>
            <p:ph type="sldNum" sz="quarter" idx="5"/>
          </p:nvPr>
        </p:nvSpPr>
        <p:spPr/>
        <p:txBody>
          <a:bodyPr/>
          <a:lstStyle/>
          <a:p>
            <a:fld id="{9EB1E421-A4DE-B54A-9782-841E125208DA}" type="slidenum">
              <a:rPr lang="en-US" smtClean="0"/>
              <a:t>18</a:t>
            </a:fld>
            <a:endParaRPr lang="en-US"/>
          </a:p>
        </p:txBody>
      </p:sp>
    </p:spTree>
    <p:extLst>
      <p:ext uri="{BB962C8B-B14F-4D97-AF65-F5344CB8AC3E}">
        <p14:creationId xmlns:p14="http://schemas.microsoft.com/office/powerpoint/2010/main" val="668181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在接下来的测试环节</a:t>
            </a:r>
            <a:r>
              <a:rPr lang="zh-CN" altLang="en-US" dirty="0"/>
              <a:t>，</a:t>
            </a:r>
            <a:r>
              <a:rPr lang="ja-JP" altLang="en-US"/>
              <a:t>主要是从表现能力以及模拟的角度来论证抽象的合理性</a:t>
            </a:r>
            <a:r>
              <a:rPr lang="zh-CN" altLang="en-US" dirty="0"/>
              <a:t>。</a:t>
            </a:r>
            <a:endParaRPr lang="en-US" altLang="zh-CN" dirty="0"/>
          </a:p>
          <a:p>
            <a:endParaRPr lang="en-HK" altLang="zh-CN" dirty="0"/>
          </a:p>
          <a:p>
            <a:r>
              <a:rPr lang="ja-JP" altLang="en-US"/>
              <a:t>表现力方面主要是利用他制定的</a:t>
            </a:r>
            <a:r>
              <a:rPr lang="en-US" altLang="zh-CN" dirty="0" err="1"/>
              <a:t>hotcocoa</a:t>
            </a:r>
            <a:r>
              <a:rPr lang="ja-JP" altLang="en-US"/>
              <a:t>代码规范来编写代码</a:t>
            </a:r>
            <a:r>
              <a:rPr lang="zh-CN" altLang="en-US" dirty="0"/>
              <a:t>，</a:t>
            </a:r>
            <a:r>
              <a:rPr lang="ja-JP" altLang="en-US"/>
              <a:t>对我们来说其实只是伪代码</a:t>
            </a:r>
            <a:r>
              <a:rPr lang="zh-CN" altLang="en-US" dirty="0"/>
              <a:t>，</a:t>
            </a:r>
            <a:r>
              <a:rPr lang="ja-JP" altLang="en-US"/>
              <a:t>因为并没有实际的运行结果</a:t>
            </a:r>
            <a:r>
              <a:rPr lang="zh-CN" altLang="en-US" dirty="0"/>
              <a:t>。</a:t>
            </a:r>
            <a:endParaRPr lang="en-US" dirty="0"/>
          </a:p>
        </p:txBody>
      </p:sp>
      <p:sp>
        <p:nvSpPr>
          <p:cNvPr id="4" name="Slide Number Placeholder 3"/>
          <p:cNvSpPr>
            <a:spLocks noGrp="1"/>
          </p:cNvSpPr>
          <p:nvPr>
            <p:ph type="sldNum" sz="quarter" idx="5"/>
          </p:nvPr>
        </p:nvSpPr>
        <p:spPr/>
        <p:txBody>
          <a:bodyPr/>
          <a:lstStyle/>
          <a:p>
            <a:fld id="{9EB1E421-A4DE-B54A-9782-841E125208DA}" type="slidenum">
              <a:rPr lang="en-US" smtClean="0"/>
              <a:t>19</a:t>
            </a:fld>
            <a:endParaRPr lang="en-US"/>
          </a:p>
        </p:txBody>
      </p:sp>
    </p:spTree>
    <p:extLst>
      <p:ext uri="{BB962C8B-B14F-4D97-AF65-F5344CB8AC3E}">
        <p14:creationId xmlns:p14="http://schemas.microsoft.com/office/powerpoint/2010/main" val="3849935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首先本次讲解主要按照以下顺序讲解</a:t>
            </a:r>
            <a:r>
              <a:rPr lang="zh-CN" altLang="en-US" dirty="0"/>
              <a:t>，</a:t>
            </a:r>
            <a:r>
              <a:rPr lang="ja-JP" altLang="en-US"/>
              <a:t>分别是</a:t>
            </a:r>
            <a:r>
              <a:rPr lang="zh-CN" altLang="en-US" dirty="0"/>
              <a:t>：</a:t>
            </a:r>
            <a:r>
              <a:rPr lang="en-US" altLang="zh-CN" dirty="0"/>
              <a:t>1.</a:t>
            </a:r>
            <a:r>
              <a:rPr lang="ja-JP" altLang="en-US"/>
              <a:t>介绍拥塞控制算法在数据中心的应用以及硬件实现</a:t>
            </a:r>
            <a:r>
              <a:rPr lang="zh-CN" altLang="en-US" dirty="0"/>
              <a:t>，</a:t>
            </a:r>
            <a:r>
              <a:rPr lang="ja-JP" altLang="en-US"/>
              <a:t>尤其是可编程网卡的实现等背景</a:t>
            </a:r>
            <a:endParaRPr lang="en-HK" altLang="ja-JP" dirty="0"/>
          </a:p>
          <a:p>
            <a:endParaRPr lang="en-US" altLang="zh-CN" dirty="0"/>
          </a:p>
          <a:p>
            <a:r>
              <a:rPr lang="en-US" altLang="zh-CN" dirty="0"/>
              <a:t>2.</a:t>
            </a:r>
            <a:r>
              <a:rPr lang="zh-CN" altLang="en-US" dirty="0"/>
              <a:t> </a:t>
            </a:r>
            <a:r>
              <a:rPr lang="en-US" altLang="zh-CN" dirty="0" err="1"/>
              <a:t>hotcocoa</a:t>
            </a:r>
            <a:r>
              <a:rPr lang="ja-JP" altLang="en-US"/>
              <a:t>对拥塞控制算法的抽象框架和主要细节</a:t>
            </a:r>
            <a:endParaRPr lang="en-HK" altLang="ja-JP" dirty="0"/>
          </a:p>
          <a:p>
            <a:endParaRPr lang="en-HK" altLang="ja-JP" dirty="0"/>
          </a:p>
          <a:p>
            <a:r>
              <a:rPr lang="en-US" altLang="zh-CN" dirty="0"/>
              <a:t>3.</a:t>
            </a:r>
            <a:r>
              <a:rPr lang="zh-CN" altLang="en-US" dirty="0"/>
              <a:t> </a:t>
            </a:r>
            <a:r>
              <a:rPr lang="ja-JP" altLang="en-US"/>
              <a:t>一些约束设计</a:t>
            </a:r>
            <a:r>
              <a:rPr lang="zh-CN" altLang="en-US" dirty="0"/>
              <a:t>，</a:t>
            </a:r>
            <a:r>
              <a:rPr lang="ja-JP" altLang="en-US"/>
              <a:t>这些约束主要是为了与硬件绑定和契合</a:t>
            </a:r>
            <a:endParaRPr lang="en-HK" altLang="ja-JP" dirty="0"/>
          </a:p>
          <a:p>
            <a:endParaRPr lang="en-HK" altLang="ja-JP" dirty="0"/>
          </a:p>
          <a:p>
            <a:r>
              <a:rPr lang="ja-JP" altLang="en-US"/>
              <a:t>然后是实验对抽象框架的评估和仿真</a:t>
            </a:r>
            <a:r>
              <a:rPr lang="zh-CN" altLang="en-US" dirty="0"/>
              <a:t>，</a:t>
            </a:r>
            <a:r>
              <a:rPr lang="ja-JP" altLang="en-US"/>
              <a:t>结论以及本篇</a:t>
            </a:r>
            <a:r>
              <a:rPr lang="en-US" altLang="zh-CN" dirty="0"/>
              <a:t>paper</a:t>
            </a:r>
            <a:r>
              <a:rPr lang="ja-JP" altLang="en-US"/>
              <a:t>的优缺点</a:t>
            </a:r>
            <a:r>
              <a:rPr lang="zh-CN" altLang="en-US" dirty="0"/>
              <a:t>。</a:t>
            </a:r>
            <a:endParaRPr lang="en-US" dirty="0"/>
          </a:p>
        </p:txBody>
      </p:sp>
      <p:sp>
        <p:nvSpPr>
          <p:cNvPr id="4" name="Slide Number Placeholder 3"/>
          <p:cNvSpPr>
            <a:spLocks noGrp="1"/>
          </p:cNvSpPr>
          <p:nvPr>
            <p:ph type="sldNum" sz="quarter" idx="5"/>
          </p:nvPr>
        </p:nvSpPr>
        <p:spPr/>
        <p:txBody>
          <a:bodyPr/>
          <a:lstStyle/>
          <a:p>
            <a:fld id="{9EB1E421-A4DE-B54A-9782-841E125208DA}" type="slidenum">
              <a:rPr lang="en-US" smtClean="0"/>
              <a:t>2</a:t>
            </a:fld>
            <a:endParaRPr lang="en-US"/>
          </a:p>
        </p:txBody>
      </p:sp>
    </p:spTree>
    <p:extLst>
      <p:ext uri="{BB962C8B-B14F-4D97-AF65-F5344CB8AC3E}">
        <p14:creationId xmlns:p14="http://schemas.microsoft.com/office/powerpoint/2010/main" val="10634611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然后之后的仿真过程主要是利用</a:t>
            </a:r>
            <a:r>
              <a:rPr lang="en-US" altLang="zh-CN" dirty="0" err="1"/>
              <a:t>hotcocoa</a:t>
            </a:r>
            <a:r>
              <a:rPr lang="ja-JP" altLang="en-US"/>
              <a:t>的抽象写成</a:t>
            </a:r>
            <a:r>
              <a:rPr lang="en-US" altLang="ja-JP" dirty="0"/>
              <a:t>C</a:t>
            </a:r>
            <a:r>
              <a:rPr lang="en-US" altLang="zh-CN" dirty="0"/>
              <a:t>++</a:t>
            </a:r>
            <a:r>
              <a:rPr lang="ja-JP" altLang="en-US"/>
              <a:t>程序模拟了</a:t>
            </a:r>
            <a:r>
              <a:rPr lang="en-US" altLang="ja-JP" dirty="0"/>
              <a:t>Reno</a:t>
            </a:r>
            <a:r>
              <a:rPr lang="ja-JP" altLang="en-US"/>
              <a:t>算法</a:t>
            </a:r>
            <a:r>
              <a:rPr lang="zh-CN" altLang="en-US" dirty="0"/>
              <a:t>，</a:t>
            </a:r>
            <a:r>
              <a:rPr lang="ja-JP" altLang="en-US"/>
              <a:t>并将其合并到了</a:t>
            </a:r>
            <a:r>
              <a:rPr lang="en-US" altLang="zh-CN" dirty="0"/>
              <a:t>ns2</a:t>
            </a:r>
            <a:r>
              <a:rPr lang="ja-JP" altLang="en-US"/>
              <a:t>中</a:t>
            </a:r>
            <a:r>
              <a:rPr lang="zh-CN" altLang="en-US" dirty="0"/>
              <a:t>，</a:t>
            </a:r>
            <a:r>
              <a:rPr lang="ja-JP" altLang="en-US"/>
              <a:t>然后和</a:t>
            </a:r>
            <a:r>
              <a:rPr lang="en-US" altLang="zh-CN" dirty="0"/>
              <a:t>ns2</a:t>
            </a:r>
            <a:r>
              <a:rPr lang="ja-JP" altLang="en-US"/>
              <a:t>原本的</a:t>
            </a:r>
            <a:r>
              <a:rPr lang="en-US" altLang="ja-JP" dirty="0"/>
              <a:t>R</a:t>
            </a:r>
            <a:r>
              <a:rPr lang="en-US" altLang="zh-CN" dirty="0"/>
              <a:t>eno</a:t>
            </a:r>
            <a:r>
              <a:rPr lang="ja-JP" altLang="en-US"/>
              <a:t>进行了对比</a:t>
            </a:r>
            <a:r>
              <a:rPr lang="zh-CN" altLang="en-US" dirty="0"/>
              <a:t>，</a:t>
            </a:r>
            <a:r>
              <a:rPr lang="ja-JP" altLang="en-US"/>
              <a:t>发现完全遵循了</a:t>
            </a:r>
            <a:r>
              <a:rPr lang="en-US" altLang="zh-CN" dirty="0"/>
              <a:t>ns2</a:t>
            </a:r>
            <a:r>
              <a:rPr lang="ja-JP" altLang="en-US"/>
              <a:t>在使用</a:t>
            </a:r>
            <a:r>
              <a:rPr lang="en-US" altLang="ja-JP" dirty="0"/>
              <a:t>Reno</a:t>
            </a:r>
            <a:r>
              <a:rPr lang="ja-JP" altLang="en-US"/>
              <a:t>后的行为</a:t>
            </a:r>
            <a:r>
              <a:rPr lang="zh-CN" altLang="en-US" dirty="0"/>
              <a:t>，</a:t>
            </a:r>
            <a:r>
              <a:rPr lang="ja-JP" altLang="en-US"/>
              <a:t>从而说明在这个抽象框架的基础上实现的</a:t>
            </a:r>
            <a:r>
              <a:rPr lang="en-US" altLang="zh-CN" dirty="0"/>
              <a:t>cc</a:t>
            </a:r>
            <a:r>
              <a:rPr lang="ja-JP" altLang="en-US"/>
              <a:t>算法和原有的</a:t>
            </a:r>
            <a:r>
              <a:rPr lang="en-US" altLang="zh-CN" dirty="0"/>
              <a:t>cc</a:t>
            </a:r>
            <a:r>
              <a:rPr lang="ja-JP" altLang="en-US"/>
              <a:t>算法是等价的</a:t>
            </a:r>
            <a:r>
              <a:rPr lang="zh-CN" altLang="en-US" dirty="0"/>
              <a:t>。</a:t>
            </a:r>
            <a:endParaRPr lang="en-US" dirty="0"/>
          </a:p>
        </p:txBody>
      </p:sp>
      <p:sp>
        <p:nvSpPr>
          <p:cNvPr id="4" name="Slide Number Placeholder 3"/>
          <p:cNvSpPr>
            <a:spLocks noGrp="1"/>
          </p:cNvSpPr>
          <p:nvPr>
            <p:ph type="sldNum" sz="quarter" idx="5"/>
          </p:nvPr>
        </p:nvSpPr>
        <p:spPr/>
        <p:txBody>
          <a:bodyPr/>
          <a:lstStyle/>
          <a:p>
            <a:fld id="{9EB1E421-A4DE-B54A-9782-841E125208DA}" type="slidenum">
              <a:rPr lang="en-US" smtClean="0"/>
              <a:t>20</a:t>
            </a:fld>
            <a:endParaRPr lang="en-US"/>
          </a:p>
        </p:txBody>
      </p:sp>
    </p:spTree>
    <p:extLst>
      <p:ext uri="{BB962C8B-B14F-4D97-AF65-F5344CB8AC3E}">
        <p14:creationId xmlns:p14="http://schemas.microsoft.com/office/powerpoint/2010/main" val="755256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之后作者还给了之后</a:t>
            </a:r>
            <a:r>
              <a:rPr lang="en-US" altLang="zh-CN" dirty="0" err="1"/>
              <a:t>hotcocoa</a:t>
            </a:r>
            <a:r>
              <a:rPr lang="ja-JP" altLang="en-US"/>
              <a:t>的</a:t>
            </a:r>
            <a:r>
              <a:rPr lang="en-US" altLang="zh-CN" dirty="0"/>
              <a:t>complier</a:t>
            </a:r>
            <a:r>
              <a:rPr lang="ja-JP" altLang="en-US"/>
              <a:t>的实现概念图</a:t>
            </a:r>
            <a:r>
              <a:rPr lang="zh-CN" altLang="en-US" dirty="0"/>
              <a:t>，</a:t>
            </a:r>
            <a:r>
              <a:rPr lang="ja-JP" altLang="en-US"/>
              <a:t>这里我就不提了</a:t>
            </a:r>
            <a:r>
              <a:rPr lang="zh-CN" altLang="en-US" dirty="0"/>
              <a:t>。</a:t>
            </a:r>
            <a:r>
              <a:rPr lang="ja-JP" altLang="en-US"/>
              <a:t>原因一方面是因为我之前在查他的</a:t>
            </a:r>
            <a:r>
              <a:rPr lang="en-US" altLang="zh-CN" dirty="0" err="1"/>
              <a:t>github</a:t>
            </a:r>
            <a:r>
              <a:rPr lang="ja-JP" altLang="en-US"/>
              <a:t>上时很久没有更新了</a:t>
            </a:r>
            <a:r>
              <a:rPr lang="zh-CN" altLang="en-US" dirty="0"/>
              <a:t>，</a:t>
            </a:r>
            <a:r>
              <a:rPr lang="ja-JP" altLang="en-US"/>
              <a:t>可能这个</a:t>
            </a:r>
            <a:r>
              <a:rPr lang="en-US" altLang="zh-CN" dirty="0"/>
              <a:t>complier</a:t>
            </a:r>
            <a:r>
              <a:rPr lang="ja-JP" altLang="en-US"/>
              <a:t>不是很好实现</a:t>
            </a:r>
            <a:r>
              <a:rPr lang="zh-CN" altLang="en-US" dirty="0"/>
              <a:t>，</a:t>
            </a:r>
            <a:r>
              <a:rPr lang="ja-JP" altLang="en-US"/>
              <a:t>另一方面是实验室之后是打算直接在可编程网卡上进行的操作</a:t>
            </a:r>
            <a:r>
              <a:rPr lang="zh-CN" altLang="en-US" dirty="0"/>
              <a:t>，</a:t>
            </a:r>
            <a:r>
              <a:rPr lang="ja-JP" altLang="en-US"/>
              <a:t>只需要借用一下他的这个</a:t>
            </a:r>
            <a:r>
              <a:rPr lang="en-US" altLang="ja-JP" dirty="0"/>
              <a:t>CC</a:t>
            </a:r>
            <a:r>
              <a:rPr lang="ja-JP" altLang="en-US"/>
              <a:t>算法抽象框架</a:t>
            </a:r>
            <a:r>
              <a:rPr lang="zh-CN" altLang="en-US" dirty="0"/>
              <a:t>，</a:t>
            </a:r>
            <a:r>
              <a:rPr lang="ja-JP" altLang="en-US"/>
              <a:t>并不需要利用这门语言</a:t>
            </a:r>
            <a:r>
              <a:rPr lang="zh-CN" altLang="en-US" dirty="0"/>
              <a:t>，</a:t>
            </a:r>
            <a:r>
              <a:rPr lang="ja-JP" altLang="en-US"/>
              <a:t>所以这部分是没有什么帮助的</a:t>
            </a:r>
            <a:r>
              <a:rPr lang="zh-CN" altLang="en-US" dirty="0"/>
              <a:t>。</a:t>
            </a:r>
            <a:endParaRPr lang="en-US" dirty="0"/>
          </a:p>
        </p:txBody>
      </p:sp>
      <p:sp>
        <p:nvSpPr>
          <p:cNvPr id="4" name="Slide Number Placeholder 3"/>
          <p:cNvSpPr>
            <a:spLocks noGrp="1"/>
          </p:cNvSpPr>
          <p:nvPr>
            <p:ph type="sldNum" sz="quarter" idx="5"/>
          </p:nvPr>
        </p:nvSpPr>
        <p:spPr/>
        <p:txBody>
          <a:bodyPr/>
          <a:lstStyle/>
          <a:p>
            <a:fld id="{9EB1E421-A4DE-B54A-9782-841E125208DA}" type="slidenum">
              <a:rPr lang="en-US" smtClean="0"/>
              <a:t>21</a:t>
            </a:fld>
            <a:endParaRPr lang="en-US"/>
          </a:p>
        </p:txBody>
      </p:sp>
    </p:spTree>
    <p:extLst>
      <p:ext uri="{BB962C8B-B14F-4D97-AF65-F5344CB8AC3E}">
        <p14:creationId xmlns:p14="http://schemas.microsoft.com/office/powerpoint/2010/main" val="18948277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我们来讲讲这篇</a:t>
            </a:r>
            <a:r>
              <a:rPr lang="en-US" altLang="ja-JP" dirty="0"/>
              <a:t>paper</a:t>
            </a:r>
            <a:r>
              <a:rPr lang="ja-JP" altLang="en-US"/>
              <a:t>的结论</a:t>
            </a:r>
            <a:r>
              <a:rPr lang="zh-CN" altLang="en-US" dirty="0"/>
              <a:t>：</a:t>
            </a:r>
            <a:r>
              <a:rPr lang="en-US" altLang="zh-CN" dirty="0" err="1"/>
              <a:t>hotcocoa</a:t>
            </a:r>
            <a:r>
              <a:rPr lang="ja-JP" altLang="en-US"/>
              <a:t>提出了一种通用的</a:t>
            </a:r>
            <a:r>
              <a:rPr lang="en-US" altLang="zh-CN" dirty="0"/>
              <a:t>cc</a:t>
            </a:r>
            <a:r>
              <a:rPr lang="ja-JP" altLang="en-US"/>
              <a:t>算法框架</a:t>
            </a:r>
            <a:r>
              <a:rPr lang="zh-CN" altLang="en-US" dirty="0"/>
              <a:t>，</a:t>
            </a:r>
            <a:r>
              <a:rPr lang="ja-JP" altLang="en-US"/>
              <a:t>能够将多种常用</a:t>
            </a:r>
            <a:r>
              <a:rPr lang="en-US" altLang="ja-JP" dirty="0"/>
              <a:t>CC</a:t>
            </a:r>
            <a:r>
              <a:rPr lang="ja-JP" altLang="en-US"/>
              <a:t>算法统一实现并能够直接在硬件中运行</a:t>
            </a:r>
            <a:r>
              <a:rPr lang="zh-CN" altLang="en-US" dirty="0"/>
              <a:t>。</a:t>
            </a:r>
            <a:endParaRPr lang="en-US" dirty="0"/>
          </a:p>
        </p:txBody>
      </p:sp>
      <p:sp>
        <p:nvSpPr>
          <p:cNvPr id="4" name="Slide Number Placeholder 3"/>
          <p:cNvSpPr>
            <a:spLocks noGrp="1"/>
          </p:cNvSpPr>
          <p:nvPr>
            <p:ph type="sldNum" sz="quarter" idx="5"/>
          </p:nvPr>
        </p:nvSpPr>
        <p:spPr/>
        <p:txBody>
          <a:bodyPr/>
          <a:lstStyle/>
          <a:p>
            <a:fld id="{9EB1E421-A4DE-B54A-9782-841E125208DA}" type="slidenum">
              <a:rPr lang="en-US" smtClean="0"/>
              <a:t>23</a:t>
            </a:fld>
            <a:endParaRPr lang="en-US"/>
          </a:p>
        </p:txBody>
      </p:sp>
    </p:spTree>
    <p:extLst>
      <p:ext uri="{BB962C8B-B14F-4D97-AF65-F5344CB8AC3E}">
        <p14:creationId xmlns:p14="http://schemas.microsoft.com/office/powerpoint/2010/main" val="10422102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最后再来描述一下这篇文章的优点和缺点</a:t>
            </a:r>
            <a:r>
              <a:rPr lang="zh-CN" altLang="en-US" dirty="0"/>
              <a:t>：</a:t>
            </a:r>
            <a:endParaRPr lang="en-US" altLang="zh-CN" dirty="0"/>
          </a:p>
          <a:p>
            <a:endParaRPr lang="en-HK" altLang="zh-CN" dirty="0"/>
          </a:p>
          <a:p>
            <a:r>
              <a:rPr lang="ja-JP" altLang="en-HK"/>
              <a:t>优点</a:t>
            </a:r>
            <a:r>
              <a:rPr lang="ja-JP" altLang="en-US"/>
              <a:t>一个</a:t>
            </a:r>
            <a:r>
              <a:rPr lang="ja-JP" altLang="en-HK"/>
              <a:t>是</a:t>
            </a:r>
            <a:r>
              <a:rPr lang="ja-JP" altLang="en-US"/>
              <a:t>他提出了一种通用的</a:t>
            </a:r>
            <a:r>
              <a:rPr lang="en-US" altLang="ja-JP" dirty="0"/>
              <a:t>CC</a:t>
            </a:r>
            <a:r>
              <a:rPr lang="ja-JP" altLang="en-US"/>
              <a:t>算法抽象框架</a:t>
            </a:r>
            <a:r>
              <a:rPr lang="zh-CN" altLang="en-US" dirty="0"/>
              <a:t>，</a:t>
            </a:r>
            <a:r>
              <a:rPr lang="ja-JP" altLang="en-US"/>
              <a:t>并且该框架考虑到了硬件实现细节</a:t>
            </a:r>
            <a:r>
              <a:rPr lang="zh-CN" altLang="en-US" dirty="0"/>
              <a:t>，</a:t>
            </a:r>
            <a:r>
              <a:rPr lang="ja-JP" altLang="en-US"/>
              <a:t>能够直接在硬件上实现</a:t>
            </a:r>
            <a:r>
              <a:rPr lang="zh-CN" altLang="en-US" dirty="0"/>
              <a:t>；</a:t>
            </a:r>
            <a:r>
              <a:rPr lang="ja-JP" altLang="en-US"/>
              <a:t>另一个是他里面的一些抽象细节</a:t>
            </a:r>
            <a:r>
              <a:rPr lang="zh-CN" altLang="en-US" dirty="0"/>
              <a:t>，</a:t>
            </a:r>
            <a:r>
              <a:rPr lang="ja-JP" altLang="en-US"/>
              <a:t>比如状态机</a:t>
            </a:r>
            <a:r>
              <a:rPr lang="zh-CN" altLang="en-US" dirty="0"/>
              <a:t> </a:t>
            </a:r>
            <a:r>
              <a:rPr lang="ja-JP" altLang="en-US"/>
              <a:t>触发器等和一些硬件编程语言比如</a:t>
            </a:r>
            <a:r>
              <a:rPr lang="en-US" altLang="zh-CN" dirty="0" err="1"/>
              <a:t>verilog</a:t>
            </a:r>
            <a:r>
              <a:rPr lang="ja-JP" altLang="en-US"/>
              <a:t>比较类似</a:t>
            </a:r>
            <a:r>
              <a:rPr lang="zh-CN" altLang="en-US" dirty="0"/>
              <a:t>，</a:t>
            </a:r>
            <a:r>
              <a:rPr lang="ja-JP" altLang="en-US"/>
              <a:t>这也增加了</a:t>
            </a:r>
            <a:r>
              <a:rPr lang="en-US" altLang="zh-CN" dirty="0" err="1"/>
              <a:t>hotcocoa</a:t>
            </a:r>
            <a:r>
              <a:rPr lang="ja-JP" altLang="en-US"/>
              <a:t>抽象框架在可编程硬件上的应用</a:t>
            </a:r>
            <a:r>
              <a:rPr lang="zh-CN" altLang="en-US" dirty="0"/>
              <a:t>。</a:t>
            </a:r>
            <a:endParaRPr lang="en-HK" altLang="zh-CN" dirty="0"/>
          </a:p>
          <a:p>
            <a:endParaRPr lang="en-HK" dirty="0"/>
          </a:p>
          <a:p>
            <a:r>
              <a:rPr lang="ja-JP" altLang="en-US"/>
              <a:t>缺点当然主要是</a:t>
            </a:r>
            <a:r>
              <a:rPr lang="zh-CN" altLang="en-US" dirty="0"/>
              <a:t>：</a:t>
            </a:r>
            <a:r>
              <a:rPr lang="ja-JP" altLang="en-US"/>
              <a:t>像他的语言规范没有完整提供</a:t>
            </a:r>
            <a:r>
              <a:rPr lang="zh-CN" altLang="en-US" dirty="0"/>
              <a:t>，</a:t>
            </a:r>
            <a:r>
              <a:rPr lang="ja-JP" altLang="en-US"/>
              <a:t>编译器也还没有实现等</a:t>
            </a:r>
            <a:r>
              <a:rPr lang="zh-CN" altLang="en-US" dirty="0"/>
              <a:t>。</a:t>
            </a:r>
            <a:endParaRPr lang="en-US" dirty="0"/>
          </a:p>
        </p:txBody>
      </p:sp>
      <p:sp>
        <p:nvSpPr>
          <p:cNvPr id="4" name="Slide Number Placeholder 3"/>
          <p:cNvSpPr>
            <a:spLocks noGrp="1"/>
          </p:cNvSpPr>
          <p:nvPr>
            <p:ph type="sldNum" sz="quarter" idx="5"/>
          </p:nvPr>
        </p:nvSpPr>
        <p:spPr/>
        <p:txBody>
          <a:bodyPr/>
          <a:lstStyle/>
          <a:p>
            <a:fld id="{9EB1E421-A4DE-B54A-9782-841E125208DA}" type="slidenum">
              <a:rPr lang="en-US" smtClean="0"/>
              <a:t>24</a:t>
            </a:fld>
            <a:endParaRPr lang="en-US"/>
          </a:p>
        </p:txBody>
      </p:sp>
    </p:spTree>
    <p:extLst>
      <p:ext uri="{BB962C8B-B14F-4D97-AF65-F5344CB8AC3E}">
        <p14:creationId xmlns:p14="http://schemas.microsoft.com/office/powerpoint/2010/main" val="18657853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B1E421-A4DE-B54A-9782-841E125208DA}" type="slidenum">
              <a:rPr lang="en-US" smtClean="0"/>
              <a:t>25</a:t>
            </a:fld>
            <a:endParaRPr lang="en-US"/>
          </a:p>
        </p:txBody>
      </p:sp>
    </p:spTree>
    <p:extLst>
      <p:ext uri="{BB962C8B-B14F-4D97-AF65-F5344CB8AC3E}">
        <p14:creationId xmlns:p14="http://schemas.microsoft.com/office/powerpoint/2010/main" val="535510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拥塞控制算法在数据中心网络中发挥着重要作用</a:t>
            </a:r>
            <a:r>
              <a:rPr lang="zh-CN" altLang="en-US" dirty="0"/>
              <a:t>，</a:t>
            </a:r>
            <a:r>
              <a:rPr lang="ja-JP" altLang="en-US"/>
              <a:t>无论是对数据中心网络的效率还是服务用户的质量上都有非常重要的帮助</a:t>
            </a:r>
            <a:r>
              <a:rPr lang="zh-CN" altLang="en-US" dirty="0"/>
              <a:t>。</a:t>
            </a:r>
            <a:endParaRPr lang="en-HK" altLang="zh-CN" dirty="0"/>
          </a:p>
          <a:p>
            <a:endParaRPr lang="en-HK" altLang="zh-CN" dirty="0"/>
          </a:p>
          <a:p>
            <a:r>
              <a:rPr lang="ja-JP" altLang="en-US"/>
              <a:t>我们通常在</a:t>
            </a:r>
            <a:r>
              <a:rPr lang="en-US" altLang="ja-JP" dirty="0"/>
              <a:t>VM</a:t>
            </a:r>
            <a:r>
              <a:rPr lang="ja-JP" altLang="en-US"/>
              <a:t>的管理程序中部署</a:t>
            </a:r>
            <a:r>
              <a:rPr lang="en-US" altLang="ja-JP" dirty="0"/>
              <a:t>CC</a:t>
            </a:r>
            <a:r>
              <a:rPr lang="ja-JP" altLang="en-US"/>
              <a:t>算法</a:t>
            </a:r>
            <a:r>
              <a:rPr lang="zh-CN" altLang="en-US" dirty="0"/>
              <a:t>，</a:t>
            </a:r>
            <a:r>
              <a:rPr lang="ja-JP" altLang="en-US"/>
              <a:t>这样使得</a:t>
            </a:r>
            <a:r>
              <a:rPr lang="en-US" altLang="ja-JP" dirty="0"/>
              <a:t>VM</a:t>
            </a:r>
            <a:r>
              <a:rPr lang="ja-JP" altLang="en-US"/>
              <a:t>能够对网络环境及时作出调整</a:t>
            </a:r>
            <a:r>
              <a:rPr lang="zh-CN" altLang="en-US" dirty="0"/>
              <a:t>，</a:t>
            </a:r>
            <a:r>
              <a:rPr lang="ja-JP" altLang="en-US"/>
              <a:t>但是同样也会导致由于在软件层面进行拥塞控制和数据包交换而带来</a:t>
            </a:r>
            <a:r>
              <a:rPr lang="en-US" altLang="zh-CN" dirty="0"/>
              <a:t>CPU</a:t>
            </a:r>
            <a:r>
              <a:rPr lang="ja-JP" altLang="en-US"/>
              <a:t>效率的下降</a:t>
            </a:r>
            <a:r>
              <a:rPr lang="zh-CN" altLang="en-US" dirty="0"/>
              <a:t>。</a:t>
            </a:r>
            <a:endParaRPr lang="en-HK" altLang="zh-CN" dirty="0"/>
          </a:p>
          <a:p>
            <a:endParaRPr lang="en-HK" altLang="zh-CN" dirty="0"/>
          </a:p>
          <a:p>
            <a:r>
              <a:rPr lang="ja-JP" altLang="en-US"/>
              <a:t>此外</a:t>
            </a:r>
            <a:r>
              <a:rPr lang="zh-CN" altLang="en-US" dirty="0"/>
              <a:t>，</a:t>
            </a:r>
            <a:r>
              <a:rPr lang="ja-JP" altLang="en-US"/>
              <a:t>基于软件的</a:t>
            </a:r>
            <a:r>
              <a:rPr lang="en-US" altLang="zh-CN" dirty="0"/>
              <a:t>rate</a:t>
            </a:r>
            <a:r>
              <a:rPr lang="zh-CN" altLang="en-US" dirty="0"/>
              <a:t> </a:t>
            </a:r>
            <a:r>
              <a:rPr lang="en-US" altLang="zh-CN" dirty="0"/>
              <a:t>control</a:t>
            </a:r>
            <a:r>
              <a:rPr lang="zh-CN" altLang="en-US" dirty="0"/>
              <a:t> </a:t>
            </a:r>
            <a:r>
              <a:rPr lang="en-US" altLang="zh-CN" dirty="0"/>
              <a:t>engine</a:t>
            </a:r>
            <a:r>
              <a:rPr lang="ja-JP" altLang="en-US"/>
              <a:t>依赖于软件定时器来为数据包加时间戳</a:t>
            </a:r>
            <a:r>
              <a:rPr lang="zh-CN" altLang="en-US" dirty="0"/>
              <a:t>，</a:t>
            </a:r>
            <a:r>
              <a:rPr lang="ja-JP" altLang="en-US"/>
              <a:t>然而这些基于软件的定时器相对于硬件定时器并不准确并且存在几个数量级的漂移</a:t>
            </a:r>
            <a:r>
              <a:rPr lang="en-US" altLang="zh-CN" dirty="0"/>
              <a:t>.</a:t>
            </a:r>
            <a:endParaRPr lang="en-HK" altLang="zh-CN" dirty="0"/>
          </a:p>
          <a:p>
            <a:endParaRPr lang="en-HK" dirty="0"/>
          </a:p>
          <a:p>
            <a:r>
              <a:rPr lang="ja-JP" altLang="en-US"/>
              <a:t>例如</a:t>
            </a:r>
            <a:r>
              <a:rPr lang="zh-CN" altLang="en-US" dirty="0"/>
              <a:t>：仅仅以</a:t>
            </a:r>
            <a:r>
              <a:rPr lang="en-US" altLang="zh-CN" dirty="0"/>
              <a:t>10</a:t>
            </a:r>
            <a:r>
              <a:rPr lang="en-HK" altLang="zh-CN" dirty="0"/>
              <a:t>Gbps</a:t>
            </a:r>
            <a:r>
              <a:rPr lang="zh-CN" altLang="en-US" dirty="0"/>
              <a:t>的速度在</a:t>
            </a:r>
            <a:r>
              <a:rPr lang="en-HK" altLang="zh-CN" dirty="0"/>
              <a:t>NIC</a:t>
            </a:r>
            <a:r>
              <a:rPr lang="zh-CN" altLang="en-US" dirty="0"/>
              <a:t>和</a:t>
            </a:r>
            <a:r>
              <a:rPr lang="en-HK" altLang="zh-CN" dirty="0"/>
              <a:t>VM</a:t>
            </a:r>
            <a:r>
              <a:rPr lang="zh-CN" altLang="en-US" dirty="0"/>
              <a:t>之间切换数据包可以在</a:t>
            </a:r>
            <a:r>
              <a:rPr lang="en-US" altLang="zh-CN" dirty="0"/>
              <a:t>12</a:t>
            </a:r>
            <a:r>
              <a:rPr lang="zh-CN" altLang="en-US" dirty="0"/>
              <a:t>核机器上利用高达</a:t>
            </a:r>
            <a:r>
              <a:rPr lang="en-US" altLang="zh-CN" dirty="0"/>
              <a:t>45</a:t>
            </a:r>
            <a:r>
              <a:rPr lang="zh-CN" altLang="en-US" dirty="0"/>
              <a:t>％的</a:t>
            </a:r>
            <a:r>
              <a:rPr lang="en-HK" altLang="zh-CN" dirty="0"/>
              <a:t>CPU</a:t>
            </a:r>
            <a:r>
              <a:rPr lang="zh-CN" altLang="en-US" dirty="0"/>
              <a:t>，</a:t>
            </a:r>
            <a:r>
              <a:rPr lang="ja-JP" altLang="en-US"/>
              <a:t>因此对于现在</a:t>
            </a:r>
            <a:r>
              <a:rPr lang="en-US" altLang="zh-CN" dirty="0"/>
              <a:t>100Gbps</a:t>
            </a:r>
            <a:r>
              <a:rPr lang="ja-JP" altLang="en-US"/>
              <a:t>以上的网卡的广泛应用</a:t>
            </a:r>
            <a:r>
              <a:rPr lang="zh-CN" altLang="en-US" dirty="0"/>
              <a:t>，</a:t>
            </a:r>
            <a:r>
              <a:rPr lang="ja-JP" altLang="en-US"/>
              <a:t>对于实现流量塑形以及数据包切换等工作</a:t>
            </a:r>
            <a:r>
              <a:rPr lang="zh-CN" altLang="en-US" dirty="0"/>
              <a:t>，</a:t>
            </a:r>
            <a:r>
              <a:rPr lang="en-US" altLang="zh-CN" dirty="0"/>
              <a:t>VM</a:t>
            </a:r>
            <a:r>
              <a:rPr lang="ja-JP" altLang="en-US"/>
              <a:t>管理程序需要额外的</a:t>
            </a:r>
            <a:r>
              <a:rPr lang="en-US" altLang="ja-JP" dirty="0"/>
              <a:t>CPU</a:t>
            </a:r>
            <a:r>
              <a:rPr lang="ja-JP" altLang="en-US"/>
              <a:t>核及内存</a:t>
            </a:r>
            <a:r>
              <a:rPr lang="zh-CN" altLang="en-US" dirty="0"/>
              <a:t>，</a:t>
            </a:r>
            <a:r>
              <a:rPr lang="ja-JP" altLang="en-US"/>
              <a:t>而这样会导致成本的提升</a:t>
            </a:r>
            <a:r>
              <a:rPr lang="zh-CN" altLang="en-US" dirty="0"/>
              <a:t>，</a:t>
            </a:r>
            <a:r>
              <a:rPr lang="ja-JP" altLang="en-US"/>
              <a:t>影响数据中心收入</a:t>
            </a:r>
            <a:r>
              <a:rPr lang="zh-CN" altLang="en-US" dirty="0"/>
              <a:t>。</a:t>
            </a:r>
            <a:endParaRPr lang="en-US" dirty="0"/>
          </a:p>
        </p:txBody>
      </p:sp>
      <p:sp>
        <p:nvSpPr>
          <p:cNvPr id="4" name="Slide Number Placeholder 3"/>
          <p:cNvSpPr>
            <a:spLocks noGrp="1"/>
          </p:cNvSpPr>
          <p:nvPr>
            <p:ph type="sldNum" sz="quarter" idx="5"/>
          </p:nvPr>
        </p:nvSpPr>
        <p:spPr/>
        <p:txBody>
          <a:bodyPr/>
          <a:lstStyle/>
          <a:p>
            <a:fld id="{9EB1E421-A4DE-B54A-9782-841E125208DA}" type="slidenum">
              <a:rPr lang="en-US" smtClean="0"/>
              <a:t>3</a:t>
            </a:fld>
            <a:endParaRPr lang="en-US"/>
          </a:p>
        </p:txBody>
      </p:sp>
    </p:spTree>
    <p:extLst>
      <p:ext uri="{BB962C8B-B14F-4D97-AF65-F5344CB8AC3E}">
        <p14:creationId xmlns:p14="http://schemas.microsoft.com/office/powerpoint/2010/main" val="2390880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为了节省</a:t>
            </a:r>
            <a:r>
              <a:rPr lang="en-US" altLang="ja-JP" dirty="0"/>
              <a:t>CPU</a:t>
            </a:r>
            <a:r>
              <a:rPr lang="ja-JP" altLang="en-US"/>
              <a:t>资源</a:t>
            </a:r>
            <a:r>
              <a:rPr lang="zh-CN" altLang="en-US" dirty="0"/>
              <a:t>，</a:t>
            </a:r>
            <a:r>
              <a:rPr lang="ja-JP" altLang="en-US"/>
              <a:t>现在已经出现了一些技术来加速</a:t>
            </a:r>
            <a:r>
              <a:rPr lang="en-US" altLang="ja-JP" dirty="0"/>
              <a:t>CPU</a:t>
            </a:r>
            <a:r>
              <a:rPr lang="ja-JP" altLang="en-US"/>
              <a:t>和</a:t>
            </a:r>
            <a:r>
              <a:rPr lang="en-US" altLang="ja-JP" dirty="0"/>
              <a:t>NIC</a:t>
            </a:r>
            <a:r>
              <a:rPr lang="ja-JP" altLang="en-US"/>
              <a:t>之间的通信</a:t>
            </a:r>
            <a:r>
              <a:rPr lang="zh-CN" altLang="en-US" dirty="0"/>
              <a:t>。</a:t>
            </a:r>
            <a:r>
              <a:rPr lang="ja-JP" altLang="en-US"/>
              <a:t>主要方案有几种</a:t>
            </a:r>
            <a:r>
              <a:rPr lang="zh-CN" altLang="en-US" dirty="0"/>
              <a:t>，</a:t>
            </a:r>
            <a:r>
              <a:rPr lang="ja-JP" altLang="en-US"/>
              <a:t>一是</a:t>
            </a:r>
            <a:r>
              <a:rPr lang="en-US" altLang="zh-CN" dirty="0"/>
              <a:t>bypass</a:t>
            </a:r>
            <a:r>
              <a:rPr lang="ja-JP" altLang="en-US"/>
              <a:t>这个过程</a:t>
            </a:r>
            <a:r>
              <a:rPr lang="zh-CN" altLang="en-US" dirty="0"/>
              <a:t>，</a:t>
            </a:r>
            <a:r>
              <a:rPr lang="ja-JP" altLang="en-US"/>
              <a:t>例如</a:t>
            </a:r>
            <a:r>
              <a:rPr lang="en-US" altLang="ja-JP" dirty="0"/>
              <a:t>Single Root I/O Virtualization</a:t>
            </a:r>
            <a:r>
              <a:rPr lang="ja-JP" altLang="en-US"/>
              <a:t>能够使得</a:t>
            </a:r>
            <a:r>
              <a:rPr lang="en-US" altLang="ja-JP" dirty="0"/>
              <a:t>VM</a:t>
            </a:r>
            <a:r>
              <a:rPr lang="ja-JP" altLang="en-US"/>
              <a:t>绕过管理程序并将数据包直接发送到</a:t>
            </a:r>
            <a:r>
              <a:rPr lang="en-US" altLang="ja-JP" dirty="0"/>
              <a:t>NIC</a:t>
            </a:r>
            <a:r>
              <a:rPr lang="ja-JP" altLang="en-US"/>
              <a:t>上</a:t>
            </a:r>
            <a:r>
              <a:rPr lang="zh-CN" altLang="en-US" dirty="0"/>
              <a:t>。</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二是将多种网络功能</a:t>
            </a:r>
            <a:r>
              <a:rPr lang="en-US" altLang="zh-CN" dirty="0"/>
              <a:t>offload</a:t>
            </a:r>
            <a:r>
              <a:rPr lang="ja-JP" altLang="en-US"/>
              <a:t>到网卡上来</a:t>
            </a:r>
            <a:r>
              <a:rPr lang="zh-CN" altLang="en-US" dirty="0"/>
              <a:t>，</a:t>
            </a:r>
            <a:r>
              <a:rPr lang="ja-JP" altLang="en-US"/>
              <a:t>比如微软在今年</a:t>
            </a:r>
            <a:r>
              <a:rPr lang="en-US" altLang="zh-CN" dirty="0" err="1"/>
              <a:t>nsdi</a:t>
            </a:r>
            <a:r>
              <a:rPr lang="ja-JP" altLang="en-US"/>
              <a:t>上发布的</a:t>
            </a:r>
            <a:r>
              <a:rPr lang="en-US" altLang="ja-JP" dirty="0"/>
              <a:t>paper</a:t>
            </a:r>
            <a:r>
              <a:rPr lang="ja-JP" altLang="en-US"/>
              <a:t>中介绍的</a:t>
            </a:r>
            <a:r>
              <a:rPr lang="en-US" altLang="zh-CN" dirty="0" err="1"/>
              <a:t>accelnet</a:t>
            </a:r>
            <a:r>
              <a:rPr lang="zh-CN" altLang="en-US" dirty="0"/>
              <a:t>，</a:t>
            </a:r>
            <a:r>
              <a:rPr lang="ja-JP" altLang="en-US"/>
              <a:t>这篇文章之前文信也</a:t>
            </a:r>
            <a:r>
              <a:rPr lang="ja-JP" altLang="en-HK"/>
              <a:t>讲到过</a:t>
            </a:r>
            <a:r>
              <a:rPr lang="zh-CN" altLang="en-US" dirty="0"/>
              <a:t>，</a:t>
            </a:r>
            <a:r>
              <a:rPr lang="ja-JP" altLang="en-US"/>
              <a:t>他是基于</a:t>
            </a:r>
            <a:r>
              <a:rPr lang="en-US" altLang="ja-JP" dirty="0"/>
              <a:t>FPGA</a:t>
            </a:r>
            <a:r>
              <a:rPr lang="ja-JP" altLang="en-US"/>
              <a:t>的</a:t>
            </a:r>
            <a:r>
              <a:rPr lang="en-US" altLang="zh-CN" dirty="0" err="1"/>
              <a:t>smartnic</a:t>
            </a:r>
            <a:r>
              <a:rPr lang="ja-JP" altLang="en-US"/>
              <a:t>部署的网络</a:t>
            </a:r>
            <a:r>
              <a:rPr lang="zh-CN" altLang="en-US" dirty="0"/>
              <a:t>，</a:t>
            </a:r>
            <a:r>
              <a:rPr lang="ja-JP" altLang="en-US"/>
              <a:t>将</a:t>
            </a:r>
            <a:r>
              <a:rPr lang="en-US" altLang="zh-CN" dirty="0"/>
              <a:t>host</a:t>
            </a:r>
            <a:r>
              <a:rPr lang="ja-JP" altLang="en-US"/>
              <a:t>上的网络功能迁移到了网卡上做</a:t>
            </a:r>
            <a:r>
              <a:rPr lang="zh-CN" altLang="en-US" dirty="0"/>
              <a:t>，</a:t>
            </a:r>
            <a:r>
              <a:rPr lang="ja-JP" altLang="en-US"/>
              <a:t>达到一个速率提升效果</a:t>
            </a:r>
            <a:r>
              <a:rPr lang="zh-CN" altLang="en-US" dirty="0"/>
              <a:t>。</a:t>
            </a:r>
            <a:endParaRPr lang="en-HK"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HK" altLang="zh-CN" dirty="0"/>
          </a:p>
          <a:p>
            <a:r>
              <a:rPr lang="ja-JP" altLang="en-US"/>
              <a:t>这个思想在这篇</a:t>
            </a:r>
            <a:r>
              <a:rPr lang="en-US" altLang="zh-CN" dirty="0"/>
              <a:t>paper</a:t>
            </a:r>
            <a:r>
              <a:rPr lang="ja-JP" altLang="en-US"/>
              <a:t>中也体现了出来</a:t>
            </a:r>
            <a:r>
              <a:rPr lang="zh-CN" altLang="en-US" dirty="0"/>
              <a:t>，</a:t>
            </a:r>
            <a:r>
              <a:rPr lang="ja-JP" altLang="en-US"/>
              <a:t>它希望的通过</a:t>
            </a:r>
            <a:r>
              <a:rPr lang="ja-JP" altLang="en-HK"/>
              <a:t>可编程</a:t>
            </a:r>
            <a:r>
              <a:rPr lang="ja-JP" altLang="en-US"/>
              <a:t>网卡来在硬件上实现整个拥塞控制算法</a:t>
            </a:r>
            <a:r>
              <a:rPr lang="zh-CN" altLang="en-US" dirty="0"/>
              <a:t>。</a:t>
            </a:r>
            <a:endParaRPr lang="en-US" dirty="0"/>
          </a:p>
        </p:txBody>
      </p:sp>
      <p:sp>
        <p:nvSpPr>
          <p:cNvPr id="4" name="Slide Number Placeholder 3"/>
          <p:cNvSpPr>
            <a:spLocks noGrp="1"/>
          </p:cNvSpPr>
          <p:nvPr>
            <p:ph type="sldNum" sz="quarter" idx="5"/>
          </p:nvPr>
        </p:nvSpPr>
        <p:spPr/>
        <p:txBody>
          <a:bodyPr/>
          <a:lstStyle/>
          <a:p>
            <a:fld id="{9EB1E421-A4DE-B54A-9782-841E125208DA}" type="slidenum">
              <a:rPr lang="en-US" smtClean="0"/>
              <a:t>4</a:t>
            </a:fld>
            <a:endParaRPr lang="en-US"/>
          </a:p>
        </p:txBody>
      </p:sp>
    </p:spTree>
    <p:extLst>
      <p:ext uri="{BB962C8B-B14F-4D97-AF65-F5344CB8AC3E}">
        <p14:creationId xmlns:p14="http://schemas.microsoft.com/office/powerpoint/2010/main" val="2305614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然而这里作者认为直接采用可编程网卡会存在一些挑战</a:t>
            </a:r>
            <a:r>
              <a:rPr lang="zh-CN" altLang="en-US" dirty="0"/>
              <a:t>，</a:t>
            </a:r>
            <a:r>
              <a:rPr lang="ja-JP" altLang="en-US"/>
              <a:t>例如需要有相关的专业技能储备</a:t>
            </a:r>
            <a:r>
              <a:rPr lang="zh-CN" altLang="en-US" dirty="0"/>
              <a:t>，</a:t>
            </a:r>
            <a:r>
              <a:rPr lang="ja-JP" altLang="en-US"/>
              <a:t>以及一些涉及可编程网卡的</a:t>
            </a:r>
            <a:r>
              <a:rPr lang="en-US" altLang="ja-JP" dirty="0"/>
              <a:t>API</a:t>
            </a:r>
            <a:r>
              <a:rPr lang="zh-CN" altLang="en-US" dirty="0"/>
              <a:t>，</a:t>
            </a:r>
            <a:r>
              <a:rPr lang="ja-JP" altLang="en-US"/>
              <a:t>像</a:t>
            </a:r>
            <a:r>
              <a:rPr lang="en-US" altLang="zh-CN" dirty="0" err="1"/>
              <a:t>verilog</a:t>
            </a:r>
            <a:r>
              <a:rPr lang="en-US" altLang="zh-CN" dirty="0"/>
              <a:t>,</a:t>
            </a:r>
            <a:r>
              <a:rPr lang="zh-CN" altLang="en-US" dirty="0"/>
              <a:t> </a:t>
            </a:r>
            <a:r>
              <a:rPr lang="en-US" altLang="zh-CN" dirty="0"/>
              <a:t>p4</a:t>
            </a:r>
            <a:r>
              <a:rPr lang="ja-JP" altLang="en-US"/>
              <a:t>等都是非常底层的语言</a:t>
            </a:r>
            <a:r>
              <a:rPr lang="zh-CN" altLang="en-US" dirty="0"/>
              <a:t>，</a:t>
            </a:r>
            <a:r>
              <a:rPr lang="ja-JP" altLang="en-US"/>
              <a:t>并且这要求网络设计人员需要局限于硬件资源考虑拥塞控制设计而不是高级算法</a:t>
            </a:r>
            <a:r>
              <a:rPr lang="zh-CN" altLang="en-US" dirty="0"/>
              <a:t>，</a:t>
            </a:r>
            <a:r>
              <a:rPr lang="ja-JP" altLang="en-US"/>
              <a:t>因此使用这些</a:t>
            </a:r>
            <a:r>
              <a:rPr lang="en-US" altLang="ja-JP" dirty="0"/>
              <a:t>API</a:t>
            </a:r>
            <a:r>
              <a:rPr lang="ja-JP" altLang="en-US"/>
              <a:t>来设计和部署</a:t>
            </a:r>
            <a:r>
              <a:rPr lang="en-US" altLang="ja-JP" dirty="0"/>
              <a:t>CC</a:t>
            </a:r>
            <a:r>
              <a:rPr lang="zh-CN" altLang="en-US" dirty="0"/>
              <a:t> </a:t>
            </a:r>
            <a:r>
              <a:rPr lang="en-US" altLang="zh-CN" dirty="0"/>
              <a:t>algorithm</a:t>
            </a:r>
            <a:r>
              <a:rPr lang="ja-JP" altLang="en-US"/>
              <a:t>需要花费较大的努力</a:t>
            </a:r>
            <a:r>
              <a:rPr lang="zh-CN" altLang="en-US" dirty="0"/>
              <a:t>。</a:t>
            </a:r>
            <a:endParaRPr lang="en-US" dirty="0"/>
          </a:p>
        </p:txBody>
      </p:sp>
      <p:sp>
        <p:nvSpPr>
          <p:cNvPr id="4" name="Slide Number Placeholder 3"/>
          <p:cNvSpPr>
            <a:spLocks noGrp="1"/>
          </p:cNvSpPr>
          <p:nvPr>
            <p:ph type="sldNum" sz="quarter" idx="5"/>
          </p:nvPr>
        </p:nvSpPr>
        <p:spPr/>
        <p:txBody>
          <a:bodyPr/>
          <a:lstStyle/>
          <a:p>
            <a:fld id="{9EB1E421-A4DE-B54A-9782-841E125208DA}" type="slidenum">
              <a:rPr lang="en-US" smtClean="0"/>
              <a:t>5</a:t>
            </a:fld>
            <a:endParaRPr lang="en-US"/>
          </a:p>
        </p:txBody>
      </p:sp>
    </p:spTree>
    <p:extLst>
      <p:ext uri="{BB962C8B-B14F-4D97-AF65-F5344CB8AC3E}">
        <p14:creationId xmlns:p14="http://schemas.microsoft.com/office/powerpoint/2010/main" val="4146948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于是自然而然的就有了创造一个中间层的思想</a:t>
            </a:r>
            <a:r>
              <a:rPr lang="zh-CN" altLang="en-US" dirty="0"/>
              <a:t>，</a:t>
            </a:r>
            <a:r>
              <a:rPr lang="ja-JP" altLang="en-US"/>
              <a:t>文章的说法叫</a:t>
            </a:r>
            <a:r>
              <a:rPr lang="en-US" altLang="zh-CN" dirty="0"/>
              <a:t>sweet</a:t>
            </a:r>
            <a:r>
              <a:rPr lang="zh-CN" altLang="en-US" dirty="0"/>
              <a:t> </a:t>
            </a:r>
            <a:r>
              <a:rPr lang="en-US" altLang="zh-CN" dirty="0"/>
              <a:t>point</a:t>
            </a:r>
            <a:r>
              <a:rPr lang="zh-CN" altLang="en-US" dirty="0"/>
              <a:t>，</a:t>
            </a:r>
            <a:r>
              <a:rPr lang="ja-JP" altLang="en-US"/>
              <a:t>找到一种能够将多个拥塞控制算法统一抽象的方式</a:t>
            </a:r>
            <a:r>
              <a:rPr lang="zh-CN" altLang="en-US" dirty="0"/>
              <a:t>，</a:t>
            </a:r>
            <a:r>
              <a:rPr lang="ja-JP" altLang="en-US"/>
              <a:t>并且同时能够在真实硬件局限下成功运行</a:t>
            </a:r>
            <a:r>
              <a:rPr lang="zh-CN" altLang="en-US" dirty="0"/>
              <a:t>。</a:t>
            </a:r>
            <a:r>
              <a:rPr lang="ja-JP" altLang="en-US"/>
              <a:t>通过对许多拥塞控制算法的回顾和思考</a:t>
            </a:r>
            <a:r>
              <a:rPr lang="zh-CN" altLang="en-US" dirty="0"/>
              <a:t>，</a:t>
            </a:r>
            <a:r>
              <a:rPr lang="ja-JP" altLang="en-US"/>
              <a:t>找到了对</a:t>
            </a:r>
            <a:r>
              <a:rPr lang="en-US" altLang="ja-JP" dirty="0"/>
              <a:t>CC</a:t>
            </a:r>
            <a:r>
              <a:rPr lang="ja-JP" altLang="en-US"/>
              <a:t>算法描述的通用结构</a:t>
            </a:r>
            <a:r>
              <a:rPr lang="zh-CN" altLang="en-US" dirty="0"/>
              <a:t>，</a:t>
            </a:r>
            <a:r>
              <a:rPr lang="ja-JP" altLang="en-US"/>
              <a:t>使得编程者不必深度挖掘</a:t>
            </a:r>
            <a:r>
              <a:rPr lang="en-US" altLang="zh-CN" dirty="0" err="1"/>
              <a:t>verilog</a:t>
            </a:r>
            <a:r>
              <a:rPr lang="ja-JP" altLang="en-US"/>
              <a:t>代码或管理</a:t>
            </a:r>
            <a:r>
              <a:rPr lang="en-US" altLang="zh-CN" dirty="0"/>
              <a:t>p4</a:t>
            </a:r>
            <a:r>
              <a:rPr lang="zh-CN" altLang="en-US" dirty="0"/>
              <a:t> </a:t>
            </a:r>
            <a:r>
              <a:rPr lang="en-US" altLang="zh-CN" dirty="0"/>
              <a:t>table</a:t>
            </a:r>
            <a:r>
              <a:rPr lang="zh-CN" altLang="en-US" dirty="0"/>
              <a:t> </a:t>
            </a:r>
            <a:r>
              <a:rPr lang="en-US" altLang="zh-CN" dirty="0"/>
              <a:t>entries</a:t>
            </a:r>
            <a:r>
              <a:rPr lang="ja-JP" altLang="en-US"/>
              <a:t>就能达到网络加速的目的</a:t>
            </a:r>
            <a:r>
              <a:rPr lang="zh-CN" altLang="en-US" dirty="0"/>
              <a:t>。</a:t>
            </a:r>
            <a:endParaRPr lang="en-US" dirty="0"/>
          </a:p>
        </p:txBody>
      </p:sp>
      <p:sp>
        <p:nvSpPr>
          <p:cNvPr id="4" name="Slide Number Placeholder 3"/>
          <p:cNvSpPr>
            <a:spLocks noGrp="1"/>
          </p:cNvSpPr>
          <p:nvPr>
            <p:ph type="sldNum" sz="quarter" idx="5"/>
          </p:nvPr>
        </p:nvSpPr>
        <p:spPr/>
        <p:txBody>
          <a:bodyPr/>
          <a:lstStyle/>
          <a:p>
            <a:fld id="{9EB1E421-A4DE-B54A-9782-841E125208DA}" type="slidenum">
              <a:rPr lang="en-US" smtClean="0"/>
              <a:t>6</a:t>
            </a:fld>
            <a:endParaRPr lang="en-US"/>
          </a:p>
        </p:txBody>
      </p:sp>
    </p:spTree>
    <p:extLst>
      <p:ext uri="{BB962C8B-B14F-4D97-AF65-F5344CB8AC3E}">
        <p14:creationId xmlns:p14="http://schemas.microsoft.com/office/powerpoint/2010/main" val="2946605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下面来描述一下这里对拥塞控制算法所做的抽象细节</a:t>
            </a:r>
            <a:r>
              <a:rPr lang="zh-CN" altLang="en-US" dirty="0"/>
              <a:t>。</a:t>
            </a:r>
            <a:endParaRPr lang="en-US" altLang="zh-CN" dirty="0"/>
          </a:p>
          <a:p>
            <a:endParaRPr lang="en-HK" altLang="zh-CN" dirty="0"/>
          </a:p>
          <a:p>
            <a:r>
              <a:rPr lang="ja-JP" altLang="en-US"/>
              <a:t>这里总共抽象出了四个元素用于拥塞控制的解决方案</a:t>
            </a:r>
            <a:r>
              <a:rPr lang="zh-CN" altLang="en-US" dirty="0"/>
              <a:t>：</a:t>
            </a:r>
            <a:endParaRPr lang="en-US" altLang="zh-CN" dirty="0"/>
          </a:p>
          <a:p>
            <a:endParaRPr lang="en-HK" altLang="zh-CN" dirty="0"/>
          </a:p>
          <a:p>
            <a:r>
              <a:rPr lang="ja-JP" altLang="en-US"/>
              <a:t>首先是</a:t>
            </a:r>
            <a:r>
              <a:rPr lang="en-US" altLang="ja-JP" dirty="0"/>
              <a:t>CC</a:t>
            </a:r>
            <a:r>
              <a:rPr lang="zh-CN" altLang="en-US" dirty="0"/>
              <a:t> </a:t>
            </a:r>
            <a:r>
              <a:rPr lang="en-US" altLang="zh-CN" dirty="0"/>
              <a:t>Flock</a:t>
            </a:r>
            <a:r>
              <a:rPr lang="zh-CN" altLang="en-US" dirty="0"/>
              <a:t>，</a:t>
            </a:r>
            <a:r>
              <a:rPr lang="en-US" altLang="zh-CN" dirty="0"/>
              <a:t>CC</a:t>
            </a:r>
            <a:r>
              <a:rPr lang="zh-CN" altLang="en-US" dirty="0"/>
              <a:t> </a:t>
            </a:r>
            <a:r>
              <a:rPr lang="en-US" altLang="zh-CN" dirty="0"/>
              <a:t>Flock</a:t>
            </a:r>
            <a:r>
              <a:rPr lang="ja-JP" altLang="en-US"/>
              <a:t>可以被认为是用于拥塞控制处理的最小数据单元</a:t>
            </a:r>
            <a:r>
              <a:rPr lang="zh-CN" altLang="en-US" dirty="0"/>
              <a:t>，</a:t>
            </a:r>
            <a:r>
              <a:rPr lang="ja-JP" altLang="en-US"/>
              <a:t>他是一组数据包的集合</a:t>
            </a:r>
            <a:endParaRPr lang="en-US" altLang="ja-JP" dirty="0"/>
          </a:p>
          <a:p>
            <a:endParaRPr lang="en-HK" altLang="ja-JP" dirty="0"/>
          </a:p>
          <a:p>
            <a:pPr lvl="0"/>
            <a:r>
              <a:rPr lang="en-US" altLang="zh-CN" dirty="0"/>
              <a:t>Configuration</a:t>
            </a:r>
            <a:r>
              <a:rPr lang="zh-CN" altLang="en-US" dirty="0"/>
              <a:t> </a:t>
            </a:r>
            <a:r>
              <a:rPr lang="en-US" altLang="zh-CN" dirty="0"/>
              <a:t>Credit</a:t>
            </a:r>
            <a:r>
              <a:rPr lang="zh-CN" altLang="en-US" dirty="0"/>
              <a:t> </a:t>
            </a:r>
            <a:r>
              <a:rPr lang="en-US" altLang="zh-CN" dirty="0"/>
              <a:t>Manager</a:t>
            </a:r>
            <a:r>
              <a:rPr lang="ja-JP" altLang="en-US"/>
              <a:t>是一种控制</a:t>
            </a:r>
            <a:r>
              <a:rPr lang="en-US" altLang="zh-CN" dirty="0"/>
              <a:t>CC</a:t>
            </a:r>
            <a:r>
              <a:rPr lang="zh-CN" altLang="en-US" dirty="0"/>
              <a:t> </a:t>
            </a:r>
            <a:r>
              <a:rPr lang="en-US" altLang="zh-CN" dirty="0"/>
              <a:t>Flock</a:t>
            </a:r>
            <a:r>
              <a:rPr lang="ja-JP" altLang="en-US"/>
              <a:t>输出速率的组件</a:t>
            </a:r>
            <a:r>
              <a:rPr lang="zh-CN" altLang="en-US" dirty="0"/>
              <a:t>，</a:t>
            </a:r>
            <a:r>
              <a:rPr lang="ja-JP" altLang="en-US"/>
              <a:t>当</a:t>
            </a:r>
            <a:r>
              <a:rPr lang="en-US" altLang="ja-JP" dirty="0"/>
              <a:t>CC</a:t>
            </a:r>
            <a:r>
              <a:rPr lang="zh-CN" altLang="en-US" dirty="0"/>
              <a:t> </a:t>
            </a:r>
            <a:r>
              <a:rPr lang="en-US" altLang="zh-CN" dirty="0"/>
              <a:t>Flock</a:t>
            </a:r>
            <a:r>
              <a:rPr lang="ja-JP" altLang="en-US"/>
              <a:t>有足够的</a:t>
            </a:r>
            <a:r>
              <a:rPr lang="en-US" altLang="zh-CN" dirty="0"/>
              <a:t>credit</a:t>
            </a:r>
            <a:r>
              <a:rPr lang="ja-JP" altLang="en-US"/>
              <a:t>时才允许这些</a:t>
            </a:r>
            <a:r>
              <a:rPr lang="en-US" altLang="zh-CN" dirty="0"/>
              <a:t>packet</a:t>
            </a:r>
            <a:r>
              <a:rPr lang="ja-JP" altLang="en-US"/>
              <a:t>输出</a:t>
            </a:r>
            <a:r>
              <a:rPr lang="zh-CN" altLang="en-US" dirty="0"/>
              <a:t>。</a:t>
            </a:r>
            <a:endParaRPr lang="en-US" altLang="zh-CN" dirty="0"/>
          </a:p>
          <a:p>
            <a:pPr lvl="0"/>
            <a:endParaRPr lang="en-HK" altLang="zh-CN" dirty="0"/>
          </a:p>
          <a:p>
            <a:pPr lvl="0"/>
            <a:r>
              <a:rPr lang="en-US" altLang="zh-CN" dirty="0"/>
              <a:t>Accrediting</a:t>
            </a:r>
            <a:r>
              <a:rPr lang="zh-CN" altLang="en-US" dirty="0"/>
              <a:t> </a:t>
            </a:r>
            <a:r>
              <a:rPr lang="en-US" altLang="zh-CN" dirty="0"/>
              <a:t>State</a:t>
            </a:r>
            <a:r>
              <a:rPr lang="zh-CN" altLang="en-US" dirty="0"/>
              <a:t> </a:t>
            </a:r>
            <a:r>
              <a:rPr lang="en-US" altLang="zh-CN" dirty="0"/>
              <a:t>Manager</a:t>
            </a:r>
            <a:r>
              <a:rPr lang="ja-JP" altLang="en-US"/>
              <a:t>是整个拥塞控制策略的核心</a:t>
            </a:r>
            <a:r>
              <a:rPr lang="zh-CN" altLang="en-US" dirty="0"/>
              <a:t>，</a:t>
            </a:r>
            <a:r>
              <a:rPr lang="ja-JP" altLang="en-US"/>
              <a:t>他根据所运行的</a:t>
            </a:r>
            <a:r>
              <a:rPr lang="en-US" altLang="zh-CN" dirty="0"/>
              <a:t>CC</a:t>
            </a:r>
            <a:r>
              <a:rPr lang="zh-CN" altLang="en-US" dirty="0"/>
              <a:t> </a:t>
            </a:r>
            <a:r>
              <a:rPr lang="en-US" altLang="zh-CN" dirty="0"/>
              <a:t>algorithm</a:t>
            </a:r>
            <a:r>
              <a:rPr lang="ja-JP" altLang="en-US"/>
              <a:t>以及当前状态来决定给</a:t>
            </a:r>
            <a:r>
              <a:rPr lang="en-US" altLang="zh-CN" dirty="0"/>
              <a:t>credit</a:t>
            </a:r>
            <a:r>
              <a:rPr lang="zh-CN" altLang="en-US" dirty="0"/>
              <a:t> </a:t>
            </a:r>
            <a:r>
              <a:rPr lang="en-US" altLang="zh-CN" dirty="0"/>
              <a:t>manager</a:t>
            </a:r>
            <a:r>
              <a:rPr lang="ja-JP" altLang="en-US"/>
              <a:t>分配多少</a:t>
            </a:r>
            <a:r>
              <a:rPr lang="en-US" altLang="zh-CN" dirty="0"/>
              <a:t>credit</a:t>
            </a:r>
            <a:r>
              <a:rPr lang="zh-CN" altLang="en-US" dirty="0"/>
              <a:t>。</a:t>
            </a:r>
            <a:endParaRPr lang="en-US" altLang="zh-CN" dirty="0"/>
          </a:p>
          <a:p>
            <a:pPr lvl="0"/>
            <a:endParaRPr lang="en-US" altLang="zh-CN" dirty="0"/>
          </a:p>
          <a:p>
            <a:pPr lvl="0"/>
            <a:r>
              <a:rPr lang="ja-JP" altLang="en-US"/>
              <a:t>最后的</a:t>
            </a:r>
            <a:r>
              <a:rPr lang="en-US" altLang="zh-CN" dirty="0"/>
              <a:t>network</a:t>
            </a:r>
            <a:r>
              <a:rPr lang="zh-CN" altLang="en-US" dirty="0"/>
              <a:t> </a:t>
            </a:r>
            <a:r>
              <a:rPr lang="en-US" altLang="zh-CN" dirty="0"/>
              <a:t>monitor</a:t>
            </a:r>
            <a:r>
              <a:rPr lang="ja-JP" altLang="en-US"/>
              <a:t>是一个用于监视网络事件的模块</a:t>
            </a:r>
            <a:r>
              <a:rPr lang="zh-CN" altLang="en-US" dirty="0"/>
              <a:t>，</a:t>
            </a:r>
            <a:r>
              <a:rPr lang="ja-JP" altLang="en-US"/>
              <a:t>他主要收集</a:t>
            </a:r>
            <a:r>
              <a:rPr lang="ja-JP" altLang="en-HK"/>
              <a:t>源端</a:t>
            </a:r>
            <a:r>
              <a:rPr lang="zh-CN" altLang="en-US" dirty="0"/>
              <a:t> </a:t>
            </a:r>
            <a:r>
              <a:rPr lang="ja-JP" altLang="en-US"/>
              <a:t>网络中</a:t>
            </a:r>
            <a:r>
              <a:rPr lang="zh-CN" altLang="en-US" dirty="0"/>
              <a:t> </a:t>
            </a:r>
            <a:r>
              <a:rPr lang="ja-JP" altLang="en-US"/>
              <a:t>以及目的端的</a:t>
            </a:r>
            <a:r>
              <a:rPr lang="en-US" altLang="zh-CN" dirty="0"/>
              <a:t>metrics</a:t>
            </a:r>
            <a:r>
              <a:rPr lang="zh-CN" altLang="en-US" dirty="0"/>
              <a:t>，</a:t>
            </a:r>
            <a:r>
              <a:rPr lang="ja-JP" altLang="en-US"/>
              <a:t>也就是指标来触发</a:t>
            </a:r>
            <a:r>
              <a:rPr lang="en-US" altLang="zh-CN" dirty="0"/>
              <a:t>ASM</a:t>
            </a:r>
            <a:r>
              <a:rPr lang="ja-JP" altLang="en-US"/>
              <a:t>的状态更改</a:t>
            </a:r>
            <a:r>
              <a:rPr lang="zh-CN" altLang="en-US" dirty="0"/>
              <a:t>。</a:t>
            </a:r>
            <a:endParaRPr lang="en-HK" altLang="zh-CN" dirty="0"/>
          </a:p>
          <a:p>
            <a:pPr lvl="0"/>
            <a:endParaRPr lang="en-HK" dirty="0"/>
          </a:p>
          <a:p>
            <a:pPr lvl="0"/>
            <a:r>
              <a:rPr lang="ja-JP" altLang="en-US"/>
              <a:t>这里需要提醒的一点是</a:t>
            </a:r>
            <a:r>
              <a:rPr lang="zh-CN" altLang="en-US" dirty="0"/>
              <a:t>，</a:t>
            </a:r>
            <a:r>
              <a:rPr lang="ja-JP" altLang="en-US"/>
              <a:t>这里只针对拥塞控制中的数据传输部分进行了抽象</a:t>
            </a:r>
            <a:r>
              <a:rPr lang="zh-CN" altLang="en-US" dirty="0"/>
              <a:t>，</a:t>
            </a:r>
            <a:r>
              <a:rPr lang="ja-JP" altLang="en-HK"/>
              <a:t>因为</a:t>
            </a:r>
            <a:r>
              <a:rPr lang="en-US" altLang="ja-JP" dirty="0"/>
              <a:t>VM</a:t>
            </a:r>
            <a:r>
              <a:rPr lang="ja-JP" altLang="en-US"/>
              <a:t>上运行了传输层协议并且可以处理流量控制和</a:t>
            </a:r>
            <a:r>
              <a:rPr lang="ja-JP" altLang="en-HK"/>
              <a:t>重传</a:t>
            </a:r>
            <a:r>
              <a:rPr lang="zh-CN" altLang="en-US" dirty="0"/>
              <a:t>。</a:t>
            </a:r>
            <a:endParaRPr lang="en-HK" altLang="zh-CN" dirty="0"/>
          </a:p>
          <a:p>
            <a:pPr lvl="0"/>
            <a:endParaRPr lang="en-HK" dirty="0"/>
          </a:p>
          <a:p>
            <a:pPr lvl="0"/>
            <a:r>
              <a:rPr lang="ja-JP" altLang="en-US"/>
              <a:t>下面来具体讲一下各个元素</a:t>
            </a:r>
            <a:r>
              <a:rPr lang="zh-CN" altLang="en-US" dirty="0"/>
              <a:t>。</a:t>
            </a:r>
            <a:endParaRPr lang="en-US" dirty="0"/>
          </a:p>
        </p:txBody>
      </p:sp>
      <p:sp>
        <p:nvSpPr>
          <p:cNvPr id="4" name="Slide Number Placeholder 3"/>
          <p:cNvSpPr>
            <a:spLocks noGrp="1"/>
          </p:cNvSpPr>
          <p:nvPr>
            <p:ph type="sldNum" sz="quarter" idx="5"/>
          </p:nvPr>
        </p:nvSpPr>
        <p:spPr/>
        <p:txBody>
          <a:bodyPr/>
          <a:lstStyle/>
          <a:p>
            <a:fld id="{9EB1E421-A4DE-B54A-9782-841E125208DA}" type="slidenum">
              <a:rPr lang="en-US" smtClean="0"/>
              <a:t>7</a:t>
            </a:fld>
            <a:endParaRPr lang="en-US"/>
          </a:p>
        </p:txBody>
      </p:sp>
    </p:spTree>
    <p:extLst>
      <p:ext uri="{BB962C8B-B14F-4D97-AF65-F5344CB8AC3E}">
        <p14:creationId xmlns:p14="http://schemas.microsoft.com/office/powerpoint/2010/main" val="2721066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首先</a:t>
            </a:r>
            <a:r>
              <a:rPr lang="en-US" altLang="ja-JP" dirty="0"/>
              <a:t>CC</a:t>
            </a:r>
            <a:r>
              <a:rPr lang="zh-CN" altLang="en-US" dirty="0"/>
              <a:t> </a:t>
            </a:r>
            <a:r>
              <a:rPr lang="en-US" altLang="zh-CN" dirty="0"/>
              <a:t>Flock</a:t>
            </a:r>
            <a:r>
              <a:rPr lang="ja-JP" altLang="en-US"/>
              <a:t>是一组针对拥塞控制目的的数据包</a:t>
            </a:r>
            <a:r>
              <a:rPr lang="zh-CN" altLang="en-US" dirty="0"/>
              <a:t>。</a:t>
            </a:r>
            <a:endParaRPr lang="en-US" altLang="zh-CN" dirty="0"/>
          </a:p>
          <a:p>
            <a:endParaRPr lang="en-US" altLang="ja-JP" dirty="0"/>
          </a:p>
          <a:p>
            <a:r>
              <a:rPr lang="ja-JP" altLang="en-US"/>
              <a:t>划分成两类</a:t>
            </a:r>
            <a:r>
              <a:rPr lang="zh-CN" altLang="en-US" dirty="0"/>
              <a:t>，</a:t>
            </a:r>
            <a:r>
              <a:rPr lang="ja-JP" altLang="en-US"/>
              <a:t>分别是</a:t>
            </a:r>
            <a:r>
              <a:rPr lang="en-US" altLang="zh-CN" dirty="0"/>
              <a:t>stream</a:t>
            </a:r>
            <a:r>
              <a:rPr lang="ja-JP" altLang="en-US"/>
              <a:t>和</a:t>
            </a:r>
            <a:r>
              <a:rPr lang="en-US" altLang="zh-CN" dirty="0"/>
              <a:t>datagram</a:t>
            </a:r>
            <a:r>
              <a:rPr lang="zh-CN" altLang="en-US" dirty="0"/>
              <a:t>。</a:t>
            </a:r>
            <a:endParaRPr lang="en-US" altLang="zh-CN" dirty="0"/>
          </a:p>
          <a:p>
            <a:endParaRPr lang="en-US" altLang="ja-JP" dirty="0"/>
          </a:p>
          <a:p>
            <a:r>
              <a:rPr lang="ja-JP" altLang="en-US"/>
              <a:t>像</a:t>
            </a:r>
            <a:r>
              <a:rPr lang="en-US" altLang="zh-CN" dirty="0"/>
              <a:t>stream</a:t>
            </a:r>
            <a:r>
              <a:rPr lang="ja-JP" altLang="en-US"/>
              <a:t>会在数据传输之前</a:t>
            </a:r>
            <a:r>
              <a:rPr lang="zh-CN" altLang="en-US" dirty="0"/>
              <a:t>，</a:t>
            </a:r>
            <a:r>
              <a:rPr lang="ja-JP" altLang="en-US"/>
              <a:t>期间和之后</a:t>
            </a:r>
            <a:r>
              <a:rPr lang="zh-CN" altLang="en-US" dirty="0"/>
              <a:t>（</a:t>
            </a:r>
            <a:r>
              <a:rPr lang="ja-JP" altLang="en-HK"/>
              <a:t>也即</a:t>
            </a:r>
            <a:r>
              <a:rPr lang="en-US" altLang="ja-JP" dirty="0"/>
              <a:t>TCP</a:t>
            </a:r>
            <a:r>
              <a:rPr lang="ja-JP" altLang="en-US"/>
              <a:t>建立连接</a:t>
            </a:r>
            <a:r>
              <a:rPr lang="zh-CN" altLang="en-US" dirty="0"/>
              <a:t>，</a:t>
            </a:r>
            <a:r>
              <a:rPr lang="ja-JP" altLang="en-US"/>
              <a:t>确认和拆除时</a:t>
            </a:r>
            <a:r>
              <a:rPr lang="zh-CN" altLang="en-US" dirty="0"/>
              <a:t>）</a:t>
            </a:r>
            <a:r>
              <a:rPr lang="ja-JP" altLang="en-US"/>
              <a:t>在传输层交换控制信息</a:t>
            </a:r>
            <a:r>
              <a:rPr lang="zh-CN" altLang="en-US" dirty="0"/>
              <a:t>。</a:t>
            </a:r>
            <a:endParaRPr lang="en-US" altLang="zh-CN" dirty="0"/>
          </a:p>
          <a:p>
            <a:endParaRPr lang="en-HK" altLang="zh-CN" dirty="0"/>
          </a:p>
          <a:p>
            <a:r>
              <a:rPr lang="ja-JP" altLang="en-US"/>
              <a:t>而</a:t>
            </a:r>
            <a:r>
              <a:rPr lang="en-US" altLang="zh-CN" dirty="0"/>
              <a:t>datagram</a:t>
            </a:r>
            <a:r>
              <a:rPr lang="ja-JP" altLang="en-US"/>
              <a:t>则并不区分传输层的数据和控制数据包</a:t>
            </a:r>
            <a:r>
              <a:rPr lang="zh-CN" altLang="en-US" dirty="0"/>
              <a:t>。</a:t>
            </a:r>
            <a:r>
              <a:rPr lang="ja-JP" altLang="en-US"/>
              <a:t>对于拥塞控制编程接口而言</a:t>
            </a:r>
            <a:r>
              <a:rPr lang="zh-CN" altLang="en-US" dirty="0"/>
              <a:t>，</a:t>
            </a:r>
            <a:r>
              <a:rPr lang="ja-JP" altLang="en-US"/>
              <a:t>做这样的区分是非常有必要的</a:t>
            </a:r>
            <a:r>
              <a:rPr lang="zh-CN" altLang="en-US" dirty="0"/>
              <a:t>，</a:t>
            </a:r>
            <a:r>
              <a:rPr lang="ja-JP" altLang="en-US"/>
              <a:t>因为一些</a:t>
            </a:r>
            <a:r>
              <a:rPr lang="en-US" altLang="ja-JP" dirty="0"/>
              <a:t>CC</a:t>
            </a:r>
            <a:r>
              <a:rPr lang="ja-JP" altLang="en-US"/>
              <a:t>算法只需要在</a:t>
            </a:r>
            <a:r>
              <a:rPr lang="en-US" altLang="zh-CN" dirty="0"/>
              <a:t>stream</a:t>
            </a:r>
            <a:r>
              <a:rPr lang="ja-JP" altLang="en-US"/>
              <a:t>中获得可用的控制信息</a:t>
            </a:r>
            <a:r>
              <a:rPr lang="zh-CN" altLang="en-US" dirty="0"/>
              <a:t>（</a:t>
            </a:r>
            <a:r>
              <a:rPr lang="ja-JP" altLang="en-US"/>
              <a:t>如</a:t>
            </a:r>
            <a:r>
              <a:rPr lang="en-US" altLang="zh-CN" dirty="0"/>
              <a:t>Reno</a:t>
            </a:r>
            <a:r>
              <a:rPr lang="ja-JP" altLang="en-US"/>
              <a:t>的三次冗余</a:t>
            </a:r>
            <a:r>
              <a:rPr lang="en-US" altLang="ja-JP" dirty="0"/>
              <a:t>ACK</a:t>
            </a:r>
            <a:r>
              <a:rPr lang="zh-CN" altLang="en-US" dirty="0"/>
              <a:t>）</a:t>
            </a:r>
            <a:r>
              <a:rPr lang="ja-JP" altLang="en-US"/>
              <a:t>来调节数据包的传输</a:t>
            </a:r>
            <a:r>
              <a:rPr lang="zh-CN" altLang="en-US" dirty="0"/>
              <a:t>。</a:t>
            </a:r>
            <a:endParaRPr lang="en-US" dirty="0"/>
          </a:p>
        </p:txBody>
      </p:sp>
      <p:sp>
        <p:nvSpPr>
          <p:cNvPr id="4" name="Slide Number Placeholder 3"/>
          <p:cNvSpPr>
            <a:spLocks noGrp="1"/>
          </p:cNvSpPr>
          <p:nvPr>
            <p:ph type="sldNum" sz="quarter" idx="5"/>
          </p:nvPr>
        </p:nvSpPr>
        <p:spPr/>
        <p:txBody>
          <a:bodyPr/>
          <a:lstStyle/>
          <a:p>
            <a:fld id="{9EB1E421-A4DE-B54A-9782-841E125208DA}" type="slidenum">
              <a:rPr lang="en-US" smtClean="0"/>
              <a:t>8</a:t>
            </a:fld>
            <a:endParaRPr lang="en-US"/>
          </a:p>
        </p:txBody>
      </p:sp>
    </p:spTree>
    <p:extLst>
      <p:ext uri="{BB962C8B-B14F-4D97-AF65-F5344CB8AC3E}">
        <p14:creationId xmlns:p14="http://schemas.microsoft.com/office/powerpoint/2010/main" val="2858682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这里体现的是在</a:t>
            </a:r>
            <a:r>
              <a:rPr lang="en-US" altLang="zh-CN" dirty="0" err="1"/>
              <a:t>hotcocoa</a:t>
            </a:r>
            <a:r>
              <a:rPr lang="ja-JP" altLang="en-US"/>
              <a:t>中的</a:t>
            </a:r>
            <a:r>
              <a:rPr lang="en-US" altLang="zh-CN" dirty="0"/>
              <a:t>CC</a:t>
            </a:r>
            <a:r>
              <a:rPr lang="zh-CN" altLang="en-US" dirty="0"/>
              <a:t> </a:t>
            </a:r>
            <a:r>
              <a:rPr lang="en-US" altLang="zh-CN" dirty="0"/>
              <a:t>Flock</a:t>
            </a:r>
            <a:r>
              <a:rPr lang="ja-JP" altLang="en-US"/>
              <a:t>的编程示例</a:t>
            </a:r>
            <a:r>
              <a:rPr lang="zh-CN" altLang="en-US" dirty="0"/>
              <a:t>。</a:t>
            </a:r>
            <a:r>
              <a:rPr lang="ja-JP" altLang="en-US"/>
              <a:t>由于</a:t>
            </a:r>
            <a:r>
              <a:rPr lang="en-US" altLang="ja-JP" dirty="0"/>
              <a:t>CC</a:t>
            </a:r>
            <a:r>
              <a:rPr lang="zh-CN" altLang="en-US" dirty="0"/>
              <a:t> </a:t>
            </a:r>
            <a:r>
              <a:rPr lang="en-US" altLang="zh-CN" dirty="0"/>
              <a:t>Flock</a:t>
            </a:r>
            <a:r>
              <a:rPr lang="ja-JP" altLang="en-US"/>
              <a:t>是一组数据包的集合</a:t>
            </a:r>
            <a:r>
              <a:rPr lang="zh-CN" altLang="en-US" dirty="0"/>
              <a:t>，</a:t>
            </a:r>
            <a:r>
              <a:rPr lang="ja-JP" altLang="en-US"/>
              <a:t>因此</a:t>
            </a:r>
            <a:r>
              <a:rPr lang="zh-CN" altLang="en-US" dirty="0"/>
              <a:t>，</a:t>
            </a:r>
            <a:r>
              <a:rPr lang="ja-JP" altLang="en-US"/>
              <a:t>我们需要通过指定头部区域来定义</a:t>
            </a:r>
            <a:r>
              <a:rPr lang="en-US" altLang="ja-JP" dirty="0"/>
              <a:t>CC</a:t>
            </a:r>
            <a:r>
              <a:rPr lang="zh-CN" altLang="en-US" dirty="0"/>
              <a:t> </a:t>
            </a:r>
            <a:r>
              <a:rPr lang="en-US" altLang="zh-CN" dirty="0"/>
              <a:t>Flock</a:t>
            </a:r>
            <a:r>
              <a:rPr lang="zh-CN" altLang="en-US" dirty="0"/>
              <a:t>。</a:t>
            </a:r>
            <a:endParaRPr lang="en-US" altLang="zh-CN" dirty="0"/>
          </a:p>
          <a:p>
            <a:endParaRPr lang="en-HK" altLang="zh-CN" dirty="0"/>
          </a:p>
          <a:p>
            <a:r>
              <a:rPr lang="ja-JP" altLang="en-US"/>
              <a:t>比如这个是</a:t>
            </a:r>
            <a:r>
              <a:rPr lang="en-US" altLang="ja-JP" dirty="0"/>
              <a:t>UDP</a:t>
            </a:r>
            <a:r>
              <a:rPr lang="zh-CN" altLang="en-US" dirty="0"/>
              <a:t> </a:t>
            </a:r>
            <a:r>
              <a:rPr lang="en-US" altLang="zh-CN" dirty="0"/>
              <a:t>flow</a:t>
            </a:r>
            <a:r>
              <a:rPr lang="ja-JP" altLang="en-US"/>
              <a:t>作为</a:t>
            </a:r>
            <a:r>
              <a:rPr lang="en-US" altLang="zh-CN" dirty="0"/>
              <a:t>datagram</a:t>
            </a:r>
            <a:r>
              <a:rPr lang="zh-CN" altLang="en-US" dirty="0"/>
              <a:t> </a:t>
            </a:r>
            <a:r>
              <a:rPr lang="en-US" altLang="zh-CN" dirty="0"/>
              <a:t>flock</a:t>
            </a:r>
            <a:r>
              <a:rPr lang="ja-JP" altLang="en-US"/>
              <a:t>的定义</a:t>
            </a:r>
            <a:r>
              <a:rPr lang="zh-CN" altLang="en-US" dirty="0"/>
              <a:t>。</a:t>
            </a:r>
            <a:r>
              <a:rPr lang="en-US" altLang="zh-CN" dirty="0"/>
              <a:t>Stream</a:t>
            </a:r>
            <a:r>
              <a:rPr lang="zh-CN" altLang="en-US" dirty="0"/>
              <a:t> </a:t>
            </a:r>
            <a:r>
              <a:rPr lang="en-US" altLang="zh-CN" dirty="0"/>
              <a:t>flock</a:t>
            </a:r>
            <a:r>
              <a:rPr lang="ja-JP" altLang="en-US"/>
              <a:t>的定义与这个类似</a:t>
            </a:r>
            <a:r>
              <a:rPr lang="zh-CN" altLang="en-US" dirty="0"/>
              <a:t>，</a:t>
            </a:r>
            <a:r>
              <a:rPr lang="ja-JP" altLang="en-US"/>
              <a:t>但是需要额外指定他的</a:t>
            </a:r>
            <a:r>
              <a:rPr lang="en-US" altLang="zh-CN" dirty="0"/>
              <a:t>control</a:t>
            </a:r>
            <a:r>
              <a:rPr lang="zh-CN" altLang="en-US" dirty="0"/>
              <a:t> </a:t>
            </a:r>
            <a:r>
              <a:rPr lang="en-US" altLang="zh-CN" dirty="0"/>
              <a:t>packets</a:t>
            </a:r>
            <a:r>
              <a:rPr lang="ja-JP" altLang="en-US"/>
              <a:t>的格式</a:t>
            </a:r>
            <a:r>
              <a:rPr lang="zh-CN" altLang="en-US" dirty="0"/>
              <a:t>。</a:t>
            </a:r>
            <a:endParaRPr lang="en-US" dirty="0"/>
          </a:p>
        </p:txBody>
      </p:sp>
      <p:sp>
        <p:nvSpPr>
          <p:cNvPr id="4" name="Slide Number Placeholder 3"/>
          <p:cNvSpPr>
            <a:spLocks noGrp="1"/>
          </p:cNvSpPr>
          <p:nvPr>
            <p:ph type="sldNum" sz="quarter" idx="5"/>
          </p:nvPr>
        </p:nvSpPr>
        <p:spPr/>
        <p:txBody>
          <a:bodyPr/>
          <a:lstStyle/>
          <a:p>
            <a:fld id="{9EB1E421-A4DE-B54A-9782-841E125208DA}" type="slidenum">
              <a:rPr lang="en-US" smtClean="0"/>
              <a:t>9</a:t>
            </a:fld>
            <a:endParaRPr lang="en-US"/>
          </a:p>
        </p:txBody>
      </p:sp>
    </p:spTree>
    <p:extLst>
      <p:ext uri="{BB962C8B-B14F-4D97-AF65-F5344CB8AC3E}">
        <p14:creationId xmlns:p14="http://schemas.microsoft.com/office/powerpoint/2010/main" val="708941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C9FE8-52B0-834E-AEBB-CF50E3EE4B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7BB30E-251E-AA41-AAC2-01946E4DEE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DD92AF-023B-1B40-AFB0-C16F00B8E7AC}"/>
              </a:ext>
            </a:extLst>
          </p:cNvPr>
          <p:cNvSpPr>
            <a:spLocks noGrp="1"/>
          </p:cNvSpPr>
          <p:nvPr>
            <p:ph type="dt" sz="half" idx="10"/>
          </p:nvPr>
        </p:nvSpPr>
        <p:spPr/>
        <p:txBody>
          <a:bodyPr/>
          <a:lstStyle/>
          <a:p>
            <a:fld id="{2F18847A-F4F9-3549-915E-4E1C84B17743}" type="datetimeFigureOut">
              <a:rPr lang="en-US" smtClean="0"/>
              <a:t>10/12/18</a:t>
            </a:fld>
            <a:endParaRPr lang="en-US"/>
          </a:p>
        </p:txBody>
      </p:sp>
      <p:sp>
        <p:nvSpPr>
          <p:cNvPr id="5" name="Footer Placeholder 4">
            <a:extLst>
              <a:ext uri="{FF2B5EF4-FFF2-40B4-BE49-F238E27FC236}">
                <a16:creationId xmlns:a16="http://schemas.microsoft.com/office/drawing/2014/main" id="{3459F6AA-78A0-9A4A-BF29-AFAF2F6E35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1C9B5A-D68E-824D-AD43-F8055BF3CA6D}"/>
              </a:ext>
            </a:extLst>
          </p:cNvPr>
          <p:cNvSpPr>
            <a:spLocks noGrp="1"/>
          </p:cNvSpPr>
          <p:nvPr>
            <p:ph type="sldNum" sz="quarter" idx="12"/>
          </p:nvPr>
        </p:nvSpPr>
        <p:spPr/>
        <p:txBody>
          <a:bodyPr/>
          <a:lstStyle/>
          <a:p>
            <a:fld id="{383BAEF1-59EA-B14B-A712-7353C5529A1F}" type="slidenum">
              <a:rPr lang="en-US" smtClean="0"/>
              <a:t>‹#›</a:t>
            </a:fld>
            <a:endParaRPr lang="en-US"/>
          </a:p>
        </p:txBody>
      </p:sp>
    </p:spTree>
    <p:extLst>
      <p:ext uri="{BB962C8B-B14F-4D97-AF65-F5344CB8AC3E}">
        <p14:creationId xmlns:p14="http://schemas.microsoft.com/office/powerpoint/2010/main" val="3239951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5A784-2608-0740-87ED-CDBE06939A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F4F1F3-AFC3-F942-8E07-866200BF2D0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017C3F-5A37-BD40-B7F1-464F0ECCCE3A}"/>
              </a:ext>
            </a:extLst>
          </p:cNvPr>
          <p:cNvSpPr>
            <a:spLocks noGrp="1"/>
          </p:cNvSpPr>
          <p:nvPr>
            <p:ph type="dt" sz="half" idx="10"/>
          </p:nvPr>
        </p:nvSpPr>
        <p:spPr/>
        <p:txBody>
          <a:bodyPr/>
          <a:lstStyle/>
          <a:p>
            <a:fld id="{2F18847A-F4F9-3549-915E-4E1C84B17743}" type="datetimeFigureOut">
              <a:rPr lang="en-US" smtClean="0"/>
              <a:t>10/12/18</a:t>
            </a:fld>
            <a:endParaRPr lang="en-US"/>
          </a:p>
        </p:txBody>
      </p:sp>
      <p:sp>
        <p:nvSpPr>
          <p:cNvPr id="5" name="Footer Placeholder 4">
            <a:extLst>
              <a:ext uri="{FF2B5EF4-FFF2-40B4-BE49-F238E27FC236}">
                <a16:creationId xmlns:a16="http://schemas.microsoft.com/office/drawing/2014/main" id="{6B3A89F6-F5B2-2E44-9ED4-6BC358B5BB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3890DF-0539-EE4C-93C7-76C90FEDC834}"/>
              </a:ext>
            </a:extLst>
          </p:cNvPr>
          <p:cNvSpPr>
            <a:spLocks noGrp="1"/>
          </p:cNvSpPr>
          <p:nvPr>
            <p:ph type="sldNum" sz="quarter" idx="12"/>
          </p:nvPr>
        </p:nvSpPr>
        <p:spPr/>
        <p:txBody>
          <a:bodyPr/>
          <a:lstStyle/>
          <a:p>
            <a:fld id="{383BAEF1-59EA-B14B-A712-7353C5529A1F}" type="slidenum">
              <a:rPr lang="en-US" smtClean="0"/>
              <a:t>‹#›</a:t>
            </a:fld>
            <a:endParaRPr lang="en-US"/>
          </a:p>
        </p:txBody>
      </p:sp>
    </p:spTree>
    <p:extLst>
      <p:ext uri="{BB962C8B-B14F-4D97-AF65-F5344CB8AC3E}">
        <p14:creationId xmlns:p14="http://schemas.microsoft.com/office/powerpoint/2010/main" val="1691830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D110AE-DA8F-E442-9566-0B08BD1A0A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61A252-4A5A-F945-94BC-117BDD0B401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94DDC0-BA9E-8046-BED1-98CDEAD1F012}"/>
              </a:ext>
            </a:extLst>
          </p:cNvPr>
          <p:cNvSpPr>
            <a:spLocks noGrp="1"/>
          </p:cNvSpPr>
          <p:nvPr>
            <p:ph type="dt" sz="half" idx="10"/>
          </p:nvPr>
        </p:nvSpPr>
        <p:spPr/>
        <p:txBody>
          <a:bodyPr/>
          <a:lstStyle/>
          <a:p>
            <a:fld id="{2F18847A-F4F9-3549-915E-4E1C84B17743}" type="datetimeFigureOut">
              <a:rPr lang="en-US" smtClean="0"/>
              <a:t>10/12/18</a:t>
            </a:fld>
            <a:endParaRPr lang="en-US"/>
          </a:p>
        </p:txBody>
      </p:sp>
      <p:sp>
        <p:nvSpPr>
          <p:cNvPr id="5" name="Footer Placeholder 4">
            <a:extLst>
              <a:ext uri="{FF2B5EF4-FFF2-40B4-BE49-F238E27FC236}">
                <a16:creationId xmlns:a16="http://schemas.microsoft.com/office/drawing/2014/main" id="{47957EC7-E091-0647-90E1-19AF571816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747082-1E97-934C-AF70-DEBA133C66A6}"/>
              </a:ext>
            </a:extLst>
          </p:cNvPr>
          <p:cNvSpPr>
            <a:spLocks noGrp="1"/>
          </p:cNvSpPr>
          <p:nvPr>
            <p:ph type="sldNum" sz="quarter" idx="12"/>
          </p:nvPr>
        </p:nvSpPr>
        <p:spPr/>
        <p:txBody>
          <a:bodyPr/>
          <a:lstStyle/>
          <a:p>
            <a:fld id="{383BAEF1-59EA-B14B-A712-7353C5529A1F}" type="slidenum">
              <a:rPr lang="en-US" smtClean="0"/>
              <a:t>‹#›</a:t>
            </a:fld>
            <a:endParaRPr lang="en-US"/>
          </a:p>
        </p:txBody>
      </p:sp>
    </p:spTree>
    <p:extLst>
      <p:ext uri="{BB962C8B-B14F-4D97-AF65-F5344CB8AC3E}">
        <p14:creationId xmlns:p14="http://schemas.microsoft.com/office/powerpoint/2010/main" val="1496973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F1802-8298-CB41-B2FC-E04EAA5534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C0F8A4-0944-4B4C-9D0E-676808F7D1F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62D293-9A85-4244-BBA0-C70142ECCE88}"/>
              </a:ext>
            </a:extLst>
          </p:cNvPr>
          <p:cNvSpPr>
            <a:spLocks noGrp="1"/>
          </p:cNvSpPr>
          <p:nvPr>
            <p:ph type="dt" sz="half" idx="10"/>
          </p:nvPr>
        </p:nvSpPr>
        <p:spPr/>
        <p:txBody>
          <a:bodyPr/>
          <a:lstStyle/>
          <a:p>
            <a:fld id="{2F18847A-F4F9-3549-915E-4E1C84B17743}" type="datetimeFigureOut">
              <a:rPr lang="en-US" smtClean="0"/>
              <a:t>10/12/18</a:t>
            </a:fld>
            <a:endParaRPr lang="en-US"/>
          </a:p>
        </p:txBody>
      </p:sp>
      <p:sp>
        <p:nvSpPr>
          <p:cNvPr id="5" name="Footer Placeholder 4">
            <a:extLst>
              <a:ext uri="{FF2B5EF4-FFF2-40B4-BE49-F238E27FC236}">
                <a16:creationId xmlns:a16="http://schemas.microsoft.com/office/drawing/2014/main" id="{43552E4B-5CB9-E94E-823C-A241F3FB41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EE2D29-02EA-294D-8BE3-B9B901F2EB1C}"/>
              </a:ext>
            </a:extLst>
          </p:cNvPr>
          <p:cNvSpPr>
            <a:spLocks noGrp="1"/>
          </p:cNvSpPr>
          <p:nvPr>
            <p:ph type="sldNum" sz="quarter" idx="12"/>
          </p:nvPr>
        </p:nvSpPr>
        <p:spPr/>
        <p:txBody>
          <a:bodyPr/>
          <a:lstStyle/>
          <a:p>
            <a:fld id="{383BAEF1-59EA-B14B-A712-7353C5529A1F}" type="slidenum">
              <a:rPr lang="en-US" smtClean="0"/>
              <a:t>‹#›</a:t>
            </a:fld>
            <a:endParaRPr lang="en-US"/>
          </a:p>
        </p:txBody>
      </p:sp>
    </p:spTree>
    <p:extLst>
      <p:ext uri="{BB962C8B-B14F-4D97-AF65-F5344CB8AC3E}">
        <p14:creationId xmlns:p14="http://schemas.microsoft.com/office/powerpoint/2010/main" val="3351909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B714B-EBF7-D845-8D6D-4F97823C45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F4A493-AA38-454D-AA8D-06041EACC0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8C19E9-C444-B74C-AFE4-6A7894FE3FB2}"/>
              </a:ext>
            </a:extLst>
          </p:cNvPr>
          <p:cNvSpPr>
            <a:spLocks noGrp="1"/>
          </p:cNvSpPr>
          <p:nvPr>
            <p:ph type="dt" sz="half" idx="10"/>
          </p:nvPr>
        </p:nvSpPr>
        <p:spPr/>
        <p:txBody>
          <a:bodyPr/>
          <a:lstStyle/>
          <a:p>
            <a:fld id="{2F18847A-F4F9-3549-915E-4E1C84B17743}" type="datetimeFigureOut">
              <a:rPr lang="en-US" smtClean="0"/>
              <a:t>10/12/18</a:t>
            </a:fld>
            <a:endParaRPr lang="en-US"/>
          </a:p>
        </p:txBody>
      </p:sp>
      <p:sp>
        <p:nvSpPr>
          <p:cNvPr id="5" name="Footer Placeholder 4">
            <a:extLst>
              <a:ext uri="{FF2B5EF4-FFF2-40B4-BE49-F238E27FC236}">
                <a16:creationId xmlns:a16="http://schemas.microsoft.com/office/drawing/2014/main" id="{ABBD6334-13CE-3B4A-A163-F89B4882F1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863400-AC56-3C47-AB64-599B29AFBFB2}"/>
              </a:ext>
            </a:extLst>
          </p:cNvPr>
          <p:cNvSpPr>
            <a:spLocks noGrp="1"/>
          </p:cNvSpPr>
          <p:nvPr>
            <p:ph type="sldNum" sz="quarter" idx="12"/>
          </p:nvPr>
        </p:nvSpPr>
        <p:spPr/>
        <p:txBody>
          <a:bodyPr/>
          <a:lstStyle/>
          <a:p>
            <a:fld id="{383BAEF1-59EA-B14B-A712-7353C5529A1F}" type="slidenum">
              <a:rPr lang="en-US" smtClean="0"/>
              <a:t>‹#›</a:t>
            </a:fld>
            <a:endParaRPr lang="en-US"/>
          </a:p>
        </p:txBody>
      </p:sp>
    </p:spTree>
    <p:extLst>
      <p:ext uri="{BB962C8B-B14F-4D97-AF65-F5344CB8AC3E}">
        <p14:creationId xmlns:p14="http://schemas.microsoft.com/office/powerpoint/2010/main" val="2608687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BB69C-C02A-414D-9487-E82986E65C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3F0977-30B3-904B-A6E6-28FF5D3FAD0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FCB834-B019-F24F-AA60-1D8B1C400FD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2AF08F-C09F-034A-A6D7-6B46FC8DD833}"/>
              </a:ext>
            </a:extLst>
          </p:cNvPr>
          <p:cNvSpPr>
            <a:spLocks noGrp="1"/>
          </p:cNvSpPr>
          <p:nvPr>
            <p:ph type="dt" sz="half" idx="10"/>
          </p:nvPr>
        </p:nvSpPr>
        <p:spPr/>
        <p:txBody>
          <a:bodyPr/>
          <a:lstStyle/>
          <a:p>
            <a:fld id="{2F18847A-F4F9-3549-915E-4E1C84B17743}" type="datetimeFigureOut">
              <a:rPr lang="en-US" smtClean="0"/>
              <a:t>10/12/18</a:t>
            </a:fld>
            <a:endParaRPr lang="en-US"/>
          </a:p>
        </p:txBody>
      </p:sp>
      <p:sp>
        <p:nvSpPr>
          <p:cNvPr id="6" name="Footer Placeholder 5">
            <a:extLst>
              <a:ext uri="{FF2B5EF4-FFF2-40B4-BE49-F238E27FC236}">
                <a16:creationId xmlns:a16="http://schemas.microsoft.com/office/drawing/2014/main" id="{89F738F5-EC25-464E-9A0C-4798FFB0DA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C96077-6DED-D942-A438-7B1012106701}"/>
              </a:ext>
            </a:extLst>
          </p:cNvPr>
          <p:cNvSpPr>
            <a:spLocks noGrp="1"/>
          </p:cNvSpPr>
          <p:nvPr>
            <p:ph type="sldNum" sz="quarter" idx="12"/>
          </p:nvPr>
        </p:nvSpPr>
        <p:spPr/>
        <p:txBody>
          <a:bodyPr/>
          <a:lstStyle/>
          <a:p>
            <a:fld id="{383BAEF1-59EA-B14B-A712-7353C5529A1F}" type="slidenum">
              <a:rPr lang="en-US" smtClean="0"/>
              <a:t>‹#›</a:t>
            </a:fld>
            <a:endParaRPr lang="en-US"/>
          </a:p>
        </p:txBody>
      </p:sp>
    </p:spTree>
    <p:extLst>
      <p:ext uri="{BB962C8B-B14F-4D97-AF65-F5344CB8AC3E}">
        <p14:creationId xmlns:p14="http://schemas.microsoft.com/office/powerpoint/2010/main" val="3793761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F2B5E-4215-F94B-BFA0-97F029E1E2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3DCB53-7DD0-AB45-A204-98979C4D90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5CCE35D-1571-2041-AA09-51DC0B25730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531923-F654-8F4C-B834-50488246FB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B93C369-F5AE-0B4C-93A3-0C469CA841C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64E350-46D4-9D49-90E0-F38F90B730D4}"/>
              </a:ext>
            </a:extLst>
          </p:cNvPr>
          <p:cNvSpPr>
            <a:spLocks noGrp="1"/>
          </p:cNvSpPr>
          <p:nvPr>
            <p:ph type="dt" sz="half" idx="10"/>
          </p:nvPr>
        </p:nvSpPr>
        <p:spPr/>
        <p:txBody>
          <a:bodyPr/>
          <a:lstStyle/>
          <a:p>
            <a:fld id="{2F18847A-F4F9-3549-915E-4E1C84B17743}" type="datetimeFigureOut">
              <a:rPr lang="en-US" smtClean="0"/>
              <a:t>10/12/18</a:t>
            </a:fld>
            <a:endParaRPr lang="en-US"/>
          </a:p>
        </p:txBody>
      </p:sp>
      <p:sp>
        <p:nvSpPr>
          <p:cNvPr id="8" name="Footer Placeholder 7">
            <a:extLst>
              <a:ext uri="{FF2B5EF4-FFF2-40B4-BE49-F238E27FC236}">
                <a16:creationId xmlns:a16="http://schemas.microsoft.com/office/drawing/2014/main" id="{7C459A59-5E01-1C45-A5B3-035E9F30BE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A85346-EDC7-8B4E-BA22-542AB51FB4B0}"/>
              </a:ext>
            </a:extLst>
          </p:cNvPr>
          <p:cNvSpPr>
            <a:spLocks noGrp="1"/>
          </p:cNvSpPr>
          <p:nvPr>
            <p:ph type="sldNum" sz="quarter" idx="12"/>
          </p:nvPr>
        </p:nvSpPr>
        <p:spPr/>
        <p:txBody>
          <a:bodyPr/>
          <a:lstStyle/>
          <a:p>
            <a:fld id="{383BAEF1-59EA-B14B-A712-7353C5529A1F}" type="slidenum">
              <a:rPr lang="en-US" smtClean="0"/>
              <a:t>‹#›</a:t>
            </a:fld>
            <a:endParaRPr lang="en-US"/>
          </a:p>
        </p:txBody>
      </p:sp>
    </p:spTree>
    <p:extLst>
      <p:ext uri="{BB962C8B-B14F-4D97-AF65-F5344CB8AC3E}">
        <p14:creationId xmlns:p14="http://schemas.microsoft.com/office/powerpoint/2010/main" val="1561979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7E594-A6FC-5341-8E72-C8F76DBA2B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8C6DE8-0480-7742-B239-7568B4995846}"/>
              </a:ext>
            </a:extLst>
          </p:cNvPr>
          <p:cNvSpPr>
            <a:spLocks noGrp="1"/>
          </p:cNvSpPr>
          <p:nvPr>
            <p:ph type="dt" sz="half" idx="10"/>
          </p:nvPr>
        </p:nvSpPr>
        <p:spPr/>
        <p:txBody>
          <a:bodyPr/>
          <a:lstStyle/>
          <a:p>
            <a:fld id="{2F18847A-F4F9-3549-915E-4E1C84B17743}" type="datetimeFigureOut">
              <a:rPr lang="en-US" smtClean="0"/>
              <a:t>10/12/18</a:t>
            </a:fld>
            <a:endParaRPr lang="en-US"/>
          </a:p>
        </p:txBody>
      </p:sp>
      <p:sp>
        <p:nvSpPr>
          <p:cNvPr id="4" name="Footer Placeholder 3">
            <a:extLst>
              <a:ext uri="{FF2B5EF4-FFF2-40B4-BE49-F238E27FC236}">
                <a16:creationId xmlns:a16="http://schemas.microsoft.com/office/drawing/2014/main" id="{5CB386B1-D502-6B40-9D48-88D0E21876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87E12D-9C92-DF4C-96B4-D5B6C59ECF85}"/>
              </a:ext>
            </a:extLst>
          </p:cNvPr>
          <p:cNvSpPr>
            <a:spLocks noGrp="1"/>
          </p:cNvSpPr>
          <p:nvPr>
            <p:ph type="sldNum" sz="quarter" idx="12"/>
          </p:nvPr>
        </p:nvSpPr>
        <p:spPr/>
        <p:txBody>
          <a:bodyPr/>
          <a:lstStyle/>
          <a:p>
            <a:fld id="{383BAEF1-59EA-B14B-A712-7353C5529A1F}" type="slidenum">
              <a:rPr lang="en-US" smtClean="0"/>
              <a:t>‹#›</a:t>
            </a:fld>
            <a:endParaRPr lang="en-US"/>
          </a:p>
        </p:txBody>
      </p:sp>
    </p:spTree>
    <p:extLst>
      <p:ext uri="{BB962C8B-B14F-4D97-AF65-F5344CB8AC3E}">
        <p14:creationId xmlns:p14="http://schemas.microsoft.com/office/powerpoint/2010/main" val="615366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BF2031-7316-8B47-BAD9-7DD156A4D78B}"/>
              </a:ext>
            </a:extLst>
          </p:cNvPr>
          <p:cNvSpPr>
            <a:spLocks noGrp="1"/>
          </p:cNvSpPr>
          <p:nvPr>
            <p:ph type="dt" sz="half" idx="10"/>
          </p:nvPr>
        </p:nvSpPr>
        <p:spPr/>
        <p:txBody>
          <a:bodyPr/>
          <a:lstStyle/>
          <a:p>
            <a:fld id="{2F18847A-F4F9-3549-915E-4E1C84B17743}" type="datetimeFigureOut">
              <a:rPr lang="en-US" smtClean="0"/>
              <a:t>10/12/18</a:t>
            </a:fld>
            <a:endParaRPr lang="en-US"/>
          </a:p>
        </p:txBody>
      </p:sp>
      <p:sp>
        <p:nvSpPr>
          <p:cNvPr id="3" name="Footer Placeholder 2">
            <a:extLst>
              <a:ext uri="{FF2B5EF4-FFF2-40B4-BE49-F238E27FC236}">
                <a16:creationId xmlns:a16="http://schemas.microsoft.com/office/drawing/2014/main" id="{21FBBD04-69E8-4A42-B446-AF931AC884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C354FC-28FD-3647-B2C0-A7E5C5F9679F}"/>
              </a:ext>
            </a:extLst>
          </p:cNvPr>
          <p:cNvSpPr>
            <a:spLocks noGrp="1"/>
          </p:cNvSpPr>
          <p:nvPr>
            <p:ph type="sldNum" sz="quarter" idx="12"/>
          </p:nvPr>
        </p:nvSpPr>
        <p:spPr/>
        <p:txBody>
          <a:bodyPr/>
          <a:lstStyle/>
          <a:p>
            <a:fld id="{383BAEF1-59EA-B14B-A712-7353C5529A1F}" type="slidenum">
              <a:rPr lang="en-US" smtClean="0"/>
              <a:t>‹#›</a:t>
            </a:fld>
            <a:endParaRPr lang="en-US"/>
          </a:p>
        </p:txBody>
      </p:sp>
    </p:spTree>
    <p:extLst>
      <p:ext uri="{BB962C8B-B14F-4D97-AF65-F5344CB8AC3E}">
        <p14:creationId xmlns:p14="http://schemas.microsoft.com/office/powerpoint/2010/main" val="40308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C601C-DCB0-1743-9209-653768C75D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5A1379-1BA5-DF4D-B17D-8AB99D6945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AC1FEB-4844-FF40-930F-098B07CEEF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9A57B7-6B29-8C46-9C6C-695234DEEA5B}"/>
              </a:ext>
            </a:extLst>
          </p:cNvPr>
          <p:cNvSpPr>
            <a:spLocks noGrp="1"/>
          </p:cNvSpPr>
          <p:nvPr>
            <p:ph type="dt" sz="half" idx="10"/>
          </p:nvPr>
        </p:nvSpPr>
        <p:spPr/>
        <p:txBody>
          <a:bodyPr/>
          <a:lstStyle/>
          <a:p>
            <a:fld id="{2F18847A-F4F9-3549-915E-4E1C84B17743}" type="datetimeFigureOut">
              <a:rPr lang="en-US" smtClean="0"/>
              <a:t>10/12/18</a:t>
            </a:fld>
            <a:endParaRPr lang="en-US"/>
          </a:p>
        </p:txBody>
      </p:sp>
      <p:sp>
        <p:nvSpPr>
          <p:cNvPr id="6" name="Footer Placeholder 5">
            <a:extLst>
              <a:ext uri="{FF2B5EF4-FFF2-40B4-BE49-F238E27FC236}">
                <a16:creationId xmlns:a16="http://schemas.microsoft.com/office/drawing/2014/main" id="{E12F169E-AD81-B049-B569-CFB97B2527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799C06-2C06-664F-B19F-A0D24C5B557C}"/>
              </a:ext>
            </a:extLst>
          </p:cNvPr>
          <p:cNvSpPr>
            <a:spLocks noGrp="1"/>
          </p:cNvSpPr>
          <p:nvPr>
            <p:ph type="sldNum" sz="quarter" idx="12"/>
          </p:nvPr>
        </p:nvSpPr>
        <p:spPr/>
        <p:txBody>
          <a:bodyPr/>
          <a:lstStyle/>
          <a:p>
            <a:fld id="{383BAEF1-59EA-B14B-A712-7353C5529A1F}" type="slidenum">
              <a:rPr lang="en-US" smtClean="0"/>
              <a:t>‹#›</a:t>
            </a:fld>
            <a:endParaRPr lang="en-US"/>
          </a:p>
        </p:txBody>
      </p:sp>
    </p:spTree>
    <p:extLst>
      <p:ext uri="{BB962C8B-B14F-4D97-AF65-F5344CB8AC3E}">
        <p14:creationId xmlns:p14="http://schemas.microsoft.com/office/powerpoint/2010/main" val="4093400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C9CFD-4DC7-2447-95DD-49DD6B8E30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7B2594-FD13-8C46-A75A-15B5100145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ECCF4B-3F41-8C4E-957B-0F2C1B7689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C1AE55C-B2A1-B145-9FF0-F1107FBFCED8}"/>
              </a:ext>
            </a:extLst>
          </p:cNvPr>
          <p:cNvSpPr>
            <a:spLocks noGrp="1"/>
          </p:cNvSpPr>
          <p:nvPr>
            <p:ph type="dt" sz="half" idx="10"/>
          </p:nvPr>
        </p:nvSpPr>
        <p:spPr/>
        <p:txBody>
          <a:bodyPr/>
          <a:lstStyle/>
          <a:p>
            <a:fld id="{2F18847A-F4F9-3549-915E-4E1C84B17743}" type="datetimeFigureOut">
              <a:rPr lang="en-US" smtClean="0"/>
              <a:t>10/12/18</a:t>
            </a:fld>
            <a:endParaRPr lang="en-US"/>
          </a:p>
        </p:txBody>
      </p:sp>
      <p:sp>
        <p:nvSpPr>
          <p:cNvPr id="6" name="Footer Placeholder 5">
            <a:extLst>
              <a:ext uri="{FF2B5EF4-FFF2-40B4-BE49-F238E27FC236}">
                <a16:creationId xmlns:a16="http://schemas.microsoft.com/office/drawing/2014/main" id="{63E22809-DBF7-524D-89FA-77021E564B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EE429D-8E77-8344-B64D-9EAA341C8920}"/>
              </a:ext>
            </a:extLst>
          </p:cNvPr>
          <p:cNvSpPr>
            <a:spLocks noGrp="1"/>
          </p:cNvSpPr>
          <p:nvPr>
            <p:ph type="sldNum" sz="quarter" idx="12"/>
          </p:nvPr>
        </p:nvSpPr>
        <p:spPr/>
        <p:txBody>
          <a:bodyPr/>
          <a:lstStyle/>
          <a:p>
            <a:fld id="{383BAEF1-59EA-B14B-A712-7353C5529A1F}" type="slidenum">
              <a:rPr lang="en-US" smtClean="0"/>
              <a:t>‹#›</a:t>
            </a:fld>
            <a:endParaRPr lang="en-US"/>
          </a:p>
        </p:txBody>
      </p:sp>
    </p:spTree>
    <p:extLst>
      <p:ext uri="{BB962C8B-B14F-4D97-AF65-F5344CB8AC3E}">
        <p14:creationId xmlns:p14="http://schemas.microsoft.com/office/powerpoint/2010/main" val="4242583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279502-64D6-EC41-9D0F-8FB78631B3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144C50-990E-8148-A2F1-94C5AA3358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7FF616-EC5A-0B47-9581-8722623D76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18847A-F4F9-3549-915E-4E1C84B17743}" type="datetimeFigureOut">
              <a:rPr lang="en-US" smtClean="0"/>
              <a:t>10/12/18</a:t>
            </a:fld>
            <a:endParaRPr lang="en-US"/>
          </a:p>
        </p:txBody>
      </p:sp>
      <p:sp>
        <p:nvSpPr>
          <p:cNvPr id="5" name="Footer Placeholder 4">
            <a:extLst>
              <a:ext uri="{FF2B5EF4-FFF2-40B4-BE49-F238E27FC236}">
                <a16:creationId xmlns:a16="http://schemas.microsoft.com/office/drawing/2014/main" id="{9305FE1D-F9BF-F043-BC8D-F2E8097592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4C1CA1-BC8E-C547-918F-9450D5A677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3BAEF1-59EA-B14B-A712-7353C5529A1F}" type="slidenum">
              <a:rPr lang="en-US" smtClean="0"/>
              <a:t>‹#›</a:t>
            </a:fld>
            <a:endParaRPr lang="en-US"/>
          </a:p>
        </p:txBody>
      </p:sp>
    </p:spTree>
    <p:extLst>
      <p:ext uri="{BB962C8B-B14F-4D97-AF65-F5344CB8AC3E}">
        <p14:creationId xmlns:p14="http://schemas.microsoft.com/office/powerpoint/2010/main" val="1845865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7075E-1738-CA4B-8ED5-851625055A7C}"/>
              </a:ext>
            </a:extLst>
          </p:cNvPr>
          <p:cNvSpPr>
            <a:spLocks noGrp="1"/>
          </p:cNvSpPr>
          <p:nvPr>
            <p:ph type="ctrTitle"/>
          </p:nvPr>
        </p:nvSpPr>
        <p:spPr/>
        <p:txBody>
          <a:bodyPr>
            <a:normAutofit fontScale="90000"/>
          </a:bodyPr>
          <a:lstStyle/>
          <a:p>
            <a:r>
              <a:rPr lang="en-US" dirty="0"/>
              <a:t>﻿</a:t>
            </a:r>
            <a:r>
              <a:rPr lang="en-US" dirty="0" err="1"/>
              <a:t>HotCocoa</a:t>
            </a:r>
            <a:r>
              <a:rPr lang="en-US" dirty="0"/>
              <a:t>: Hardware Congestion Control Abstractions</a:t>
            </a:r>
          </a:p>
        </p:txBody>
      </p:sp>
      <p:sp>
        <p:nvSpPr>
          <p:cNvPr id="3" name="Subtitle 2">
            <a:extLst>
              <a:ext uri="{FF2B5EF4-FFF2-40B4-BE49-F238E27FC236}">
                <a16:creationId xmlns:a16="http://schemas.microsoft.com/office/drawing/2014/main" id="{4EB5CB2E-AA76-A741-AF73-8B360956E7AB}"/>
              </a:ext>
            </a:extLst>
          </p:cNvPr>
          <p:cNvSpPr>
            <a:spLocks noGrp="1"/>
          </p:cNvSpPr>
          <p:nvPr>
            <p:ph type="subTitle" idx="1"/>
          </p:nvPr>
        </p:nvSpPr>
        <p:spPr>
          <a:xfrm>
            <a:off x="882733" y="4207680"/>
            <a:ext cx="9144000" cy="1655762"/>
          </a:xfrm>
        </p:spPr>
        <p:txBody>
          <a:bodyPr/>
          <a:lstStyle/>
          <a:p>
            <a:endParaRPr lang="en-US" dirty="0"/>
          </a:p>
          <a:p>
            <a:endParaRPr lang="en-US" dirty="0"/>
          </a:p>
          <a:p>
            <a:pPr algn="r"/>
            <a:r>
              <a:rPr lang="en-US" dirty="0"/>
              <a:t>By </a:t>
            </a:r>
            <a:r>
              <a:rPr lang="en-US" dirty="0" err="1"/>
              <a:t>Xinchen</a:t>
            </a:r>
            <a:r>
              <a:rPr lang="en-US" dirty="0"/>
              <a:t> Wan       </a:t>
            </a:r>
          </a:p>
        </p:txBody>
      </p:sp>
    </p:spTree>
    <p:extLst>
      <p:ext uri="{BB962C8B-B14F-4D97-AF65-F5344CB8AC3E}">
        <p14:creationId xmlns:p14="http://schemas.microsoft.com/office/powerpoint/2010/main" val="257764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DDE1B-D0E3-394F-A9FA-B1A27DA45243}"/>
              </a:ext>
            </a:extLst>
          </p:cNvPr>
          <p:cNvSpPr>
            <a:spLocks noGrp="1"/>
          </p:cNvSpPr>
          <p:nvPr>
            <p:ph type="title"/>
          </p:nvPr>
        </p:nvSpPr>
        <p:spPr/>
        <p:txBody>
          <a:bodyPr/>
          <a:lstStyle/>
          <a:p>
            <a:r>
              <a:rPr lang="en-US" dirty="0"/>
              <a:t>Net</a:t>
            </a:r>
            <a:r>
              <a:rPr lang="en-US" altLang="zh-CN" dirty="0"/>
              <a:t>work</a:t>
            </a:r>
            <a:r>
              <a:rPr lang="zh-CN" altLang="en-US" dirty="0"/>
              <a:t> </a:t>
            </a:r>
            <a:r>
              <a:rPr lang="en-US" altLang="zh-CN" dirty="0"/>
              <a:t>Monitor</a:t>
            </a:r>
            <a:endParaRPr lang="en-US" dirty="0"/>
          </a:p>
        </p:txBody>
      </p:sp>
      <p:sp>
        <p:nvSpPr>
          <p:cNvPr id="3" name="Content Placeholder 2">
            <a:extLst>
              <a:ext uri="{FF2B5EF4-FFF2-40B4-BE49-F238E27FC236}">
                <a16:creationId xmlns:a16="http://schemas.microsoft.com/office/drawing/2014/main" id="{8C06B8D4-0DFD-BC4D-8EFC-B80B8D3F4336}"/>
              </a:ext>
            </a:extLst>
          </p:cNvPr>
          <p:cNvSpPr>
            <a:spLocks noGrp="1"/>
          </p:cNvSpPr>
          <p:nvPr>
            <p:ph idx="1"/>
          </p:nvPr>
        </p:nvSpPr>
        <p:spPr/>
        <p:txBody>
          <a:bodyPr>
            <a:normAutofit fontScale="92500" lnSpcReduction="20000"/>
          </a:bodyPr>
          <a:lstStyle/>
          <a:p>
            <a:pPr marL="0" indent="0">
              <a:buNone/>
            </a:pPr>
            <a:r>
              <a:rPr lang="en-US" b="1" dirty="0"/>
              <a:t>Collect metrics from end points and feedbacks from the network</a:t>
            </a:r>
          </a:p>
          <a:p>
            <a:r>
              <a:rPr lang="en-US" dirty="0"/>
              <a:t>﻿Metrics: receipt of acks, timestamps, </a:t>
            </a:r>
            <a:r>
              <a:rPr lang="en-US" dirty="0" err="1"/>
              <a:t>etc</a:t>
            </a:r>
            <a:endParaRPr lang="en-US" dirty="0"/>
          </a:p>
          <a:p>
            <a:r>
              <a:rPr lang="en-US" altLang="zh-CN" dirty="0"/>
              <a:t>Feedback: ECN, </a:t>
            </a:r>
            <a:r>
              <a:rPr lang="en-US" altLang="zh-CN" dirty="0" err="1"/>
              <a:t>etc</a:t>
            </a:r>
            <a:endParaRPr lang="en-US" altLang="zh-CN" dirty="0"/>
          </a:p>
          <a:p>
            <a:endParaRPr lang="en-US" altLang="zh-CN" dirty="0"/>
          </a:p>
          <a:p>
            <a:pPr marL="0" indent="0">
              <a:buNone/>
            </a:pPr>
            <a:r>
              <a:rPr lang="en-US" altLang="zh-CN" b="1" dirty="0"/>
              <a:t>Several stages: </a:t>
            </a:r>
          </a:p>
          <a:p>
            <a:r>
              <a:rPr lang="en-US" altLang="zh-CN" dirty="0"/>
              <a:t>At source</a:t>
            </a:r>
          </a:p>
          <a:p>
            <a:r>
              <a:rPr lang="en-US" altLang="zh-CN" dirty="0"/>
              <a:t>In the network</a:t>
            </a:r>
          </a:p>
          <a:p>
            <a:r>
              <a:rPr lang="en-US" altLang="zh-CN" dirty="0"/>
              <a:t>At destination</a:t>
            </a:r>
          </a:p>
          <a:p>
            <a:pPr marL="0" indent="0">
              <a:buNone/>
            </a:pPr>
            <a:endParaRPr lang="en-US" altLang="zh-CN" dirty="0"/>
          </a:p>
          <a:p>
            <a:pPr marL="0" indent="0">
              <a:buNone/>
            </a:pPr>
            <a:r>
              <a:rPr lang="en-US" altLang="zh-CN" b="1" dirty="0"/>
              <a:t>Trigger events as packets enter and exit each stage: </a:t>
            </a:r>
            <a:r>
              <a:rPr lang="en-US" altLang="zh-CN" b="1" dirty="0">
                <a:solidFill>
                  <a:srgbClr val="FF0000"/>
                </a:solidFill>
              </a:rPr>
              <a:t>callback functions</a:t>
            </a:r>
            <a:endParaRPr lang="en-US" altLang="zh-CN" dirty="0">
              <a:solidFill>
                <a:srgbClr val="FF0000"/>
              </a:solidFill>
            </a:endParaRPr>
          </a:p>
          <a:p>
            <a:endParaRPr lang="en-US" dirty="0">
              <a:solidFill>
                <a:srgbClr val="FF0000"/>
              </a:solidFill>
            </a:endParaRPr>
          </a:p>
        </p:txBody>
      </p:sp>
    </p:spTree>
    <p:extLst>
      <p:ext uri="{BB962C8B-B14F-4D97-AF65-F5344CB8AC3E}">
        <p14:creationId xmlns:p14="http://schemas.microsoft.com/office/powerpoint/2010/main" val="1021340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2E10E-B6AE-AB4C-9C10-F04F25FDF2A9}"/>
              </a:ext>
            </a:extLst>
          </p:cNvPr>
          <p:cNvSpPr>
            <a:spLocks noGrp="1"/>
          </p:cNvSpPr>
          <p:nvPr>
            <p:ph type="title"/>
          </p:nvPr>
        </p:nvSpPr>
        <p:spPr/>
        <p:txBody>
          <a:bodyPr/>
          <a:lstStyle/>
          <a:p>
            <a:r>
              <a:rPr lang="en-US" altLang="zh-CN" dirty="0"/>
              <a:t>Events</a:t>
            </a:r>
            <a:endParaRPr lang="en-US" dirty="0"/>
          </a:p>
        </p:txBody>
      </p:sp>
      <p:sp>
        <p:nvSpPr>
          <p:cNvPr id="3" name="Content Placeholder 2">
            <a:extLst>
              <a:ext uri="{FF2B5EF4-FFF2-40B4-BE49-F238E27FC236}">
                <a16:creationId xmlns:a16="http://schemas.microsoft.com/office/drawing/2014/main" id="{F4CFF037-9773-8B48-A0B3-4B2193F2B2F3}"/>
              </a:ext>
            </a:extLst>
          </p:cNvPr>
          <p:cNvSpPr>
            <a:spLocks noGrp="1"/>
          </p:cNvSpPr>
          <p:nvPr>
            <p:ph idx="1"/>
          </p:nvPr>
        </p:nvSpPr>
        <p:spPr/>
        <p:txBody>
          <a:bodyPr>
            <a:normAutofit lnSpcReduction="10000"/>
          </a:bodyPr>
          <a:lstStyle/>
          <a:p>
            <a:pPr marL="0" indent="0">
              <a:buNone/>
            </a:pPr>
            <a:r>
              <a:rPr lang="en-US" altLang="zh-CN" b="1" dirty="0"/>
              <a:t>Source</a:t>
            </a:r>
            <a:r>
              <a:rPr lang="zh-CN" altLang="en-US" b="1" dirty="0"/>
              <a:t> </a:t>
            </a:r>
            <a:r>
              <a:rPr lang="en-US" altLang="zh-CN" b="1" dirty="0"/>
              <a:t>stage</a:t>
            </a:r>
            <a:r>
              <a:rPr lang="zh-CN" altLang="en-US" b="1" dirty="0"/>
              <a:t> </a:t>
            </a:r>
            <a:r>
              <a:rPr lang="en-US" altLang="zh-CN" b="1" dirty="0"/>
              <a:t>:</a:t>
            </a:r>
            <a:r>
              <a:rPr lang="zh-CN" altLang="en-US" b="1" dirty="0"/>
              <a:t> </a:t>
            </a:r>
            <a:r>
              <a:rPr lang="en-HK" altLang="zh-CN" b="1" dirty="0"/>
              <a:t>﻿</a:t>
            </a:r>
            <a:endParaRPr lang="en-HK" altLang="zh-CN" dirty="0"/>
          </a:p>
          <a:p>
            <a:r>
              <a:rPr lang="en-HK" altLang="zh-CN" dirty="0"/>
              <a:t>packet enters this stage when the CC flock wants to send it out (</a:t>
            </a:r>
            <a:r>
              <a:rPr lang="en-HK" altLang="zh-CN" dirty="0" err="1"/>
              <a:t>pkt_enqueued</a:t>
            </a:r>
            <a:r>
              <a:rPr lang="en-HK" altLang="zh-CN" dirty="0"/>
              <a:t>)</a:t>
            </a:r>
          </a:p>
          <a:p>
            <a:r>
              <a:rPr lang="en-HK" altLang="zh-CN" dirty="0"/>
              <a:t>exits when the flock’s credit manager has enough available credit for it (</a:t>
            </a:r>
            <a:r>
              <a:rPr lang="en-HK" altLang="zh-CN" dirty="0" err="1"/>
              <a:t>pkt_dequeued</a:t>
            </a:r>
            <a:r>
              <a:rPr lang="en-HK" altLang="zh-CN" dirty="0"/>
              <a:t>).</a:t>
            </a:r>
          </a:p>
          <a:p>
            <a:pPr marL="0" indent="0">
              <a:buNone/>
            </a:pPr>
            <a:r>
              <a:rPr lang="en-US" altLang="zh-CN" b="1" dirty="0"/>
              <a:t>Network</a:t>
            </a:r>
            <a:r>
              <a:rPr lang="zh-CN" altLang="en-US" b="1" dirty="0"/>
              <a:t> </a:t>
            </a:r>
            <a:r>
              <a:rPr lang="en-US" altLang="zh-CN" b="1" dirty="0"/>
              <a:t>stage:</a:t>
            </a:r>
            <a:r>
              <a:rPr lang="zh-CN" altLang="en-US" b="1" dirty="0"/>
              <a:t> </a:t>
            </a:r>
            <a:r>
              <a:rPr lang="en-HK" altLang="zh-CN" b="1" dirty="0"/>
              <a:t>﻿</a:t>
            </a:r>
            <a:endParaRPr lang="en-HK" altLang="zh-CN" dirty="0"/>
          </a:p>
          <a:p>
            <a:r>
              <a:rPr lang="en-HK" altLang="zh-CN" dirty="0"/>
              <a:t>packet enters this stage </a:t>
            </a:r>
            <a:r>
              <a:rPr lang="en-US" altLang="zh-CN" dirty="0"/>
              <a:t>when</a:t>
            </a:r>
            <a:r>
              <a:rPr lang="en-HK" altLang="zh-CN" dirty="0"/>
              <a:t> it is sent </a:t>
            </a:r>
            <a:r>
              <a:rPr lang="en-US" altLang="zh-CN" dirty="0"/>
              <a:t>to</a:t>
            </a:r>
            <a:r>
              <a:rPr lang="zh-CN" altLang="en-US" dirty="0"/>
              <a:t> </a:t>
            </a:r>
            <a:r>
              <a:rPr lang="en-HK" altLang="zh-CN" dirty="0"/>
              <a:t>the destination (</a:t>
            </a:r>
            <a:r>
              <a:rPr lang="en-HK" altLang="zh-CN" dirty="0" err="1"/>
              <a:t>pkt_sent</a:t>
            </a:r>
            <a:r>
              <a:rPr lang="en-HK" altLang="zh-CN" dirty="0"/>
              <a:t>).</a:t>
            </a:r>
          </a:p>
          <a:p>
            <a:pPr marL="0" indent="0">
              <a:buNone/>
            </a:pPr>
            <a:r>
              <a:rPr lang="en-US" altLang="zh-CN" b="1" dirty="0"/>
              <a:t>Destination stage:</a:t>
            </a:r>
            <a:r>
              <a:rPr lang="zh-CN" altLang="en-US" b="1" dirty="0"/>
              <a:t> </a:t>
            </a:r>
            <a:endParaRPr lang="en-HK" altLang="zh-CN" b="1" dirty="0"/>
          </a:p>
          <a:p>
            <a:r>
              <a:rPr lang="en-HK" altLang="zh-CN" dirty="0"/>
              <a:t>packet enters this stage when it arrives at the NIC at the destination end host (</a:t>
            </a:r>
            <a:r>
              <a:rPr lang="en-HK" altLang="zh-CN" dirty="0" err="1"/>
              <a:t>pkt_rcvd</a:t>
            </a:r>
            <a:r>
              <a:rPr lang="en-HK" altLang="zh-CN" dirty="0"/>
              <a:t>).</a:t>
            </a:r>
            <a:endParaRPr lang="en-US" dirty="0"/>
          </a:p>
        </p:txBody>
      </p:sp>
    </p:spTree>
    <p:extLst>
      <p:ext uri="{BB962C8B-B14F-4D97-AF65-F5344CB8AC3E}">
        <p14:creationId xmlns:p14="http://schemas.microsoft.com/office/powerpoint/2010/main" val="4176359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F23F4-C234-2146-9FB6-891F6E086D86}"/>
              </a:ext>
            </a:extLst>
          </p:cNvPr>
          <p:cNvSpPr>
            <a:spLocks noGrp="1"/>
          </p:cNvSpPr>
          <p:nvPr>
            <p:ph type="title"/>
          </p:nvPr>
        </p:nvSpPr>
        <p:spPr/>
        <p:txBody>
          <a:bodyPr/>
          <a:lstStyle/>
          <a:p>
            <a:r>
              <a:rPr lang="en-US" dirty="0"/>
              <a:t>Update at much coarser level of granularity</a:t>
            </a:r>
          </a:p>
        </p:txBody>
      </p:sp>
      <p:sp>
        <p:nvSpPr>
          <p:cNvPr id="3" name="Content Placeholder 2">
            <a:extLst>
              <a:ext uri="{FF2B5EF4-FFF2-40B4-BE49-F238E27FC236}">
                <a16:creationId xmlns:a16="http://schemas.microsoft.com/office/drawing/2014/main" id="{866CC7F0-6E83-8548-AA0A-F1555E17DD0E}"/>
              </a:ext>
            </a:extLst>
          </p:cNvPr>
          <p:cNvSpPr>
            <a:spLocks noGrp="1"/>
          </p:cNvSpPr>
          <p:nvPr>
            <p:ph idx="1"/>
          </p:nvPr>
        </p:nvSpPr>
        <p:spPr/>
        <p:txBody>
          <a:bodyPr/>
          <a:lstStyle/>
          <a:p>
            <a:r>
              <a:rPr lang="en-US" dirty="0"/>
              <a:t>﻿updated on a per-packet basis before</a:t>
            </a:r>
          </a:p>
          <a:p>
            <a:r>
              <a:rPr lang="en-US" dirty="0"/>
              <a:t>﻿However, </a:t>
            </a:r>
            <a:r>
              <a:rPr lang="en-US" altLang="zh-CN" dirty="0"/>
              <a:t>not</a:t>
            </a:r>
            <a:r>
              <a:rPr lang="zh-CN" altLang="en-US" dirty="0"/>
              <a:t> </a:t>
            </a:r>
            <a:r>
              <a:rPr lang="en-US" altLang="zh-CN" dirty="0"/>
              <a:t>stable</a:t>
            </a:r>
          </a:p>
          <a:p>
            <a:r>
              <a:rPr lang="en-US" dirty="0"/>
              <a:t>most CC algorithms update their state to reconfigure credit managers at a much coarser level of granularity</a:t>
            </a:r>
          </a:p>
          <a:p>
            <a:endParaRPr lang="en-US" dirty="0"/>
          </a:p>
          <a:p>
            <a:r>
              <a:rPr lang="en-US" dirty="0"/>
              <a:t>e.g. </a:t>
            </a:r>
            <a:r>
              <a:rPr lang="en-US" altLang="zh-CN" dirty="0"/>
              <a:t>congestion</a:t>
            </a:r>
            <a:r>
              <a:rPr lang="zh-CN" altLang="en-US" dirty="0"/>
              <a:t> </a:t>
            </a:r>
            <a:r>
              <a:rPr lang="en-US" altLang="zh-CN" dirty="0"/>
              <a:t>window</a:t>
            </a:r>
            <a:r>
              <a:rPr lang="en-US" dirty="0"/>
              <a:t>, or when the RTT rises above a threshold.</a:t>
            </a:r>
          </a:p>
          <a:p>
            <a:endParaRPr lang="en-US" dirty="0"/>
          </a:p>
          <a:p>
            <a:r>
              <a:rPr lang="en-US" dirty="0"/>
              <a:t>e.g. ﻿metric </a:t>
            </a:r>
            <a:r>
              <a:rPr lang="en-US" dirty="0" err="1"/>
              <a:t>avg_rtt</a:t>
            </a:r>
            <a:r>
              <a:rPr lang="en-US" dirty="0"/>
              <a:t>	﻿falling(</a:t>
            </a:r>
            <a:r>
              <a:rPr lang="en-US" dirty="0" err="1"/>
              <a:t>avg_rtt</a:t>
            </a:r>
            <a:r>
              <a:rPr lang="en-US" dirty="0"/>
              <a:t>, 5)</a:t>
            </a:r>
          </a:p>
        </p:txBody>
      </p:sp>
    </p:spTree>
    <p:extLst>
      <p:ext uri="{BB962C8B-B14F-4D97-AF65-F5344CB8AC3E}">
        <p14:creationId xmlns:p14="http://schemas.microsoft.com/office/powerpoint/2010/main" val="4287202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FB3E9-ABEB-D249-AD74-19635D6DA722}"/>
              </a:ext>
            </a:extLst>
          </p:cNvPr>
          <p:cNvSpPr>
            <a:spLocks noGrp="1"/>
          </p:cNvSpPr>
          <p:nvPr>
            <p:ph type="title"/>
          </p:nvPr>
        </p:nvSpPr>
        <p:spPr/>
        <p:txBody>
          <a:bodyPr/>
          <a:lstStyle/>
          <a:p>
            <a:r>
              <a:rPr lang="en-US" dirty="0"/>
              <a:t>Metrics</a:t>
            </a:r>
          </a:p>
        </p:txBody>
      </p:sp>
      <p:sp>
        <p:nvSpPr>
          <p:cNvPr id="3" name="Content Placeholder 2">
            <a:extLst>
              <a:ext uri="{FF2B5EF4-FFF2-40B4-BE49-F238E27FC236}">
                <a16:creationId xmlns:a16="http://schemas.microsoft.com/office/drawing/2014/main" id="{09B97613-B4B8-AB48-BD59-A8A47C621A39}"/>
              </a:ext>
            </a:extLst>
          </p:cNvPr>
          <p:cNvSpPr>
            <a:spLocks noGrp="1"/>
          </p:cNvSpPr>
          <p:nvPr>
            <p:ph idx="1"/>
          </p:nvPr>
        </p:nvSpPr>
        <p:spPr/>
        <p:txBody>
          <a:bodyPr>
            <a:normAutofit/>
          </a:bodyPr>
          <a:lstStyle/>
          <a:p>
            <a:r>
              <a:rPr lang="en-US" dirty="0"/>
              <a:t>﻿Metrics are statistics collected as packets travel from their source to their destination.</a:t>
            </a:r>
          </a:p>
          <a:p>
            <a:endParaRPr lang="en-US" dirty="0"/>
          </a:p>
          <a:p>
            <a:endParaRPr lang="en-US" dirty="0"/>
          </a:p>
          <a:p>
            <a:r>
              <a:rPr lang="en-US" dirty="0"/>
              <a:t>Update metrics: packet from one stage to the next, callback functions for the metrics registered for the event will be executed.</a:t>
            </a:r>
          </a:p>
        </p:txBody>
      </p:sp>
    </p:spTree>
    <p:extLst>
      <p:ext uri="{BB962C8B-B14F-4D97-AF65-F5344CB8AC3E}">
        <p14:creationId xmlns:p14="http://schemas.microsoft.com/office/powerpoint/2010/main" val="2488049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BAD86-EF74-3742-B4EB-D59D2F965467}"/>
              </a:ext>
            </a:extLst>
          </p:cNvPr>
          <p:cNvSpPr>
            <a:spLocks noGrp="1"/>
          </p:cNvSpPr>
          <p:nvPr>
            <p:ph type="title"/>
          </p:nvPr>
        </p:nvSpPr>
        <p:spPr/>
        <p:txBody>
          <a:bodyPr/>
          <a:lstStyle/>
          <a:p>
            <a:r>
              <a:rPr lang="en-US" dirty="0"/>
              <a:t>Simple Metrics &amp; aggregated </a:t>
            </a:r>
            <a:r>
              <a:rPr lang="en-US" dirty="0" err="1"/>
              <a:t>metics</a:t>
            </a:r>
            <a:endParaRPr lang="en-US" dirty="0"/>
          </a:p>
        </p:txBody>
      </p:sp>
      <p:sp>
        <p:nvSpPr>
          <p:cNvPr id="3" name="Content Placeholder 2">
            <a:extLst>
              <a:ext uri="{FF2B5EF4-FFF2-40B4-BE49-F238E27FC236}">
                <a16:creationId xmlns:a16="http://schemas.microsoft.com/office/drawing/2014/main" id="{F746B253-BA32-8A47-8BAA-8E70698C4649}"/>
              </a:ext>
            </a:extLst>
          </p:cNvPr>
          <p:cNvSpPr>
            <a:spLocks noGrp="1"/>
          </p:cNvSpPr>
          <p:nvPr>
            <p:ph idx="1"/>
          </p:nvPr>
        </p:nvSpPr>
        <p:spPr/>
        <p:txBody>
          <a:bodyPr>
            <a:normAutofit lnSpcReduction="10000"/>
          </a:bodyPr>
          <a:lstStyle/>
          <a:p>
            <a:pPr marL="0" indent="0">
              <a:buNone/>
            </a:pPr>
            <a:r>
              <a:rPr lang="en-US" b="1" dirty="0"/>
              <a:t>﻿Simple metrics</a:t>
            </a:r>
            <a:r>
              <a:rPr lang="en-US" dirty="0"/>
              <a:t>: metrics associated with a single flock.</a:t>
            </a:r>
          </a:p>
          <a:p>
            <a:endParaRPr lang="en-US" dirty="0"/>
          </a:p>
          <a:p>
            <a:pPr marL="0" indent="0">
              <a:buNone/>
            </a:pPr>
            <a:r>
              <a:rPr lang="en-US" b="1" dirty="0"/>
              <a:t>Define:</a:t>
            </a:r>
          </a:p>
          <a:p>
            <a:r>
              <a:rPr lang="en-US" dirty="0"/>
              <a:t>Metric state</a:t>
            </a:r>
          </a:p>
          <a:p>
            <a:r>
              <a:rPr lang="en-US" dirty="0"/>
              <a:t>Metric initialization code</a:t>
            </a:r>
          </a:p>
          <a:p>
            <a:r>
              <a:rPr lang="en-US" dirty="0"/>
              <a:t>Set of events that trigger metric update</a:t>
            </a:r>
          </a:p>
          <a:p>
            <a:r>
              <a:rPr lang="en-US" dirty="0"/>
              <a:t>Callback function for each event</a:t>
            </a:r>
          </a:p>
          <a:p>
            <a:endParaRPr lang="en-US" dirty="0"/>
          </a:p>
          <a:p>
            <a:pPr marL="0" indent="0">
              <a:buNone/>
            </a:pPr>
            <a:r>
              <a:rPr lang="en-US" b="1" dirty="0"/>
              <a:t>Aggregate metric: </a:t>
            </a:r>
            <a:r>
              <a:rPr lang="en-US" dirty="0"/>
              <a:t>combines a simple metric across a set of flocks.</a:t>
            </a:r>
            <a:endParaRPr lang="en-US" dirty="0">
              <a:solidFill>
                <a:srgbClr val="FF0000"/>
              </a:solidFill>
            </a:endParaRPr>
          </a:p>
        </p:txBody>
      </p:sp>
      <p:pic>
        <p:nvPicPr>
          <p:cNvPr id="4" name="Picture 3">
            <a:extLst>
              <a:ext uri="{FF2B5EF4-FFF2-40B4-BE49-F238E27FC236}">
                <a16:creationId xmlns:a16="http://schemas.microsoft.com/office/drawing/2014/main" id="{1AAD2E44-FBFD-CA42-BDA4-A15CB35335A7}"/>
              </a:ext>
            </a:extLst>
          </p:cNvPr>
          <p:cNvPicPr>
            <a:picLocks noChangeAspect="1"/>
          </p:cNvPicPr>
          <p:nvPr/>
        </p:nvPicPr>
        <p:blipFill>
          <a:blip r:embed="rId3"/>
          <a:stretch>
            <a:fillRect/>
          </a:stretch>
        </p:blipFill>
        <p:spPr>
          <a:xfrm>
            <a:off x="1764252" y="6140450"/>
            <a:ext cx="7023100" cy="342900"/>
          </a:xfrm>
          <a:prstGeom prst="rect">
            <a:avLst/>
          </a:prstGeom>
        </p:spPr>
      </p:pic>
      <p:pic>
        <p:nvPicPr>
          <p:cNvPr id="5" name="Picture 4">
            <a:extLst>
              <a:ext uri="{FF2B5EF4-FFF2-40B4-BE49-F238E27FC236}">
                <a16:creationId xmlns:a16="http://schemas.microsoft.com/office/drawing/2014/main" id="{FC4020A1-D575-964B-B6FA-0ACBCC98DB0C}"/>
              </a:ext>
            </a:extLst>
          </p:cNvPr>
          <p:cNvPicPr>
            <a:picLocks noChangeAspect="1"/>
          </p:cNvPicPr>
          <p:nvPr/>
        </p:nvPicPr>
        <p:blipFill>
          <a:blip r:embed="rId4"/>
          <a:stretch>
            <a:fillRect/>
          </a:stretch>
        </p:blipFill>
        <p:spPr>
          <a:xfrm>
            <a:off x="7162800" y="2264568"/>
            <a:ext cx="3195638" cy="3340894"/>
          </a:xfrm>
          <a:prstGeom prst="rect">
            <a:avLst/>
          </a:prstGeom>
        </p:spPr>
      </p:pic>
    </p:spTree>
    <p:extLst>
      <p:ext uri="{BB962C8B-B14F-4D97-AF65-F5344CB8AC3E}">
        <p14:creationId xmlns:p14="http://schemas.microsoft.com/office/powerpoint/2010/main" val="468414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39E98-BC1C-664E-8F37-BA04AEAC9209}"/>
              </a:ext>
            </a:extLst>
          </p:cNvPr>
          <p:cNvSpPr>
            <a:spLocks noGrp="1"/>
          </p:cNvSpPr>
          <p:nvPr>
            <p:ph type="title"/>
          </p:nvPr>
        </p:nvSpPr>
        <p:spPr/>
        <p:txBody>
          <a:bodyPr/>
          <a:lstStyle/>
          <a:p>
            <a:r>
              <a:rPr lang="en-US" dirty="0"/>
              <a:t>Credit managers</a:t>
            </a:r>
          </a:p>
        </p:txBody>
      </p:sp>
      <p:sp>
        <p:nvSpPr>
          <p:cNvPr id="3" name="Content Placeholder 2">
            <a:extLst>
              <a:ext uri="{FF2B5EF4-FFF2-40B4-BE49-F238E27FC236}">
                <a16:creationId xmlns:a16="http://schemas.microsoft.com/office/drawing/2014/main" id="{5667EF58-C61E-F041-BF1B-C650BCC143ED}"/>
              </a:ext>
            </a:extLst>
          </p:cNvPr>
          <p:cNvSpPr>
            <a:spLocks noGrp="1"/>
          </p:cNvSpPr>
          <p:nvPr>
            <p:ph idx="1"/>
          </p:nvPr>
        </p:nvSpPr>
        <p:spPr/>
        <p:txBody>
          <a:bodyPr/>
          <a:lstStyle/>
          <a:p>
            <a:pPr marL="0" indent="0">
              <a:buNone/>
            </a:pPr>
            <a:r>
              <a:rPr lang="en-US" altLang="zh-CN" b="1" dirty="0"/>
              <a:t>CC</a:t>
            </a:r>
            <a:r>
              <a:rPr lang="zh-CN" altLang="en-US" b="1" dirty="0"/>
              <a:t> </a:t>
            </a:r>
            <a:r>
              <a:rPr lang="en-US" altLang="zh-CN" b="1" dirty="0"/>
              <a:t>algorithm’s enforcement</a:t>
            </a:r>
          </a:p>
          <a:p>
            <a:endParaRPr lang="en-US" altLang="zh-CN" dirty="0"/>
          </a:p>
          <a:p>
            <a:pPr marL="0" indent="0">
              <a:buNone/>
            </a:pPr>
            <a:r>
              <a:rPr lang="en-US" altLang="zh-CN" b="1" dirty="0"/>
              <a:t>Functions:</a:t>
            </a:r>
          </a:p>
          <a:p>
            <a:r>
              <a:rPr lang="en-US" altLang="zh-CN" dirty="0"/>
              <a:t>1.</a:t>
            </a:r>
            <a:r>
              <a:rPr lang="zh-CN" altLang="en-US" dirty="0"/>
              <a:t> </a:t>
            </a:r>
            <a:r>
              <a:rPr lang="en-HK" altLang="zh-CN" dirty="0"/>
              <a:t>﻿have internal variables to keep track of a flock’s credits</a:t>
            </a:r>
          </a:p>
          <a:p>
            <a:r>
              <a:rPr lang="en-US" altLang="zh-CN" dirty="0"/>
              <a:t>2.</a:t>
            </a:r>
            <a:r>
              <a:rPr lang="zh-CN" altLang="en-US" dirty="0"/>
              <a:t> </a:t>
            </a:r>
            <a:r>
              <a:rPr lang="en-HK" altLang="zh-CN" dirty="0"/>
              <a:t>﻿decide when there is enough credit to send a packet out (</a:t>
            </a:r>
            <a:r>
              <a:rPr lang="en-HK" altLang="zh-CN" dirty="0" err="1"/>
              <a:t>deq_criteria</a:t>
            </a:r>
            <a:r>
              <a:rPr lang="en-HK" altLang="zh-CN" dirty="0"/>
              <a:t>)</a:t>
            </a:r>
          </a:p>
          <a:p>
            <a:r>
              <a:rPr lang="en-US" altLang="zh-CN" dirty="0"/>
              <a:t>﻿3.</a:t>
            </a:r>
            <a:r>
              <a:rPr lang="zh-CN" altLang="en-US" dirty="0"/>
              <a:t> </a:t>
            </a:r>
            <a:r>
              <a:rPr lang="en-US" altLang="zh-CN" dirty="0"/>
              <a:t>register for relevant primitive events</a:t>
            </a:r>
          </a:p>
          <a:p>
            <a:r>
              <a:rPr lang="en-US" altLang="zh-CN" dirty="0"/>
              <a:t>4.</a:t>
            </a:r>
            <a:r>
              <a:rPr lang="zh-CN" altLang="en-US" dirty="0"/>
              <a:t> </a:t>
            </a:r>
            <a:r>
              <a:rPr lang="en-HK" altLang="zh-CN" dirty="0"/>
              <a:t>﻿expose parameters that ASM can configure</a:t>
            </a:r>
            <a:endParaRPr lang="en-US" altLang="zh-CN" dirty="0"/>
          </a:p>
          <a:p>
            <a:endParaRPr lang="en-US" dirty="0"/>
          </a:p>
        </p:txBody>
      </p:sp>
    </p:spTree>
    <p:extLst>
      <p:ext uri="{BB962C8B-B14F-4D97-AF65-F5344CB8AC3E}">
        <p14:creationId xmlns:p14="http://schemas.microsoft.com/office/powerpoint/2010/main" val="3449309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32FD5-5EA1-6B41-ABDA-565F728BC92B}"/>
              </a:ext>
            </a:extLst>
          </p:cNvPr>
          <p:cNvSpPr>
            <a:spLocks noGrp="1"/>
          </p:cNvSpPr>
          <p:nvPr>
            <p:ph type="title"/>
          </p:nvPr>
        </p:nvSpPr>
        <p:spPr/>
        <p:txBody>
          <a:bodyPr/>
          <a:lstStyle/>
          <a:p>
            <a:r>
              <a:rPr lang="en-US" dirty="0"/>
              <a:t>A</a:t>
            </a:r>
            <a:r>
              <a:rPr lang="en-US" altLang="zh-CN" dirty="0"/>
              <a:t>ccrediting</a:t>
            </a:r>
            <a:r>
              <a:rPr lang="zh-CN" altLang="en-US" dirty="0"/>
              <a:t> </a:t>
            </a:r>
            <a:r>
              <a:rPr lang="en-US" altLang="zh-CN" dirty="0"/>
              <a:t>State</a:t>
            </a:r>
            <a:r>
              <a:rPr lang="zh-CN" altLang="en-US" dirty="0"/>
              <a:t> </a:t>
            </a:r>
            <a:r>
              <a:rPr lang="en-US" altLang="zh-CN" dirty="0"/>
              <a:t>Machines</a:t>
            </a:r>
            <a:endParaRPr lang="en-US" dirty="0"/>
          </a:p>
        </p:txBody>
      </p:sp>
      <p:sp>
        <p:nvSpPr>
          <p:cNvPr id="3" name="Content Placeholder 2">
            <a:extLst>
              <a:ext uri="{FF2B5EF4-FFF2-40B4-BE49-F238E27FC236}">
                <a16:creationId xmlns:a16="http://schemas.microsoft.com/office/drawing/2014/main" id="{D86AAEF9-72B2-1747-991E-9938387992C0}"/>
              </a:ext>
            </a:extLst>
          </p:cNvPr>
          <p:cNvSpPr>
            <a:spLocks noGrp="1"/>
          </p:cNvSpPr>
          <p:nvPr>
            <p:ph idx="1"/>
          </p:nvPr>
        </p:nvSpPr>
        <p:spPr/>
        <p:txBody>
          <a:bodyPr/>
          <a:lstStyle/>
          <a:p>
            <a:r>
              <a:rPr lang="en-HK" altLang="zh-CN" dirty="0"/>
              <a:t>﻿Core</a:t>
            </a:r>
          </a:p>
          <a:p>
            <a:r>
              <a:rPr lang="en-HK" altLang="zh-CN" dirty="0"/>
              <a:t>Finite state machine</a:t>
            </a:r>
            <a:endParaRPr lang="en-US" altLang="zh-CN" dirty="0">
              <a:solidFill>
                <a:srgbClr val="FF0000"/>
              </a:solidFill>
            </a:endParaRPr>
          </a:p>
          <a:p>
            <a:r>
              <a:rPr lang="en-US" altLang="zh-CN" dirty="0"/>
              <a:t>Observe network states and switch states according to it</a:t>
            </a:r>
          </a:p>
          <a:p>
            <a:r>
              <a:rPr lang="en-US" altLang="zh-CN" dirty="0"/>
              <a:t>Allocate credit to credit manager</a:t>
            </a:r>
            <a:endParaRPr lang="en-HK" altLang="zh-CN" dirty="0"/>
          </a:p>
        </p:txBody>
      </p:sp>
      <p:pic>
        <p:nvPicPr>
          <p:cNvPr id="4" name="Picture 3">
            <a:extLst>
              <a:ext uri="{FF2B5EF4-FFF2-40B4-BE49-F238E27FC236}">
                <a16:creationId xmlns:a16="http://schemas.microsoft.com/office/drawing/2014/main" id="{514B3314-1471-A74C-9492-0505E7085CF5}"/>
              </a:ext>
            </a:extLst>
          </p:cNvPr>
          <p:cNvPicPr>
            <a:picLocks noChangeAspect="1"/>
          </p:cNvPicPr>
          <p:nvPr/>
        </p:nvPicPr>
        <p:blipFill>
          <a:blip r:embed="rId3"/>
          <a:stretch>
            <a:fillRect/>
          </a:stretch>
        </p:blipFill>
        <p:spPr>
          <a:xfrm>
            <a:off x="2425941" y="3806825"/>
            <a:ext cx="6870700" cy="2705100"/>
          </a:xfrm>
          <a:prstGeom prst="rect">
            <a:avLst/>
          </a:prstGeom>
        </p:spPr>
      </p:pic>
    </p:spTree>
    <p:extLst>
      <p:ext uri="{BB962C8B-B14F-4D97-AF65-F5344CB8AC3E}">
        <p14:creationId xmlns:p14="http://schemas.microsoft.com/office/powerpoint/2010/main" val="1000960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52DF4-B638-3F40-8AD1-D642CE8C0972}"/>
              </a:ext>
            </a:extLst>
          </p:cNvPr>
          <p:cNvSpPr>
            <a:spLocks noGrp="1"/>
          </p:cNvSpPr>
          <p:nvPr>
            <p:ph type="title"/>
          </p:nvPr>
        </p:nvSpPr>
        <p:spPr/>
        <p:txBody>
          <a:bodyPr/>
          <a:lstStyle/>
          <a:p>
            <a:r>
              <a:rPr lang="en-US" dirty="0"/>
              <a:t>Des</a:t>
            </a:r>
            <a:r>
              <a:rPr lang="en-US" altLang="zh-CN" dirty="0"/>
              <a:t>ign</a:t>
            </a:r>
            <a:r>
              <a:rPr lang="zh-CN" altLang="en-US" dirty="0"/>
              <a:t> </a:t>
            </a:r>
            <a:r>
              <a:rPr lang="en-US" altLang="zh-CN" dirty="0"/>
              <a:t>Constraints</a:t>
            </a:r>
            <a:endParaRPr lang="en-US" dirty="0"/>
          </a:p>
        </p:txBody>
      </p:sp>
      <p:sp>
        <p:nvSpPr>
          <p:cNvPr id="3" name="Content Placeholder 2">
            <a:extLst>
              <a:ext uri="{FF2B5EF4-FFF2-40B4-BE49-F238E27FC236}">
                <a16:creationId xmlns:a16="http://schemas.microsoft.com/office/drawing/2014/main" id="{E3F412B7-0D78-DB45-8EF4-96846E4FDD78}"/>
              </a:ext>
            </a:extLst>
          </p:cNvPr>
          <p:cNvSpPr>
            <a:spLocks noGrp="1"/>
          </p:cNvSpPr>
          <p:nvPr>
            <p:ph idx="1"/>
          </p:nvPr>
        </p:nvSpPr>
        <p:spPr/>
        <p:txBody>
          <a:bodyPr>
            <a:normAutofit/>
          </a:bodyPr>
          <a:lstStyle/>
          <a:p>
            <a:pPr marL="0" indent="0">
              <a:buNone/>
            </a:pPr>
            <a:r>
              <a:rPr lang="en-US" altLang="zh-CN" dirty="0"/>
              <a:t>1.</a:t>
            </a:r>
            <a:r>
              <a:rPr lang="zh-CN" altLang="en-US" dirty="0"/>
              <a:t> </a:t>
            </a:r>
            <a:r>
              <a:rPr lang="en-HK" altLang="zh-CN" dirty="0"/>
              <a:t>﻿Packets of a CC flock can only drive the update of their own flock’s ASM state</a:t>
            </a:r>
            <a:r>
              <a:rPr lang="en-US" altLang="zh-CN" dirty="0"/>
              <a:t>.</a:t>
            </a:r>
          </a:p>
          <a:p>
            <a:pPr marL="0" indent="0">
              <a:buNone/>
            </a:pPr>
            <a:endParaRPr lang="en-HK" altLang="ja-JP" dirty="0"/>
          </a:p>
          <a:p>
            <a:r>
              <a:rPr lang="en-US" dirty="0"/>
              <a:t>Study shows: end hosts in today’s data centers may have up to a few million flows, but only a few thousand active at any time</a:t>
            </a:r>
            <a:r>
              <a:rPr lang="en-US" altLang="zh-CN" dirty="0"/>
              <a:t>.</a:t>
            </a:r>
          </a:p>
          <a:p>
            <a:endParaRPr lang="en-US" altLang="zh-CN" dirty="0"/>
          </a:p>
          <a:p>
            <a:r>
              <a:rPr lang="en-US" altLang="zh-CN" dirty="0"/>
              <a:t>Hardware</a:t>
            </a:r>
            <a:r>
              <a:rPr lang="zh-CN" altLang="en-US" dirty="0"/>
              <a:t> </a:t>
            </a:r>
            <a:r>
              <a:rPr lang="en-US" altLang="zh-CN" dirty="0"/>
              <a:t>designs</a:t>
            </a:r>
            <a:r>
              <a:rPr lang="zh-CN" altLang="en-US" dirty="0"/>
              <a:t> </a:t>
            </a:r>
            <a:r>
              <a:rPr lang="en-US" altLang="zh-CN" dirty="0"/>
              <a:t>for</a:t>
            </a:r>
            <a:r>
              <a:rPr lang="zh-CN" altLang="en-US" dirty="0"/>
              <a:t> </a:t>
            </a:r>
            <a:r>
              <a:rPr lang="en-US" altLang="zh-CN" dirty="0"/>
              <a:t>programmable</a:t>
            </a:r>
            <a:r>
              <a:rPr lang="zh-CN" altLang="en-US" dirty="0"/>
              <a:t> </a:t>
            </a:r>
            <a:r>
              <a:rPr lang="en-US" altLang="zh-CN" dirty="0"/>
              <a:t>NICs</a:t>
            </a:r>
            <a:r>
              <a:rPr lang="zh-CN" altLang="en-US" dirty="0"/>
              <a:t> </a:t>
            </a:r>
            <a:r>
              <a:rPr lang="en-US" altLang="zh-CN" dirty="0"/>
              <a:t>store</a:t>
            </a:r>
            <a:r>
              <a:rPr lang="zh-CN" altLang="en-US" dirty="0"/>
              <a:t> </a:t>
            </a:r>
            <a:r>
              <a:rPr lang="en-US" altLang="zh-CN" dirty="0"/>
              <a:t>active</a:t>
            </a:r>
            <a:r>
              <a:rPr lang="zh-CN" altLang="en-US" dirty="0"/>
              <a:t> </a:t>
            </a:r>
            <a:r>
              <a:rPr lang="en-US" altLang="zh-CN" dirty="0"/>
              <a:t>flows</a:t>
            </a:r>
            <a:r>
              <a:rPr lang="zh-CN" altLang="en-US" dirty="0"/>
              <a:t> </a:t>
            </a:r>
            <a:r>
              <a:rPr lang="en-US" altLang="zh-CN" dirty="0"/>
              <a:t>in cache.</a:t>
            </a:r>
            <a:endParaRPr lang="en-US" dirty="0"/>
          </a:p>
        </p:txBody>
      </p:sp>
    </p:spTree>
    <p:extLst>
      <p:ext uri="{BB962C8B-B14F-4D97-AF65-F5344CB8AC3E}">
        <p14:creationId xmlns:p14="http://schemas.microsoft.com/office/powerpoint/2010/main" val="881870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CDD6-BE47-D84F-AAD0-61744FDB2EAB}"/>
              </a:ext>
            </a:extLst>
          </p:cNvPr>
          <p:cNvSpPr>
            <a:spLocks noGrp="1"/>
          </p:cNvSpPr>
          <p:nvPr>
            <p:ph type="title"/>
          </p:nvPr>
        </p:nvSpPr>
        <p:spPr/>
        <p:txBody>
          <a:bodyPr/>
          <a:lstStyle/>
          <a:p>
            <a:r>
              <a:rPr lang="en-US" dirty="0"/>
              <a:t>Design</a:t>
            </a:r>
            <a:r>
              <a:rPr lang="zh-CN" altLang="en-US" dirty="0"/>
              <a:t> </a:t>
            </a:r>
            <a:r>
              <a:rPr lang="en-US" altLang="zh-CN" dirty="0"/>
              <a:t>Constraints</a:t>
            </a:r>
            <a:endParaRPr lang="en-US" dirty="0"/>
          </a:p>
        </p:txBody>
      </p:sp>
      <p:sp>
        <p:nvSpPr>
          <p:cNvPr id="3" name="Content Placeholder 2">
            <a:extLst>
              <a:ext uri="{FF2B5EF4-FFF2-40B4-BE49-F238E27FC236}">
                <a16:creationId xmlns:a16="http://schemas.microsoft.com/office/drawing/2014/main" id="{C59CF03E-E5FA-0F49-9F0A-37F510CF361A}"/>
              </a:ext>
            </a:extLst>
          </p:cNvPr>
          <p:cNvSpPr>
            <a:spLocks noGrp="1"/>
          </p:cNvSpPr>
          <p:nvPr>
            <p:ph idx="1"/>
          </p:nvPr>
        </p:nvSpPr>
        <p:spPr/>
        <p:txBody>
          <a:bodyPr>
            <a:normAutofit/>
          </a:bodyPr>
          <a:lstStyle/>
          <a:p>
            <a:pPr marL="0" indent="0">
              <a:buNone/>
            </a:pPr>
            <a:r>
              <a:rPr lang="en-US" altLang="zh-CN" dirty="0"/>
              <a:t>2.</a:t>
            </a:r>
            <a:r>
              <a:rPr lang="zh-CN" altLang="en-US" dirty="0"/>
              <a:t> </a:t>
            </a:r>
            <a:r>
              <a:rPr lang="en-HK" altLang="zh-CN" dirty="0"/>
              <a:t>﻿The</a:t>
            </a:r>
            <a:r>
              <a:rPr lang="zh-CN" altLang="en-US" dirty="0"/>
              <a:t> </a:t>
            </a:r>
            <a:r>
              <a:rPr lang="en-HK" altLang="zh-CN" dirty="0"/>
              <a:t>ASM should only rely on metrics collectable at either its source or its destination to</a:t>
            </a:r>
            <a:r>
              <a:rPr lang="zh-CN" altLang="en-US" dirty="0"/>
              <a:t> </a:t>
            </a:r>
            <a:r>
              <a:rPr lang="en-HK" altLang="zh-CN" dirty="0"/>
              <a:t>make credit allocation decisions.</a:t>
            </a:r>
          </a:p>
          <a:p>
            <a:pPr marL="0" indent="0">
              <a:buNone/>
            </a:pPr>
            <a:endParaRPr lang="en-US" dirty="0">
              <a:solidFill>
                <a:srgbClr val="FF0000"/>
              </a:solidFill>
            </a:endParaRPr>
          </a:p>
          <a:p>
            <a:r>
              <a:rPr lang="en-US" dirty="0"/>
              <a:t>﻿ASM itself will reside either on the source</a:t>
            </a:r>
            <a:r>
              <a:rPr lang="zh-CN" altLang="en-US" dirty="0"/>
              <a:t> </a:t>
            </a:r>
            <a:r>
              <a:rPr lang="en-HK" altLang="zh-CN" dirty="0"/>
              <a:t>﻿or on the destination</a:t>
            </a:r>
            <a:r>
              <a:rPr lang="en-US" altLang="zh-CN" dirty="0"/>
              <a:t>.</a:t>
            </a:r>
            <a:r>
              <a:rPr lang="zh-CN" altLang="en-US" dirty="0"/>
              <a:t> </a:t>
            </a:r>
            <a:endParaRPr lang="en-US" altLang="zh-CN" dirty="0"/>
          </a:p>
          <a:p>
            <a:endParaRPr lang="en-US" altLang="zh-CN" dirty="0"/>
          </a:p>
          <a:p>
            <a:r>
              <a:rPr lang="en-HK" altLang="zh-CN" dirty="0"/>
              <a:t>﻿want to get the update metrics in at most an RTT for fast state update.</a:t>
            </a:r>
          </a:p>
        </p:txBody>
      </p:sp>
    </p:spTree>
    <p:extLst>
      <p:ext uri="{BB962C8B-B14F-4D97-AF65-F5344CB8AC3E}">
        <p14:creationId xmlns:p14="http://schemas.microsoft.com/office/powerpoint/2010/main" val="2805082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6A9A9-804F-7C49-8F1D-C6A4BD842204}"/>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FE0354D0-F1EF-B845-89EF-CEF6CD3FAE28}"/>
              </a:ext>
            </a:extLst>
          </p:cNvPr>
          <p:cNvSpPr>
            <a:spLocks noGrp="1"/>
          </p:cNvSpPr>
          <p:nvPr>
            <p:ph idx="1"/>
          </p:nvPr>
        </p:nvSpPr>
        <p:spPr/>
        <p:txBody>
          <a:bodyPr/>
          <a:lstStyle/>
          <a:p>
            <a:r>
              <a:rPr lang="en-US" dirty="0"/>
              <a:t>Ex</a:t>
            </a:r>
            <a:r>
              <a:rPr lang="en-US" altLang="zh-CN" dirty="0"/>
              <a:t>pressiveness:</a:t>
            </a:r>
            <a:r>
              <a:rPr lang="zh-CN" altLang="en-US" dirty="0"/>
              <a:t>  </a:t>
            </a:r>
            <a:r>
              <a:rPr lang="en-US" altLang="zh-CN" dirty="0"/>
              <a:t>for</a:t>
            </a:r>
            <a:r>
              <a:rPr lang="zh-CN" altLang="en-US" dirty="0"/>
              <a:t> </a:t>
            </a:r>
            <a:r>
              <a:rPr lang="en-US" altLang="zh-CN" dirty="0"/>
              <a:t>Reno</a:t>
            </a:r>
            <a:r>
              <a:rPr lang="zh-CN" altLang="en-US" dirty="0"/>
              <a:t> </a:t>
            </a:r>
            <a:r>
              <a:rPr lang="en-US" altLang="zh-CN" dirty="0"/>
              <a:t>and</a:t>
            </a:r>
            <a:r>
              <a:rPr lang="zh-CN" altLang="en-US" dirty="0"/>
              <a:t> </a:t>
            </a:r>
            <a:r>
              <a:rPr lang="en-US" altLang="zh-CN" dirty="0"/>
              <a:t>DCTCP,</a:t>
            </a:r>
            <a:r>
              <a:rPr lang="zh-CN" altLang="en-US" dirty="0"/>
              <a:t> </a:t>
            </a:r>
            <a:r>
              <a:rPr lang="en-US" altLang="zh-CN" dirty="0"/>
              <a:t>enforcement</a:t>
            </a:r>
            <a:r>
              <a:rPr lang="zh-CN" altLang="en-US" dirty="0"/>
              <a:t> </a:t>
            </a:r>
            <a:r>
              <a:rPr lang="en-US" altLang="zh-CN" dirty="0"/>
              <a:t>module</a:t>
            </a:r>
            <a:r>
              <a:rPr lang="zh-CN" altLang="en-US" dirty="0"/>
              <a:t> </a:t>
            </a:r>
            <a:r>
              <a:rPr lang="en-US" altLang="zh-CN" dirty="0"/>
              <a:t>is</a:t>
            </a:r>
            <a:r>
              <a:rPr lang="zh-CN" altLang="en-US" dirty="0"/>
              <a:t> </a:t>
            </a:r>
            <a:r>
              <a:rPr lang="en-US" altLang="zh-CN" dirty="0"/>
              <a:t>a</a:t>
            </a:r>
            <a:r>
              <a:rPr lang="zh-CN" altLang="en-US" dirty="0"/>
              <a:t> </a:t>
            </a:r>
            <a:r>
              <a:rPr lang="en-US" altLang="zh-CN" dirty="0"/>
              <a:t>sliding</a:t>
            </a:r>
            <a:r>
              <a:rPr lang="zh-CN" altLang="en-US" dirty="0"/>
              <a:t> </a:t>
            </a:r>
            <a:r>
              <a:rPr lang="en-US" altLang="zh-CN" dirty="0"/>
              <a:t>window.</a:t>
            </a:r>
            <a:r>
              <a:rPr lang="en-HK" altLang="zh-CN" dirty="0"/>
              <a:t>	</a:t>
            </a:r>
            <a:r>
              <a:rPr lang="en-US" altLang="zh-CN" dirty="0"/>
              <a:t>For</a:t>
            </a:r>
            <a:r>
              <a:rPr lang="zh-CN" altLang="en-US" dirty="0"/>
              <a:t> </a:t>
            </a:r>
            <a:r>
              <a:rPr lang="en-US" altLang="zh-CN" dirty="0"/>
              <a:t>PCC</a:t>
            </a:r>
            <a:r>
              <a:rPr lang="zh-CN" altLang="en-US" dirty="0"/>
              <a:t> </a:t>
            </a:r>
            <a:r>
              <a:rPr lang="en-US" altLang="zh-CN" dirty="0"/>
              <a:t>and</a:t>
            </a:r>
            <a:r>
              <a:rPr lang="zh-CN" altLang="en-US" dirty="0"/>
              <a:t> </a:t>
            </a:r>
            <a:r>
              <a:rPr lang="en-US" altLang="zh-CN" dirty="0"/>
              <a:t>TIMELY,</a:t>
            </a:r>
            <a:r>
              <a:rPr lang="zh-CN" altLang="en-US" dirty="0"/>
              <a:t> </a:t>
            </a:r>
            <a:r>
              <a:rPr lang="en-US" altLang="zh-CN" dirty="0"/>
              <a:t>it’s</a:t>
            </a:r>
            <a:r>
              <a:rPr lang="zh-CN" altLang="en-US" dirty="0"/>
              <a:t> </a:t>
            </a:r>
            <a:r>
              <a:rPr lang="en-US" altLang="zh-CN" dirty="0"/>
              <a:t>a</a:t>
            </a:r>
            <a:r>
              <a:rPr lang="zh-CN" altLang="en-US" dirty="0"/>
              <a:t> </a:t>
            </a:r>
            <a:r>
              <a:rPr lang="en-US" altLang="zh-CN" dirty="0"/>
              <a:t>token</a:t>
            </a:r>
            <a:r>
              <a:rPr lang="zh-CN" altLang="en-US" dirty="0"/>
              <a:t> </a:t>
            </a:r>
            <a:r>
              <a:rPr lang="en-US" altLang="zh-CN" dirty="0"/>
              <a:t>bucket</a:t>
            </a:r>
            <a:r>
              <a:rPr lang="zh-CN" altLang="en-US" dirty="0"/>
              <a:t> </a:t>
            </a:r>
            <a:r>
              <a:rPr lang="en-US" altLang="zh-CN" dirty="0"/>
              <a:t>rate</a:t>
            </a:r>
            <a:r>
              <a:rPr lang="zh-CN" altLang="en-US" dirty="0"/>
              <a:t> </a:t>
            </a:r>
            <a:r>
              <a:rPr lang="en-US" altLang="zh-CN" dirty="0"/>
              <a:t>limiter</a:t>
            </a:r>
          </a:p>
          <a:p>
            <a:endParaRPr lang="en-US" altLang="zh-CN" dirty="0"/>
          </a:p>
        </p:txBody>
      </p:sp>
    </p:spTree>
    <p:extLst>
      <p:ext uri="{BB962C8B-B14F-4D97-AF65-F5344CB8AC3E}">
        <p14:creationId xmlns:p14="http://schemas.microsoft.com/office/powerpoint/2010/main" val="563934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B9965-2DCA-0E45-8D49-97922C2B805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49B55F8C-F1E3-7540-8075-511B5815B00D}"/>
              </a:ext>
            </a:extLst>
          </p:cNvPr>
          <p:cNvSpPr>
            <a:spLocks noGrp="1"/>
          </p:cNvSpPr>
          <p:nvPr>
            <p:ph idx="1"/>
          </p:nvPr>
        </p:nvSpPr>
        <p:spPr/>
        <p:txBody>
          <a:bodyPr/>
          <a:lstStyle/>
          <a:p>
            <a:r>
              <a:rPr lang="en-US" dirty="0"/>
              <a:t>Background</a:t>
            </a:r>
          </a:p>
          <a:p>
            <a:r>
              <a:rPr lang="en-US" dirty="0"/>
              <a:t>Distraction architecture and details</a:t>
            </a:r>
          </a:p>
          <a:p>
            <a:r>
              <a:rPr lang="en-US" dirty="0"/>
              <a:t>Constraints design</a:t>
            </a:r>
          </a:p>
          <a:p>
            <a:r>
              <a:rPr lang="en-US" dirty="0"/>
              <a:t>Evaluation &amp; Simulation</a:t>
            </a:r>
          </a:p>
          <a:p>
            <a:r>
              <a:rPr lang="en-US" dirty="0"/>
              <a:t>Conclusions</a:t>
            </a:r>
          </a:p>
          <a:p>
            <a:r>
              <a:rPr lang="en-US" dirty="0"/>
              <a:t>Advantages &amp; Disadvantages</a:t>
            </a:r>
          </a:p>
          <a:p>
            <a:endParaRPr lang="en-US" dirty="0"/>
          </a:p>
        </p:txBody>
      </p:sp>
    </p:spTree>
    <p:extLst>
      <p:ext uri="{BB962C8B-B14F-4D97-AF65-F5344CB8AC3E}">
        <p14:creationId xmlns:p14="http://schemas.microsoft.com/office/powerpoint/2010/main" val="2613873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C1608-BCD4-9142-9D72-0D0D323841BE}"/>
              </a:ext>
            </a:extLst>
          </p:cNvPr>
          <p:cNvSpPr>
            <a:spLocks noGrp="1"/>
          </p:cNvSpPr>
          <p:nvPr>
            <p:ph type="title"/>
          </p:nvPr>
        </p:nvSpPr>
        <p:spPr/>
        <p:txBody>
          <a:bodyPr/>
          <a:lstStyle/>
          <a:p>
            <a:r>
              <a:rPr lang="en-US" dirty="0"/>
              <a:t>Sim</a:t>
            </a:r>
            <a:r>
              <a:rPr lang="en-US" altLang="zh-CN" dirty="0"/>
              <a:t>ulation</a:t>
            </a:r>
            <a:endParaRPr lang="en-US" dirty="0"/>
          </a:p>
        </p:txBody>
      </p:sp>
      <p:sp>
        <p:nvSpPr>
          <p:cNvPr id="3" name="Content Placeholder 2">
            <a:extLst>
              <a:ext uri="{FF2B5EF4-FFF2-40B4-BE49-F238E27FC236}">
                <a16:creationId xmlns:a16="http://schemas.microsoft.com/office/drawing/2014/main" id="{48486518-7976-AA45-8832-7D15F8E7CE8B}"/>
              </a:ext>
            </a:extLst>
          </p:cNvPr>
          <p:cNvSpPr>
            <a:spLocks noGrp="1"/>
          </p:cNvSpPr>
          <p:nvPr>
            <p:ph idx="1"/>
          </p:nvPr>
        </p:nvSpPr>
        <p:spPr/>
        <p:txBody>
          <a:bodyPr/>
          <a:lstStyle/>
          <a:p>
            <a:r>
              <a:rPr lang="en-US" dirty="0"/>
              <a:t>﻿our implementation of Reno perfectly tracks its implementation in NS2</a:t>
            </a:r>
          </a:p>
          <a:p>
            <a:endParaRPr lang="en-US" dirty="0"/>
          </a:p>
          <a:p>
            <a:endParaRPr lang="en-US" dirty="0"/>
          </a:p>
        </p:txBody>
      </p:sp>
      <p:pic>
        <p:nvPicPr>
          <p:cNvPr id="4" name="Picture 3">
            <a:extLst>
              <a:ext uri="{FF2B5EF4-FFF2-40B4-BE49-F238E27FC236}">
                <a16:creationId xmlns:a16="http://schemas.microsoft.com/office/drawing/2014/main" id="{BACC9403-61E1-2043-9E2B-09035EBD0B29}"/>
              </a:ext>
            </a:extLst>
          </p:cNvPr>
          <p:cNvPicPr>
            <a:picLocks noChangeAspect="1"/>
          </p:cNvPicPr>
          <p:nvPr/>
        </p:nvPicPr>
        <p:blipFill>
          <a:blip r:embed="rId3"/>
          <a:stretch>
            <a:fillRect/>
          </a:stretch>
        </p:blipFill>
        <p:spPr>
          <a:xfrm>
            <a:off x="2381250" y="2709863"/>
            <a:ext cx="7429500" cy="3467100"/>
          </a:xfrm>
          <a:prstGeom prst="rect">
            <a:avLst/>
          </a:prstGeom>
        </p:spPr>
      </p:pic>
    </p:spTree>
    <p:extLst>
      <p:ext uri="{BB962C8B-B14F-4D97-AF65-F5344CB8AC3E}">
        <p14:creationId xmlns:p14="http://schemas.microsoft.com/office/powerpoint/2010/main" val="825239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A2E59-AA1D-684E-A157-4DAAB3D7FEB3}"/>
              </a:ext>
            </a:extLst>
          </p:cNvPr>
          <p:cNvSpPr>
            <a:spLocks noGrp="1"/>
          </p:cNvSpPr>
          <p:nvPr>
            <p:ph type="title"/>
          </p:nvPr>
        </p:nvSpPr>
        <p:spPr/>
        <p:txBody>
          <a:bodyPr/>
          <a:lstStyle/>
          <a:p>
            <a:r>
              <a:rPr lang="en-US" dirty="0"/>
              <a:t>﻿compilation strategy</a:t>
            </a:r>
          </a:p>
        </p:txBody>
      </p:sp>
      <p:sp>
        <p:nvSpPr>
          <p:cNvPr id="3" name="Content Placeholder 2">
            <a:extLst>
              <a:ext uri="{FF2B5EF4-FFF2-40B4-BE49-F238E27FC236}">
                <a16:creationId xmlns:a16="http://schemas.microsoft.com/office/drawing/2014/main" id="{80540FE4-4456-3D43-8470-EAA44127333B}"/>
              </a:ext>
            </a:extLst>
          </p:cNvPr>
          <p:cNvSpPr>
            <a:spLocks noGrp="1"/>
          </p:cNvSpPr>
          <p:nvPr>
            <p:ph idx="1"/>
          </p:nvPr>
        </p:nvSpPr>
        <p:spPr/>
        <p:txBody>
          <a:bodyPr>
            <a:normAutofit fontScale="92500" lnSpcReduction="20000"/>
          </a:bodyPr>
          <a:lstStyle/>
          <a:p>
            <a:r>
              <a:rPr lang="en-US" dirty="0"/>
              <a:t>﻿compilation strategy</a:t>
            </a:r>
            <a:r>
              <a:rPr lang="zh-CN" altLang="en-US" dirty="0"/>
              <a:t> </a:t>
            </a:r>
            <a:r>
              <a:rPr lang="en-US" dirty="0"/>
              <a:t>that takes a </a:t>
            </a:r>
            <a:r>
              <a:rPr lang="en-US" dirty="0" err="1"/>
              <a:t>HotCocoa</a:t>
            </a:r>
            <a:r>
              <a:rPr lang="en-US" dirty="0"/>
              <a:t> program as input and generates configurations for FPGA-based NIC hardware pipelines at traffic sources and destinations</a:t>
            </a:r>
          </a:p>
          <a:p>
            <a:r>
              <a:rPr lang="en-US" dirty="0"/>
              <a:t>﻿a DRAM and a fast cache in SRAM to keep </a:t>
            </a:r>
            <a:r>
              <a:rPr lang="en-US" dirty="0" err="1"/>
              <a:t>HotCocoa’s</a:t>
            </a:r>
            <a:r>
              <a:rPr lang="en-US" dirty="0"/>
              <a:t> program state and packet queues</a:t>
            </a:r>
          </a:p>
          <a:p>
            <a:endParaRPr lang="en-US" dirty="0"/>
          </a:p>
          <a:p>
            <a:r>
              <a:rPr lang="en-US" dirty="0"/>
              <a:t>﻿a logical block for flock classification</a:t>
            </a:r>
          </a:p>
          <a:p>
            <a:endParaRPr lang="en-US" dirty="0"/>
          </a:p>
          <a:p>
            <a:r>
              <a:rPr lang="en-US" dirty="0"/>
              <a:t>﻿logical blocks for implementing credit management logic and handling of events, metrics, and ASMs</a:t>
            </a:r>
          </a:p>
          <a:p>
            <a:endParaRPr lang="en-US" dirty="0"/>
          </a:p>
          <a:p>
            <a:r>
              <a:rPr lang="en-US" dirty="0"/>
              <a:t>﻿a TX scheduler that picks which flock should send a packet out next</a:t>
            </a:r>
          </a:p>
          <a:p>
            <a:endParaRPr lang="en-US" dirty="0"/>
          </a:p>
        </p:txBody>
      </p:sp>
    </p:spTree>
    <p:extLst>
      <p:ext uri="{BB962C8B-B14F-4D97-AF65-F5344CB8AC3E}">
        <p14:creationId xmlns:p14="http://schemas.microsoft.com/office/powerpoint/2010/main" val="2985284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D6441-D954-E34F-8E90-476450252A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817719D-4B22-654E-A525-4B7EF26D2AAE}"/>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D2BE8C6A-8DC5-5445-AE15-19AF1301D468}"/>
              </a:ext>
            </a:extLst>
          </p:cNvPr>
          <p:cNvPicPr>
            <a:picLocks noChangeAspect="1"/>
          </p:cNvPicPr>
          <p:nvPr/>
        </p:nvPicPr>
        <p:blipFill>
          <a:blip r:embed="rId2"/>
          <a:stretch>
            <a:fillRect/>
          </a:stretch>
        </p:blipFill>
        <p:spPr>
          <a:xfrm>
            <a:off x="2647950" y="2268134"/>
            <a:ext cx="6896100" cy="3733800"/>
          </a:xfrm>
          <a:prstGeom prst="rect">
            <a:avLst/>
          </a:prstGeom>
        </p:spPr>
      </p:pic>
    </p:spTree>
    <p:extLst>
      <p:ext uri="{BB962C8B-B14F-4D97-AF65-F5344CB8AC3E}">
        <p14:creationId xmlns:p14="http://schemas.microsoft.com/office/powerpoint/2010/main" val="2967771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4AC7D-2F3B-B044-B327-C1A264AB8747}"/>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CDD8E885-BC0B-C847-958F-A337D27EC6F4}"/>
              </a:ext>
            </a:extLst>
          </p:cNvPr>
          <p:cNvSpPr>
            <a:spLocks noGrp="1"/>
          </p:cNvSpPr>
          <p:nvPr>
            <p:ph idx="1"/>
          </p:nvPr>
        </p:nvSpPr>
        <p:spPr/>
        <p:txBody>
          <a:bodyPr/>
          <a:lstStyle/>
          <a:p>
            <a:r>
              <a:rPr lang="en-US" dirty="0"/>
              <a:t>﻿To overcome the high barrier for programming hardware, we propose </a:t>
            </a:r>
            <a:r>
              <a:rPr lang="en-US" dirty="0" err="1"/>
              <a:t>HotCocoa</a:t>
            </a:r>
            <a:r>
              <a:rPr lang="en-US" dirty="0"/>
              <a:t>, a high-level DSL for expressing congestion control algorithms that can directly run in hardware. </a:t>
            </a:r>
          </a:p>
          <a:p>
            <a:endParaRPr lang="en-US" dirty="0"/>
          </a:p>
          <a:p>
            <a:r>
              <a:rPr lang="en-US" dirty="0"/>
              <a:t>We propose a high-level target pipeline and a compiling strategy to translate </a:t>
            </a:r>
            <a:r>
              <a:rPr lang="en-US" dirty="0" err="1"/>
              <a:t>HotCocoa</a:t>
            </a:r>
            <a:r>
              <a:rPr lang="en-US" dirty="0"/>
              <a:t> programs to pipeline configurations.</a:t>
            </a:r>
          </a:p>
        </p:txBody>
      </p:sp>
    </p:spTree>
    <p:extLst>
      <p:ext uri="{BB962C8B-B14F-4D97-AF65-F5344CB8AC3E}">
        <p14:creationId xmlns:p14="http://schemas.microsoft.com/office/powerpoint/2010/main" val="3105994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73D0D-7027-E943-9626-3EF6FD65C0B7}"/>
              </a:ext>
            </a:extLst>
          </p:cNvPr>
          <p:cNvSpPr>
            <a:spLocks noGrp="1"/>
          </p:cNvSpPr>
          <p:nvPr>
            <p:ph type="title"/>
          </p:nvPr>
        </p:nvSpPr>
        <p:spPr/>
        <p:txBody>
          <a:bodyPr/>
          <a:lstStyle/>
          <a:p>
            <a:r>
              <a:rPr lang="en-US" altLang="zh-CN" dirty="0"/>
              <a:t>Advantages</a:t>
            </a:r>
            <a:r>
              <a:rPr lang="zh-CN" altLang="en-US" dirty="0"/>
              <a:t> </a:t>
            </a:r>
            <a:r>
              <a:rPr lang="en-US" altLang="zh-CN" dirty="0"/>
              <a:t>&amp;</a:t>
            </a:r>
            <a:r>
              <a:rPr lang="zh-CN" altLang="en-US" dirty="0"/>
              <a:t> </a:t>
            </a:r>
            <a:r>
              <a:rPr lang="en-US" altLang="zh-CN" dirty="0"/>
              <a:t>Disadvantages</a:t>
            </a:r>
            <a:endParaRPr lang="en-US" dirty="0"/>
          </a:p>
        </p:txBody>
      </p:sp>
      <p:sp>
        <p:nvSpPr>
          <p:cNvPr id="3" name="Content Placeholder 2">
            <a:extLst>
              <a:ext uri="{FF2B5EF4-FFF2-40B4-BE49-F238E27FC236}">
                <a16:creationId xmlns:a16="http://schemas.microsoft.com/office/drawing/2014/main" id="{A07211E4-8D71-A74B-A5B7-017D435A8C8D}"/>
              </a:ext>
            </a:extLst>
          </p:cNvPr>
          <p:cNvSpPr>
            <a:spLocks noGrp="1"/>
          </p:cNvSpPr>
          <p:nvPr>
            <p:ph idx="1"/>
          </p:nvPr>
        </p:nvSpPr>
        <p:spPr>
          <a:xfrm>
            <a:off x="838200" y="2228581"/>
            <a:ext cx="3857786" cy="4351338"/>
          </a:xfrm>
        </p:spPr>
        <p:txBody>
          <a:bodyPr>
            <a:normAutofit/>
          </a:bodyPr>
          <a:lstStyle/>
          <a:p>
            <a:r>
              <a:rPr lang="en-US" altLang="zh-CN" dirty="0"/>
              <a:t>Propose</a:t>
            </a:r>
            <a:r>
              <a:rPr lang="zh-CN" altLang="en-US" dirty="0"/>
              <a:t> </a:t>
            </a:r>
            <a:r>
              <a:rPr lang="en-US" altLang="zh-CN" dirty="0"/>
              <a:t>a</a:t>
            </a:r>
            <a:r>
              <a:rPr lang="zh-CN" altLang="en-US" dirty="0"/>
              <a:t> </a:t>
            </a:r>
            <a:r>
              <a:rPr lang="en-US" altLang="zh-CN" dirty="0"/>
              <a:t>distraction</a:t>
            </a:r>
            <a:r>
              <a:rPr lang="zh-CN" altLang="en-US" dirty="0"/>
              <a:t> </a:t>
            </a:r>
            <a:r>
              <a:rPr lang="en-US" altLang="zh-CN" dirty="0"/>
              <a:t>of</a:t>
            </a:r>
            <a:r>
              <a:rPr lang="zh-CN" altLang="en-US" dirty="0"/>
              <a:t> </a:t>
            </a:r>
            <a:r>
              <a:rPr lang="en-US" altLang="zh-CN" dirty="0"/>
              <a:t>CC</a:t>
            </a:r>
            <a:r>
              <a:rPr lang="zh-CN" altLang="en-US" dirty="0"/>
              <a:t> </a:t>
            </a:r>
            <a:r>
              <a:rPr lang="en-US" altLang="zh-CN" dirty="0"/>
              <a:t>algorithm</a:t>
            </a:r>
            <a:r>
              <a:rPr lang="zh-CN" altLang="en-US" dirty="0"/>
              <a:t> </a:t>
            </a:r>
            <a:r>
              <a:rPr lang="en-US" altLang="zh-CN" dirty="0"/>
              <a:t>with</a:t>
            </a:r>
            <a:r>
              <a:rPr lang="zh-CN" altLang="en-US" dirty="0"/>
              <a:t> </a:t>
            </a:r>
            <a:r>
              <a:rPr lang="en-US" altLang="zh-CN" dirty="0"/>
              <a:t>hardware-aware</a:t>
            </a:r>
          </a:p>
          <a:p>
            <a:endParaRPr lang="en-US" altLang="zh-CN" dirty="0"/>
          </a:p>
          <a:p>
            <a:r>
              <a:rPr lang="en-US" dirty="0"/>
              <a:t>Some details about </a:t>
            </a:r>
            <a:r>
              <a:rPr lang="en-US" dirty="0" err="1"/>
              <a:t>hotcocoa</a:t>
            </a:r>
            <a:r>
              <a:rPr lang="en-US" dirty="0"/>
              <a:t> is similar to hardware programming language such as Verilog (state machine, triggers)</a:t>
            </a:r>
          </a:p>
          <a:p>
            <a:endParaRPr lang="en-US" altLang="zh-CN" dirty="0"/>
          </a:p>
        </p:txBody>
      </p:sp>
      <p:sp>
        <p:nvSpPr>
          <p:cNvPr id="5" name="Content Placeholder 2">
            <a:extLst>
              <a:ext uri="{FF2B5EF4-FFF2-40B4-BE49-F238E27FC236}">
                <a16:creationId xmlns:a16="http://schemas.microsoft.com/office/drawing/2014/main" id="{7B93D674-CA81-AE44-8F27-B82FF5439B9E}"/>
              </a:ext>
            </a:extLst>
          </p:cNvPr>
          <p:cNvSpPr txBox="1">
            <a:spLocks/>
          </p:cNvSpPr>
          <p:nvPr/>
        </p:nvSpPr>
        <p:spPr>
          <a:xfrm>
            <a:off x="6912244" y="1825625"/>
            <a:ext cx="3625312"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a:p>
            <a:r>
              <a:rPr lang="en-US" altLang="zh-CN" dirty="0"/>
              <a:t>Compiler</a:t>
            </a:r>
            <a:r>
              <a:rPr lang="zh-CN" altLang="en-US" dirty="0"/>
              <a:t> </a:t>
            </a:r>
            <a:r>
              <a:rPr lang="en-US" altLang="zh-CN" dirty="0"/>
              <a:t>not</a:t>
            </a:r>
            <a:r>
              <a:rPr lang="zh-CN" altLang="en-US" dirty="0"/>
              <a:t> </a:t>
            </a:r>
            <a:r>
              <a:rPr lang="en-US" altLang="zh-CN" dirty="0"/>
              <a:t>yet</a:t>
            </a:r>
            <a:r>
              <a:rPr lang="zh-CN" altLang="en-US" dirty="0"/>
              <a:t> </a:t>
            </a:r>
            <a:r>
              <a:rPr lang="en-US" altLang="zh-CN" dirty="0"/>
              <a:t>accomplished</a:t>
            </a:r>
          </a:p>
          <a:p>
            <a:endParaRPr lang="en-US" altLang="zh-CN" dirty="0"/>
          </a:p>
          <a:p>
            <a:r>
              <a:rPr lang="en-US" altLang="zh-CN" dirty="0"/>
              <a:t>Not</a:t>
            </a:r>
            <a:r>
              <a:rPr lang="zh-CN" altLang="en-US" dirty="0"/>
              <a:t> </a:t>
            </a:r>
            <a:r>
              <a:rPr lang="en-US" altLang="zh-CN" dirty="0"/>
              <a:t>specify</a:t>
            </a:r>
            <a:r>
              <a:rPr lang="zh-CN" altLang="en-US" dirty="0"/>
              <a:t> </a:t>
            </a:r>
            <a:r>
              <a:rPr lang="en-US" altLang="zh-CN" dirty="0"/>
              <a:t>the</a:t>
            </a:r>
            <a:r>
              <a:rPr lang="zh-CN" altLang="en-US" dirty="0"/>
              <a:t> </a:t>
            </a:r>
            <a:r>
              <a:rPr lang="en-US" altLang="zh-CN" dirty="0"/>
              <a:t>language specification of </a:t>
            </a:r>
            <a:r>
              <a:rPr lang="en-US" altLang="zh-CN" dirty="0" err="1"/>
              <a:t>hotcocoa</a:t>
            </a:r>
            <a:endParaRPr lang="en-US" altLang="zh-CN" dirty="0"/>
          </a:p>
          <a:p>
            <a:endParaRPr lang="en-US" altLang="zh-CN" dirty="0"/>
          </a:p>
          <a:p>
            <a:r>
              <a:rPr lang="en-US" altLang="zh-CN" dirty="0"/>
              <a:t>Each CC flock has an ASM, waste resources</a:t>
            </a:r>
          </a:p>
          <a:p>
            <a:endParaRPr lang="en-US" altLang="zh-CN" dirty="0"/>
          </a:p>
          <a:p>
            <a:r>
              <a:rPr lang="en-US" altLang="zh-CN" dirty="0"/>
              <a:t>No troubleshooting</a:t>
            </a:r>
          </a:p>
        </p:txBody>
      </p:sp>
      <p:sp>
        <p:nvSpPr>
          <p:cNvPr id="6" name="TextBox 5">
            <a:extLst>
              <a:ext uri="{FF2B5EF4-FFF2-40B4-BE49-F238E27FC236}">
                <a16:creationId xmlns:a16="http://schemas.microsoft.com/office/drawing/2014/main" id="{7A3057D1-9F3D-B641-953D-E597514D0AE1}"/>
              </a:ext>
            </a:extLst>
          </p:cNvPr>
          <p:cNvSpPr txBox="1"/>
          <p:nvPr/>
        </p:nvSpPr>
        <p:spPr>
          <a:xfrm>
            <a:off x="838200" y="1564015"/>
            <a:ext cx="1964127" cy="523220"/>
          </a:xfrm>
          <a:prstGeom prst="rect">
            <a:avLst/>
          </a:prstGeom>
          <a:noFill/>
        </p:spPr>
        <p:txBody>
          <a:bodyPr wrap="none" rtlCol="0">
            <a:spAutoFit/>
          </a:bodyPr>
          <a:lstStyle/>
          <a:p>
            <a:r>
              <a:rPr lang="en-US" altLang="zh-CN" sz="2800" dirty="0"/>
              <a:t>Advantages:</a:t>
            </a:r>
            <a:endParaRPr lang="en-US" sz="2800" dirty="0"/>
          </a:p>
        </p:txBody>
      </p:sp>
      <p:sp>
        <p:nvSpPr>
          <p:cNvPr id="7" name="TextBox 6">
            <a:extLst>
              <a:ext uri="{FF2B5EF4-FFF2-40B4-BE49-F238E27FC236}">
                <a16:creationId xmlns:a16="http://schemas.microsoft.com/office/drawing/2014/main" id="{F34D504B-4108-544C-8513-87F8CB660C89}"/>
              </a:ext>
            </a:extLst>
          </p:cNvPr>
          <p:cNvSpPr txBox="1"/>
          <p:nvPr/>
        </p:nvSpPr>
        <p:spPr>
          <a:xfrm>
            <a:off x="6893879" y="1613226"/>
            <a:ext cx="2371290" cy="523220"/>
          </a:xfrm>
          <a:prstGeom prst="rect">
            <a:avLst/>
          </a:prstGeom>
          <a:noFill/>
        </p:spPr>
        <p:txBody>
          <a:bodyPr wrap="none" rtlCol="0">
            <a:spAutoFit/>
          </a:bodyPr>
          <a:lstStyle/>
          <a:p>
            <a:r>
              <a:rPr lang="en-US" altLang="zh-CN" sz="2800" dirty="0"/>
              <a:t>Disadvantages:</a:t>
            </a:r>
            <a:endParaRPr lang="en-US" sz="2800" dirty="0"/>
          </a:p>
        </p:txBody>
      </p:sp>
    </p:spTree>
    <p:extLst>
      <p:ext uri="{BB962C8B-B14F-4D97-AF65-F5344CB8AC3E}">
        <p14:creationId xmlns:p14="http://schemas.microsoft.com/office/powerpoint/2010/main" val="30383321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7075E-1738-CA4B-8ED5-851625055A7C}"/>
              </a:ext>
            </a:extLst>
          </p:cNvPr>
          <p:cNvSpPr>
            <a:spLocks noGrp="1"/>
          </p:cNvSpPr>
          <p:nvPr>
            <p:ph type="ctrTitle"/>
          </p:nvPr>
        </p:nvSpPr>
        <p:spPr/>
        <p:txBody>
          <a:bodyPr>
            <a:normAutofit/>
          </a:bodyPr>
          <a:lstStyle/>
          <a:p>
            <a:r>
              <a:rPr lang="en-US" dirty="0"/>
              <a:t>Thank you</a:t>
            </a:r>
          </a:p>
        </p:txBody>
      </p:sp>
      <p:sp>
        <p:nvSpPr>
          <p:cNvPr id="5" name="Subtitle 4">
            <a:extLst>
              <a:ext uri="{FF2B5EF4-FFF2-40B4-BE49-F238E27FC236}">
                <a16:creationId xmlns:a16="http://schemas.microsoft.com/office/drawing/2014/main" id="{519EDB90-3AAE-C242-AD88-9FEA07027AF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0228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BDC02-CBAC-624A-ABD0-501E38BF269F}"/>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A75AE620-B43D-F24A-B9E3-2B77598F5DF1}"/>
              </a:ext>
            </a:extLst>
          </p:cNvPr>
          <p:cNvSpPr>
            <a:spLocks noGrp="1"/>
          </p:cNvSpPr>
          <p:nvPr>
            <p:ph idx="1"/>
          </p:nvPr>
        </p:nvSpPr>
        <p:spPr>
          <a:xfrm>
            <a:off x="838200" y="1825625"/>
            <a:ext cx="10515600" cy="4351338"/>
          </a:xfrm>
        </p:spPr>
        <p:txBody>
          <a:bodyPr>
            <a:normAutofit fontScale="92500" lnSpcReduction="10000"/>
          </a:bodyPr>
          <a:lstStyle/>
          <a:p>
            <a:pPr marL="0" indent="0">
              <a:buNone/>
            </a:pPr>
            <a:r>
              <a:rPr lang="en-US" b="1" dirty="0"/>
              <a:t>Congestion control in multi-tenant data centers is a hot topic</a:t>
            </a:r>
          </a:p>
          <a:p>
            <a:r>
              <a:rPr lang="en-US" dirty="0"/>
              <a:t>﻿significant impact on customer experience</a:t>
            </a:r>
          </a:p>
          <a:p>
            <a:r>
              <a:rPr lang="en-US" dirty="0"/>
              <a:t>revenue.</a:t>
            </a:r>
          </a:p>
          <a:p>
            <a:endParaRPr lang="en-US" dirty="0"/>
          </a:p>
          <a:p>
            <a:pPr marL="0" indent="0">
              <a:buNone/>
            </a:pPr>
            <a:r>
              <a:rPr lang="en-US" b="1" dirty="0"/>
              <a:t>Deploy congestion control algorithms:</a:t>
            </a:r>
          </a:p>
          <a:p>
            <a:r>
              <a:rPr lang="en-US" dirty="0"/>
              <a:t>In end hosts’ hypervisor</a:t>
            </a:r>
          </a:p>
          <a:p>
            <a:r>
              <a:rPr lang="en-US" dirty="0"/>
              <a:t>Implement packets-processing in software occurs inaccuracies and CPU inefficiencies</a:t>
            </a:r>
          </a:p>
          <a:p>
            <a:r>
              <a:rPr lang="en-US" dirty="0" err="1"/>
              <a:t>Eg</a:t>
            </a:r>
            <a:r>
              <a:rPr lang="en-US" dirty="0"/>
              <a:t>: 10Gbps rate between NIC and VM used up 45% CPU on a 12-core machines</a:t>
            </a:r>
          </a:p>
        </p:txBody>
      </p:sp>
    </p:spTree>
    <p:extLst>
      <p:ext uri="{BB962C8B-B14F-4D97-AF65-F5344CB8AC3E}">
        <p14:creationId xmlns:p14="http://schemas.microsoft.com/office/powerpoint/2010/main" val="158494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5E3A8-3338-934F-AE23-DB872BB8A7D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55F2F93-0E42-0048-A490-F806C270D7A0}"/>
              </a:ext>
            </a:extLst>
          </p:cNvPr>
          <p:cNvSpPr>
            <a:spLocks noGrp="1"/>
          </p:cNvSpPr>
          <p:nvPr>
            <p:ph idx="1"/>
          </p:nvPr>
        </p:nvSpPr>
        <p:spPr/>
        <p:txBody>
          <a:bodyPr/>
          <a:lstStyle/>
          <a:p>
            <a:pPr marL="0" indent="0">
              <a:buNone/>
            </a:pPr>
            <a:r>
              <a:rPr lang="en-US" b="1" dirty="0"/>
              <a:t>Growing need to accelerate between CPU and NICs</a:t>
            </a:r>
          </a:p>
          <a:p>
            <a:r>
              <a:rPr lang="en-US" dirty="0"/>
              <a:t>SRIOV</a:t>
            </a:r>
          </a:p>
          <a:p>
            <a:r>
              <a:rPr lang="en-US" dirty="0" err="1"/>
              <a:t>smartNIC</a:t>
            </a:r>
            <a:r>
              <a:rPr lang="en-US" dirty="0"/>
              <a:t>(Azure)</a:t>
            </a:r>
          </a:p>
          <a:p>
            <a:endParaRPr lang="en-US" dirty="0"/>
          </a:p>
        </p:txBody>
      </p:sp>
    </p:spTree>
    <p:extLst>
      <p:ext uri="{BB962C8B-B14F-4D97-AF65-F5344CB8AC3E}">
        <p14:creationId xmlns:p14="http://schemas.microsoft.com/office/powerpoint/2010/main" val="658566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E5025-9D88-FC4D-8269-B7A7FBEFE5DD}"/>
              </a:ext>
            </a:extLst>
          </p:cNvPr>
          <p:cNvSpPr>
            <a:spLocks noGrp="1"/>
          </p:cNvSpPr>
          <p:nvPr>
            <p:ph type="title"/>
          </p:nvPr>
        </p:nvSpPr>
        <p:spPr/>
        <p:txBody>
          <a:bodyPr/>
          <a:lstStyle/>
          <a:p>
            <a:r>
              <a:rPr lang="en-US" dirty="0"/>
              <a:t>Use programmable NICs directly?</a:t>
            </a:r>
          </a:p>
        </p:txBody>
      </p:sp>
      <p:sp>
        <p:nvSpPr>
          <p:cNvPr id="3" name="Content Placeholder 2">
            <a:extLst>
              <a:ext uri="{FF2B5EF4-FFF2-40B4-BE49-F238E27FC236}">
                <a16:creationId xmlns:a16="http://schemas.microsoft.com/office/drawing/2014/main" id="{025EE485-0811-9146-8CEC-CEF094177352}"/>
              </a:ext>
            </a:extLst>
          </p:cNvPr>
          <p:cNvSpPr>
            <a:spLocks noGrp="1"/>
          </p:cNvSpPr>
          <p:nvPr>
            <p:ph idx="1"/>
          </p:nvPr>
        </p:nvSpPr>
        <p:spPr/>
        <p:txBody>
          <a:bodyPr/>
          <a:lstStyle/>
          <a:p>
            <a:r>
              <a:rPr lang="en-US" altLang="zh-CN" dirty="0"/>
              <a:t>Require</a:t>
            </a:r>
            <a:r>
              <a:rPr lang="zh-CN" altLang="en-US" dirty="0"/>
              <a:t> </a:t>
            </a:r>
            <a:r>
              <a:rPr lang="en-US" altLang="zh-CN" dirty="0"/>
              <a:t>niche</a:t>
            </a:r>
            <a:r>
              <a:rPr lang="zh-CN" altLang="en-US" dirty="0"/>
              <a:t> </a:t>
            </a:r>
            <a:r>
              <a:rPr lang="en-US" altLang="zh-CN" dirty="0"/>
              <a:t>expertise</a:t>
            </a:r>
          </a:p>
          <a:p>
            <a:endParaRPr lang="en-US" dirty="0"/>
          </a:p>
          <a:p>
            <a:r>
              <a:rPr lang="en-US" dirty="0"/>
              <a:t>﻿The APIs for programmable NICs (e.g., Verilog, and P4) are extremely low level</a:t>
            </a:r>
          </a:p>
          <a:p>
            <a:endParaRPr lang="en-US" dirty="0"/>
          </a:p>
          <a:p>
            <a:r>
              <a:rPr lang="en-US" dirty="0"/>
              <a:t>Force network operators to think in terms of a constrained hardware pipeline rather than a high level algorithm</a:t>
            </a:r>
          </a:p>
        </p:txBody>
      </p:sp>
    </p:spTree>
    <p:extLst>
      <p:ext uri="{BB962C8B-B14F-4D97-AF65-F5344CB8AC3E}">
        <p14:creationId xmlns:p14="http://schemas.microsoft.com/office/powerpoint/2010/main" val="2570323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C86F9-2203-D945-A01D-26DA9D531756}"/>
              </a:ext>
            </a:extLst>
          </p:cNvPr>
          <p:cNvSpPr>
            <a:spLocks noGrp="1"/>
          </p:cNvSpPr>
          <p:nvPr>
            <p:ph type="title"/>
          </p:nvPr>
        </p:nvSpPr>
        <p:spPr/>
        <p:txBody>
          <a:bodyPr/>
          <a:lstStyle/>
          <a:p>
            <a:r>
              <a:rPr lang="en-US" altLang="zh-CN" dirty="0"/>
              <a:t>Middle</a:t>
            </a:r>
            <a:r>
              <a:rPr lang="zh-CN" altLang="en-US" dirty="0"/>
              <a:t> </a:t>
            </a:r>
            <a:r>
              <a:rPr lang="en-US" altLang="zh-CN" dirty="0"/>
              <a:t>layer?</a:t>
            </a:r>
            <a:endParaRPr lang="en-US" dirty="0"/>
          </a:p>
        </p:txBody>
      </p:sp>
      <p:sp>
        <p:nvSpPr>
          <p:cNvPr id="3" name="Content Placeholder 2">
            <a:extLst>
              <a:ext uri="{FF2B5EF4-FFF2-40B4-BE49-F238E27FC236}">
                <a16:creationId xmlns:a16="http://schemas.microsoft.com/office/drawing/2014/main" id="{406B364E-AFC8-BD4E-93FC-5E73D3B481C3}"/>
              </a:ext>
            </a:extLst>
          </p:cNvPr>
          <p:cNvSpPr>
            <a:spLocks noGrp="1"/>
          </p:cNvSpPr>
          <p:nvPr>
            <p:ph idx="1"/>
          </p:nvPr>
        </p:nvSpPr>
        <p:spPr/>
        <p:txBody>
          <a:bodyPr/>
          <a:lstStyle/>
          <a:p>
            <a:r>
              <a:rPr lang="en-US" b="1" dirty="0"/>
              <a:t>a sweet spot </a:t>
            </a:r>
            <a:r>
              <a:rPr lang="en-US" dirty="0"/>
              <a:t>that is expressive enough to capture a wide range of congestion control algorithms while being implementable given realistic hardware constraints</a:t>
            </a:r>
          </a:p>
          <a:p>
            <a:endParaRPr lang="en-US" dirty="0"/>
          </a:p>
          <a:p>
            <a:r>
              <a:rPr lang="en-US" dirty="0"/>
              <a:t>﻿</a:t>
            </a:r>
            <a:r>
              <a:rPr lang="en-US" dirty="0" err="1"/>
              <a:t>HotCocoa</a:t>
            </a:r>
            <a:r>
              <a:rPr lang="en-US" dirty="0"/>
              <a:t>, a set</a:t>
            </a:r>
            <a:r>
              <a:rPr lang="zh-CN" altLang="en-US" dirty="0"/>
              <a:t> </a:t>
            </a:r>
            <a:r>
              <a:rPr lang="en-US" dirty="0"/>
              <a:t>of hardware-aware </a:t>
            </a:r>
            <a:r>
              <a:rPr lang="en-US" dirty="0" err="1"/>
              <a:t>COngestion</a:t>
            </a:r>
            <a:r>
              <a:rPr lang="en-US" dirty="0"/>
              <a:t> </a:t>
            </a:r>
            <a:r>
              <a:rPr lang="en-US" dirty="0" err="1"/>
              <a:t>COntrol</a:t>
            </a:r>
            <a:r>
              <a:rPr lang="en-US" dirty="0"/>
              <a:t> Abstractions</a:t>
            </a:r>
          </a:p>
        </p:txBody>
      </p:sp>
    </p:spTree>
    <p:extLst>
      <p:ext uri="{BB962C8B-B14F-4D97-AF65-F5344CB8AC3E}">
        <p14:creationId xmlns:p14="http://schemas.microsoft.com/office/powerpoint/2010/main" val="1609159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F585B-64BF-E54C-B096-D02612B86D2E}"/>
              </a:ext>
            </a:extLst>
          </p:cNvPr>
          <p:cNvSpPr>
            <a:spLocks noGrp="1"/>
          </p:cNvSpPr>
          <p:nvPr>
            <p:ph type="title"/>
          </p:nvPr>
        </p:nvSpPr>
        <p:spPr/>
        <p:txBody>
          <a:bodyPr/>
          <a:lstStyle/>
          <a:p>
            <a:r>
              <a:rPr lang="en-US" dirty="0"/>
              <a:t>﻿</a:t>
            </a:r>
            <a:r>
              <a:rPr lang="en-US" sz="4000" dirty="0"/>
              <a:t>Programmable congestion control architecture</a:t>
            </a:r>
          </a:p>
        </p:txBody>
      </p:sp>
      <p:sp>
        <p:nvSpPr>
          <p:cNvPr id="3" name="Content Placeholder 2">
            <a:extLst>
              <a:ext uri="{FF2B5EF4-FFF2-40B4-BE49-F238E27FC236}">
                <a16:creationId xmlns:a16="http://schemas.microsoft.com/office/drawing/2014/main" id="{3D0FFA43-F918-7D40-8563-0CFD97F488BD}"/>
              </a:ext>
            </a:extLst>
          </p:cNvPr>
          <p:cNvSpPr>
            <a:spLocks noGrp="1"/>
          </p:cNvSpPr>
          <p:nvPr>
            <p:ph idx="1"/>
          </p:nvPr>
        </p:nvSpPr>
        <p:spPr>
          <a:xfrm>
            <a:off x="838200" y="1825625"/>
            <a:ext cx="3022600" cy="4351338"/>
          </a:xfrm>
        </p:spPr>
        <p:txBody>
          <a:bodyPr/>
          <a:lstStyle/>
          <a:p>
            <a:r>
              <a:rPr lang="en-US" dirty="0"/>
              <a:t>CC Flock</a:t>
            </a:r>
          </a:p>
          <a:p>
            <a:r>
              <a:rPr lang="en-US" dirty="0"/>
              <a:t>Configurable Credit Manager</a:t>
            </a:r>
          </a:p>
          <a:p>
            <a:r>
              <a:rPr lang="en-US" dirty="0"/>
              <a:t>Accrediting State Manager(ASM)</a:t>
            </a:r>
          </a:p>
          <a:p>
            <a:r>
              <a:rPr lang="en-US" dirty="0"/>
              <a:t>Network Monitor</a:t>
            </a:r>
          </a:p>
          <a:p>
            <a:endParaRPr lang="en-US" dirty="0"/>
          </a:p>
        </p:txBody>
      </p:sp>
      <p:pic>
        <p:nvPicPr>
          <p:cNvPr id="4" name="Picture 3">
            <a:extLst>
              <a:ext uri="{FF2B5EF4-FFF2-40B4-BE49-F238E27FC236}">
                <a16:creationId xmlns:a16="http://schemas.microsoft.com/office/drawing/2014/main" id="{A8CD6F59-C56B-A745-B526-C75D369F1BEE}"/>
              </a:ext>
            </a:extLst>
          </p:cNvPr>
          <p:cNvPicPr>
            <a:picLocks noChangeAspect="1"/>
          </p:cNvPicPr>
          <p:nvPr/>
        </p:nvPicPr>
        <p:blipFill>
          <a:blip r:embed="rId3"/>
          <a:stretch>
            <a:fillRect/>
          </a:stretch>
        </p:blipFill>
        <p:spPr>
          <a:xfrm>
            <a:off x="3759200" y="1690688"/>
            <a:ext cx="8543158" cy="3552458"/>
          </a:xfrm>
          <a:prstGeom prst="rect">
            <a:avLst/>
          </a:prstGeom>
        </p:spPr>
      </p:pic>
    </p:spTree>
    <p:extLst>
      <p:ext uri="{BB962C8B-B14F-4D97-AF65-F5344CB8AC3E}">
        <p14:creationId xmlns:p14="http://schemas.microsoft.com/office/powerpoint/2010/main" val="1906886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5BDF6-4CFE-994E-8EBB-4B1E3BDDC67E}"/>
              </a:ext>
            </a:extLst>
          </p:cNvPr>
          <p:cNvSpPr>
            <a:spLocks noGrp="1"/>
          </p:cNvSpPr>
          <p:nvPr>
            <p:ph type="title"/>
          </p:nvPr>
        </p:nvSpPr>
        <p:spPr/>
        <p:txBody>
          <a:bodyPr/>
          <a:lstStyle/>
          <a:p>
            <a:r>
              <a:rPr lang="en-US" altLang="zh-CN" dirty="0"/>
              <a:t>CC</a:t>
            </a:r>
            <a:r>
              <a:rPr lang="zh-CN" altLang="en-US" dirty="0"/>
              <a:t> </a:t>
            </a:r>
            <a:r>
              <a:rPr lang="en-US" altLang="zh-CN" dirty="0"/>
              <a:t>Flock</a:t>
            </a:r>
            <a:endParaRPr lang="en-US" dirty="0"/>
          </a:p>
        </p:txBody>
      </p:sp>
      <p:sp>
        <p:nvSpPr>
          <p:cNvPr id="3" name="Content Placeholder 2">
            <a:extLst>
              <a:ext uri="{FF2B5EF4-FFF2-40B4-BE49-F238E27FC236}">
                <a16:creationId xmlns:a16="http://schemas.microsoft.com/office/drawing/2014/main" id="{46C95996-E414-0D40-97A2-0D40C2B18CE4}"/>
              </a:ext>
            </a:extLst>
          </p:cNvPr>
          <p:cNvSpPr>
            <a:spLocks noGrp="1"/>
          </p:cNvSpPr>
          <p:nvPr>
            <p:ph idx="1"/>
          </p:nvPr>
        </p:nvSpPr>
        <p:spPr/>
        <p:txBody>
          <a:bodyPr>
            <a:normAutofit/>
          </a:bodyPr>
          <a:lstStyle/>
          <a:p>
            <a:r>
              <a:rPr lang="en-US" altLang="zh-CN" dirty="0"/>
              <a:t>A</a:t>
            </a:r>
            <a:r>
              <a:rPr lang="zh-CN" altLang="en-US" dirty="0"/>
              <a:t> </a:t>
            </a:r>
            <a:r>
              <a:rPr lang="en-US" altLang="zh-CN" dirty="0"/>
              <a:t>CC</a:t>
            </a:r>
            <a:r>
              <a:rPr lang="zh-CN" altLang="en-US" dirty="0"/>
              <a:t> </a:t>
            </a:r>
            <a:r>
              <a:rPr lang="en-US" altLang="zh-CN" dirty="0"/>
              <a:t>flock</a:t>
            </a:r>
            <a:r>
              <a:rPr lang="zh-CN" altLang="en-US" dirty="0"/>
              <a:t> </a:t>
            </a:r>
            <a:r>
              <a:rPr lang="en-US" altLang="zh-CN" dirty="0"/>
              <a:t>is</a:t>
            </a:r>
            <a:r>
              <a:rPr lang="zh-CN" altLang="en-US" dirty="0"/>
              <a:t> </a:t>
            </a:r>
            <a:r>
              <a:rPr lang="en-US" altLang="zh-CN" dirty="0"/>
              <a:t>a</a:t>
            </a:r>
            <a:r>
              <a:rPr lang="zh-CN" altLang="en-US" dirty="0"/>
              <a:t> </a:t>
            </a:r>
            <a:r>
              <a:rPr lang="en-US" altLang="zh-CN" dirty="0"/>
              <a:t>set</a:t>
            </a:r>
            <a:r>
              <a:rPr lang="zh-CN" altLang="en-US" dirty="0"/>
              <a:t> </a:t>
            </a:r>
            <a:r>
              <a:rPr lang="en-US" altLang="zh-CN" dirty="0"/>
              <a:t>of</a:t>
            </a:r>
            <a:r>
              <a:rPr lang="zh-CN" altLang="en-US" dirty="0"/>
              <a:t> </a:t>
            </a:r>
            <a:r>
              <a:rPr lang="en-US" altLang="zh-CN" dirty="0"/>
              <a:t>packets ﻿for congestion control purposes.</a:t>
            </a:r>
          </a:p>
          <a:p>
            <a:endParaRPr lang="en-US" altLang="zh-CN" dirty="0"/>
          </a:p>
          <a:p>
            <a:r>
              <a:rPr lang="en-US" altLang="zh-CN" dirty="0"/>
              <a:t>Distinguish</a:t>
            </a:r>
            <a:r>
              <a:rPr lang="zh-CN" altLang="en-US" dirty="0"/>
              <a:t> </a:t>
            </a:r>
            <a:r>
              <a:rPr lang="en-US" altLang="zh-CN" dirty="0"/>
              <a:t>two</a:t>
            </a:r>
            <a:r>
              <a:rPr lang="zh-CN" altLang="en-US" dirty="0"/>
              <a:t> </a:t>
            </a:r>
            <a:r>
              <a:rPr lang="en-US" altLang="zh-CN" dirty="0"/>
              <a:t>types</a:t>
            </a:r>
            <a:r>
              <a:rPr lang="zh-CN" altLang="en-US" dirty="0"/>
              <a:t> </a:t>
            </a:r>
            <a:r>
              <a:rPr lang="en-US" altLang="zh-CN" dirty="0"/>
              <a:t>of</a:t>
            </a:r>
            <a:r>
              <a:rPr lang="zh-CN" altLang="en-US" dirty="0"/>
              <a:t> </a:t>
            </a:r>
            <a:r>
              <a:rPr lang="en-US" altLang="zh-CN" dirty="0"/>
              <a:t>CC</a:t>
            </a:r>
            <a:r>
              <a:rPr lang="zh-CN" altLang="en-US" dirty="0"/>
              <a:t> </a:t>
            </a:r>
            <a:r>
              <a:rPr lang="en-US" altLang="zh-CN" dirty="0"/>
              <a:t>flocks:</a:t>
            </a:r>
            <a:r>
              <a:rPr lang="zh-CN" altLang="en-US" dirty="0"/>
              <a:t> </a:t>
            </a:r>
            <a:r>
              <a:rPr lang="en-US" altLang="zh-CN" dirty="0">
                <a:solidFill>
                  <a:srgbClr val="FF0000"/>
                </a:solidFill>
              </a:rPr>
              <a:t>streams</a:t>
            </a:r>
            <a:r>
              <a:rPr lang="zh-CN" altLang="en-US" dirty="0"/>
              <a:t> </a:t>
            </a:r>
            <a:r>
              <a:rPr lang="en-US" altLang="zh-CN" dirty="0"/>
              <a:t>and</a:t>
            </a:r>
            <a:r>
              <a:rPr lang="zh-CN" altLang="en-US" dirty="0"/>
              <a:t> </a:t>
            </a:r>
            <a:r>
              <a:rPr lang="en-US" altLang="zh-CN" dirty="0">
                <a:solidFill>
                  <a:srgbClr val="FF0000"/>
                </a:solidFill>
              </a:rPr>
              <a:t>datagrams</a:t>
            </a:r>
          </a:p>
          <a:p>
            <a:endParaRPr lang="en-US" dirty="0"/>
          </a:p>
          <a:p>
            <a:r>
              <a:rPr lang="en-US" altLang="zh-CN" dirty="0"/>
              <a:t>Streams,</a:t>
            </a:r>
            <a:r>
              <a:rPr lang="zh-CN" altLang="en-US" dirty="0"/>
              <a:t> </a:t>
            </a:r>
            <a:r>
              <a:rPr lang="en-US" altLang="zh-CN" dirty="0"/>
              <a:t>such</a:t>
            </a:r>
            <a:r>
              <a:rPr lang="zh-CN" altLang="en-US" dirty="0"/>
              <a:t> </a:t>
            </a:r>
            <a:r>
              <a:rPr lang="en-US" altLang="zh-CN" dirty="0"/>
              <a:t>as</a:t>
            </a:r>
            <a:r>
              <a:rPr lang="zh-CN" altLang="en-US" dirty="0"/>
              <a:t> </a:t>
            </a:r>
            <a:r>
              <a:rPr lang="en-US" altLang="zh-CN" dirty="0"/>
              <a:t>TCP</a:t>
            </a:r>
            <a:r>
              <a:rPr lang="zh-CN" altLang="en-US" dirty="0"/>
              <a:t> </a:t>
            </a:r>
            <a:r>
              <a:rPr lang="en-US" altLang="zh-CN" dirty="0"/>
              <a:t>flows,</a:t>
            </a:r>
            <a:r>
              <a:rPr lang="zh-CN" altLang="en-US" dirty="0"/>
              <a:t> </a:t>
            </a:r>
            <a:r>
              <a:rPr lang="en-US" altLang="zh-CN" dirty="0"/>
              <a:t>exchange</a:t>
            </a:r>
            <a:r>
              <a:rPr lang="zh-CN" altLang="en-US" dirty="0"/>
              <a:t> </a:t>
            </a:r>
            <a:r>
              <a:rPr lang="en-US" altLang="zh-CN" dirty="0"/>
              <a:t>control</a:t>
            </a:r>
            <a:r>
              <a:rPr lang="zh-CN" altLang="en-US" dirty="0"/>
              <a:t> </a:t>
            </a:r>
            <a:r>
              <a:rPr lang="en-US" altLang="zh-CN" dirty="0"/>
              <a:t>messages</a:t>
            </a:r>
            <a:r>
              <a:rPr lang="zh-CN" altLang="en-US" dirty="0"/>
              <a:t> </a:t>
            </a:r>
            <a:r>
              <a:rPr lang="en-US" altLang="zh-CN" dirty="0"/>
              <a:t>at</a:t>
            </a:r>
            <a:r>
              <a:rPr lang="zh-CN" altLang="en-US" dirty="0"/>
              <a:t> </a:t>
            </a:r>
            <a:r>
              <a:rPr lang="en-US" altLang="zh-CN" dirty="0"/>
              <a:t>the</a:t>
            </a:r>
            <a:r>
              <a:rPr lang="zh-CN" altLang="en-US" dirty="0"/>
              <a:t> </a:t>
            </a:r>
            <a:r>
              <a:rPr lang="en-US" altLang="zh-CN" dirty="0"/>
              <a:t>transport</a:t>
            </a:r>
            <a:r>
              <a:rPr lang="zh-CN" altLang="en-US" dirty="0"/>
              <a:t> </a:t>
            </a:r>
            <a:r>
              <a:rPr lang="en-US" altLang="zh-CN" dirty="0"/>
              <a:t>layer</a:t>
            </a:r>
            <a:r>
              <a:rPr lang="zh-CN" altLang="en-US" dirty="0"/>
              <a:t> </a:t>
            </a:r>
            <a:r>
              <a:rPr lang="en-US" altLang="zh-CN" dirty="0"/>
              <a:t>before,</a:t>
            </a:r>
            <a:r>
              <a:rPr lang="zh-CN" altLang="en-US" dirty="0"/>
              <a:t> </a:t>
            </a:r>
            <a:r>
              <a:rPr lang="en-US" altLang="zh-CN" dirty="0"/>
              <a:t>during,</a:t>
            </a:r>
            <a:r>
              <a:rPr lang="zh-CN" altLang="en-US" dirty="0"/>
              <a:t> </a:t>
            </a:r>
            <a:r>
              <a:rPr lang="en-US" altLang="zh-CN" dirty="0"/>
              <a:t>and</a:t>
            </a:r>
            <a:r>
              <a:rPr lang="zh-CN" altLang="en-US" dirty="0"/>
              <a:t> </a:t>
            </a:r>
            <a:r>
              <a:rPr lang="en-US" altLang="zh-CN" dirty="0"/>
              <a:t>after</a:t>
            </a:r>
            <a:r>
              <a:rPr lang="zh-CN" altLang="en-US" dirty="0"/>
              <a:t> </a:t>
            </a:r>
            <a:r>
              <a:rPr lang="en-US" altLang="zh-CN" dirty="0"/>
              <a:t>data</a:t>
            </a:r>
            <a:r>
              <a:rPr lang="zh-CN" altLang="en-US" dirty="0"/>
              <a:t> </a:t>
            </a:r>
            <a:r>
              <a:rPr lang="en-US" altLang="zh-CN" dirty="0"/>
              <a:t>transfer.</a:t>
            </a:r>
          </a:p>
          <a:p>
            <a:endParaRPr lang="en-US" dirty="0"/>
          </a:p>
          <a:p>
            <a:r>
              <a:rPr lang="en-US" altLang="zh-CN" dirty="0"/>
              <a:t>Datagrams,</a:t>
            </a:r>
            <a:r>
              <a:rPr lang="zh-CN" altLang="en-US" dirty="0"/>
              <a:t> </a:t>
            </a:r>
            <a:r>
              <a:rPr lang="en-US" altLang="zh-CN" dirty="0"/>
              <a:t>does</a:t>
            </a:r>
            <a:r>
              <a:rPr lang="zh-CN" altLang="en-US" dirty="0"/>
              <a:t> </a:t>
            </a:r>
            <a:r>
              <a:rPr lang="en-US" altLang="zh-CN" dirty="0"/>
              <a:t>not</a:t>
            </a:r>
            <a:r>
              <a:rPr lang="zh-CN" altLang="en-US" dirty="0"/>
              <a:t> </a:t>
            </a:r>
            <a:r>
              <a:rPr lang="en-US" altLang="zh-CN" dirty="0"/>
              <a:t>differentiate</a:t>
            </a:r>
            <a:r>
              <a:rPr lang="zh-CN" altLang="en-US" dirty="0"/>
              <a:t> </a:t>
            </a:r>
            <a:r>
              <a:rPr lang="en-US" altLang="zh-CN" dirty="0"/>
              <a:t>between</a:t>
            </a:r>
            <a:r>
              <a:rPr lang="zh-CN" altLang="en-US" dirty="0"/>
              <a:t> </a:t>
            </a:r>
            <a:r>
              <a:rPr lang="en-US" altLang="zh-CN" dirty="0"/>
              <a:t>data</a:t>
            </a:r>
            <a:r>
              <a:rPr lang="zh-CN" altLang="en-US" dirty="0"/>
              <a:t> </a:t>
            </a:r>
            <a:r>
              <a:rPr lang="en-US" altLang="zh-CN" dirty="0"/>
              <a:t>and</a:t>
            </a:r>
            <a:r>
              <a:rPr lang="zh-CN" altLang="en-US" dirty="0"/>
              <a:t> </a:t>
            </a:r>
            <a:r>
              <a:rPr lang="en-US" altLang="zh-CN" dirty="0"/>
              <a:t>control</a:t>
            </a:r>
            <a:r>
              <a:rPr lang="zh-CN" altLang="en-US" dirty="0"/>
              <a:t> </a:t>
            </a:r>
            <a:r>
              <a:rPr lang="en-US" altLang="zh-CN" dirty="0"/>
              <a:t>packets</a:t>
            </a:r>
            <a:r>
              <a:rPr lang="zh-CN" altLang="en-US" dirty="0"/>
              <a:t> </a:t>
            </a:r>
            <a:r>
              <a:rPr lang="en-US" altLang="zh-CN" dirty="0"/>
              <a:t>at</a:t>
            </a:r>
            <a:r>
              <a:rPr lang="zh-CN" altLang="en-US" dirty="0"/>
              <a:t> </a:t>
            </a:r>
            <a:r>
              <a:rPr lang="en-US" altLang="zh-CN" dirty="0"/>
              <a:t>the</a:t>
            </a:r>
            <a:r>
              <a:rPr lang="zh-CN" altLang="en-US" dirty="0"/>
              <a:t> </a:t>
            </a:r>
            <a:r>
              <a:rPr lang="en-US" altLang="zh-CN" dirty="0"/>
              <a:t>transport</a:t>
            </a:r>
            <a:r>
              <a:rPr lang="zh-CN" altLang="en-US" dirty="0"/>
              <a:t> </a:t>
            </a:r>
            <a:r>
              <a:rPr lang="en-US" altLang="zh-CN" dirty="0"/>
              <a:t>layer.</a:t>
            </a:r>
            <a:endParaRPr lang="en-US" dirty="0"/>
          </a:p>
        </p:txBody>
      </p:sp>
    </p:spTree>
    <p:extLst>
      <p:ext uri="{BB962C8B-B14F-4D97-AF65-F5344CB8AC3E}">
        <p14:creationId xmlns:p14="http://schemas.microsoft.com/office/powerpoint/2010/main" val="536314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C97D8-1CB2-F641-A34B-EA49C22B49C9}"/>
              </a:ext>
            </a:extLst>
          </p:cNvPr>
          <p:cNvSpPr>
            <a:spLocks noGrp="1"/>
          </p:cNvSpPr>
          <p:nvPr>
            <p:ph type="title"/>
          </p:nvPr>
        </p:nvSpPr>
        <p:spPr/>
        <p:txBody>
          <a:bodyPr/>
          <a:lstStyle/>
          <a:p>
            <a:r>
              <a:rPr lang="en-US" altLang="zh-CN" dirty="0"/>
              <a:t>CC</a:t>
            </a:r>
            <a:r>
              <a:rPr lang="zh-CN" altLang="en-US" dirty="0"/>
              <a:t> </a:t>
            </a:r>
            <a:r>
              <a:rPr lang="en-US" altLang="zh-CN" dirty="0"/>
              <a:t>Flock</a:t>
            </a:r>
            <a:endParaRPr lang="en-US" dirty="0"/>
          </a:p>
        </p:txBody>
      </p:sp>
      <p:sp>
        <p:nvSpPr>
          <p:cNvPr id="3" name="Content Placeholder 2">
            <a:extLst>
              <a:ext uri="{FF2B5EF4-FFF2-40B4-BE49-F238E27FC236}">
                <a16:creationId xmlns:a16="http://schemas.microsoft.com/office/drawing/2014/main" id="{1ED2EAEE-DF42-1E4A-8FFD-6ECF68EF978E}"/>
              </a:ext>
            </a:extLst>
          </p:cNvPr>
          <p:cNvSpPr>
            <a:spLocks noGrp="1"/>
          </p:cNvSpPr>
          <p:nvPr>
            <p:ph idx="1"/>
          </p:nvPr>
        </p:nvSpPr>
        <p:spPr/>
        <p:txBody>
          <a:bodyPr/>
          <a:lstStyle/>
          <a:p>
            <a:r>
              <a:rPr lang="en-US" altLang="zh-CN" dirty="0"/>
              <a:t>specify</a:t>
            </a:r>
            <a:r>
              <a:rPr lang="zh-CN" altLang="en-US" dirty="0"/>
              <a:t> </a:t>
            </a:r>
            <a:r>
              <a:rPr lang="en-US" altLang="zh-CN" dirty="0"/>
              <a:t>the</a:t>
            </a:r>
            <a:r>
              <a:rPr lang="zh-CN" altLang="en-US" dirty="0"/>
              <a:t> </a:t>
            </a:r>
            <a:r>
              <a:rPr lang="en-US" altLang="zh-CN" dirty="0"/>
              <a:t>set</a:t>
            </a:r>
            <a:r>
              <a:rPr lang="zh-CN" altLang="en-US" dirty="0"/>
              <a:t> </a:t>
            </a:r>
            <a:r>
              <a:rPr lang="en-US" altLang="zh-CN" dirty="0"/>
              <a:t>of</a:t>
            </a:r>
            <a:r>
              <a:rPr lang="zh-CN" altLang="en-US" dirty="0"/>
              <a:t> </a:t>
            </a:r>
            <a:r>
              <a:rPr lang="en-US" altLang="zh-CN" dirty="0"/>
              <a:t>header</a:t>
            </a:r>
            <a:r>
              <a:rPr lang="zh-CN" altLang="en-US" dirty="0"/>
              <a:t> </a:t>
            </a:r>
            <a:r>
              <a:rPr lang="en-US" altLang="zh-CN" dirty="0"/>
              <a:t>fields</a:t>
            </a:r>
            <a:r>
              <a:rPr lang="zh-CN" altLang="en-US" dirty="0"/>
              <a:t> </a:t>
            </a:r>
            <a:r>
              <a:rPr lang="en-US" altLang="zh-CN" dirty="0"/>
              <a:t>that</a:t>
            </a:r>
            <a:r>
              <a:rPr lang="zh-CN" altLang="en-US" dirty="0"/>
              <a:t> </a:t>
            </a:r>
            <a:r>
              <a:rPr lang="en-US" altLang="zh-CN" dirty="0"/>
              <a:t>distinguish</a:t>
            </a:r>
            <a:r>
              <a:rPr lang="zh-CN" altLang="en-US" dirty="0"/>
              <a:t> </a:t>
            </a:r>
            <a:r>
              <a:rPr lang="en-US" altLang="zh-CN" dirty="0"/>
              <a:t>the</a:t>
            </a:r>
            <a:r>
              <a:rPr lang="zh-CN" altLang="en-US" dirty="0"/>
              <a:t> </a:t>
            </a:r>
            <a:r>
              <a:rPr lang="en-US" altLang="zh-CN" dirty="0"/>
              <a:t>packets</a:t>
            </a:r>
            <a:r>
              <a:rPr lang="zh-CN" altLang="en-US" dirty="0"/>
              <a:t> </a:t>
            </a:r>
            <a:r>
              <a:rPr lang="en-US" altLang="zh-CN" dirty="0"/>
              <a:t>of</a:t>
            </a:r>
            <a:r>
              <a:rPr lang="zh-CN" altLang="en-US" dirty="0"/>
              <a:t> </a:t>
            </a:r>
            <a:r>
              <a:rPr lang="en-US" altLang="zh-CN" dirty="0"/>
              <a:t>the</a:t>
            </a:r>
            <a:r>
              <a:rPr lang="zh-CN" altLang="en-US" dirty="0"/>
              <a:t> </a:t>
            </a:r>
            <a:r>
              <a:rPr lang="en-US" altLang="zh-CN" dirty="0"/>
              <a:t>flocks.</a:t>
            </a:r>
          </a:p>
          <a:p>
            <a:endParaRPr lang="en-US" altLang="zh-CN" dirty="0"/>
          </a:p>
          <a:p>
            <a:r>
              <a:rPr lang="en-US" altLang="zh-CN" dirty="0"/>
              <a:t>e.g.</a:t>
            </a:r>
            <a:r>
              <a:rPr lang="zh-CN" altLang="en-US" dirty="0"/>
              <a:t> </a:t>
            </a:r>
            <a:r>
              <a:rPr lang="en-HK" altLang="zh-CN" dirty="0"/>
              <a:t>﻿the definition of a UDP flow as a Datagram flock in </a:t>
            </a:r>
            <a:r>
              <a:rPr lang="en-HK" altLang="zh-CN" dirty="0" err="1"/>
              <a:t>HotCocoa</a:t>
            </a:r>
            <a:endParaRPr lang="en-HK" altLang="zh-CN" dirty="0"/>
          </a:p>
          <a:p>
            <a:endParaRPr lang="en-US" altLang="zh-CN" dirty="0"/>
          </a:p>
          <a:p>
            <a:endParaRPr lang="en-US" dirty="0"/>
          </a:p>
        </p:txBody>
      </p:sp>
      <p:pic>
        <p:nvPicPr>
          <p:cNvPr id="5" name="Picture 4">
            <a:extLst>
              <a:ext uri="{FF2B5EF4-FFF2-40B4-BE49-F238E27FC236}">
                <a16:creationId xmlns:a16="http://schemas.microsoft.com/office/drawing/2014/main" id="{DE0A2CCA-8762-3246-AB93-8E1AF1A1ECBB}"/>
              </a:ext>
            </a:extLst>
          </p:cNvPr>
          <p:cNvPicPr>
            <a:picLocks noChangeAspect="1"/>
          </p:cNvPicPr>
          <p:nvPr/>
        </p:nvPicPr>
        <p:blipFill>
          <a:blip r:embed="rId3"/>
          <a:stretch>
            <a:fillRect/>
          </a:stretch>
        </p:blipFill>
        <p:spPr>
          <a:xfrm>
            <a:off x="2185059" y="5050457"/>
            <a:ext cx="6946900" cy="596900"/>
          </a:xfrm>
          <a:prstGeom prst="rect">
            <a:avLst/>
          </a:prstGeom>
        </p:spPr>
      </p:pic>
    </p:spTree>
    <p:extLst>
      <p:ext uri="{BB962C8B-B14F-4D97-AF65-F5344CB8AC3E}">
        <p14:creationId xmlns:p14="http://schemas.microsoft.com/office/powerpoint/2010/main" val="1234763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5602</TotalTime>
  <Words>2548</Words>
  <Application>Microsoft Macintosh PowerPoint</Application>
  <PresentationFormat>Widescreen</PresentationFormat>
  <Paragraphs>268</Paragraphs>
  <Slides>25</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等线</vt:lpstr>
      <vt:lpstr>等线 Light</vt:lpstr>
      <vt:lpstr>游ゴシック</vt:lpstr>
      <vt:lpstr>Arial</vt:lpstr>
      <vt:lpstr>Calibri</vt:lpstr>
      <vt:lpstr>Calibri Light</vt:lpstr>
      <vt:lpstr>Office Theme</vt:lpstr>
      <vt:lpstr>HotCocoa: Hardware Congestion Control Abstractions</vt:lpstr>
      <vt:lpstr>Overview</vt:lpstr>
      <vt:lpstr>Background</vt:lpstr>
      <vt:lpstr>PowerPoint Presentation</vt:lpstr>
      <vt:lpstr>Use programmable NICs directly?</vt:lpstr>
      <vt:lpstr>Middle layer?</vt:lpstr>
      <vt:lpstr>Programmable congestion control architecture</vt:lpstr>
      <vt:lpstr>CC Flock</vt:lpstr>
      <vt:lpstr>CC Flock</vt:lpstr>
      <vt:lpstr>Network Monitor</vt:lpstr>
      <vt:lpstr>Events</vt:lpstr>
      <vt:lpstr>Update at much coarser level of granularity</vt:lpstr>
      <vt:lpstr>Metrics</vt:lpstr>
      <vt:lpstr>Simple Metrics &amp; aggregated metics</vt:lpstr>
      <vt:lpstr>Credit managers</vt:lpstr>
      <vt:lpstr>Accrediting State Machines</vt:lpstr>
      <vt:lpstr>Design Constraints</vt:lpstr>
      <vt:lpstr>Design Constraints</vt:lpstr>
      <vt:lpstr>Evaluation</vt:lpstr>
      <vt:lpstr>Simulation</vt:lpstr>
      <vt:lpstr>compilation strategy</vt:lpstr>
      <vt:lpstr>PowerPoint Presentation</vt:lpstr>
      <vt:lpstr>Conclusions</vt:lpstr>
      <vt:lpstr>Advantages &amp; Disadvantages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HotCocoa: Hardware Congestion Control Abstractions</dc:title>
  <dc:creator>Xinchen WAN</dc:creator>
  <cp:lastModifiedBy>Xinchen WAN</cp:lastModifiedBy>
  <cp:revision>291</cp:revision>
  <dcterms:created xsi:type="dcterms:W3CDTF">2018-10-09T08:12:01Z</dcterms:created>
  <dcterms:modified xsi:type="dcterms:W3CDTF">2018-10-13T05:52:02Z</dcterms:modified>
</cp:coreProperties>
</file>