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8" r:id="rId4"/>
    <p:sldId id="269" r:id="rId5"/>
    <p:sldId id="270" r:id="rId6"/>
    <p:sldId id="272" r:id="rId7"/>
    <p:sldId id="273" r:id="rId8"/>
    <p:sldId id="267" r:id="rId9"/>
    <p:sldId id="265" r:id="rId10"/>
    <p:sldId id="274" r:id="rId11"/>
    <p:sldId id="259" r:id="rId12"/>
    <p:sldId id="278" r:id="rId13"/>
    <p:sldId id="275" r:id="rId14"/>
    <p:sldId id="277" r:id="rId15"/>
    <p:sldId id="279" r:id="rId16"/>
    <p:sldId id="281" r:id="rId17"/>
    <p:sldId id="282" r:id="rId18"/>
    <p:sldId id="284" r:id="rId19"/>
    <p:sldId id="280" r:id="rId20"/>
    <p:sldId id="285" r:id="rId21"/>
    <p:sldId id="286" r:id="rId22"/>
    <p:sldId id="287" r:id="rId23"/>
    <p:sldId id="260" r:id="rId24"/>
    <p:sldId id="288" r:id="rId25"/>
    <p:sldId id="320" r:id="rId26"/>
    <p:sldId id="324" r:id="rId27"/>
    <p:sldId id="326" r:id="rId28"/>
    <p:sldId id="327" r:id="rId29"/>
    <p:sldId id="261" r:id="rId30"/>
    <p:sldId id="26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/>
    <p:restoredTop sz="88374"/>
  </p:normalViewPr>
  <p:slideViewPr>
    <p:cSldViewPr snapToGrid="0" snapToObjects="1">
      <p:cViewPr varScale="1">
        <p:scale>
          <a:sx n="100" d="100"/>
          <a:sy n="100" d="100"/>
        </p:scale>
        <p:origin x="9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EE6DCA-4D0A-4468-BDF6-DF81A81919D6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6F1757B-643A-4ED7-A932-32B06A9D04DA}">
      <dgm:prSet/>
      <dgm:spPr/>
      <dgm:t>
        <a:bodyPr/>
        <a:lstStyle/>
        <a:p>
          <a:r>
            <a:rPr kumimoji="1" lang="en-US"/>
            <a:t>Can</a:t>
          </a:r>
          <a:r>
            <a:rPr kumimoji="1" lang="zh-CN"/>
            <a:t> </a:t>
          </a:r>
          <a:r>
            <a:rPr kumimoji="1" lang="en-US"/>
            <a:t>Loom</a:t>
          </a:r>
          <a:r>
            <a:rPr kumimoji="1" lang="zh-CN"/>
            <a:t> </a:t>
          </a:r>
          <a:r>
            <a:rPr kumimoji="1" lang="en-US"/>
            <a:t>drive</a:t>
          </a:r>
          <a:r>
            <a:rPr kumimoji="1" lang="zh-CN"/>
            <a:t> </a:t>
          </a:r>
          <a:r>
            <a:rPr kumimoji="1" lang="en-US"/>
            <a:t>line</a:t>
          </a:r>
          <a:r>
            <a:rPr kumimoji="1" lang="zh-CN"/>
            <a:t> </a:t>
          </a:r>
          <a:r>
            <a:rPr kumimoji="1" lang="en-US"/>
            <a:t>rate?</a:t>
          </a:r>
          <a:r>
            <a:rPr kumimoji="1" lang="zh-CN"/>
            <a:t> </a:t>
          </a:r>
          <a:r>
            <a:rPr kumimoji="1" lang="en-US"/>
            <a:t>Can</a:t>
          </a:r>
          <a:r>
            <a:rPr kumimoji="1" lang="zh-CN"/>
            <a:t> </a:t>
          </a:r>
          <a:r>
            <a:rPr kumimoji="1" lang="en-US"/>
            <a:t>Loom</a:t>
          </a:r>
          <a:r>
            <a:rPr kumimoji="1" lang="zh-CN"/>
            <a:t> </a:t>
          </a:r>
          <a:r>
            <a:rPr kumimoji="1" lang="en-US"/>
            <a:t>enforce</a:t>
          </a:r>
          <a:r>
            <a:rPr kumimoji="1" lang="zh-CN"/>
            <a:t> </a:t>
          </a:r>
          <a:r>
            <a:rPr kumimoji="1" lang="en-US"/>
            <a:t>network</a:t>
          </a:r>
          <a:r>
            <a:rPr kumimoji="1" lang="zh-CN"/>
            <a:t> </a:t>
          </a:r>
          <a:r>
            <a:rPr kumimoji="1" lang="en-US"/>
            <a:t>policies?</a:t>
          </a:r>
          <a:endParaRPr lang="en-US"/>
        </a:p>
      </dgm:t>
    </dgm:pt>
    <dgm:pt modelId="{88263823-8257-4ECE-9288-E45C602FE086}" type="parTrans" cxnId="{EAF88DE4-6CA6-47F6-916E-D4EACAB17B41}">
      <dgm:prSet/>
      <dgm:spPr/>
      <dgm:t>
        <a:bodyPr/>
        <a:lstStyle/>
        <a:p>
          <a:endParaRPr lang="en-US"/>
        </a:p>
      </dgm:t>
    </dgm:pt>
    <dgm:pt modelId="{3B6512C2-E017-4055-969E-D01E379754A8}" type="sibTrans" cxnId="{EAF88DE4-6CA6-47F6-916E-D4EACAB17B41}">
      <dgm:prSet/>
      <dgm:spPr/>
      <dgm:t>
        <a:bodyPr/>
        <a:lstStyle/>
        <a:p>
          <a:endParaRPr lang="en-US"/>
        </a:p>
      </dgm:t>
    </dgm:pt>
    <dgm:pt modelId="{C9CE5913-1C02-478A-B745-D8C3283E593F}">
      <dgm:prSet/>
      <dgm:spPr/>
      <dgm:t>
        <a:bodyPr/>
        <a:lstStyle/>
        <a:p>
          <a:r>
            <a:rPr kumimoji="1" lang="en-US"/>
            <a:t>Experiment:</a:t>
          </a:r>
          <a:r>
            <a:rPr kumimoji="1" lang="zh-CN"/>
            <a:t> </a:t>
          </a:r>
          <a:r>
            <a:rPr kumimoji="1" lang="en-US"/>
            <a:t>Microbenchmarks</a:t>
          </a:r>
          <a:r>
            <a:rPr kumimoji="1" lang="zh-CN"/>
            <a:t> </a:t>
          </a:r>
          <a:r>
            <a:rPr kumimoji="1" lang="en-US"/>
            <a:t>with</a:t>
          </a:r>
          <a:r>
            <a:rPr kumimoji="1" lang="zh-CN"/>
            <a:t> </a:t>
          </a:r>
          <a:r>
            <a:rPr kumimoji="1" lang="en-US"/>
            <a:t>iPerf</a:t>
          </a:r>
          <a:endParaRPr lang="en-US"/>
        </a:p>
      </dgm:t>
    </dgm:pt>
    <dgm:pt modelId="{A053A4EE-A292-4BBD-8122-3EC894B7F167}" type="parTrans" cxnId="{E132B860-BBED-43F9-A488-EC336390F20B}">
      <dgm:prSet/>
      <dgm:spPr/>
      <dgm:t>
        <a:bodyPr/>
        <a:lstStyle/>
        <a:p>
          <a:endParaRPr lang="en-US"/>
        </a:p>
      </dgm:t>
    </dgm:pt>
    <dgm:pt modelId="{5CBF3BB1-24F6-42CD-B910-31295CA1E31D}" type="sibTrans" cxnId="{E132B860-BBED-43F9-A488-EC336390F20B}">
      <dgm:prSet/>
      <dgm:spPr/>
      <dgm:t>
        <a:bodyPr/>
        <a:lstStyle/>
        <a:p>
          <a:endParaRPr lang="en-US"/>
        </a:p>
      </dgm:t>
    </dgm:pt>
    <dgm:pt modelId="{100EACB9-C2CA-45F8-9188-1745A000B1E3}">
      <dgm:prSet/>
      <dgm:spPr/>
      <dgm:t>
        <a:bodyPr/>
        <a:lstStyle/>
        <a:p>
          <a:r>
            <a:rPr kumimoji="1" lang="en-US"/>
            <a:t>Can</a:t>
          </a:r>
          <a:r>
            <a:rPr kumimoji="1" lang="zh-CN"/>
            <a:t> </a:t>
          </a:r>
          <a:r>
            <a:rPr kumimoji="1" lang="en-US"/>
            <a:t>Loom</a:t>
          </a:r>
          <a:r>
            <a:rPr kumimoji="1" lang="zh-CN"/>
            <a:t> </a:t>
          </a:r>
          <a:r>
            <a:rPr kumimoji="1" lang="en-US"/>
            <a:t>isolate</a:t>
          </a:r>
          <a:r>
            <a:rPr kumimoji="1" lang="zh-CN"/>
            <a:t> </a:t>
          </a:r>
          <a:r>
            <a:rPr kumimoji="1" lang="en-US"/>
            <a:t>real</a:t>
          </a:r>
          <a:r>
            <a:rPr kumimoji="1" lang="zh-CN"/>
            <a:t> </a:t>
          </a:r>
          <a:r>
            <a:rPr kumimoji="1" lang="en-US"/>
            <a:t>applications?</a:t>
          </a:r>
          <a:endParaRPr lang="en-US"/>
        </a:p>
      </dgm:t>
    </dgm:pt>
    <dgm:pt modelId="{5F3FD944-2DDA-4B6E-97A9-361C007D4C65}" type="parTrans" cxnId="{71A562EE-33DF-4443-BE75-6C63710292F0}">
      <dgm:prSet/>
      <dgm:spPr/>
      <dgm:t>
        <a:bodyPr/>
        <a:lstStyle/>
        <a:p>
          <a:endParaRPr lang="en-US"/>
        </a:p>
      </dgm:t>
    </dgm:pt>
    <dgm:pt modelId="{B46EF22E-EE12-4A18-BDB4-403F7FF687C3}" type="sibTrans" cxnId="{71A562EE-33DF-4443-BE75-6C63710292F0}">
      <dgm:prSet/>
      <dgm:spPr/>
      <dgm:t>
        <a:bodyPr/>
        <a:lstStyle/>
        <a:p>
          <a:endParaRPr lang="en-US"/>
        </a:p>
      </dgm:t>
    </dgm:pt>
    <dgm:pt modelId="{6A83BDF5-AE75-46EF-9D69-C5194EAF431B}">
      <dgm:prSet/>
      <dgm:spPr/>
      <dgm:t>
        <a:bodyPr/>
        <a:lstStyle/>
        <a:p>
          <a:r>
            <a:rPr kumimoji="1" lang="en-US"/>
            <a:t>Experiment:</a:t>
          </a:r>
          <a:r>
            <a:rPr kumimoji="1" lang="zh-CN"/>
            <a:t> </a:t>
          </a:r>
          <a:r>
            <a:rPr kumimoji="1" lang="en-US"/>
            <a:t>CloudLab</a:t>
          </a:r>
          <a:r>
            <a:rPr kumimoji="1" lang="zh-CN"/>
            <a:t> </a:t>
          </a:r>
          <a:r>
            <a:rPr kumimoji="1" lang="en-US"/>
            <a:t>experiments</a:t>
          </a:r>
          <a:r>
            <a:rPr kumimoji="1" lang="zh-CN"/>
            <a:t> </a:t>
          </a:r>
          <a:r>
            <a:rPr kumimoji="1" lang="en-US"/>
            <a:t>with</a:t>
          </a:r>
          <a:r>
            <a:rPr kumimoji="1" lang="zh-CN"/>
            <a:t> </a:t>
          </a:r>
          <a:r>
            <a:rPr kumimoji="1" lang="en-US"/>
            <a:t>memcached</a:t>
          </a:r>
          <a:r>
            <a:rPr kumimoji="1" lang="zh-CN"/>
            <a:t> </a:t>
          </a:r>
          <a:r>
            <a:rPr kumimoji="1" lang="en-US"/>
            <a:t>and</a:t>
          </a:r>
          <a:r>
            <a:rPr kumimoji="1" lang="zh-CN"/>
            <a:t> </a:t>
          </a:r>
          <a:r>
            <a:rPr kumimoji="1" lang="en-US"/>
            <a:t>Spark</a:t>
          </a:r>
          <a:endParaRPr lang="en-US"/>
        </a:p>
      </dgm:t>
    </dgm:pt>
    <dgm:pt modelId="{2D1E3C90-FD73-411D-96E2-FDB8A494E4FD}" type="parTrans" cxnId="{4DAB9BD0-8B00-4841-AE28-0DCBBE173D52}">
      <dgm:prSet/>
      <dgm:spPr/>
      <dgm:t>
        <a:bodyPr/>
        <a:lstStyle/>
        <a:p>
          <a:endParaRPr lang="en-US"/>
        </a:p>
      </dgm:t>
    </dgm:pt>
    <dgm:pt modelId="{28F69DD7-8192-4D6D-B92A-C311554F5F12}" type="sibTrans" cxnId="{4DAB9BD0-8B00-4841-AE28-0DCBBE173D52}">
      <dgm:prSet/>
      <dgm:spPr/>
      <dgm:t>
        <a:bodyPr/>
        <a:lstStyle/>
        <a:p>
          <a:endParaRPr lang="en-US"/>
        </a:p>
      </dgm:t>
    </dgm:pt>
    <dgm:pt modelId="{B4DC35FA-47D5-445D-8A75-61187390AE5A}">
      <dgm:prSet/>
      <dgm:spPr/>
      <dgm:t>
        <a:bodyPr/>
        <a:lstStyle/>
        <a:p>
          <a:r>
            <a:rPr kumimoji="1" lang="en-US"/>
            <a:t>How</a:t>
          </a:r>
          <a:r>
            <a:rPr kumimoji="1" lang="zh-CN"/>
            <a:t> </a:t>
          </a:r>
          <a:r>
            <a:rPr kumimoji="1" lang="en-US"/>
            <a:t>effective</a:t>
          </a:r>
          <a:r>
            <a:rPr kumimoji="1" lang="zh-CN"/>
            <a:t> </a:t>
          </a:r>
          <a:r>
            <a:rPr kumimoji="1" lang="en-US"/>
            <a:t>is</a:t>
          </a:r>
          <a:r>
            <a:rPr kumimoji="1" lang="zh-CN"/>
            <a:t> </a:t>
          </a:r>
          <a:r>
            <a:rPr kumimoji="1" lang="en-US"/>
            <a:t>Loom’s</a:t>
          </a:r>
          <a:r>
            <a:rPr kumimoji="1" lang="zh-CN"/>
            <a:t> </a:t>
          </a:r>
          <a:r>
            <a:rPr kumimoji="1" lang="en-US"/>
            <a:t>efficient</a:t>
          </a:r>
          <a:r>
            <a:rPr kumimoji="1" lang="zh-CN"/>
            <a:t> </a:t>
          </a:r>
          <a:r>
            <a:rPr kumimoji="1" lang="en-US"/>
            <a:t>OS/NIC</a:t>
          </a:r>
          <a:r>
            <a:rPr kumimoji="1" lang="zh-CN"/>
            <a:t> </a:t>
          </a:r>
          <a:r>
            <a:rPr kumimoji="1" lang="en-US"/>
            <a:t>interface?</a:t>
          </a:r>
          <a:r>
            <a:rPr kumimoji="1" lang="zh-CN"/>
            <a:t> </a:t>
          </a:r>
          <a:endParaRPr lang="en-US"/>
        </a:p>
      </dgm:t>
    </dgm:pt>
    <dgm:pt modelId="{AED6BFFC-EDF0-4990-A0A6-0B66C8BEB3BA}" type="parTrans" cxnId="{4F30A76A-9471-4161-9044-D68C4A97AECE}">
      <dgm:prSet/>
      <dgm:spPr/>
      <dgm:t>
        <a:bodyPr/>
        <a:lstStyle/>
        <a:p>
          <a:endParaRPr lang="en-US"/>
        </a:p>
      </dgm:t>
    </dgm:pt>
    <dgm:pt modelId="{8DCDAD56-90FE-426C-8892-F5AB373B6F66}" type="sibTrans" cxnId="{4F30A76A-9471-4161-9044-D68C4A97AECE}">
      <dgm:prSet/>
      <dgm:spPr/>
      <dgm:t>
        <a:bodyPr/>
        <a:lstStyle/>
        <a:p>
          <a:endParaRPr lang="en-US"/>
        </a:p>
      </dgm:t>
    </dgm:pt>
    <dgm:pt modelId="{EC88793F-29C0-4887-94CD-247D76F11CFC}">
      <dgm:prSet/>
      <dgm:spPr/>
      <dgm:t>
        <a:bodyPr/>
        <a:lstStyle/>
        <a:p>
          <a:r>
            <a:rPr kumimoji="1" lang="en-US"/>
            <a:t>Experiment:</a:t>
          </a:r>
          <a:r>
            <a:rPr kumimoji="1" lang="zh-CN"/>
            <a:t> </a:t>
          </a:r>
          <a:r>
            <a:rPr kumimoji="1" lang="en-US"/>
            <a:t>Analysis</a:t>
          </a:r>
          <a:r>
            <a:rPr kumimoji="1" lang="zh-CN"/>
            <a:t> </a:t>
          </a:r>
          <a:r>
            <a:rPr kumimoji="1" lang="en-US"/>
            <a:t>of</a:t>
          </a:r>
          <a:r>
            <a:rPr kumimoji="1" lang="zh-CN"/>
            <a:t> </a:t>
          </a:r>
          <a:r>
            <a:rPr kumimoji="1" lang="en-US"/>
            <a:t>PCIe</a:t>
          </a:r>
          <a:r>
            <a:rPr kumimoji="1" lang="zh-CN"/>
            <a:t> </a:t>
          </a:r>
          <a:r>
            <a:rPr kumimoji="1" lang="en-US"/>
            <a:t>writes</a:t>
          </a:r>
          <a:r>
            <a:rPr kumimoji="1" lang="zh-CN"/>
            <a:t> </a:t>
          </a:r>
          <a:r>
            <a:rPr kumimoji="1" lang="en-US"/>
            <a:t>in</a:t>
          </a:r>
          <a:r>
            <a:rPr kumimoji="1" lang="zh-CN"/>
            <a:t> </a:t>
          </a:r>
          <a:r>
            <a:rPr kumimoji="1" lang="en-US"/>
            <a:t>Linux(QPF)</a:t>
          </a:r>
          <a:r>
            <a:rPr kumimoji="1" lang="zh-CN"/>
            <a:t> </a:t>
          </a:r>
          <a:r>
            <a:rPr kumimoji="1" lang="en-US"/>
            <a:t>versus</a:t>
          </a:r>
          <a:r>
            <a:rPr kumimoji="1" lang="zh-CN"/>
            <a:t> </a:t>
          </a:r>
          <a:r>
            <a:rPr kumimoji="1" lang="en-US"/>
            <a:t>Loom</a:t>
          </a:r>
          <a:endParaRPr lang="en-US"/>
        </a:p>
      </dgm:t>
    </dgm:pt>
    <dgm:pt modelId="{788D17CE-3A51-4420-8A8A-5BF527BBD048}" type="parTrans" cxnId="{31538756-0B5F-43D6-9123-BED3A52CB75C}">
      <dgm:prSet/>
      <dgm:spPr/>
      <dgm:t>
        <a:bodyPr/>
        <a:lstStyle/>
        <a:p>
          <a:endParaRPr lang="en-US"/>
        </a:p>
      </dgm:t>
    </dgm:pt>
    <dgm:pt modelId="{30D9385B-8475-460B-BD21-5FD9A4CE0A68}" type="sibTrans" cxnId="{31538756-0B5F-43D6-9123-BED3A52CB75C}">
      <dgm:prSet/>
      <dgm:spPr/>
      <dgm:t>
        <a:bodyPr/>
        <a:lstStyle/>
        <a:p>
          <a:endParaRPr lang="en-US"/>
        </a:p>
      </dgm:t>
    </dgm:pt>
    <dgm:pt modelId="{FEF0BCF3-F7E2-5544-A58D-BD7AF011958F}" type="pres">
      <dgm:prSet presAssocID="{ADEE6DCA-4D0A-4468-BDF6-DF81A81919D6}" presName="Name0" presStyleCnt="0">
        <dgm:presLayoutVars>
          <dgm:dir/>
          <dgm:animLvl val="lvl"/>
          <dgm:resizeHandles val="exact"/>
        </dgm:presLayoutVars>
      </dgm:prSet>
      <dgm:spPr/>
    </dgm:pt>
    <dgm:pt modelId="{08FA047B-0077-AA41-9ED1-FD79CCB466DE}" type="pres">
      <dgm:prSet presAssocID="{C6F1757B-643A-4ED7-A932-32B06A9D04DA}" presName="linNode" presStyleCnt="0"/>
      <dgm:spPr/>
    </dgm:pt>
    <dgm:pt modelId="{252E19C8-5688-F44F-ABAB-353A4EAA6E31}" type="pres">
      <dgm:prSet presAssocID="{C6F1757B-643A-4ED7-A932-32B06A9D04D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919DFBD-D3EB-E448-BC83-818294846733}" type="pres">
      <dgm:prSet presAssocID="{C6F1757B-643A-4ED7-A932-32B06A9D04DA}" presName="descendantText" presStyleLbl="alignAccFollowNode1" presStyleIdx="0" presStyleCnt="3">
        <dgm:presLayoutVars>
          <dgm:bulletEnabled val="1"/>
        </dgm:presLayoutVars>
      </dgm:prSet>
      <dgm:spPr/>
    </dgm:pt>
    <dgm:pt modelId="{2955C479-DE1C-8F4F-B1DA-FE74AFCD426D}" type="pres">
      <dgm:prSet presAssocID="{3B6512C2-E017-4055-969E-D01E379754A8}" presName="sp" presStyleCnt="0"/>
      <dgm:spPr/>
    </dgm:pt>
    <dgm:pt modelId="{9A19A86E-D38F-E649-905B-7F14D7030B04}" type="pres">
      <dgm:prSet presAssocID="{100EACB9-C2CA-45F8-9188-1745A000B1E3}" presName="linNode" presStyleCnt="0"/>
      <dgm:spPr/>
    </dgm:pt>
    <dgm:pt modelId="{A5001308-6BC3-6248-82A7-B0785F627E21}" type="pres">
      <dgm:prSet presAssocID="{100EACB9-C2CA-45F8-9188-1745A000B1E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23681EE-7D00-5847-B3F7-C8302624C9D6}" type="pres">
      <dgm:prSet presAssocID="{100EACB9-C2CA-45F8-9188-1745A000B1E3}" presName="descendantText" presStyleLbl="alignAccFollowNode1" presStyleIdx="1" presStyleCnt="3">
        <dgm:presLayoutVars>
          <dgm:bulletEnabled val="1"/>
        </dgm:presLayoutVars>
      </dgm:prSet>
      <dgm:spPr/>
    </dgm:pt>
    <dgm:pt modelId="{2CAF6795-58A3-A744-B258-6DAD732963C1}" type="pres">
      <dgm:prSet presAssocID="{B46EF22E-EE12-4A18-BDB4-403F7FF687C3}" presName="sp" presStyleCnt="0"/>
      <dgm:spPr/>
    </dgm:pt>
    <dgm:pt modelId="{65DE6A22-E1B9-1444-83D5-C9AE0A6F6EDC}" type="pres">
      <dgm:prSet presAssocID="{B4DC35FA-47D5-445D-8A75-61187390AE5A}" presName="linNode" presStyleCnt="0"/>
      <dgm:spPr/>
    </dgm:pt>
    <dgm:pt modelId="{9FDC5973-9A51-8844-9D31-70519A31E69B}" type="pres">
      <dgm:prSet presAssocID="{B4DC35FA-47D5-445D-8A75-61187390AE5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0262E9D-F462-F14B-B977-659C8C9C58BC}" type="pres">
      <dgm:prSet presAssocID="{B4DC35FA-47D5-445D-8A75-61187390AE5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85590C04-0C2F-E643-8CE9-B3DAF0306AFA}" type="presOf" srcId="{B4DC35FA-47D5-445D-8A75-61187390AE5A}" destId="{9FDC5973-9A51-8844-9D31-70519A31E69B}" srcOrd="0" destOrd="0" presId="urn:microsoft.com/office/officeart/2005/8/layout/vList5"/>
    <dgm:cxn modelId="{198D9928-F38E-B743-8FCC-E4830AC618E3}" type="presOf" srcId="{100EACB9-C2CA-45F8-9188-1745A000B1E3}" destId="{A5001308-6BC3-6248-82A7-B0785F627E21}" srcOrd="0" destOrd="0" presId="urn:microsoft.com/office/officeart/2005/8/layout/vList5"/>
    <dgm:cxn modelId="{3D19114F-458F-E842-A06B-F523A727F17D}" type="presOf" srcId="{6A83BDF5-AE75-46EF-9D69-C5194EAF431B}" destId="{523681EE-7D00-5847-B3F7-C8302624C9D6}" srcOrd="0" destOrd="0" presId="urn:microsoft.com/office/officeart/2005/8/layout/vList5"/>
    <dgm:cxn modelId="{31538756-0B5F-43D6-9123-BED3A52CB75C}" srcId="{B4DC35FA-47D5-445D-8A75-61187390AE5A}" destId="{EC88793F-29C0-4887-94CD-247D76F11CFC}" srcOrd="0" destOrd="0" parTransId="{788D17CE-3A51-4420-8A8A-5BF527BBD048}" sibTransId="{30D9385B-8475-460B-BD21-5FD9A4CE0A68}"/>
    <dgm:cxn modelId="{E132B860-BBED-43F9-A488-EC336390F20B}" srcId="{C6F1757B-643A-4ED7-A932-32B06A9D04DA}" destId="{C9CE5913-1C02-478A-B745-D8C3283E593F}" srcOrd="0" destOrd="0" parTransId="{A053A4EE-A292-4BBD-8122-3EC894B7F167}" sibTransId="{5CBF3BB1-24F6-42CD-B910-31295CA1E31D}"/>
    <dgm:cxn modelId="{2E7F0969-85F7-3F44-8451-54DBB7E52BB7}" type="presOf" srcId="{C6F1757B-643A-4ED7-A932-32B06A9D04DA}" destId="{252E19C8-5688-F44F-ABAB-353A4EAA6E31}" srcOrd="0" destOrd="0" presId="urn:microsoft.com/office/officeart/2005/8/layout/vList5"/>
    <dgm:cxn modelId="{4F30A76A-9471-4161-9044-D68C4A97AECE}" srcId="{ADEE6DCA-4D0A-4468-BDF6-DF81A81919D6}" destId="{B4DC35FA-47D5-445D-8A75-61187390AE5A}" srcOrd="2" destOrd="0" parTransId="{AED6BFFC-EDF0-4990-A0A6-0B66C8BEB3BA}" sibTransId="{8DCDAD56-90FE-426C-8892-F5AB373B6F66}"/>
    <dgm:cxn modelId="{4AB8F79A-1F0B-7740-9796-D080187F4CE8}" type="presOf" srcId="{C9CE5913-1C02-478A-B745-D8C3283E593F}" destId="{4919DFBD-D3EB-E448-BC83-818294846733}" srcOrd="0" destOrd="0" presId="urn:microsoft.com/office/officeart/2005/8/layout/vList5"/>
    <dgm:cxn modelId="{826352CE-F8D8-AF4F-BA8D-165AAC720772}" type="presOf" srcId="{ADEE6DCA-4D0A-4468-BDF6-DF81A81919D6}" destId="{FEF0BCF3-F7E2-5544-A58D-BD7AF011958F}" srcOrd="0" destOrd="0" presId="urn:microsoft.com/office/officeart/2005/8/layout/vList5"/>
    <dgm:cxn modelId="{4DAB9BD0-8B00-4841-AE28-0DCBBE173D52}" srcId="{100EACB9-C2CA-45F8-9188-1745A000B1E3}" destId="{6A83BDF5-AE75-46EF-9D69-C5194EAF431B}" srcOrd="0" destOrd="0" parTransId="{2D1E3C90-FD73-411D-96E2-FDB8A494E4FD}" sibTransId="{28F69DD7-8192-4D6D-B92A-C311554F5F12}"/>
    <dgm:cxn modelId="{EAF88DE4-6CA6-47F6-916E-D4EACAB17B41}" srcId="{ADEE6DCA-4D0A-4468-BDF6-DF81A81919D6}" destId="{C6F1757B-643A-4ED7-A932-32B06A9D04DA}" srcOrd="0" destOrd="0" parTransId="{88263823-8257-4ECE-9288-E45C602FE086}" sibTransId="{3B6512C2-E017-4055-969E-D01E379754A8}"/>
    <dgm:cxn modelId="{71A562EE-33DF-4443-BE75-6C63710292F0}" srcId="{ADEE6DCA-4D0A-4468-BDF6-DF81A81919D6}" destId="{100EACB9-C2CA-45F8-9188-1745A000B1E3}" srcOrd="1" destOrd="0" parTransId="{5F3FD944-2DDA-4B6E-97A9-361C007D4C65}" sibTransId="{B46EF22E-EE12-4A18-BDB4-403F7FF687C3}"/>
    <dgm:cxn modelId="{6602B4F8-07A9-224A-AD82-B2D8EF4E758F}" type="presOf" srcId="{EC88793F-29C0-4887-94CD-247D76F11CFC}" destId="{A0262E9D-F462-F14B-B977-659C8C9C58BC}" srcOrd="0" destOrd="0" presId="urn:microsoft.com/office/officeart/2005/8/layout/vList5"/>
    <dgm:cxn modelId="{0C160B3B-C496-1345-B5D3-8E43F626EB39}" type="presParOf" srcId="{FEF0BCF3-F7E2-5544-A58D-BD7AF011958F}" destId="{08FA047B-0077-AA41-9ED1-FD79CCB466DE}" srcOrd="0" destOrd="0" presId="urn:microsoft.com/office/officeart/2005/8/layout/vList5"/>
    <dgm:cxn modelId="{CBB963A1-0E08-ED40-B243-0A4DF5A56A73}" type="presParOf" srcId="{08FA047B-0077-AA41-9ED1-FD79CCB466DE}" destId="{252E19C8-5688-F44F-ABAB-353A4EAA6E31}" srcOrd="0" destOrd="0" presId="urn:microsoft.com/office/officeart/2005/8/layout/vList5"/>
    <dgm:cxn modelId="{D4391B95-384D-4449-8B2A-9047D4BBD83E}" type="presParOf" srcId="{08FA047B-0077-AA41-9ED1-FD79CCB466DE}" destId="{4919DFBD-D3EB-E448-BC83-818294846733}" srcOrd="1" destOrd="0" presId="urn:microsoft.com/office/officeart/2005/8/layout/vList5"/>
    <dgm:cxn modelId="{0D8EBDE3-D758-D145-AA1C-79391E681217}" type="presParOf" srcId="{FEF0BCF3-F7E2-5544-A58D-BD7AF011958F}" destId="{2955C479-DE1C-8F4F-B1DA-FE74AFCD426D}" srcOrd="1" destOrd="0" presId="urn:microsoft.com/office/officeart/2005/8/layout/vList5"/>
    <dgm:cxn modelId="{EC3A8DA1-F243-D34F-9150-12B2C672AA75}" type="presParOf" srcId="{FEF0BCF3-F7E2-5544-A58D-BD7AF011958F}" destId="{9A19A86E-D38F-E649-905B-7F14D7030B04}" srcOrd="2" destOrd="0" presId="urn:microsoft.com/office/officeart/2005/8/layout/vList5"/>
    <dgm:cxn modelId="{7B6230E1-0A3C-6642-8802-A87C49D69A00}" type="presParOf" srcId="{9A19A86E-D38F-E649-905B-7F14D7030B04}" destId="{A5001308-6BC3-6248-82A7-B0785F627E21}" srcOrd="0" destOrd="0" presId="urn:microsoft.com/office/officeart/2005/8/layout/vList5"/>
    <dgm:cxn modelId="{736D6AC2-287B-E744-877C-832B9AE6434C}" type="presParOf" srcId="{9A19A86E-D38F-E649-905B-7F14D7030B04}" destId="{523681EE-7D00-5847-B3F7-C8302624C9D6}" srcOrd="1" destOrd="0" presId="urn:microsoft.com/office/officeart/2005/8/layout/vList5"/>
    <dgm:cxn modelId="{56584286-06F6-9146-A564-5738F0C3569A}" type="presParOf" srcId="{FEF0BCF3-F7E2-5544-A58D-BD7AF011958F}" destId="{2CAF6795-58A3-A744-B258-6DAD732963C1}" srcOrd="3" destOrd="0" presId="urn:microsoft.com/office/officeart/2005/8/layout/vList5"/>
    <dgm:cxn modelId="{7A751DBD-87C2-0341-A808-F55E37AFE83C}" type="presParOf" srcId="{FEF0BCF3-F7E2-5544-A58D-BD7AF011958F}" destId="{65DE6A22-E1B9-1444-83D5-C9AE0A6F6EDC}" srcOrd="4" destOrd="0" presId="urn:microsoft.com/office/officeart/2005/8/layout/vList5"/>
    <dgm:cxn modelId="{05E4A46B-9E13-F149-9673-B47B1531C1DC}" type="presParOf" srcId="{65DE6A22-E1B9-1444-83D5-C9AE0A6F6EDC}" destId="{9FDC5973-9A51-8844-9D31-70519A31E69B}" srcOrd="0" destOrd="0" presId="urn:microsoft.com/office/officeart/2005/8/layout/vList5"/>
    <dgm:cxn modelId="{4D99F1F1-A122-2F44-8868-0EAD40D9626B}" type="presParOf" srcId="{65DE6A22-E1B9-1444-83D5-C9AE0A6F6EDC}" destId="{A0262E9D-F462-F14B-B977-659C8C9C58B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9DFBD-D3EB-E448-BC83-818294846733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3100" kern="1200"/>
            <a:t>Experiment:</a:t>
          </a:r>
          <a:r>
            <a:rPr kumimoji="1" lang="zh-CN" sz="3100" kern="1200"/>
            <a:t> </a:t>
          </a:r>
          <a:r>
            <a:rPr kumimoji="1" lang="en-US" sz="3100" kern="1200"/>
            <a:t>Microbenchmarks</a:t>
          </a:r>
          <a:r>
            <a:rPr kumimoji="1" lang="zh-CN" sz="3100" kern="1200"/>
            <a:t> </a:t>
          </a:r>
          <a:r>
            <a:rPr kumimoji="1" lang="en-US" sz="3100" kern="1200"/>
            <a:t>with</a:t>
          </a:r>
          <a:r>
            <a:rPr kumimoji="1" lang="zh-CN" sz="3100" kern="1200"/>
            <a:t> </a:t>
          </a:r>
          <a:r>
            <a:rPr kumimoji="1" lang="en-US" sz="3100" kern="1200"/>
            <a:t>iPerf</a:t>
          </a:r>
          <a:endParaRPr lang="en-US" sz="3100" kern="1200"/>
        </a:p>
      </dsp:txBody>
      <dsp:txXfrm rot="-5400000">
        <a:off x="3785616" y="197117"/>
        <a:ext cx="6675221" cy="1012303"/>
      </dsp:txXfrm>
    </dsp:sp>
    <dsp:sp modelId="{252E19C8-5688-F44F-ABAB-353A4EAA6E31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700" kern="1200"/>
            <a:t>Can</a:t>
          </a:r>
          <a:r>
            <a:rPr kumimoji="1" lang="zh-CN" sz="2700" kern="1200"/>
            <a:t> </a:t>
          </a:r>
          <a:r>
            <a:rPr kumimoji="1" lang="en-US" sz="2700" kern="1200"/>
            <a:t>Loom</a:t>
          </a:r>
          <a:r>
            <a:rPr kumimoji="1" lang="zh-CN" sz="2700" kern="1200"/>
            <a:t> </a:t>
          </a:r>
          <a:r>
            <a:rPr kumimoji="1" lang="en-US" sz="2700" kern="1200"/>
            <a:t>drive</a:t>
          </a:r>
          <a:r>
            <a:rPr kumimoji="1" lang="zh-CN" sz="2700" kern="1200"/>
            <a:t> </a:t>
          </a:r>
          <a:r>
            <a:rPr kumimoji="1" lang="en-US" sz="2700" kern="1200"/>
            <a:t>line</a:t>
          </a:r>
          <a:r>
            <a:rPr kumimoji="1" lang="zh-CN" sz="2700" kern="1200"/>
            <a:t> </a:t>
          </a:r>
          <a:r>
            <a:rPr kumimoji="1" lang="en-US" sz="2700" kern="1200"/>
            <a:t>rate?</a:t>
          </a:r>
          <a:r>
            <a:rPr kumimoji="1" lang="zh-CN" sz="2700" kern="1200"/>
            <a:t> </a:t>
          </a:r>
          <a:r>
            <a:rPr kumimoji="1" lang="en-US" sz="2700" kern="1200"/>
            <a:t>Can</a:t>
          </a:r>
          <a:r>
            <a:rPr kumimoji="1" lang="zh-CN" sz="2700" kern="1200"/>
            <a:t> </a:t>
          </a:r>
          <a:r>
            <a:rPr kumimoji="1" lang="en-US" sz="2700" kern="1200"/>
            <a:t>Loom</a:t>
          </a:r>
          <a:r>
            <a:rPr kumimoji="1" lang="zh-CN" sz="2700" kern="1200"/>
            <a:t> </a:t>
          </a:r>
          <a:r>
            <a:rPr kumimoji="1" lang="en-US" sz="2700" kern="1200"/>
            <a:t>enforce</a:t>
          </a:r>
          <a:r>
            <a:rPr kumimoji="1" lang="zh-CN" sz="2700" kern="1200"/>
            <a:t> </a:t>
          </a:r>
          <a:r>
            <a:rPr kumimoji="1" lang="en-US" sz="2700" kern="1200"/>
            <a:t>network</a:t>
          </a:r>
          <a:r>
            <a:rPr kumimoji="1" lang="zh-CN" sz="2700" kern="1200"/>
            <a:t> </a:t>
          </a:r>
          <a:r>
            <a:rPr kumimoji="1" lang="en-US" sz="2700" kern="1200"/>
            <a:t>policies?</a:t>
          </a:r>
          <a:endParaRPr lang="en-US" sz="2700" kern="1200"/>
        </a:p>
      </dsp:txBody>
      <dsp:txXfrm>
        <a:off x="68454" y="70578"/>
        <a:ext cx="3648708" cy="1265378"/>
      </dsp:txXfrm>
    </dsp:sp>
    <dsp:sp modelId="{523681EE-7D00-5847-B3F7-C8302624C9D6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3100" kern="1200"/>
            <a:t>Experiment:</a:t>
          </a:r>
          <a:r>
            <a:rPr kumimoji="1" lang="zh-CN" sz="3100" kern="1200"/>
            <a:t> </a:t>
          </a:r>
          <a:r>
            <a:rPr kumimoji="1" lang="en-US" sz="3100" kern="1200"/>
            <a:t>CloudLab</a:t>
          </a:r>
          <a:r>
            <a:rPr kumimoji="1" lang="zh-CN" sz="3100" kern="1200"/>
            <a:t> </a:t>
          </a:r>
          <a:r>
            <a:rPr kumimoji="1" lang="en-US" sz="3100" kern="1200"/>
            <a:t>experiments</a:t>
          </a:r>
          <a:r>
            <a:rPr kumimoji="1" lang="zh-CN" sz="3100" kern="1200"/>
            <a:t> </a:t>
          </a:r>
          <a:r>
            <a:rPr kumimoji="1" lang="en-US" sz="3100" kern="1200"/>
            <a:t>with</a:t>
          </a:r>
          <a:r>
            <a:rPr kumimoji="1" lang="zh-CN" sz="3100" kern="1200"/>
            <a:t> </a:t>
          </a:r>
          <a:r>
            <a:rPr kumimoji="1" lang="en-US" sz="3100" kern="1200"/>
            <a:t>memcached</a:t>
          </a:r>
          <a:r>
            <a:rPr kumimoji="1" lang="zh-CN" sz="3100" kern="1200"/>
            <a:t> </a:t>
          </a:r>
          <a:r>
            <a:rPr kumimoji="1" lang="en-US" sz="3100" kern="1200"/>
            <a:t>and</a:t>
          </a:r>
          <a:r>
            <a:rPr kumimoji="1" lang="zh-CN" sz="3100" kern="1200"/>
            <a:t> </a:t>
          </a:r>
          <a:r>
            <a:rPr kumimoji="1" lang="en-US" sz="3100" kern="1200"/>
            <a:t>Spark</a:t>
          </a:r>
          <a:endParaRPr lang="en-US" sz="3100" kern="1200"/>
        </a:p>
      </dsp:txBody>
      <dsp:txXfrm rot="-5400000">
        <a:off x="3785616" y="1669517"/>
        <a:ext cx="6675221" cy="1012303"/>
      </dsp:txXfrm>
    </dsp:sp>
    <dsp:sp modelId="{A5001308-6BC3-6248-82A7-B0785F627E21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700" kern="1200"/>
            <a:t>Can</a:t>
          </a:r>
          <a:r>
            <a:rPr kumimoji="1" lang="zh-CN" sz="2700" kern="1200"/>
            <a:t> </a:t>
          </a:r>
          <a:r>
            <a:rPr kumimoji="1" lang="en-US" sz="2700" kern="1200"/>
            <a:t>Loom</a:t>
          </a:r>
          <a:r>
            <a:rPr kumimoji="1" lang="zh-CN" sz="2700" kern="1200"/>
            <a:t> </a:t>
          </a:r>
          <a:r>
            <a:rPr kumimoji="1" lang="en-US" sz="2700" kern="1200"/>
            <a:t>isolate</a:t>
          </a:r>
          <a:r>
            <a:rPr kumimoji="1" lang="zh-CN" sz="2700" kern="1200"/>
            <a:t> </a:t>
          </a:r>
          <a:r>
            <a:rPr kumimoji="1" lang="en-US" sz="2700" kern="1200"/>
            <a:t>real</a:t>
          </a:r>
          <a:r>
            <a:rPr kumimoji="1" lang="zh-CN" sz="2700" kern="1200"/>
            <a:t> </a:t>
          </a:r>
          <a:r>
            <a:rPr kumimoji="1" lang="en-US" sz="2700" kern="1200"/>
            <a:t>applications?</a:t>
          </a:r>
          <a:endParaRPr lang="en-US" sz="2700" kern="1200"/>
        </a:p>
      </dsp:txBody>
      <dsp:txXfrm>
        <a:off x="68454" y="1542979"/>
        <a:ext cx="3648708" cy="1265378"/>
      </dsp:txXfrm>
    </dsp:sp>
    <dsp:sp modelId="{A0262E9D-F462-F14B-B977-659C8C9C58BC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3100" kern="1200"/>
            <a:t>Experiment:</a:t>
          </a:r>
          <a:r>
            <a:rPr kumimoji="1" lang="zh-CN" sz="3100" kern="1200"/>
            <a:t> </a:t>
          </a:r>
          <a:r>
            <a:rPr kumimoji="1" lang="en-US" sz="3100" kern="1200"/>
            <a:t>Analysis</a:t>
          </a:r>
          <a:r>
            <a:rPr kumimoji="1" lang="zh-CN" sz="3100" kern="1200"/>
            <a:t> </a:t>
          </a:r>
          <a:r>
            <a:rPr kumimoji="1" lang="en-US" sz="3100" kern="1200"/>
            <a:t>of</a:t>
          </a:r>
          <a:r>
            <a:rPr kumimoji="1" lang="zh-CN" sz="3100" kern="1200"/>
            <a:t> </a:t>
          </a:r>
          <a:r>
            <a:rPr kumimoji="1" lang="en-US" sz="3100" kern="1200"/>
            <a:t>PCIe</a:t>
          </a:r>
          <a:r>
            <a:rPr kumimoji="1" lang="zh-CN" sz="3100" kern="1200"/>
            <a:t> </a:t>
          </a:r>
          <a:r>
            <a:rPr kumimoji="1" lang="en-US" sz="3100" kern="1200"/>
            <a:t>writes</a:t>
          </a:r>
          <a:r>
            <a:rPr kumimoji="1" lang="zh-CN" sz="3100" kern="1200"/>
            <a:t> </a:t>
          </a:r>
          <a:r>
            <a:rPr kumimoji="1" lang="en-US" sz="3100" kern="1200"/>
            <a:t>in</a:t>
          </a:r>
          <a:r>
            <a:rPr kumimoji="1" lang="zh-CN" sz="3100" kern="1200"/>
            <a:t> </a:t>
          </a:r>
          <a:r>
            <a:rPr kumimoji="1" lang="en-US" sz="3100" kern="1200"/>
            <a:t>Linux(QPF)</a:t>
          </a:r>
          <a:r>
            <a:rPr kumimoji="1" lang="zh-CN" sz="3100" kern="1200"/>
            <a:t> </a:t>
          </a:r>
          <a:r>
            <a:rPr kumimoji="1" lang="en-US" sz="3100" kern="1200"/>
            <a:t>versus</a:t>
          </a:r>
          <a:r>
            <a:rPr kumimoji="1" lang="zh-CN" sz="3100" kern="1200"/>
            <a:t> </a:t>
          </a:r>
          <a:r>
            <a:rPr kumimoji="1" lang="en-US" sz="3100" kern="1200"/>
            <a:t>Loom</a:t>
          </a:r>
          <a:endParaRPr lang="en-US" sz="3100" kern="1200"/>
        </a:p>
      </dsp:txBody>
      <dsp:txXfrm rot="-5400000">
        <a:off x="3785616" y="3141918"/>
        <a:ext cx="6675221" cy="1012303"/>
      </dsp:txXfrm>
    </dsp:sp>
    <dsp:sp modelId="{9FDC5973-9A51-8844-9D31-70519A31E69B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700" kern="1200"/>
            <a:t>How</a:t>
          </a:r>
          <a:r>
            <a:rPr kumimoji="1" lang="zh-CN" sz="2700" kern="1200"/>
            <a:t> </a:t>
          </a:r>
          <a:r>
            <a:rPr kumimoji="1" lang="en-US" sz="2700" kern="1200"/>
            <a:t>effective</a:t>
          </a:r>
          <a:r>
            <a:rPr kumimoji="1" lang="zh-CN" sz="2700" kern="1200"/>
            <a:t> </a:t>
          </a:r>
          <a:r>
            <a:rPr kumimoji="1" lang="en-US" sz="2700" kern="1200"/>
            <a:t>is</a:t>
          </a:r>
          <a:r>
            <a:rPr kumimoji="1" lang="zh-CN" sz="2700" kern="1200"/>
            <a:t> </a:t>
          </a:r>
          <a:r>
            <a:rPr kumimoji="1" lang="en-US" sz="2700" kern="1200"/>
            <a:t>Loom’s</a:t>
          </a:r>
          <a:r>
            <a:rPr kumimoji="1" lang="zh-CN" sz="2700" kern="1200"/>
            <a:t> </a:t>
          </a:r>
          <a:r>
            <a:rPr kumimoji="1" lang="en-US" sz="2700" kern="1200"/>
            <a:t>efficient</a:t>
          </a:r>
          <a:r>
            <a:rPr kumimoji="1" lang="zh-CN" sz="2700" kern="1200"/>
            <a:t> </a:t>
          </a:r>
          <a:r>
            <a:rPr kumimoji="1" lang="en-US" sz="2700" kern="1200"/>
            <a:t>OS/NIC</a:t>
          </a:r>
          <a:r>
            <a:rPr kumimoji="1" lang="zh-CN" sz="2700" kern="1200"/>
            <a:t> </a:t>
          </a:r>
          <a:r>
            <a:rPr kumimoji="1" lang="en-US" sz="2700" kern="1200"/>
            <a:t>interface?</a:t>
          </a:r>
          <a:r>
            <a:rPr kumimoji="1" lang="zh-CN" sz="2700" kern="1200"/>
            <a:t> </a:t>
          </a:r>
          <a:endParaRPr lang="en-US" sz="2700" kern="1200"/>
        </a:p>
      </dsp:txBody>
      <dsp:txXfrm>
        <a:off x="68454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80F05-313B-8049-A789-840580C3BB4F}" type="datetimeFigureOut">
              <a:rPr kumimoji="1" lang="zh-CN" altLang="en-US" smtClean="0"/>
              <a:t>2019/6/27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12A44-0E1C-6C48-99BF-29D901DA49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1041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对一个</a:t>
            </a:r>
            <a:r>
              <a:rPr kumimoji="1" lang="en-US" altLang="zh-CN" dirty="0"/>
              <a:t>16</a:t>
            </a:r>
            <a:r>
              <a:rPr kumimoji="1" lang="zh-CN" altLang="en-US" dirty="0"/>
              <a:t>线程的</a:t>
            </a:r>
            <a:r>
              <a:rPr kumimoji="1" lang="en-US" altLang="zh-CN" dirty="0" err="1"/>
              <a:t>memcached</a:t>
            </a:r>
            <a:r>
              <a:rPr kumimoji="1" lang="zh-CN" altLang="en-US" dirty="0"/>
              <a:t>程序进行限速，理想状况是整体流速限制在</a:t>
            </a:r>
            <a:r>
              <a:rPr kumimoji="1" lang="en-US" altLang="zh-CN" dirty="0"/>
              <a:t>2Gbps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12A44-0E1C-6C48-99BF-29D901DA490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348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运行两个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程序，希望达到共享网络带宽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12A44-0E1C-6C48-99BF-29D901DA490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5818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12A44-0E1C-6C48-99BF-29D901DA490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08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en-US" altLang="zh-CN" dirty="0"/>
              <a:t>Extra</a:t>
            </a:r>
            <a:r>
              <a:rPr kumimoji="1" lang="zh-CN" altLang="en-US" dirty="0"/>
              <a:t> </a:t>
            </a:r>
            <a:r>
              <a:rPr kumimoji="1" lang="en-US" altLang="zh-CN" dirty="0"/>
              <a:t>enqueue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dequeue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</a:p>
          <a:p>
            <a:pPr marL="228600" indent="-228600">
              <a:buAutoNum type="arabicPeriod"/>
            </a:pPr>
            <a:r>
              <a:rPr kumimoji="1" lang="en-US" altLang="zh-CN" dirty="0"/>
              <a:t>T2,</a:t>
            </a:r>
            <a:r>
              <a:rPr kumimoji="1" lang="zh-CN" altLang="en-US" dirty="0"/>
              <a:t> </a:t>
            </a:r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packet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transferred</a:t>
            </a:r>
          </a:p>
          <a:p>
            <a:pPr marL="228600" indent="-228600">
              <a:buAutoNum type="arabicPeriod"/>
            </a:pP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exists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packet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TD2?</a:t>
            </a:r>
          </a:p>
          <a:p>
            <a:pPr marL="228600" indent="-228600">
              <a:buAutoNum type="arabicPeriod"/>
            </a:pP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rate-limit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packets</a:t>
            </a:r>
            <a:r>
              <a:rPr kumimoji="1" lang="zh-CN" altLang="en-US" dirty="0"/>
              <a:t> </a:t>
            </a:r>
            <a:r>
              <a:rPr kumimoji="1" lang="en-US" altLang="zh-CN" dirty="0"/>
              <a:t>exceeds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size?</a:t>
            </a:r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12A44-0E1C-6C48-99BF-29D901DA4905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211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881F-55B4-6D4D-937A-9AB8226DB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071BA-C747-5E46-8183-C37C14618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5E1CA-D714-3049-8347-82B3D088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434B-8F83-2C4E-963D-B1A92E525C49}" type="datetimeFigureOut">
              <a:rPr kumimoji="1" lang="zh-CN" altLang="en-US" smtClean="0"/>
              <a:t>2019/6/27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BB521-5002-5146-9ED7-104DCB81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CE214-2491-5B47-8651-CC0F91D0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0C65-CF0F-A94C-8035-D95BA7DD58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24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B6FF-8F89-B44D-8E5B-17208B13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DB0CE-A624-A44E-A5E1-DBEACCD1A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52387-C2C8-D54A-BE55-3D92647C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434B-8F83-2C4E-963D-B1A92E525C49}" type="datetimeFigureOut">
              <a:rPr kumimoji="1" lang="zh-CN" altLang="en-US" smtClean="0"/>
              <a:t>2019/6/27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FB32-2298-664C-855D-5229428C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5E20A-8672-5B4F-974A-AD752908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0C65-CF0F-A94C-8035-D95BA7DD58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252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43CCC3-BE77-434B-9CA8-DC9A552EC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4C58F-0A5F-8146-8DC8-BD12C110A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75A6E-F359-8B42-BF73-2C8C9608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434B-8F83-2C4E-963D-B1A92E525C49}" type="datetimeFigureOut">
              <a:rPr kumimoji="1" lang="zh-CN" altLang="en-US" smtClean="0"/>
              <a:t>2019/6/27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0A0B6-2973-7244-AED2-6D59E1F0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55020-6EDE-2A4E-9502-238DC093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0C65-CF0F-A94C-8035-D95BA7DD58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548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5F8B-6FF1-5C40-85CE-7D7452B7B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C2EE8-7ED1-2C46-8FAD-16BF1D699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D6C10-051F-124D-B4AB-2FFB67AB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434B-8F83-2C4E-963D-B1A92E525C49}" type="datetimeFigureOut">
              <a:rPr kumimoji="1" lang="zh-CN" altLang="en-US" smtClean="0"/>
              <a:t>2019/6/27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2C3E-BE66-FA45-A2F2-D4E3191B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3904C-A50B-DE4D-9BA2-2FA23DAC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0C65-CF0F-A94C-8035-D95BA7DD58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50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52B5-4E14-0644-A6DC-3C8A17FD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E2242-4F7C-F94C-B5C8-49BE24059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78BF-EE71-4945-BDC2-0350F2B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434B-8F83-2C4E-963D-B1A92E525C49}" type="datetimeFigureOut">
              <a:rPr kumimoji="1" lang="zh-CN" altLang="en-US" smtClean="0"/>
              <a:t>2019/6/27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165E1-C1CD-4D47-86E9-406E593A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FBDEC-8E7E-B543-BC8A-367C6F99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0C65-CF0F-A94C-8035-D95BA7DD58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758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486A-1FBF-1C47-9E61-D830138A4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BF125-AD78-1D4F-878A-9AF523BD0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6B706-5F90-B143-B468-084F63236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DD386-2436-2044-A952-AED70264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434B-8F83-2C4E-963D-B1A92E525C49}" type="datetimeFigureOut">
              <a:rPr kumimoji="1" lang="zh-CN" altLang="en-US" smtClean="0"/>
              <a:t>2019/6/27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2A63F-2623-B046-8088-23236A70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4BE6F-D0CD-694C-A586-75CB5336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0C65-CF0F-A94C-8035-D95BA7DD58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766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489F-C28C-8245-BD52-630B3D58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CA1A4-2FDB-5543-AA58-4D2A22CCD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FAD8A-5A38-DD44-9FD1-BD42D6BF9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FB01F-EAD2-E749-A73D-F4EFD8E1F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6151E3-FFEF-834D-87C2-00FDA9C14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290881-46E7-4640-81FA-29D37AC1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434B-8F83-2C4E-963D-B1A92E525C49}" type="datetimeFigureOut">
              <a:rPr kumimoji="1" lang="zh-CN" altLang="en-US" smtClean="0"/>
              <a:t>2019/6/27</a:t>
            </a:fld>
            <a:endParaRPr kumimoji="1"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A4D358-2C67-E346-B07C-F552A972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CE351-5767-0F4C-95BF-7CA94C48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0C65-CF0F-A94C-8035-D95BA7DD58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087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CF88-4340-6544-956D-A28DC8C1C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F6F41-02D9-2E42-A49B-3EC21880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434B-8F83-2C4E-963D-B1A92E525C49}" type="datetimeFigureOut">
              <a:rPr kumimoji="1" lang="zh-CN" altLang="en-US" smtClean="0"/>
              <a:t>2019/6/27</a:t>
            </a:fld>
            <a:endParaRPr kumimoji="1"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C32A1-3B0B-6549-BB6D-1E796D0F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3D46F-3639-2546-AD38-691B55E1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0C65-CF0F-A94C-8035-D95BA7DD58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13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1AF29-97AE-0A4A-B9CD-A0A66AE5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434B-8F83-2C4E-963D-B1A92E525C49}" type="datetimeFigureOut">
              <a:rPr kumimoji="1" lang="zh-CN" altLang="en-US" smtClean="0"/>
              <a:t>2019/6/27</a:t>
            </a:fld>
            <a:endParaRPr kumimoji="1"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0663B4-8283-C646-9C3B-8F5A388A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B841B-BDAA-5349-A737-1061A223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0C65-CF0F-A94C-8035-D95BA7DD58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083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4443B-AE4B-E446-8D51-4D629F4F2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3E016-8FFC-404E-A0CB-9459E62ED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DBA9D-377C-F14D-9577-4C3A6FBEF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E5776-557C-604E-B196-F9F46CDC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434B-8F83-2C4E-963D-B1A92E525C49}" type="datetimeFigureOut">
              <a:rPr kumimoji="1" lang="zh-CN" altLang="en-US" smtClean="0"/>
              <a:t>2019/6/27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EB10C-EE28-D145-A102-7651053D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30B9F-F570-9E46-953F-538B2A71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0C65-CF0F-A94C-8035-D95BA7DD58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769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86DF-36B3-5947-A067-F4B6E56D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4FAD9-3B99-A74A-BD90-AC40FD21C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F5113-CC24-9B41-9985-140688F98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577CF-1D85-734E-873A-7E5D60D0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434B-8F83-2C4E-963D-B1A92E525C49}" type="datetimeFigureOut">
              <a:rPr kumimoji="1" lang="zh-CN" altLang="en-US" smtClean="0"/>
              <a:t>2019/6/27</a:t>
            </a:fld>
            <a:endParaRPr kumimoji="1"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F4241-C3C1-F541-89A6-C8C07693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34475-DFEE-9B4C-81F0-746E0B83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0C65-CF0F-A94C-8035-D95BA7DD58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711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BDF3EA-346A-7F44-9105-3E1B85C2A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B015A-FF9A-754D-BE35-16F80CC6D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79676-ED13-9A4E-972B-4FBF30A65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5434B-8F83-2C4E-963D-B1A92E525C49}" type="datetimeFigureOut">
              <a:rPr kumimoji="1" lang="zh-CN" altLang="en-US" smtClean="0"/>
              <a:t>2019/6/27</a:t>
            </a:fld>
            <a:endParaRPr kumimoji="1"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484E9-1721-FD4E-91EB-2E5514491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CAF16-FC3E-0447-A63A-DBBA3731B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80C65-CF0F-A94C-8035-D95BA7DD58A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299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rizzo.unipi@gmail.co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63CB-21B4-0C45-ACEC-53E38B08EF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Loom:</a:t>
            </a:r>
            <a:r>
              <a:rPr kumimoji="1" lang="zh-CN" altLang="en-US" dirty="0"/>
              <a:t> </a:t>
            </a:r>
            <a:r>
              <a:rPr kumimoji="1" lang="en-US" altLang="zh-CN" dirty="0"/>
              <a:t>Flexible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Efficient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NIC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Packet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Scheduling</a:t>
            </a:r>
            <a:endParaRPr kumimoji="1"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21F81-3424-144C-9189-4D252F329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3874"/>
            <a:ext cx="9144000" cy="673925"/>
          </a:xfrm>
        </p:spPr>
        <p:txBody>
          <a:bodyPr/>
          <a:lstStyle/>
          <a:p>
            <a:pPr algn="r"/>
            <a:r>
              <a:rPr kumimoji="1" lang="en-US" altLang="zh-CN" dirty="0"/>
              <a:t>——Presented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Xinchen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Wan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42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AC165A-B925-8F40-B096-8F9FF41A5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12065" marR="5080" algn="l">
              <a:spcBef>
                <a:spcPts val="625"/>
              </a:spcBef>
            </a:pPr>
            <a:r>
              <a:rPr lang="en-HK" sz="3600" spc="-175" dirty="0">
                <a:solidFill>
                  <a:srgbClr val="AB3C00"/>
                </a:solidFill>
                <a:latin typeface="Trebuchet MS"/>
                <a:cs typeface="Trebuchet MS"/>
              </a:rPr>
              <a:t>Loom</a:t>
            </a:r>
            <a:r>
              <a:rPr lang="en-HK" sz="3600" spc="-340" dirty="0">
                <a:solidFill>
                  <a:srgbClr val="AB3C00"/>
                </a:solidFill>
                <a:latin typeface="Trebuchet MS"/>
                <a:cs typeface="Trebuchet MS"/>
              </a:rPr>
              <a:t> </a:t>
            </a:r>
            <a:r>
              <a:rPr lang="en-HK" sz="3600" spc="-185" dirty="0">
                <a:solidFill>
                  <a:srgbClr val="AB3C00"/>
                </a:solidFill>
                <a:latin typeface="Trebuchet MS"/>
                <a:cs typeface="Trebuchet MS"/>
              </a:rPr>
              <a:t>is</a:t>
            </a:r>
            <a:r>
              <a:rPr lang="en-HK" sz="3600" spc="-325" dirty="0">
                <a:solidFill>
                  <a:srgbClr val="AB3C00"/>
                </a:solidFill>
                <a:latin typeface="Trebuchet MS"/>
                <a:cs typeface="Trebuchet MS"/>
              </a:rPr>
              <a:t> </a:t>
            </a:r>
            <a:r>
              <a:rPr lang="en-HK" sz="3600" spc="-245" dirty="0">
                <a:solidFill>
                  <a:srgbClr val="AB3C00"/>
                </a:solidFill>
                <a:latin typeface="Trebuchet MS"/>
                <a:cs typeface="Trebuchet MS"/>
              </a:rPr>
              <a:t>a</a:t>
            </a:r>
            <a:r>
              <a:rPr lang="en-HK" sz="3600" spc="-325" dirty="0">
                <a:solidFill>
                  <a:srgbClr val="AB3C00"/>
                </a:solidFill>
                <a:latin typeface="Trebuchet MS"/>
                <a:cs typeface="Trebuchet MS"/>
              </a:rPr>
              <a:t> </a:t>
            </a:r>
            <a:r>
              <a:rPr lang="en-HK" sz="3600" spc="-190" dirty="0">
                <a:solidFill>
                  <a:srgbClr val="AB3C00"/>
                </a:solidFill>
                <a:latin typeface="Trebuchet MS"/>
                <a:cs typeface="Trebuchet MS"/>
              </a:rPr>
              <a:t>new</a:t>
            </a:r>
            <a:r>
              <a:rPr lang="en-HK" sz="3600" spc="-325" dirty="0">
                <a:solidFill>
                  <a:srgbClr val="AB3C00"/>
                </a:solidFill>
                <a:latin typeface="Trebuchet MS"/>
                <a:cs typeface="Trebuchet MS"/>
              </a:rPr>
              <a:t> </a:t>
            </a:r>
            <a:r>
              <a:rPr lang="en-HK" sz="3600" spc="-145" dirty="0">
                <a:solidFill>
                  <a:srgbClr val="AB3C00"/>
                </a:solidFill>
                <a:latin typeface="Trebuchet MS"/>
                <a:cs typeface="Trebuchet MS"/>
              </a:rPr>
              <a:t>NIC</a:t>
            </a:r>
            <a:r>
              <a:rPr lang="en-HK" sz="3600" spc="-335" dirty="0">
                <a:solidFill>
                  <a:srgbClr val="AB3C00"/>
                </a:solidFill>
                <a:latin typeface="Trebuchet MS"/>
                <a:cs typeface="Trebuchet MS"/>
              </a:rPr>
              <a:t> </a:t>
            </a:r>
            <a:r>
              <a:rPr lang="en-HK" sz="3600" spc="-175" dirty="0">
                <a:solidFill>
                  <a:srgbClr val="AB3C00"/>
                </a:solidFill>
                <a:latin typeface="Trebuchet MS"/>
                <a:cs typeface="Trebuchet MS"/>
              </a:rPr>
              <a:t>design</a:t>
            </a:r>
            <a:r>
              <a:rPr lang="en-HK" sz="3600" spc="-330" dirty="0">
                <a:solidFill>
                  <a:srgbClr val="AB3C00"/>
                </a:solidFill>
                <a:latin typeface="Trebuchet MS"/>
                <a:cs typeface="Trebuchet MS"/>
              </a:rPr>
              <a:t> </a:t>
            </a:r>
            <a:r>
              <a:rPr lang="en-HK" sz="3600" spc="-254" dirty="0">
                <a:solidFill>
                  <a:srgbClr val="AB3C00"/>
                </a:solidFill>
                <a:latin typeface="Trebuchet MS"/>
                <a:cs typeface="Trebuchet MS"/>
              </a:rPr>
              <a:t>that</a:t>
            </a:r>
            <a:r>
              <a:rPr lang="en-HK" sz="3600" spc="-320" dirty="0">
                <a:solidFill>
                  <a:srgbClr val="AB3C00"/>
                </a:solidFill>
                <a:latin typeface="Trebuchet MS"/>
                <a:cs typeface="Trebuchet MS"/>
              </a:rPr>
              <a:t> </a:t>
            </a:r>
            <a:r>
              <a:rPr lang="en-HK" sz="3600" spc="-170" dirty="0">
                <a:solidFill>
                  <a:srgbClr val="AB3C00"/>
                </a:solidFill>
                <a:latin typeface="Trebuchet MS"/>
                <a:cs typeface="Trebuchet MS"/>
              </a:rPr>
              <a:t>moves  </a:t>
            </a:r>
            <a:r>
              <a:rPr lang="en-HK" sz="3600" spc="-295" dirty="0">
                <a:solidFill>
                  <a:srgbClr val="AB3C00"/>
                </a:solidFill>
                <a:latin typeface="Trebuchet MS"/>
                <a:cs typeface="Trebuchet MS"/>
              </a:rPr>
              <a:t>all </a:t>
            </a:r>
            <a:r>
              <a:rPr lang="en-HK" sz="3600" spc="-250" dirty="0">
                <a:solidFill>
                  <a:srgbClr val="AB3C00"/>
                </a:solidFill>
                <a:latin typeface="Trebuchet MS"/>
                <a:cs typeface="Trebuchet MS"/>
              </a:rPr>
              <a:t>per-flow </a:t>
            </a:r>
            <a:r>
              <a:rPr lang="en-HK" sz="3600" spc="-190" dirty="0">
                <a:solidFill>
                  <a:srgbClr val="AB3C00"/>
                </a:solidFill>
                <a:latin typeface="Trebuchet MS"/>
                <a:cs typeface="Trebuchet MS"/>
              </a:rPr>
              <a:t>scheduling </a:t>
            </a:r>
            <a:r>
              <a:rPr lang="en-HK" sz="3600" spc="-180" dirty="0">
                <a:solidFill>
                  <a:srgbClr val="AB3C00"/>
                </a:solidFill>
                <a:latin typeface="Trebuchet MS"/>
                <a:cs typeface="Trebuchet MS"/>
              </a:rPr>
              <a:t>decisions </a:t>
            </a:r>
            <a:r>
              <a:rPr lang="en-HK" sz="3600" spc="-165" dirty="0">
                <a:solidFill>
                  <a:srgbClr val="AB3C00"/>
                </a:solidFill>
                <a:latin typeface="Trebuchet MS"/>
                <a:cs typeface="Trebuchet MS"/>
              </a:rPr>
              <a:t>out  </a:t>
            </a:r>
            <a:r>
              <a:rPr lang="en-HK" sz="3600" spc="-190" dirty="0">
                <a:solidFill>
                  <a:srgbClr val="AB3C00"/>
                </a:solidFill>
                <a:latin typeface="Trebuchet MS"/>
                <a:cs typeface="Trebuchet MS"/>
              </a:rPr>
              <a:t>of </a:t>
            </a:r>
            <a:r>
              <a:rPr lang="en-HK" sz="3600" spc="-215" dirty="0">
                <a:solidFill>
                  <a:srgbClr val="AB3C00"/>
                </a:solidFill>
                <a:latin typeface="Trebuchet MS"/>
                <a:cs typeface="Trebuchet MS"/>
              </a:rPr>
              <a:t>the </a:t>
            </a:r>
            <a:r>
              <a:rPr lang="en-HK" sz="3600" spc="-110" dirty="0">
                <a:solidFill>
                  <a:srgbClr val="AB3C00"/>
                </a:solidFill>
                <a:latin typeface="Trebuchet MS"/>
                <a:cs typeface="Trebuchet MS"/>
              </a:rPr>
              <a:t>OS</a:t>
            </a:r>
            <a:r>
              <a:rPr lang="zh-CN" altLang="en-US" sz="3600" spc="-110" dirty="0">
                <a:solidFill>
                  <a:srgbClr val="AB3C00"/>
                </a:solidFill>
                <a:latin typeface="Trebuchet MS"/>
                <a:cs typeface="Trebuchet MS"/>
              </a:rPr>
              <a:t> </a:t>
            </a:r>
            <a:r>
              <a:rPr lang="en-HK" sz="3600" spc="-980" dirty="0">
                <a:solidFill>
                  <a:srgbClr val="AB3C00"/>
                </a:solidFill>
                <a:latin typeface="Trebuchet MS"/>
                <a:cs typeface="Trebuchet MS"/>
              </a:rPr>
              <a:t> </a:t>
            </a:r>
            <a:r>
              <a:rPr lang="en-HK" sz="3600" spc="-175" dirty="0">
                <a:solidFill>
                  <a:srgbClr val="AB3C00"/>
                </a:solidFill>
                <a:latin typeface="Trebuchet MS"/>
                <a:cs typeface="Trebuchet MS"/>
              </a:rPr>
              <a:t>and </a:t>
            </a:r>
            <a:r>
              <a:rPr lang="en-HK" sz="3600" spc="-215" dirty="0">
                <a:solidFill>
                  <a:srgbClr val="AB3C00"/>
                </a:solidFill>
                <a:latin typeface="Trebuchet MS"/>
                <a:cs typeface="Trebuchet MS"/>
              </a:rPr>
              <a:t>into the </a:t>
            </a:r>
            <a:r>
              <a:rPr lang="en-HK" sz="3600" spc="-145" dirty="0">
                <a:solidFill>
                  <a:srgbClr val="AB3C00"/>
                </a:solidFill>
                <a:latin typeface="Trebuchet MS"/>
                <a:cs typeface="Trebuchet MS"/>
              </a:rPr>
              <a:t>NIC</a:t>
            </a:r>
            <a:endParaRPr lang="en-HK" sz="3600" dirty="0">
              <a:latin typeface="Trebuchet MS"/>
              <a:cs typeface="Trebuchet M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E0804E-FC94-424B-8788-6F140753D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HK" b="1" spc="-170" dirty="0">
                <a:solidFill>
                  <a:srgbClr val="44546A"/>
                </a:solidFill>
                <a:latin typeface="Trebuchet MS"/>
                <a:cs typeface="Trebuchet MS"/>
              </a:rPr>
              <a:t>Loom</a:t>
            </a:r>
            <a:r>
              <a:rPr lang="en-HK" b="1" spc="-204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lang="en-HK" b="1" spc="-140" dirty="0">
                <a:solidFill>
                  <a:srgbClr val="44546A"/>
                </a:solidFill>
                <a:latin typeface="Trebuchet MS"/>
                <a:cs typeface="Trebuchet MS"/>
              </a:rPr>
              <a:t>uses</a:t>
            </a:r>
            <a:r>
              <a:rPr lang="en-HK" b="1" spc="-21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lang="en-HK" b="1" spc="-110" dirty="0">
                <a:solidFill>
                  <a:srgbClr val="44546A"/>
                </a:solidFill>
                <a:latin typeface="Trebuchet MS"/>
                <a:cs typeface="Trebuchet MS"/>
              </a:rPr>
              <a:t>a</a:t>
            </a:r>
            <a:r>
              <a:rPr lang="en-HK" b="1" spc="-195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lang="en-HK" b="1" spc="-175" dirty="0">
                <a:solidFill>
                  <a:srgbClr val="44546A"/>
                </a:solidFill>
                <a:latin typeface="Trebuchet MS"/>
                <a:cs typeface="Trebuchet MS"/>
              </a:rPr>
              <a:t>queue</a:t>
            </a:r>
            <a:r>
              <a:rPr lang="en-HK" b="1" spc="-20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lang="en-HK" b="1" spc="-180" dirty="0">
                <a:solidFill>
                  <a:srgbClr val="44546A"/>
                </a:solidFill>
                <a:latin typeface="Trebuchet MS"/>
                <a:cs typeface="Trebuchet MS"/>
              </a:rPr>
              <a:t>per</a:t>
            </a:r>
            <a:r>
              <a:rPr lang="en-HK" b="1" spc="-20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lang="en-HK" b="1" spc="-125" dirty="0">
                <a:solidFill>
                  <a:srgbClr val="44546A"/>
                </a:solidFill>
                <a:latin typeface="Trebuchet MS"/>
                <a:cs typeface="Trebuchet MS"/>
              </a:rPr>
              <a:t>flow</a:t>
            </a:r>
            <a:r>
              <a:rPr lang="en-HK" b="1" spc="-20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lang="en-HK" b="1" spc="-130" dirty="0">
                <a:solidFill>
                  <a:srgbClr val="44546A"/>
                </a:solidFill>
                <a:latin typeface="Trebuchet MS"/>
                <a:cs typeface="Trebuchet MS"/>
              </a:rPr>
              <a:t>and</a:t>
            </a:r>
            <a:r>
              <a:rPr lang="en-HK" b="1" spc="-204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lang="en-HK" b="1" spc="-120" dirty="0">
                <a:solidFill>
                  <a:srgbClr val="44546A"/>
                </a:solidFill>
                <a:latin typeface="Trebuchet MS"/>
                <a:cs typeface="Trebuchet MS"/>
              </a:rPr>
              <a:t>offloads</a:t>
            </a:r>
            <a:r>
              <a:rPr lang="en-HK" b="1" spc="-204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lang="en-HK" b="1" spc="-135" dirty="0">
                <a:solidFill>
                  <a:srgbClr val="44546A"/>
                </a:solidFill>
                <a:latin typeface="Trebuchet MS"/>
                <a:cs typeface="Trebuchet MS"/>
              </a:rPr>
              <a:t>all</a:t>
            </a:r>
            <a:r>
              <a:rPr lang="en-HK" b="1" spc="-20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lang="en-HK" b="1" spc="-190" dirty="0">
                <a:solidFill>
                  <a:srgbClr val="44546A"/>
                </a:solidFill>
                <a:latin typeface="Trebuchet MS"/>
                <a:cs typeface="Trebuchet MS"/>
              </a:rPr>
              <a:t>packet</a:t>
            </a:r>
            <a:r>
              <a:rPr lang="en-HK" b="1" spc="-195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lang="en-HK" b="1" spc="-155" dirty="0">
                <a:solidFill>
                  <a:srgbClr val="44546A"/>
                </a:solidFill>
                <a:latin typeface="Trebuchet MS"/>
                <a:cs typeface="Trebuchet MS"/>
              </a:rPr>
              <a:t>scheduling</a:t>
            </a:r>
            <a:r>
              <a:rPr lang="en-HK" b="1" spc="-204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lang="en-HK" b="1" spc="-125" dirty="0">
                <a:solidFill>
                  <a:srgbClr val="44546A"/>
                </a:solidFill>
                <a:latin typeface="Trebuchet MS"/>
                <a:cs typeface="Trebuchet MS"/>
              </a:rPr>
              <a:t>to</a:t>
            </a:r>
            <a:r>
              <a:rPr lang="en-HK" b="1" spc="-204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lang="en-HK" b="1" spc="-170" dirty="0">
                <a:solidFill>
                  <a:srgbClr val="44546A"/>
                </a:solidFill>
                <a:latin typeface="Trebuchet MS"/>
                <a:cs typeface="Trebuchet MS"/>
              </a:rPr>
              <a:t>the</a:t>
            </a:r>
            <a:r>
              <a:rPr lang="en-HK" b="1" spc="-20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lang="en-HK" b="1" spc="-95" dirty="0">
                <a:solidFill>
                  <a:srgbClr val="44546A"/>
                </a:solidFill>
                <a:latin typeface="Trebuchet MS"/>
                <a:cs typeface="Trebuchet MS"/>
              </a:rPr>
              <a:t>NIC</a:t>
            </a:r>
            <a:endParaRPr lang="en-HK" dirty="0">
              <a:latin typeface="Trebuchet MS"/>
              <a:cs typeface="Trebuchet MS"/>
            </a:endParaRPr>
          </a:p>
          <a:p>
            <a:pPr algn="l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775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7BF8-DB82-DD43-864A-E227433B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Contributions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15E6C-C66B-7545-A3C7-93E2F6144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network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policy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abstraction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restricted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acyclic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graphs(DAGs)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Enforcement: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programmable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packet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scheduling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hierarchy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/>
              <a:t>designed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NICs</a:t>
            </a:r>
            <a:endParaRPr kumimoji="1" lang="en-HK" altLang="zh-CN" dirty="0"/>
          </a:p>
          <a:p>
            <a:endParaRPr kumimoji="1" lang="en-HK" altLang="zh-CN" dirty="0"/>
          </a:p>
          <a:p>
            <a:pPr marL="0" indent="0">
              <a:buNone/>
            </a:pPr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/>
              <a:t>Updating: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efficient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OS/NIC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interface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449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7BF8-DB82-DD43-864A-E227433B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Contributions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15E6C-C66B-7545-A3C7-93E2F6144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network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policy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abstraction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restricted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acyclic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graphs(DAGs)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2.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Enforcement: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new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programmable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packet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scheduling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hierarchy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designed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NICs</a:t>
            </a:r>
            <a:endParaRPr kumimoji="1" lang="en-HK" altLang="zh-CN" dirty="0">
              <a:solidFill>
                <a:schemeClr val="bg1">
                  <a:lumMod val="95000"/>
                </a:schemeClr>
              </a:solidFill>
            </a:endParaRPr>
          </a:p>
          <a:p>
            <a:endParaRPr kumimoji="1" lang="en-HK" altLang="zh-CN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Updating: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new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expressive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efficient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OS/NIC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interface</a:t>
            </a:r>
            <a:endParaRPr kumimoji="1"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334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5995-93AC-3742-88A6-C53BFF21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Loom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policy</a:t>
            </a:r>
            <a:r>
              <a:rPr kumimoji="1" lang="zh-CN" altLang="en-US" dirty="0"/>
              <a:t> </a:t>
            </a:r>
            <a:r>
              <a:rPr kumimoji="1" lang="en-US" altLang="zh-CN" dirty="0"/>
              <a:t>DAG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E5FAF-90C6-9E4F-9FB9-325907208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95184" cy="4351338"/>
          </a:xfrm>
        </p:spPr>
        <p:txBody>
          <a:bodyPr>
            <a:normAutofit/>
          </a:bodyPr>
          <a:lstStyle/>
          <a:p>
            <a:r>
              <a:rPr kumimoji="1" lang="en-HK" altLang="zh-CN" dirty="0"/>
              <a:t>Scheduling nodes: Work-conserving policies for sharing  the local link bandwidth </a:t>
            </a:r>
          </a:p>
          <a:p>
            <a:endParaRPr kumimoji="1" lang="en-HK" altLang="zh-CN" dirty="0"/>
          </a:p>
          <a:p>
            <a:r>
              <a:rPr kumimoji="1" lang="en-HK" altLang="zh-CN" dirty="0"/>
              <a:t>Shaping nodes: Rate-limiting policies for sharing the  network core (WAN and DCN) </a:t>
            </a:r>
          </a:p>
          <a:p>
            <a:endParaRPr kumimoji="1" lang="en-HK" altLang="zh-CN" dirty="0"/>
          </a:p>
          <a:p>
            <a:r>
              <a:rPr kumimoji="1" lang="en-HK" altLang="zh-CN" dirty="0"/>
              <a:t>Programmability: Every node is programmable with a  custom enqueue and dequeue function </a:t>
            </a:r>
            <a:endParaRPr kumimoji="1" lang="zh-CN" alt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E14A7FF-AD99-4341-B19D-82A7A598DEF1}"/>
              </a:ext>
            </a:extLst>
          </p:cNvPr>
          <p:cNvSpPr txBox="1"/>
          <p:nvPr/>
        </p:nvSpPr>
        <p:spPr>
          <a:xfrm>
            <a:off x="8473300" y="637539"/>
            <a:ext cx="29146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75" dirty="0">
                <a:solidFill>
                  <a:srgbClr val="44546A"/>
                </a:solidFill>
                <a:latin typeface="Trebuchet MS"/>
                <a:cs typeface="Trebuchet MS"/>
              </a:rPr>
              <a:t>Two </a:t>
            </a:r>
            <a:r>
              <a:rPr sz="2800" spc="-114" dirty="0">
                <a:solidFill>
                  <a:srgbClr val="44546A"/>
                </a:solidFill>
                <a:latin typeface="Trebuchet MS"/>
                <a:cs typeface="Trebuchet MS"/>
              </a:rPr>
              <a:t>types </a:t>
            </a:r>
            <a:r>
              <a:rPr sz="2800" spc="-110" dirty="0">
                <a:solidFill>
                  <a:srgbClr val="44546A"/>
                </a:solidFill>
                <a:latin typeface="Trebuchet MS"/>
                <a:cs typeface="Trebuchet MS"/>
              </a:rPr>
              <a:t>of</a:t>
            </a:r>
            <a:r>
              <a:rPr sz="2800" spc="-40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800" spc="-110" dirty="0">
                <a:solidFill>
                  <a:srgbClr val="44546A"/>
                </a:solidFill>
                <a:latin typeface="Trebuchet MS"/>
                <a:cs typeface="Trebuchet MS"/>
              </a:rPr>
              <a:t>nodes: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D68BD46D-1EAE-E944-9DC0-02CC7E17F2DF}"/>
              </a:ext>
            </a:extLst>
          </p:cNvPr>
          <p:cNvSpPr/>
          <p:nvPr/>
        </p:nvSpPr>
        <p:spPr>
          <a:xfrm>
            <a:off x="9134856" y="2511551"/>
            <a:ext cx="688848" cy="688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EA437F19-F914-C349-9DEC-762B8BB88E4F}"/>
              </a:ext>
            </a:extLst>
          </p:cNvPr>
          <p:cNvSpPr/>
          <p:nvPr/>
        </p:nvSpPr>
        <p:spPr>
          <a:xfrm>
            <a:off x="10079735" y="2523744"/>
            <a:ext cx="688848" cy="688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800D02A3-C94E-2947-B521-5642BDEF6227}"/>
              </a:ext>
            </a:extLst>
          </p:cNvPr>
          <p:cNvSpPr/>
          <p:nvPr/>
        </p:nvSpPr>
        <p:spPr>
          <a:xfrm>
            <a:off x="10934128" y="6169580"/>
            <a:ext cx="76200" cy="297815"/>
          </a:xfrm>
          <a:custGeom>
            <a:avLst/>
            <a:gdLst/>
            <a:ahLst/>
            <a:cxnLst/>
            <a:rect l="l" t="t" r="r" b="b"/>
            <a:pathLst>
              <a:path w="76200" h="297814">
                <a:moveTo>
                  <a:pt x="25400" y="221352"/>
                </a:moveTo>
                <a:lnTo>
                  <a:pt x="0" y="221353"/>
                </a:lnTo>
                <a:lnTo>
                  <a:pt x="38100" y="297553"/>
                </a:lnTo>
                <a:lnTo>
                  <a:pt x="69849" y="234053"/>
                </a:lnTo>
                <a:lnTo>
                  <a:pt x="25400" y="234053"/>
                </a:lnTo>
                <a:lnTo>
                  <a:pt x="25400" y="221352"/>
                </a:lnTo>
                <a:close/>
              </a:path>
              <a:path w="76200" h="297814">
                <a:moveTo>
                  <a:pt x="50800" y="221352"/>
                </a:moveTo>
                <a:lnTo>
                  <a:pt x="25400" y="221352"/>
                </a:lnTo>
                <a:lnTo>
                  <a:pt x="25400" y="234053"/>
                </a:lnTo>
                <a:lnTo>
                  <a:pt x="50800" y="234052"/>
                </a:lnTo>
                <a:lnTo>
                  <a:pt x="50800" y="221352"/>
                </a:lnTo>
                <a:close/>
              </a:path>
              <a:path w="76200" h="297814">
                <a:moveTo>
                  <a:pt x="76200" y="221352"/>
                </a:moveTo>
                <a:lnTo>
                  <a:pt x="50800" y="221352"/>
                </a:lnTo>
                <a:lnTo>
                  <a:pt x="50800" y="234052"/>
                </a:lnTo>
                <a:lnTo>
                  <a:pt x="25400" y="234053"/>
                </a:lnTo>
                <a:lnTo>
                  <a:pt x="69850" y="234052"/>
                </a:lnTo>
                <a:lnTo>
                  <a:pt x="76200" y="221352"/>
                </a:lnTo>
                <a:close/>
              </a:path>
              <a:path w="76200" h="297814">
                <a:moveTo>
                  <a:pt x="50800" y="0"/>
                </a:moveTo>
                <a:lnTo>
                  <a:pt x="25400" y="0"/>
                </a:lnTo>
                <a:lnTo>
                  <a:pt x="25400" y="221352"/>
                </a:lnTo>
                <a:lnTo>
                  <a:pt x="50800" y="221352"/>
                </a:lnTo>
                <a:lnTo>
                  <a:pt x="50800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09451156-1F5C-A144-BCAB-F18B5A55CDDC}"/>
              </a:ext>
            </a:extLst>
          </p:cNvPr>
          <p:cNvSpPr/>
          <p:nvPr/>
        </p:nvSpPr>
        <p:spPr>
          <a:xfrm>
            <a:off x="11163706" y="3222472"/>
            <a:ext cx="201930" cy="2420620"/>
          </a:xfrm>
          <a:custGeom>
            <a:avLst/>
            <a:gdLst/>
            <a:ahLst/>
            <a:cxnLst/>
            <a:rect l="l" t="t" r="r" b="b"/>
            <a:pathLst>
              <a:path w="201929" h="2420620">
                <a:moveTo>
                  <a:pt x="0" y="2342121"/>
                </a:moveTo>
                <a:lnTo>
                  <a:pt x="33134" y="2420611"/>
                </a:lnTo>
                <a:lnTo>
                  <a:pt x="69605" y="2358059"/>
                </a:lnTo>
                <a:lnTo>
                  <a:pt x="49885" y="2358059"/>
                </a:lnTo>
                <a:lnTo>
                  <a:pt x="24536" y="2356434"/>
                </a:lnTo>
                <a:lnTo>
                  <a:pt x="25352" y="2343751"/>
                </a:lnTo>
                <a:lnTo>
                  <a:pt x="0" y="2342121"/>
                </a:lnTo>
                <a:close/>
              </a:path>
              <a:path w="201929" h="2420620">
                <a:moveTo>
                  <a:pt x="25352" y="2343751"/>
                </a:moveTo>
                <a:lnTo>
                  <a:pt x="24536" y="2356434"/>
                </a:lnTo>
                <a:lnTo>
                  <a:pt x="49885" y="2358059"/>
                </a:lnTo>
                <a:lnTo>
                  <a:pt x="50701" y="2345381"/>
                </a:lnTo>
                <a:lnTo>
                  <a:pt x="25352" y="2343751"/>
                </a:lnTo>
                <a:close/>
              </a:path>
              <a:path w="201929" h="2420620">
                <a:moveTo>
                  <a:pt x="50701" y="2345381"/>
                </a:moveTo>
                <a:lnTo>
                  <a:pt x="49885" y="2358059"/>
                </a:lnTo>
                <a:lnTo>
                  <a:pt x="69605" y="2358059"/>
                </a:lnTo>
                <a:lnTo>
                  <a:pt x="76047" y="2347010"/>
                </a:lnTo>
                <a:lnTo>
                  <a:pt x="50701" y="2345381"/>
                </a:lnTo>
                <a:close/>
              </a:path>
              <a:path w="201929" h="2420620">
                <a:moveTo>
                  <a:pt x="176250" y="0"/>
                </a:moveTo>
                <a:lnTo>
                  <a:pt x="25352" y="2343751"/>
                </a:lnTo>
                <a:lnTo>
                  <a:pt x="50701" y="2345381"/>
                </a:lnTo>
                <a:lnTo>
                  <a:pt x="201599" y="1625"/>
                </a:lnTo>
                <a:lnTo>
                  <a:pt x="176250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D4D90FB6-CD5D-774C-BFC8-4D1940693DC8}"/>
              </a:ext>
            </a:extLst>
          </p:cNvPr>
          <p:cNvSpPr/>
          <p:nvPr/>
        </p:nvSpPr>
        <p:spPr>
          <a:xfrm>
            <a:off x="10654576" y="5552757"/>
            <a:ext cx="635635" cy="617220"/>
          </a:xfrm>
          <a:custGeom>
            <a:avLst/>
            <a:gdLst/>
            <a:ahLst/>
            <a:cxnLst/>
            <a:rect l="l" t="t" r="r" b="b"/>
            <a:pathLst>
              <a:path w="635634" h="617220">
                <a:moveTo>
                  <a:pt x="0" y="308414"/>
                </a:moveTo>
                <a:lnTo>
                  <a:pt x="3444" y="262839"/>
                </a:lnTo>
                <a:lnTo>
                  <a:pt x="13449" y="219340"/>
                </a:lnTo>
                <a:lnTo>
                  <a:pt x="29523" y="178394"/>
                </a:lnTo>
                <a:lnTo>
                  <a:pt x="51175" y="140479"/>
                </a:lnTo>
                <a:lnTo>
                  <a:pt x="77914" y="106071"/>
                </a:lnTo>
                <a:lnTo>
                  <a:pt x="109248" y="75648"/>
                </a:lnTo>
                <a:lnTo>
                  <a:pt x="144686" y="49687"/>
                </a:lnTo>
                <a:lnTo>
                  <a:pt x="183737" y="28664"/>
                </a:lnTo>
                <a:lnTo>
                  <a:pt x="225909" y="13057"/>
                </a:lnTo>
                <a:lnTo>
                  <a:pt x="270710" y="3344"/>
                </a:lnTo>
                <a:lnTo>
                  <a:pt x="317651" y="0"/>
                </a:lnTo>
                <a:lnTo>
                  <a:pt x="364591" y="3344"/>
                </a:lnTo>
                <a:lnTo>
                  <a:pt x="409393" y="13057"/>
                </a:lnTo>
                <a:lnTo>
                  <a:pt x="451564" y="28664"/>
                </a:lnTo>
                <a:lnTo>
                  <a:pt x="490615" y="49687"/>
                </a:lnTo>
                <a:lnTo>
                  <a:pt x="526053" y="75648"/>
                </a:lnTo>
                <a:lnTo>
                  <a:pt x="557387" y="106071"/>
                </a:lnTo>
                <a:lnTo>
                  <a:pt x="584126" y="140479"/>
                </a:lnTo>
                <a:lnTo>
                  <a:pt x="605779" y="178394"/>
                </a:lnTo>
                <a:lnTo>
                  <a:pt x="621853" y="219340"/>
                </a:lnTo>
                <a:lnTo>
                  <a:pt x="631858" y="262839"/>
                </a:lnTo>
                <a:lnTo>
                  <a:pt x="635302" y="308414"/>
                </a:lnTo>
                <a:lnTo>
                  <a:pt x="631858" y="353989"/>
                </a:lnTo>
                <a:lnTo>
                  <a:pt x="621853" y="397488"/>
                </a:lnTo>
                <a:lnTo>
                  <a:pt x="605779" y="438433"/>
                </a:lnTo>
                <a:lnTo>
                  <a:pt x="584126" y="476348"/>
                </a:lnTo>
                <a:lnTo>
                  <a:pt x="557387" y="510756"/>
                </a:lnTo>
                <a:lnTo>
                  <a:pt x="526053" y="541179"/>
                </a:lnTo>
                <a:lnTo>
                  <a:pt x="490615" y="567140"/>
                </a:lnTo>
                <a:lnTo>
                  <a:pt x="451564" y="588163"/>
                </a:lnTo>
                <a:lnTo>
                  <a:pt x="409393" y="603770"/>
                </a:lnTo>
                <a:lnTo>
                  <a:pt x="364591" y="613484"/>
                </a:lnTo>
                <a:lnTo>
                  <a:pt x="317651" y="616828"/>
                </a:lnTo>
                <a:lnTo>
                  <a:pt x="270710" y="613484"/>
                </a:lnTo>
                <a:lnTo>
                  <a:pt x="225909" y="603770"/>
                </a:lnTo>
                <a:lnTo>
                  <a:pt x="183737" y="588163"/>
                </a:lnTo>
                <a:lnTo>
                  <a:pt x="144686" y="567140"/>
                </a:lnTo>
                <a:lnTo>
                  <a:pt x="109248" y="541179"/>
                </a:lnTo>
                <a:lnTo>
                  <a:pt x="77914" y="510756"/>
                </a:lnTo>
                <a:lnTo>
                  <a:pt x="51175" y="476348"/>
                </a:lnTo>
                <a:lnTo>
                  <a:pt x="29523" y="438433"/>
                </a:lnTo>
                <a:lnTo>
                  <a:pt x="13449" y="397488"/>
                </a:lnTo>
                <a:lnTo>
                  <a:pt x="3444" y="353989"/>
                </a:lnTo>
                <a:lnTo>
                  <a:pt x="0" y="308414"/>
                </a:lnTo>
                <a:close/>
              </a:path>
            </a:pathLst>
          </a:custGeom>
          <a:ln w="254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6F2CBCCF-E2CF-2E4E-8174-8BA8FA0BAAE3}"/>
              </a:ext>
            </a:extLst>
          </p:cNvPr>
          <p:cNvSpPr txBox="1"/>
          <p:nvPr/>
        </p:nvSpPr>
        <p:spPr>
          <a:xfrm>
            <a:off x="10352900" y="5699252"/>
            <a:ext cx="917575" cy="76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01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44546A"/>
                </a:solidFill>
                <a:latin typeface="Trebuchet MS"/>
                <a:cs typeface="Trebuchet MS"/>
              </a:rPr>
              <a:t>Fair_1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1800" spc="-60" dirty="0">
                <a:solidFill>
                  <a:srgbClr val="44546A"/>
                </a:solidFill>
                <a:latin typeface="Trebuchet MS"/>
                <a:cs typeface="Trebuchet MS"/>
              </a:rPr>
              <a:t>Wire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CFFE9D9F-09AE-4640-8FEA-3862FF0C6F65}"/>
              </a:ext>
            </a:extLst>
          </p:cNvPr>
          <p:cNvSpPr/>
          <p:nvPr/>
        </p:nvSpPr>
        <p:spPr>
          <a:xfrm>
            <a:off x="11009376" y="2535935"/>
            <a:ext cx="688848" cy="688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A5911AC9-B090-CE45-A2B5-18CC6055A4A8}"/>
              </a:ext>
            </a:extLst>
          </p:cNvPr>
          <p:cNvSpPr/>
          <p:nvPr/>
        </p:nvSpPr>
        <p:spPr>
          <a:xfrm>
            <a:off x="9485363" y="3523780"/>
            <a:ext cx="596265" cy="596265"/>
          </a:xfrm>
          <a:custGeom>
            <a:avLst/>
            <a:gdLst/>
            <a:ahLst/>
            <a:cxnLst/>
            <a:rect l="l" t="t" r="r" b="b"/>
            <a:pathLst>
              <a:path w="596265" h="596264">
                <a:moveTo>
                  <a:pt x="0" y="297859"/>
                </a:moveTo>
                <a:lnTo>
                  <a:pt x="3898" y="249544"/>
                </a:lnTo>
                <a:lnTo>
                  <a:pt x="15185" y="203712"/>
                </a:lnTo>
                <a:lnTo>
                  <a:pt x="33246" y="160975"/>
                </a:lnTo>
                <a:lnTo>
                  <a:pt x="57469" y="121947"/>
                </a:lnTo>
                <a:lnTo>
                  <a:pt x="87240" y="87240"/>
                </a:lnTo>
                <a:lnTo>
                  <a:pt x="121947" y="57469"/>
                </a:lnTo>
                <a:lnTo>
                  <a:pt x="160975" y="33246"/>
                </a:lnTo>
                <a:lnTo>
                  <a:pt x="203712" y="15185"/>
                </a:lnTo>
                <a:lnTo>
                  <a:pt x="249544" y="3898"/>
                </a:lnTo>
                <a:lnTo>
                  <a:pt x="297859" y="0"/>
                </a:lnTo>
                <a:lnTo>
                  <a:pt x="346173" y="3898"/>
                </a:lnTo>
                <a:lnTo>
                  <a:pt x="392005" y="15185"/>
                </a:lnTo>
                <a:lnTo>
                  <a:pt x="434742" y="33246"/>
                </a:lnTo>
                <a:lnTo>
                  <a:pt x="473770" y="57469"/>
                </a:lnTo>
                <a:lnTo>
                  <a:pt x="508477" y="87240"/>
                </a:lnTo>
                <a:lnTo>
                  <a:pt x="538248" y="121947"/>
                </a:lnTo>
                <a:lnTo>
                  <a:pt x="562471" y="160975"/>
                </a:lnTo>
                <a:lnTo>
                  <a:pt x="580533" y="203712"/>
                </a:lnTo>
                <a:lnTo>
                  <a:pt x="591819" y="249544"/>
                </a:lnTo>
                <a:lnTo>
                  <a:pt x="595718" y="297859"/>
                </a:lnTo>
                <a:lnTo>
                  <a:pt x="591819" y="346173"/>
                </a:lnTo>
                <a:lnTo>
                  <a:pt x="580533" y="392005"/>
                </a:lnTo>
                <a:lnTo>
                  <a:pt x="562471" y="434742"/>
                </a:lnTo>
                <a:lnTo>
                  <a:pt x="538248" y="473770"/>
                </a:lnTo>
                <a:lnTo>
                  <a:pt x="508477" y="508477"/>
                </a:lnTo>
                <a:lnTo>
                  <a:pt x="473770" y="538248"/>
                </a:lnTo>
                <a:lnTo>
                  <a:pt x="434742" y="562471"/>
                </a:lnTo>
                <a:lnTo>
                  <a:pt x="392005" y="580533"/>
                </a:lnTo>
                <a:lnTo>
                  <a:pt x="346173" y="591819"/>
                </a:lnTo>
                <a:lnTo>
                  <a:pt x="297859" y="595718"/>
                </a:lnTo>
                <a:lnTo>
                  <a:pt x="249544" y="591819"/>
                </a:lnTo>
                <a:lnTo>
                  <a:pt x="203712" y="580533"/>
                </a:lnTo>
                <a:lnTo>
                  <a:pt x="160975" y="562471"/>
                </a:lnTo>
                <a:lnTo>
                  <a:pt x="121947" y="538248"/>
                </a:lnTo>
                <a:lnTo>
                  <a:pt x="87240" y="508477"/>
                </a:lnTo>
                <a:lnTo>
                  <a:pt x="57469" y="473770"/>
                </a:lnTo>
                <a:lnTo>
                  <a:pt x="33246" y="434742"/>
                </a:lnTo>
                <a:lnTo>
                  <a:pt x="15185" y="392005"/>
                </a:lnTo>
                <a:lnTo>
                  <a:pt x="3898" y="346173"/>
                </a:lnTo>
                <a:lnTo>
                  <a:pt x="0" y="297859"/>
                </a:lnTo>
                <a:close/>
              </a:path>
            </a:pathLst>
          </a:custGeom>
          <a:ln w="254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5CAC7F52-62CA-5D47-92C0-35E1C0F5854E}"/>
              </a:ext>
            </a:extLst>
          </p:cNvPr>
          <p:cNvSpPr txBox="1"/>
          <p:nvPr/>
        </p:nvSpPr>
        <p:spPr>
          <a:xfrm>
            <a:off x="9530803" y="3660140"/>
            <a:ext cx="504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44546A"/>
                </a:solidFill>
                <a:latin typeface="Trebuchet MS"/>
                <a:cs typeface="Trebuchet MS"/>
              </a:rPr>
              <a:t>Pr</a:t>
            </a:r>
            <a:r>
              <a:rPr sz="1800" spc="-110" dirty="0">
                <a:solidFill>
                  <a:srgbClr val="44546A"/>
                </a:solidFill>
                <a:latin typeface="Trebuchet MS"/>
                <a:cs typeface="Trebuchet MS"/>
              </a:rPr>
              <a:t>i</a:t>
            </a:r>
            <a:r>
              <a:rPr sz="1800" spc="-50" dirty="0">
                <a:solidFill>
                  <a:srgbClr val="44546A"/>
                </a:solidFill>
                <a:latin typeface="Trebuchet MS"/>
                <a:cs typeface="Trebuchet MS"/>
              </a:rPr>
              <a:t>_</a:t>
            </a:r>
            <a:r>
              <a:rPr sz="1800" spc="-35" dirty="0">
                <a:solidFill>
                  <a:srgbClr val="44546A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C02FB8EA-0553-3245-B214-C08089256BB1}"/>
              </a:ext>
            </a:extLst>
          </p:cNvPr>
          <p:cNvSpPr/>
          <p:nvPr/>
        </p:nvSpPr>
        <p:spPr>
          <a:xfrm>
            <a:off x="9466262" y="3194875"/>
            <a:ext cx="127000" cy="416559"/>
          </a:xfrm>
          <a:custGeom>
            <a:avLst/>
            <a:gdLst/>
            <a:ahLst/>
            <a:cxnLst/>
            <a:rect l="l" t="t" r="r" b="b"/>
            <a:pathLst>
              <a:path w="127000" h="416560">
                <a:moveTo>
                  <a:pt x="77067" y="344661"/>
                </a:moveTo>
                <a:lnTo>
                  <a:pt x="52298" y="350291"/>
                </a:lnTo>
                <a:lnTo>
                  <a:pt x="106337" y="416140"/>
                </a:lnTo>
                <a:lnTo>
                  <a:pt x="120813" y="357047"/>
                </a:lnTo>
                <a:lnTo>
                  <a:pt x="79882" y="357047"/>
                </a:lnTo>
                <a:lnTo>
                  <a:pt x="77067" y="344661"/>
                </a:lnTo>
                <a:close/>
              </a:path>
              <a:path w="127000" h="416560">
                <a:moveTo>
                  <a:pt x="101834" y="339031"/>
                </a:moveTo>
                <a:lnTo>
                  <a:pt x="77067" y="344661"/>
                </a:lnTo>
                <a:lnTo>
                  <a:pt x="79882" y="357047"/>
                </a:lnTo>
                <a:lnTo>
                  <a:pt x="104648" y="351409"/>
                </a:lnTo>
                <a:lnTo>
                  <a:pt x="101834" y="339031"/>
                </a:lnTo>
                <a:close/>
              </a:path>
              <a:path w="127000" h="416560">
                <a:moveTo>
                  <a:pt x="126606" y="333400"/>
                </a:moveTo>
                <a:lnTo>
                  <a:pt x="101834" y="339031"/>
                </a:lnTo>
                <a:lnTo>
                  <a:pt x="104648" y="351409"/>
                </a:lnTo>
                <a:lnTo>
                  <a:pt x="79882" y="357047"/>
                </a:lnTo>
                <a:lnTo>
                  <a:pt x="120813" y="357047"/>
                </a:lnTo>
                <a:lnTo>
                  <a:pt x="126606" y="333400"/>
                </a:lnTo>
                <a:close/>
              </a:path>
              <a:path w="127000" h="416560">
                <a:moveTo>
                  <a:pt x="24765" y="0"/>
                </a:moveTo>
                <a:lnTo>
                  <a:pt x="0" y="5638"/>
                </a:lnTo>
                <a:lnTo>
                  <a:pt x="77067" y="344661"/>
                </a:lnTo>
                <a:lnTo>
                  <a:pt x="101834" y="339031"/>
                </a:lnTo>
                <a:lnTo>
                  <a:pt x="24765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DB7C2BF1-BE96-F145-90DA-664A53DD3109}"/>
              </a:ext>
            </a:extLst>
          </p:cNvPr>
          <p:cNvSpPr/>
          <p:nvPr/>
        </p:nvSpPr>
        <p:spPr>
          <a:xfrm>
            <a:off x="9993833" y="3200844"/>
            <a:ext cx="439420" cy="410209"/>
          </a:xfrm>
          <a:custGeom>
            <a:avLst/>
            <a:gdLst/>
            <a:ahLst/>
            <a:cxnLst/>
            <a:rect l="l" t="t" r="r" b="b"/>
            <a:pathLst>
              <a:path w="439420" h="410210">
                <a:moveTo>
                  <a:pt x="29768" y="330352"/>
                </a:moveTo>
                <a:lnTo>
                  <a:pt x="0" y="410171"/>
                </a:lnTo>
                <a:lnTo>
                  <a:pt x="81724" y="386092"/>
                </a:lnTo>
                <a:lnTo>
                  <a:pt x="72479" y="376173"/>
                </a:lnTo>
                <a:lnTo>
                  <a:pt x="55117" y="376173"/>
                </a:lnTo>
                <a:lnTo>
                  <a:pt x="37795" y="357593"/>
                </a:lnTo>
                <a:lnTo>
                  <a:pt x="47088" y="348933"/>
                </a:lnTo>
                <a:lnTo>
                  <a:pt x="29768" y="330352"/>
                </a:lnTo>
                <a:close/>
              </a:path>
              <a:path w="439420" h="410210">
                <a:moveTo>
                  <a:pt x="47088" y="348933"/>
                </a:moveTo>
                <a:lnTo>
                  <a:pt x="37795" y="357593"/>
                </a:lnTo>
                <a:lnTo>
                  <a:pt x="55117" y="376173"/>
                </a:lnTo>
                <a:lnTo>
                  <a:pt x="64408" y="367515"/>
                </a:lnTo>
                <a:lnTo>
                  <a:pt x="47088" y="348933"/>
                </a:lnTo>
                <a:close/>
              </a:path>
              <a:path w="439420" h="410210">
                <a:moveTo>
                  <a:pt x="64408" y="367515"/>
                </a:moveTo>
                <a:lnTo>
                  <a:pt x="55117" y="376173"/>
                </a:lnTo>
                <a:lnTo>
                  <a:pt x="72479" y="376173"/>
                </a:lnTo>
                <a:lnTo>
                  <a:pt x="64408" y="367515"/>
                </a:lnTo>
                <a:close/>
              </a:path>
              <a:path w="439420" h="410210">
                <a:moveTo>
                  <a:pt x="421487" y="0"/>
                </a:moveTo>
                <a:lnTo>
                  <a:pt x="47088" y="348933"/>
                </a:lnTo>
                <a:lnTo>
                  <a:pt x="64408" y="367515"/>
                </a:lnTo>
                <a:lnTo>
                  <a:pt x="438810" y="18580"/>
                </a:lnTo>
                <a:lnTo>
                  <a:pt x="421487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865ED6FF-ED54-2446-AE5B-018D2920D31F}"/>
              </a:ext>
            </a:extLst>
          </p:cNvPr>
          <p:cNvSpPr txBox="1"/>
          <p:nvPr/>
        </p:nvSpPr>
        <p:spPr>
          <a:xfrm>
            <a:off x="11094669" y="2205228"/>
            <a:ext cx="516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25" dirty="0">
                <a:solidFill>
                  <a:srgbClr val="44546A"/>
                </a:solidFill>
                <a:latin typeface="Trebuchet MS"/>
                <a:cs typeface="Trebuchet MS"/>
              </a:rPr>
              <a:t>VM</a:t>
            </a:r>
            <a:r>
              <a:rPr sz="2000" spc="-40" dirty="0">
                <a:solidFill>
                  <a:srgbClr val="44546A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97F04F8F-D1D5-B844-9904-3053B5282021}"/>
              </a:ext>
            </a:extLst>
          </p:cNvPr>
          <p:cNvSpPr txBox="1"/>
          <p:nvPr/>
        </p:nvSpPr>
        <p:spPr>
          <a:xfrm>
            <a:off x="9166873" y="2183892"/>
            <a:ext cx="15106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6475" algn="l"/>
              </a:tabLst>
            </a:pPr>
            <a:r>
              <a:rPr sz="2000" spc="125" dirty="0">
                <a:solidFill>
                  <a:srgbClr val="44546A"/>
                </a:solidFill>
                <a:latin typeface="Trebuchet MS"/>
                <a:cs typeface="Trebuchet MS"/>
              </a:rPr>
              <a:t>VM</a:t>
            </a:r>
            <a:r>
              <a:rPr sz="2000" spc="-40" dirty="0">
                <a:solidFill>
                  <a:srgbClr val="44546A"/>
                </a:solidFill>
                <a:latin typeface="Trebuchet MS"/>
                <a:cs typeface="Trebuchet MS"/>
              </a:rPr>
              <a:t>1	</a:t>
            </a:r>
            <a:r>
              <a:rPr sz="2000" spc="125" dirty="0">
                <a:solidFill>
                  <a:srgbClr val="44546A"/>
                </a:solidFill>
                <a:latin typeface="Trebuchet MS"/>
                <a:cs typeface="Trebuchet MS"/>
              </a:rPr>
              <a:t>VM</a:t>
            </a:r>
            <a:r>
              <a:rPr sz="2000" spc="-40" dirty="0">
                <a:solidFill>
                  <a:srgbClr val="44546A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D59560DD-E6DD-554B-9D8D-A1B2D1D1F2C8}"/>
              </a:ext>
            </a:extLst>
          </p:cNvPr>
          <p:cNvSpPr/>
          <p:nvPr/>
        </p:nvSpPr>
        <p:spPr>
          <a:xfrm>
            <a:off x="9134576" y="4021645"/>
            <a:ext cx="445134" cy="299085"/>
          </a:xfrm>
          <a:custGeom>
            <a:avLst/>
            <a:gdLst/>
            <a:ahLst/>
            <a:cxnLst/>
            <a:rect l="l" t="t" r="r" b="b"/>
            <a:pathLst>
              <a:path w="445134" h="299085">
                <a:moveTo>
                  <a:pt x="42722" y="225082"/>
                </a:moveTo>
                <a:lnTo>
                  <a:pt x="0" y="298792"/>
                </a:lnTo>
                <a:lnTo>
                  <a:pt x="84594" y="288747"/>
                </a:lnTo>
                <a:lnTo>
                  <a:pt x="75223" y="274497"/>
                </a:lnTo>
                <a:lnTo>
                  <a:pt x="60032" y="274497"/>
                </a:lnTo>
                <a:lnTo>
                  <a:pt x="46062" y="253288"/>
                </a:lnTo>
                <a:lnTo>
                  <a:pt x="56680" y="246303"/>
                </a:lnTo>
                <a:lnTo>
                  <a:pt x="42722" y="225082"/>
                </a:lnTo>
                <a:close/>
              </a:path>
              <a:path w="445134" h="299085">
                <a:moveTo>
                  <a:pt x="56680" y="246303"/>
                </a:moveTo>
                <a:lnTo>
                  <a:pt x="46062" y="253288"/>
                </a:lnTo>
                <a:lnTo>
                  <a:pt x="60032" y="274497"/>
                </a:lnTo>
                <a:lnTo>
                  <a:pt x="70635" y="267522"/>
                </a:lnTo>
                <a:lnTo>
                  <a:pt x="56680" y="246303"/>
                </a:lnTo>
                <a:close/>
              </a:path>
              <a:path w="445134" h="299085">
                <a:moveTo>
                  <a:pt x="70635" y="267522"/>
                </a:moveTo>
                <a:lnTo>
                  <a:pt x="60032" y="274497"/>
                </a:lnTo>
                <a:lnTo>
                  <a:pt x="75223" y="274497"/>
                </a:lnTo>
                <a:lnTo>
                  <a:pt x="70635" y="267522"/>
                </a:lnTo>
                <a:close/>
              </a:path>
              <a:path w="445134" h="299085">
                <a:moveTo>
                  <a:pt x="431050" y="0"/>
                </a:moveTo>
                <a:lnTo>
                  <a:pt x="56680" y="246303"/>
                </a:lnTo>
                <a:lnTo>
                  <a:pt x="70635" y="267522"/>
                </a:lnTo>
                <a:lnTo>
                  <a:pt x="445007" y="21221"/>
                </a:lnTo>
                <a:lnTo>
                  <a:pt x="431050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E3397616-BC03-DE41-8F6C-3B87E4A548B5}"/>
              </a:ext>
            </a:extLst>
          </p:cNvPr>
          <p:cNvSpPr/>
          <p:nvPr/>
        </p:nvSpPr>
        <p:spPr>
          <a:xfrm>
            <a:off x="10180739" y="5594954"/>
            <a:ext cx="474345" cy="266700"/>
          </a:xfrm>
          <a:custGeom>
            <a:avLst/>
            <a:gdLst/>
            <a:ahLst/>
            <a:cxnLst/>
            <a:rect l="l" t="t" r="r" b="b"/>
            <a:pathLst>
              <a:path w="474345" h="266700">
                <a:moveTo>
                  <a:pt x="400853" y="240883"/>
                </a:moveTo>
                <a:lnTo>
                  <a:pt x="388696" y="263182"/>
                </a:lnTo>
                <a:lnTo>
                  <a:pt x="473836" y="266211"/>
                </a:lnTo>
                <a:lnTo>
                  <a:pt x="460440" y="246961"/>
                </a:lnTo>
                <a:lnTo>
                  <a:pt x="412000" y="246961"/>
                </a:lnTo>
                <a:lnTo>
                  <a:pt x="400853" y="240883"/>
                </a:lnTo>
                <a:close/>
              </a:path>
              <a:path w="474345" h="266700">
                <a:moveTo>
                  <a:pt x="413013" y="218579"/>
                </a:moveTo>
                <a:lnTo>
                  <a:pt x="400853" y="240883"/>
                </a:lnTo>
                <a:lnTo>
                  <a:pt x="412000" y="246961"/>
                </a:lnTo>
                <a:lnTo>
                  <a:pt x="424167" y="224661"/>
                </a:lnTo>
                <a:lnTo>
                  <a:pt x="413013" y="218579"/>
                </a:lnTo>
                <a:close/>
              </a:path>
              <a:path w="474345" h="266700">
                <a:moveTo>
                  <a:pt x="425170" y="196281"/>
                </a:moveTo>
                <a:lnTo>
                  <a:pt x="413013" y="218579"/>
                </a:lnTo>
                <a:lnTo>
                  <a:pt x="424167" y="224661"/>
                </a:lnTo>
                <a:lnTo>
                  <a:pt x="412000" y="246961"/>
                </a:lnTo>
                <a:lnTo>
                  <a:pt x="460440" y="246961"/>
                </a:lnTo>
                <a:lnTo>
                  <a:pt x="425170" y="196281"/>
                </a:lnTo>
                <a:close/>
              </a:path>
              <a:path w="474345" h="266700">
                <a:moveTo>
                  <a:pt x="12153" y="0"/>
                </a:moveTo>
                <a:lnTo>
                  <a:pt x="0" y="22299"/>
                </a:lnTo>
                <a:lnTo>
                  <a:pt x="400853" y="240883"/>
                </a:lnTo>
                <a:lnTo>
                  <a:pt x="413013" y="218579"/>
                </a:lnTo>
                <a:lnTo>
                  <a:pt x="12153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5095D8D3-5208-0246-BDC8-9A2D20D1CDC7}"/>
              </a:ext>
            </a:extLst>
          </p:cNvPr>
          <p:cNvSpPr/>
          <p:nvPr/>
        </p:nvSpPr>
        <p:spPr>
          <a:xfrm>
            <a:off x="9536023" y="5097627"/>
            <a:ext cx="762635" cy="596265"/>
          </a:xfrm>
          <a:custGeom>
            <a:avLst/>
            <a:gdLst/>
            <a:ahLst/>
            <a:cxnLst/>
            <a:rect l="l" t="t" r="r" b="b"/>
            <a:pathLst>
              <a:path w="762634" h="596264">
                <a:moveTo>
                  <a:pt x="0" y="297859"/>
                </a:moveTo>
                <a:lnTo>
                  <a:pt x="3480" y="257441"/>
                </a:lnTo>
                <a:lnTo>
                  <a:pt x="13617" y="218676"/>
                </a:lnTo>
                <a:lnTo>
                  <a:pt x="29958" y="181918"/>
                </a:lnTo>
                <a:lnTo>
                  <a:pt x="52048" y="147523"/>
                </a:lnTo>
                <a:lnTo>
                  <a:pt x="79432" y="115846"/>
                </a:lnTo>
                <a:lnTo>
                  <a:pt x="111657" y="87240"/>
                </a:lnTo>
                <a:lnTo>
                  <a:pt x="148268" y="62062"/>
                </a:lnTo>
                <a:lnTo>
                  <a:pt x="188812" y="40666"/>
                </a:lnTo>
                <a:lnTo>
                  <a:pt x="232833" y="23407"/>
                </a:lnTo>
                <a:lnTo>
                  <a:pt x="279878" y="10639"/>
                </a:lnTo>
                <a:lnTo>
                  <a:pt x="329492" y="2719"/>
                </a:lnTo>
                <a:lnTo>
                  <a:pt x="381222" y="0"/>
                </a:lnTo>
                <a:lnTo>
                  <a:pt x="432952" y="2719"/>
                </a:lnTo>
                <a:lnTo>
                  <a:pt x="482566" y="10639"/>
                </a:lnTo>
                <a:lnTo>
                  <a:pt x="529611" y="23407"/>
                </a:lnTo>
                <a:lnTo>
                  <a:pt x="573633" y="40666"/>
                </a:lnTo>
                <a:lnTo>
                  <a:pt x="614176" y="62062"/>
                </a:lnTo>
                <a:lnTo>
                  <a:pt x="650787" y="87240"/>
                </a:lnTo>
                <a:lnTo>
                  <a:pt x="683012" y="115846"/>
                </a:lnTo>
                <a:lnTo>
                  <a:pt x="710397" y="147523"/>
                </a:lnTo>
                <a:lnTo>
                  <a:pt x="732487" y="181918"/>
                </a:lnTo>
                <a:lnTo>
                  <a:pt x="748827" y="218676"/>
                </a:lnTo>
                <a:lnTo>
                  <a:pt x="758965" y="257441"/>
                </a:lnTo>
                <a:lnTo>
                  <a:pt x="762445" y="297859"/>
                </a:lnTo>
                <a:lnTo>
                  <a:pt x="758965" y="338276"/>
                </a:lnTo>
                <a:lnTo>
                  <a:pt x="748827" y="377041"/>
                </a:lnTo>
                <a:lnTo>
                  <a:pt x="732487" y="413799"/>
                </a:lnTo>
                <a:lnTo>
                  <a:pt x="710397" y="448194"/>
                </a:lnTo>
                <a:lnTo>
                  <a:pt x="683012" y="479872"/>
                </a:lnTo>
                <a:lnTo>
                  <a:pt x="650787" y="508477"/>
                </a:lnTo>
                <a:lnTo>
                  <a:pt x="614176" y="533655"/>
                </a:lnTo>
                <a:lnTo>
                  <a:pt x="573633" y="555051"/>
                </a:lnTo>
                <a:lnTo>
                  <a:pt x="529611" y="572311"/>
                </a:lnTo>
                <a:lnTo>
                  <a:pt x="482566" y="585078"/>
                </a:lnTo>
                <a:lnTo>
                  <a:pt x="432952" y="592999"/>
                </a:lnTo>
                <a:lnTo>
                  <a:pt x="381222" y="595718"/>
                </a:lnTo>
                <a:lnTo>
                  <a:pt x="329492" y="592999"/>
                </a:lnTo>
                <a:lnTo>
                  <a:pt x="279878" y="585078"/>
                </a:lnTo>
                <a:lnTo>
                  <a:pt x="232833" y="572311"/>
                </a:lnTo>
                <a:lnTo>
                  <a:pt x="188812" y="555051"/>
                </a:lnTo>
                <a:lnTo>
                  <a:pt x="148268" y="533655"/>
                </a:lnTo>
                <a:lnTo>
                  <a:pt x="111657" y="508477"/>
                </a:lnTo>
                <a:lnTo>
                  <a:pt x="79432" y="479872"/>
                </a:lnTo>
                <a:lnTo>
                  <a:pt x="52048" y="448194"/>
                </a:lnTo>
                <a:lnTo>
                  <a:pt x="29958" y="413799"/>
                </a:lnTo>
                <a:lnTo>
                  <a:pt x="13617" y="377041"/>
                </a:lnTo>
                <a:lnTo>
                  <a:pt x="3480" y="338276"/>
                </a:lnTo>
                <a:lnTo>
                  <a:pt x="0" y="297859"/>
                </a:lnTo>
                <a:close/>
              </a:path>
            </a:pathLst>
          </a:custGeom>
          <a:ln w="254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48219012-5E4E-0041-B541-49021E3B2411}"/>
              </a:ext>
            </a:extLst>
          </p:cNvPr>
          <p:cNvSpPr txBox="1"/>
          <p:nvPr/>
        </p:nvSpPr>
        <p:spPr>
          <a:xfrm>
            <a:off x="9581718" y="5232908"/>
            <a:ext cx="671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44546A"/>
                </a:solidFill>
                <a:latin typeface="Trebuchet MS"/>
                <a:cs typeface="Trebuchet MS"/>
              </a:rPr>
              <a:t>FIFO_1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56C6E644-F103-C14C-8AC4-3BF585EC81BB}"/>
              </a:ext>
            </a:extLst>
          </p:cNvPr>
          <p:cNvSpPr/>
          <p:nvPr/>
        </p:nvSpPr>
        <p:spPr>
          <a:xfrm>
            <a:off x="10186809" y="4808829"/>
            <a:ext cx="227329" cy="376555"/>
          </a:xfrm>
          <a:custGeom>
            <a:avLst/>
            <a:gdLst/>
            <a:ahLst/>
            <a:cxnLst/>
            <a:rect l="l" t="t" r="r" b="b"/>
            <a:pathLst>
              <a:path w="227329" h="376554">
                <a:moveTo>
                  <a:pt x="5549" y="291020"/>
                </a:moveTo>
                <a:lnTo>
                  <a:pt x="0" y="376034"/>
                </a:lnTo>
                <a:lnTo>
                  <a:pt x="71335" y="329463"/>
                </a:lnTo>
                <a:lnTo>
                  <a:pt x="68184" y="327621"/>
                </a:lnTo>
                <a:lnTo>
                  <a:pt x="43002" y="327621"/>
                </a:lnTo>
                <a:lnTo>
                  <a:pt x="21069" y="314807"/>
                </a:lnTo>
                <a:lnTo>
                  <a:pt x="27479" y="303835"/>
                </a:lnTo>
                <a:lnTo>
                  <a:pt x="5549" y="291020"/>
                </a:lnTo>
                <a:close/>
              </a:path>
              <a:path w="227329" h="376554">
                <a:moveTo>
                  <a:pt x="27479" y="303835"/>
                </a:moveTo>
                <a:lnTo>
                  <a:pt x="21069" y="314807"/>
                </a:lnTo>
                <a:lnTo>
                  <a:pt x="43002" y="327621"/>
                </a:lnTo>
                <a:lnTo>
                  <a:pt x="49411" y="316651"/>
                </a:lnTo>
                <a:lnTo>
                  <a:pt x="27479" y="303835"/>
                </a:lnTo>
                <a:close/>
              </a:path>
              <a:path w="227329" h="376554">
                <a:moveTo>
                  <a:pt x="49411" y="316651"/>
                </a:moveTo>
                <a:lnTo>
                  <a:pt x="43002" y="327621"/>
                </a:lnTo>
                <a:lnTo>
                  <a:pt x="68184" y="327621"/>
                </a:lnTo>
                <a:lnTo>
                  <a:pt x="49411" y="316651"/>
                </a:lnTo>
                <a:close/>
              </a:path>
              <a:path w="227329" h="376554">
                <a:moveTo>
                  <a:pt x="204990" y="0"/>
                </a:moveTo>
                <a:lnTo>
                  <a:pt x="27479" y="303835"/>
                </a:lnTo>
                <a:lnTo>
                  <a:pt x="49411" y="316651"/>
                </a:lnTo>
                <a:lnTo>
                  <a:pt x="226923" y="12814"/>
                </a:lnTo>
                <a:lnTo>
                  <a:pt x="204990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06D18B48-6847-1F40-9A59-03BBE0656EE7}"/>
              </a:ext>
            </a:extLst>
          </p:cNvPr>
          <p:cNvSpPr/>
          <p:nvPr/>
        </p:nvSpPr>
        <p:spPr>
          <a:xfrm>
            <a:off x="9059862" y="4802352"/>
            <a:ext cx="588010" cy="382905"/>
          </a:xfrm>
          <a:custGeom>
            <a:avLst/>
            <a:gdLst/>
            <a:ahLst/>
            <a:cxnLst/>
            <a:rect l="l" t="t" r="r" b="b"/>
            <a:pathLst>
              <a:path w="588009" h="382904">
                <a:moveTo>
                  <a:pt x="516796" y="352131"/>
                </a:moveTo>
                <a:lnTo>
                  <a:pt x="503097" y="373532"/>
                </a:lnTo>
                <a:lnTo>
                  <a:pt x="587819" y="382511"/>
                </a:lnTo>
                <a:lnTo>
                  <a:pt x="573783" y="358978"/>
                </a:lnTo>
                <a:lnTo>
                  <a:pt x="527494" y="358978"/>
                </a:lnTo>
                <a:lnTo>
                  <a:pt x="516796" y="352131"/>
                </a:lnTo>
                <a:close/>
              </a:path>
              <a:path w="588009" h="382904">
                <a:moveTo>
                  <a:pt x="530486" y="330744"/>
                </a:moveTo>
                <a:lnTo>
                  <a:pt x="516796" y="352131"/>
                </a:lnTo>
                <a:lnTo>
                  <a:pt x="527494" y="358978"/>
                </a:lnTo>
                <a:lnTo>
                  <a:pt x="541185" y="337591"/>
                </a:lnTo>
                <a:lnTo>
                  <a:pt x="530486" y="330744"/>
                </a:lnTo>
                <a:close/>
              </a:path>
              <a:path w="588009" h="382904">
                <a:moveTo>
                  <a:pt x="544182" y="309346"/>
                </a:moveTo>
                <a:lnTo>
                  <a:pt x="530486" y="330744"/>
                </a:lnTo>
                <a:lnTo>
                  <a:pt x="541185" y="337591"/>
                </a:lnTo>
                <a:lnTo>
                  <a:pt x="527494" y="358978"/>
                </a:lnTo>
                <a:lnTo>
                  <a:pt x="573783" y="358978"/>
                </a:lnTo>
                <a:lnTo>
                  <a:pt x="544182" y="309346"/>
                </a:lnTo>
                <a:close/>
              </a:path>
              <a:path w="588009" h="382904">
                <a:moveTo>
                  <a:pt x="13690" y="0"/>
                </a:moveTo>
                <a:lnTo>
                  <a:pt x="0" y="21399"/>
                </a:lnTo>
                <a:lnTo>
                  <a:pt x="516796" y="352131"/>
                </a:lnTo>
                <a:lnTo>
                  <a:pt x="530486" y="330744"/>
                </a:lnTo>
                <a:lnTo>
                  <a:pt x="13690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8B05E9FF-3113-6241-BFFE-0067866F7063}"/>
              </a:ext>
            </a:extLst>
          </p:cNvPr>
          <p:cNvSpPr/>
          <p:nvPr/>
        </p:nvSpPr>
        <p:spPr>
          <a:xfrm>
            <a:off x="9986314" y="4022026"/>
            <a:ext cx="416559" cy="311785"/>
          </a:xfrm>
          <a:custGeom>
            <a:avLst/>
            <a:gdLst/>
            <a:ahLst/>
            <a:cxnLst/>
            <a:rect l="l" t="t" r="r" b="b"/>
            <a:pathLst>
              <a:path w="416559" h="311785">
                <a:moveTo>
                  <a:pt x="347554" y="276302"/>
                </a:moveTo>
                <a:lnTo>
                  <a:pt x="332498" y="296760"/>
                </a:lnTo>
                <a:lnTo>
                  <a:pt x="416445" y="311251"/>
                </a:lnTo>
                <a:lnTo>
                  <a:pt x="402426" y="283832"/>
                </a:lnTo>
                <a:lnTo>
                  <a:pt x="357784" y="283832"/>
                </a:lnTo>
                <a:lnTo>
                  <a:pt x="347554" y="276302"/>
                </a:lnTo>
                <a:close/>
              </a:path>
              <a:path w="416559" h="311785">
                <a:moveTo>
                  <a:pt x="362609" y="255845"/>
                </a:moveTo>
                <a:lnTo>
                  <a:pt x="347554" y="276302"/>
                </a:lnTo>
                <a:lnTo>
                  <a:pt x="357784" y="283832"/>
                </a:lnTo>
                <a:lnTo>
                  <a:pt x="372833" y="263372"/>
                </a:lnTo>
                <a:lnTo>
                  <a:pt x="362609" y="255845"/>
                </a:lnTo>
                <a:close/>
              </a:path>
              <a:path w="416559" h="311785">
                <a:moveTo>
                  <a:pt x="377659" y="235394"/>
                </a:moveTo>
                <a:lnTo>
                  <a:pt x="362609" y="255845"/>
                </a:lnTo>
                <a:lnTo>
                  <a:pt x="372833" y="263372"/>
                </a:lnTo>
                <a:lnTo>
                  <a:pt x="357784" y="283832"/>
                </a:lnTo>
                <a:lnTo>
                  <a:pt x="402426" y="283832"/>
                </a:lnTo>
                <a:lnTo>
                  <a:pt x="377659" y="235394"/>
                </a:lnTo>
                <a:close/>
              </a:path>
              <a:path w="416559" h="311785">
                <a:moveTo>
                  <a:pt x="15049" y="0"/>
                </a:moveTo>
                <a:lnTo>
                  <a:pt x="0" y="20459"/>
                </a:lnTo>
                <a:lnTo>
                  <a:pt x="347554" y="276302"/>
                </a:lnTo>
                <a:lnTo>
                  <a:pt x="362609" y="255845"/>
                </a:lnTo>
                <a:lnTo>
                  <a:pt x="15049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6ED395ED-4E15-C541-B6AD-40077BE354C8}"/>
              </a:ext>
            </a:extLst>
          </p:cNvPr>
          <p:cNvSpPr txBox="1"/>
          <p:nvPr/>
        </p:nvSpPr>
        <p:spPr>
          <a:xfrm>
            <a:off x="8609507" y="4331093"/>
            <a:ext cx="914400" cy="481965"/>
          </a:xfrm>
          <a:prstGeom prst="rect">
            <a:avLst/>
          </a:prstGeom>
          <a:ln w="25400">
            <a:solidFill>
              <a:srgbClr val="44546A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720"/>
              </a:spcBef>
            </a:pPr>
            <a:r>
              <a:rPr sz="1800" spc="-55" dirty="0">
                <a:solidFill>
                  <a:srgbClr val="44546A"/>
                </a:solidFill>
                <a:latin typeface="Trebuchet MS"/>
                <a:cs typeface="Trebuchet MS"/>
              </a:rPr>
              <a:t>RL_WAN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6764034B-A0C0-F04D-8D3F-1D351424F580}"/>
              </a:ext>
            </a:extLst>
          </p:cNvPr>
          <p:cNvSpPr txBox="1"/>
          <p:nvPr/>
        </p:nvSpPr>
        <p:spPr>
          <a:xfrm>
            <a:off x="9945560" y="4333278"/>
            <a:ext cx="914400" cy="481965"/>
          </a:xfrm>
          <a:prstGeom prst="rect">
            <a:avLst/>
          </a:prstGeom>
          <a:ln w="25400">
            <a:solidFill>
              <a:srgbClr val="44546A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25"/>
              </a:spcBef>
            </a:pPr>
            <a:r>
              <a:rPr sz="1800" spc="-60" dirty="0">
                <a:solidFill>
                  <a:srgbClr val="44546A"/>
                </a:solidFill>
                <a:latin typeface="Trebuchet MS"/>
                <a:cs typeface="Trebuchet MS"/>
              </a:rPr>
              <a:t>RL_None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E6DBF64D-C0FB-EA46-96B3-0093486A6B37}"/>
              </a:ext>
            </a:extLst>
          </p:cNvPr>
          <p:cNvSpPr txBox="1"/>
          <p:nvPr/>
        </p:nvSpPr>
        <p:spPr>
          <a:xfrm>
            <a:off x="10096018" y="1220628"/>
            <a:ext cx="871855" cy="56578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56845" marR="5080" indent="-144780">
              <a:lnSpc>
                <a:spcPts val="2080"/>
              </a:lnSpc>
              <a:spcBef>
                <a:spcPts val="240"/>
              </a:spcBef>
            </a:pPr>
            <a:r>
              <a:rPr sz="1800" spc="5" dirty="0">
                <a:latin typeface="Arial"/>
                <a:cs typeface="Arial"/>
              </a:rPr>
              <a:t>Shaping  </a:t>
            </a:r>
            <a:r>
              <a:rPr sz="1800" spc="20" dirty="0"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D1FFD5AF-3917-E442-8651-3913CA597CFB}"/>
              </a:ext>
            </a:extLst>
          </p:cNvPr>
          <p:cNvSpPr/>
          <p:nvPr/>
        </p:nvSpPr>
        <p:spPr>
          <a:xfrm>
            <a:off x="11147915" y="1306292"/>
            <a:ext cx="416559" cy="401955"/>
          </a:xfrm>
          <a:custGeom>
            <a:avLst/>
            <a:gdLst/>
            <a:ahLst/>
            <a:cxnLst/>
            <a:rect l="l" t="t" r="r" b="b"/>
            <a:pathLst>
              <a:path w="416559" h="401955">
                <a:moveTo>
                  <a:pt x="0" y="0"/>
                </a:moveTo>
                <a:lnTo>
                  <a:pt x="415972" y="0"/>
                </a:lnTo>
                <a:lnTo>
                  <a:pt x="415972" y="401632"/>
                </a:lnTo>
                <a:lnTo>
                  <a:pt x="0" y="401632"/>
                </a:lnTo>
                <a:lnTo>
                  <a:pt x="0" y="0"/>
                </a:lnTo>
                <a:close/>
              </a:path>
            </a:pathLst>
          </a:custGeom>
          <a:ln w="14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28B62B4B-7083-1049-B286-2A2486EE2B7D}"/>
              </a:ext>
            </a:extLst>
          </p:cNvPr>
          <p:cNvSpPr txBox="1"/>
          <p:nvPr/>
        </p:nvSpPr>
        <p:spPr>
          <a:xfrm>
            <a:off x="8086729" y="1226112"/>
            <a:ext cx="1173480" cy="56578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07975" marR="5080" indent="-295910">
              <a:lnSpc>
                <a:spcPts val="2080"/>
              </a:lnSpc>
              <a:spcBef>
                <a:spcPts val="240"/>
              </a:spcBef>
            </a:pPr>
            <a:r>
              <a:rPr sz="1800" spc="10" dirty="0">
                <a:latin typeface="Arial"/>
                <a:cs typeface="Arial"/>
              </a:rPr>
              <a:t>Scheduling  </a:t>
            </a:r>
            <a:r>
              <a:rPr sz="1800" spc="20" dirty="0"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A8EBA90A-FACA-B44B-BC3A-B06797CA8B01}"/>
              </a:ext>
            </a:extLst>
          </p:cNvPr>
          <p:cNvSpPr/>
          <p:nvPr/>
        </p:nvSpPr>
        <p:spPr>
          <a:xfrm>
            <a:off x="9318781" y="1340113"/>
            <a:ext cx="574040" cy="416559"/>
          </a:xfrm>
          <a:custGeom>
            <a:avLst/>
            <a:gdLst/>
            <a:ahLst/>
            <a:cxnLst/>
            <a:rect l="l" t="t" r="r" b="b"/>
            <a:pathLst>
              <a:path w="574040" h="416560">
                <a:moveTo>
                  <a:pt x="215158" y="0"/>
                </a:moveTo>
                <a:lnTo>
                  <a:pt x="368924" y="0"/>
                </a:lnTo>
                <a:lnTo>
                  <a:pt x="415546" y="6584"/>
                </a:lnTo>
                <a:lnTo>
                  <a:pt x="458370" y="22908"/>
                </a:lnTo>
                <a:lnTo>
                  <a:pt x="496204" y="47959"/>
                </a:lnTo>
                <a:lnTo>
                  <a:pt x="527853" y="80723"/>
                </a:lnTo>
                <a:lnTo>
                  <a:pt x="552124" y="120187"/>
                </a:lnTo>
                <a:lnTo>
                  <a:pt x="567822" y="165337"/>
                </a:lnTo>
                <a:lnTo>
                  <a:pt x="573755" y="215162"/>
                </a:lnTo>
                <a:lnTo>
                  <a:pt x="567822" y="258595"/>
                </a:lnTo>
                <a:lnTo>
                  <a:pt x="552124" y="299220"/>
                </a:lnTo>
                <a:lnTo>
                  <a:pt x="527853" y="335772"/>
                </a:lnTo>
                <a:lnTo>
                  <a:pt x="496204" y="366989"/>
                </a:lnTo>
                <a:lnTo>
                  <a:pt x="458370" y="391605"/>
                </a:lnTo>
                <a:lnTo>
                  <a:pt x="415546" y="408357"/>
                </a:lnTo>
                <a:lnTo>
                  <a:pt x="368924" y="415980"/>
                </a:lnTo>
                <a:lnTo>
                  <a:pt x="206293" y="415980"/>
                </a:lnTo>
                <a:lnTo>
                  <a:pt x="159669" y="408357"/>
                </a:lnTo>
                <a:lnTo>
                  <a:pt x="116817" y="391605"/>
                </a:lnTo>
                <a:lnTo>
                  <a:pt x="78903" y="366989"/>
                </a:lnTo>
                <a:lnTo>
                  <a:pt x="47097" y="335772"/>
                </a:lnTo>
                <a:lnTo>
                  <a:pt x="22566" y="299220"/>
                </a:lnTo>
                <a:lnTo>
                  <a:pt x="6477" y="258595"/>
                </a:lnTo>
                <a:lnTo>
                  <a:pt x="0" y="215162"/>
                </a:lnTo>
                <a:lnTo>
                  <a:pt x="6503" y="165337"/>
                </a:lnTo>
                <a:lnTo>
                  <a:pt x="22772" y="120187"/>
                </a:lnTo>
                <a:lnTo>
                  <a:pt x="47795" y="80723"/>
                </a:lnTo>
                <a:lnTo>
                  <a:pt x="80557" y="47959"/>
                </a:lnTo>
                <a:lnTo>
                  <a:pt x="120047" y="22908"/>
                </a:lnTo>
                <a:lnTo>
                  <a:pt x="165252" y="6584"/>
                </a:lnTo>
                <a:lnTo>
                  <a:pt x="215158" y="0"/>
                </a:lnTo>
                <a:close/>
              </a:path>
            </a:pathLst>
          </a:custGeom>
          <a:ln w="14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5">
            <a:extLst>
              <a:ext uri="{FF2B5EF4-FFF2-40B4-BE49-F238E27FC236}">
                <a16:creationId xmlns:a16="http://schemas.microsoft.com/office/drawing/2014/main" id="{86481EB3-FFF7-594E-9112-631EE4B8201A}"/>
              </a:ext>
            </a:extLst>
          </p:cNvPr>
          <p:cNvSpPr/>
          <p:nvPr/>
        </p:nvSpPr>
        <p:spPr>
          <a:xfrm>
            <a:off x="7891556" y="1963826"/>
            <a:ext cx="3936365" cy="0"/>
          </a:xfrm>
          <a:custGeom>
            <a:avLst/>
            <a:gdLst/>
            <a:ahLst/>
            <a:cxnLst/>
            <a:rect l="l" t="t" r="r" b="b"/>
            <a:pathLst>
              <a:path w="3936365">
                <a:moveTo>
                  <a:pt x="3936322" y="0"/>
                </a:moveTo>
                <a:lnTo>
                  <a:pt x="0" y="1"/>
                </a:lnTo>
              </a:path>
            </a:pathLst>
          </a:custGeom>
          <a:ln w="25400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2277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4D842-709B-D245-BBC3-2F629B4C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Loom: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Policy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Abstraction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72924-C56F-4D45-A7A3-7801123E5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5762"/>
            <a:ext cx="10515600" cy="990602"/>
          </a:xfrm>
        </p:spPr>
        <p:txBody>
          <a:bodyPr/>
          <a:lstStyle/>
          <a:p>
            <a:r>
              <a:rPr kumimoji="1" lang="en-US" altLang="zh-CN" dirty="0"/>
              <a:t>DAG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restriction: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removed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99B8D-9192-914A-ABB7-8F2D2C9DD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1825625"/>
            <a:ext cx="8102600" cy="22352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B05A08-278A-3246-A797-724E0056818D}"/>
              </a:ext>
            </a:extLst>
          </p:cNvPr>
          <p:cNvSpPr txBox="1">
            <a:spLocks/>
          </p:cNvSpPr>
          <p:nvPr/>
        </p:nvSpPr>
        <p:spPr>
          <a:xfrm>
            <a:off x="838200" y="5354638"/>
            <a:ext cx="10515600" cy="990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(b)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(d)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prevented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because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reorder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packets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already</a:t>
            </a:r>
            <a:r>
              <a:rPr kumimoji="1" lang="zh-CN" altLang="en-US" dirty="0"/>
              <a:t> </a:t>
            </a:r>
            <a:r>
              <a:rPr kumimoji="1" lang="en-US" altLang="zh-CN" dirty="0"/>
              <a:t>ordered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182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7BF8-DB82-DD43-864A-E227433B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Contributions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15E6C-C66B-7545-A3C7-93E2F6144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Specification: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new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network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policy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abstraction: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restricted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directed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acyclic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graphs(DAGs)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Enforcement: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programmable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packet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scheduling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hierarchy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/>
              <a:t>designed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NICs</a:t>
            </a:r>
            <a:endParaRPr kumimoji="1" lang="en-HK" altLang="zh-CN" dirty="0"/>
          </a:p>
          <a:p>
            <a:endParaRPr kumimoji="1" lang="en-HK" altLang="zh-CN" dirty="0"/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Updating: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new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expressive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efficient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OS/NIC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interface</a:t>
            </a:r>
            <a:endParaRPr kumimoji="1"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055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55B3-990A-4E4B-A0C3-DD70FB2E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Loom</a:t>
            </a:r>
            <a:r>
              <a:rPr kumimoji="1" lang="zh-CN" altLang="en-US" dirty="0"/>
              <a:t> </a:t>
            </a:r>
            <a:r>
              <a:rPr kumimoji="1" lang="en-US" altLang="zh-CN" dirty="0"/>
              <a:t>enforcement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challenge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9FCFF-E6EB-C343-968D-3985D5846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existing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hardware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efficiently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enforce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Loom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Policy</a:t>
            </a:r>
            <a:r>
              <a:rPr kumimoji="1" lang="zh-CN" altLang="en-US" dirty="0"/>
              <a:t> </a:t>
            </a:r>
            <a:r>
              <a:rPr kumimoji="1" lang="en-US" altLang="zh-CN" dirty="0"/>
              <a:t>DAGs</a:t>
            </a:r>
            <a:endParaRPr kumimoji="1" lang="zh-CN" alt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A7A0845-5A42-DB42-8960-EF760D52B349}"/>
              </a:ext>
            </a:extLst>
          </p:cNvPr>
          <p:cNvSpPr/>
          <p:nvPr/>
        </p:nvSpPr>
        <p:spPr>
          <a:xfrm>
            <a:off x="1849577" y="3521125"/>
            <a:ext cx="2785110" cy="1558925"/>
          </a:xfrm>
          <a:custGeom>
            <a:avLst/>
            <a:gdLst/>
            <a:ahLst/>
            <a:cxnLst/>
            <a:rect l="l" t="t" r="r" b="b"/>
            <a:pathLst>
              <a:path w="2785110" h="1558925">
                <a:moveTo>
                  <a:pt x="0" y="0"/>
                </a:moveTo>
                <a:lnTo>
                  <a:pt x="2784761" y="0"/>
                </a:lnTo>
                <a:lnTo>
                  <a:pt x="2784761" y="1558640"/>
                </a:lnTo>
                <a:lnTo>
                  <a:pt x="0" y="155864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2A73A4C-E0C2-7A4A-95E7-CF838D7912CC}"/>
              </a:ext>
            </a:extLst>
          </p:cNvPr>
          <p:cNvSpPr/>
          <p:nvPr/>
        </p:nvSpPr>
        <p:spPr>
          <a:xfrm>
            <a:off x="2395423" y="3627526"/>
            <a:ext cx="380365" cy="800735"/>
          </a:xfrm>
          <a:custGeom>
            <a:avLst/>
            <a:gdLst/>
            <a:ahLst/>
            <a:cxnLst/>
            <a:rect l="l" t="t" r="r" b="b"/>
            <a:pathLst>
              <a:path w="380364" h="800735">
                <a:moveTo>
                  <a:pt x="0" y="63370"/>
                </a:moveTo>
                <a:lnTo>
                  <a:pt x="4979" y="38703"/>
                </a:lnTo>
                <a:lnTo>
                  <a:pt x="18560" y="18560"/>
                </a:lnTo>
                <a:lnTo>
                  <a:pt x="38704" y="4979"/>
                </a:lnTo>
                <a:lnTo>
                  <a:pt x="63370" y="0"/>
                </a:lnTo>
                <a:lnTo>
                  <a:pt x="316845" y="0"/>
                </a:lnTo>
                <a:lnTo>
                  <a:pt x="341512" y="4979"/>
                </a:lnTo>
                <a:lnTo>
                  <a:pt x="361655" y="18560"/>
                </a:lnTo>
                <a:lnTo>
                  <a:pt x="375236" y="38703"/>
                </a:lnTo>
                <a:lnTo>
                  <a:pt x="380216" y="63370"/>
                </a:lnTo>
                <a:lnTo>
                  <a:pt x="380216" y="736858"/>
                </a:lnTo>
                <a:lnTo>
                  <a:pt x="375236" y="761525"/>
                </a:lnTo>
                <a:lnTo>
                  <a:pt x="361655" y="781668"/>
                </a:lnTo>
                <a:lnTo>
                  <a:pt x="341512" y="795249"/>
                </a:lnTo>
                <a:lnTo>
                  <a:pt x="316845" y="800229"/>
                </a:lnTo>
                <a:lnTo>
                  <a:pt x="63370" y="800229"/>
                </a:lnTo>
                <a:lnTo>
                  <a:pt x="38704" y="795249"/>
                </a:lnTo>
                <a:lnTo>
                  <a:pt x="18560" y="781668"/>
                </a:lnTo>
                <a:lnTo>
                  <a:pt x="4979" y="761525"/>
                </a:lnTo>
                <a:lnTo>
                  <a:pt x="0" y="736858"/>
                </a:lnTo>
                <a:lnTo>
                  <a:pt x="0" y="63370"/>
                </a:lnTo>
                <a:close/>
              </a:path>
            </a:pathLst>
          </a:custGeom>
          <a:ln w="3810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2C659D6-E788-C148-979D-F498C4AB7D2B}"/>
              </a:ext>
            </a:extLst>
          </p:cNvPr>
          <p:cNvSpPr/>
          <p:nvPr/>
        </p:nvSpPr>
        <p:spPr>
          <a:xfrm>
            <a:off x="2389085" y="3560597"/>
            <a:ext cx="393065" cy="109220"/>
          </a:xfrm>
          <a:custGeom>
            <a:avLst/>
            <a:gdLst/>
            <a:ahLst/>
            <a:cxnLst/>
            <a:rect l="l" t="t" r="r" b="b"/>
            <a:pathLst>
              <a:path w="393064" h="109220">
                <a:moveTo>
                  <a:pt x="0" y="0"/>
                </a:moveTo>
                <a:lnTo>
                  <a:pt x="392887" y="0"/>
                </a:lnTo>
                <a:lnTo>
                  <a:pt x="392887" y="108915"/>
                </a:lnTo>
                <a:lnTo>
                  <a:pt x="0" y="1089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D8A5E60-C40A-8141-A281-B2CD6D2D86DC}"/>
              </a:ext>
            </a:extLst>
          </p:cNvPr>
          <p:cNvSpPr/>
          <p:nvPr/>
        </p:nvSpPr>
        <p:spPr>
          <a:xfrm>
            <a:off x="2486405" y="4427753"/>
            <a:ext cx="190500" cy="225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B191D7B-A5B1-234E-8620-B761F9C2F974}"/>
              </a:ext>
            </a:extLst>
          </p:cNvPr>
          <p:cNvSpPr/>
          <p:nvPr/>
        </p:nvSpPr>
        <p:spPr>
          <a:xfrm>
            <a:off x="3768813" y="3656698"/>
            <a:ext cx="380365" cy="800735"/>
          </a:xfrm>
          <a:custGeom>
            <a:avLst/>
            <a:gdLst/>
            <a:ahLst/>
            <a:cxnLst/>
            <a:rect l="l" t="t" r="r" b="b"/>
            <a:pathLst>
              <a:path w="380364" h="800735">
                <a:moveTo>
                  <a:pt x="0" y="63370"/>
                </a:moveTo>
                <a:lnTo>
                  <a:pt x="4979" y="38703"/>
                </a:lnTo>
                <a:lnTo>
                  <a:pt x="18560" y="18560"/>
                </a:lnTo>
                <a:lnTo>
                  <a:pt x="38704" y="4979"/>
                </a:lnTo>
                <a:lnTo>
                  <a:pt x="63370" y="0"/>
                </a:lnTo>
                <a:lnTo>
                  <a:pt x="316845" y="0"/>
                </a:lnTo>
                <a:lnTo>
                  <a:pt x="341512" y="4979"/>
                </a:lnTo>
                <a:lnTo>
                  <a:pt x="361655" y="18560"/>
                </a:lnTo>
                <a:lnTo>
                  <a:pt x="375236" y="38703"/>
                </a:lnTo>
                <a:lnTo>
                  <a:pt x="380216" y="63370"/>
                </a:lnTo>
                <a:lnTo>
                  <a:pt x="380216" y="736858"/>
                </a:lnTo>
                <a:lnTo>
                  <a:pt x="375236" y="761525"/>
                </a:lnTo>
                <a:lnTo>
                  <a:pt x="361655" y="781668"/>
                </a:lnTo>
                <a:lnTo>
                  <a:pt x="341512" y="795249"/>
                </a:lnTo>
                <a:lnTo>
                  <a:pt x="316845" y="800229"/>
                </a:lnTo>
                <a:lnTo>
                  <a:pt x="63370" y="800229"/>
                </a:lnTo>
                <a:lnTo>
                  <a:pt x="38704" y="795249"/>
                </a:lnTo>
                <a:lnTo>
                  <a:pt x="18560" y="781668"/>
                </a:lnTo>
                <a:lnTo>
                  <a:pt x="4979" y="761525"/>
                </a:lnTo>
                <a:lnTo>
                  <a:pt x="0" y="736858"/>
                </a:lnTo>
                <a:lnTo>
                  <a:pt x="0" y="63370"/>
                </a:lnTo>
                <a:close/>
              </a:path>
            </a:pathLst>
          </a:custGeom>
          <a:ln w="3810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B7E126EF-CC34-E84E-9EAB-26441DD81893}"/>
              </a:ext>
            </a:extLst>
          </p:cNvPr>
          <p:cNvSpPr/>
          <p:nvPr/>
        </p:nvSpPr>
        <p:spPr>
          <a:xfrm>
            <a:off x="3762476" y="3589769"/>
            <a:ext cx="393065" cy="109220"/>
          </a:xfrm>
          <a:custGeom>
            <a:avLst/>
            <a:gdLst/>
            <a:ahLst/>
            <a:cxnLst/>
            <a:rect l="l" t="t" r="r" b="b"/>
            <a:pathLst>
              <a:path w="393064" h="109220">
                <a:moveTo>
                  <a:pt x="0" y="0"/>
                </a:moveTo>
                <a:lnTo>
                  <a:pt x="392887" y="0"/>
                </a:lnTo>
                <a:lnTo>
                  <a:pt x="392887" y="108927"/>
                </a:lnTo>
                <a:lnTo>
                  <a:pt x="0" y="1089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842657D4-197E-CA45-A6CD-572A7714A039}"/>
              </a:ext>
            </a:extLst>
          </p:cNvPr>
          <p:cNvSpPr/>
          <p:nvPr/>
        </p:nvSpPr>
        <p:spPr>
          <a:xfrm>
            <a:off x="3859796" y="4456925"/>
            <a:ext cx="190500" cy="225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CB0E5D93-6F9F-0649-A223-0F1F8579802C}"/>
              </a:ext>
            </a:extLst>
          </p:cNvPr>
          <p:cNvSpPr txBox="1"/>
          <p:nvPr/>
        </p:nvSpPr>
        <p:spPr>
          <a:xfrm>
            <a:off x="1965756" y="3032252"/>
            <a:ext cx="2452370" cy="196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solidFill>
                  <a:srgbClr val="44546A"/>
                </a:solidFill>
                <a:latin typeface="Trebuchet MS"/>
                <a:cs typeface="Trebuchet MS"/>
              </a:rPr>
              <a:t>Domino </a:t>
            </a:r>
            <a:r>
              <a:rPr sz="2400" spc="-100" dirty="0">
                <a:solidFill>
                  <a:srgbClr val="44546A"/>
                </a:solidFill>
                <a:latin typeface="Trebuchet MS"/>
                <a:cs typeface="Trebuchet MS"/>
              </a:rPr>
              <a:t>PIFO</a:t>
            </a:r>
            <a:r>
              <a:rPr sz="2400" spc="-395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44546A"/>
                </a:solidFill>
                <a:latin typeface="Trebuchet MS"/>
                <a:cs typeface="Trebuchet MS"/>
              </a:rPr>
              <a:t>Block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1340485" algn="l"/>
              </a:tabLst>
            </a:pPr>
            <a:r>
              <a:rPr sz="2400" spc="-45" dirty="0">
                <a:solidFill>
                  <a:srgbClr val="44546A"/>
                </a:solidFill>
                <a:latin typeface="Trebuchet MS"/>
                <a:cs typeface="Trebuchet MS"/>
              </a:rPr>
              <a:t>1</a:t>
            </a:r>
            <a:r>
              <a:rPr sz="2400" spc="-19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400" spc="-165" dirty="0">
                <a:solidFill>
                  <a:srgbClr val="44546A"/>
                </a:solidFill>
                <a:latin typeface="Trebuchet MS"/>
                <a:cs typeface="Trebuchet MS"/>
              </a:rPr>
              <a:t>x	</a:t>
            </a:r>
            <a:r>
              <a:rPr sz="2400" spc="-45" dirty="0">
                <a:solidFill>
                  <a:srgbClr val="44546A"/>
                </a:solidFill>
                <a:latin typeface="Trebuchet MS"/>
                <a:cs typeface="Trebuchet MS"/>
              </a:rPr>
              <a:t>1</a:t>
            </a:r>
            <a:r>
              <a:rPr sz="2400" spc="-20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400" spc="-165" dirty="0">
                <a:solidFill>
                  <a:srgbClr val="44546A"/>
                </a:solidFill>
                <a:latin typeface="Trebuchet MS"/>
                <a:cs typeface="Trebuchet MS"/>
              </a:rPr>
              <a:t>x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87630">
              <a:lnSpc>
                <a:spcPct val="100000"/>
              </a:lnSpc>
              <a:tabLst>
                <a:tab pos="1624330" algn="l"/>
              </a:tabLst>
            </a:pPr>
            <a:r>
              <a:rPr sz="1800" spc="-70" dirty="0">
                <a:solidFill>
                  <a:srgbClr val="44546A"/>
                </a:solidFill>
                <a:latin typeface="Trebuchet MS"/>
                <a:cs typeface="Trebuchet MS"/>
              </a:rPr>
              <a:t>Scheduling	</a:t>
            </a:r>
            <a:r>
              <a:rPr sz="2700" spc="-89" baseline="3086" dirty="0">
                <a:solidFill>
                  <a:srgbClr val="44546A"/>
                </a:solidFill>
                <a:latin typeface="Trebuchet MS"/>
                <a:cs typeface="Trebuchet MS"/>
              </a:rPr>
              <a:t>Shaping</a:t>
            </a:r>
            <a:endParaRPr sz="2700" baseline="3086" dirty="0">
              <a:latin typeface="Trebuchet MS"/>
              <a:cs typeface="Trebuchet MS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C8AEC7C5-2F4D-0B4E-AA3A-10C04425806A}"/>
              </a:ext>
            </a:extLst>
          </p:cNvPr>
          <p:cNvSpPr/>
          <p:nvPr/>
        </p:nvSpPr>
        <p:spPr>
          <a:xfrm>
            <a:off x="5181879" y="4105452"/>
            <a:ext cx="616585" cy="390525"/>
          </a:xfrm>
          <a:custGeom>
            <a:avLst/>
            <a:gdLst/>
            <a:ahLst/>
            <a:cxnLst/>
            <a:rect l="l" t="t" r="r" b="b"/>
            <a:pathLst>
              <a:path w="616585" h="390525">
                <a:moveTo>
                  <a:pt x="421525" y="0"/>
                </a:moveTo>
                <a:lnTo>
                  <a:pt x="421525" y="97497"/>
                </a:lnTo>
                <a:lnTo>
                  <a:pt x="0" y="97497"/>
                </a:lnTo>
                <a:lnTo>
                  <a:pt x="0" y="292493"/>
                </a:lnTo>
                <a:lnTo>
                  <a:pt x="421525" y="292493"/>
                </a:lnTo>
                <a:lnTo>
                  <a:pt x="421525" y="389991"/>
                </a:lnTo>
                <a:lnTo>
                  <a:pt x="616521" y="194995"/>
                </a:lnTo>
                <a:lnTo>
                  <a:pt x="421525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DA6B01D0-DEEA-8741-8E46-FA825D826F79}"/>
              </a:ext>
            </a:extLst>
          </p:cNvPr>
          <p:cNvSpPr/>
          <p:nvPr/>
        </p:nvSpPr>
        <p:spPr>
          <a:xfrm>
            <a:off x="5181879" y="4105452"/>
            <a:ext cx="616585" cy="390525"/>
          </a:xfrm>
          <a:custGeom>
            <a:avLst/>
            <a:gdLst/>
            <a:ahLst/>
            <a:cxnLst/>
            <a:rect l="l" t="t" r="r" b="b"/>
            <a:pathLst>
              <a:path w="616585" h="390525">
                <a:moveTo>
                  <a:pt x="0" y="97500"/>
                </a:moveTo>
                <a:lnTo>
                  <a:pt x="421525" y="97500"/>
                </a:lnTo>
                <a:lnTo>
                  <a:pt x="421525" y="0"/>
                </a:lnTo>
                <a:lnTo>
                  <a:pt x="616527" y="195002"/>
                </a:lnTo>
                <a:lnTo>
                  <a:pt x="421525" y="390004"/>
                </a:lnTo>
                <a:lnTo>
                  <a:pt x="421525" y="292503"/>
                </a:lnTo>
                <a:lnTo>
                  <a:pt x="0" y="292503"/>
                </a:lnTo>
                <a:lnTo>
                  <a:pt x="0" y="9750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98EAE854-F7A4-D241-B799-C6F5EE24CA31}"/>
              </a:ext>
            </a:extLst>
          </p:cNvPr>
          <p:cNvSpPr/>
          <p:nvPr/>
        </p:nvSpPr>
        <p:spPr>
          <a:xfrm>
            <a:off x="6340386" y="3521125"/>
            <a:ext cx="4348480" cy="1558925"/>
          </a:xfrm>
          <a:custGeom>
            <a:avLst/>
            <a:gdLst/>
            <a:ahLst/>
            <a:cxnLst/>
            <a:rect l="l" t="t" r="r" b="b"/>
            <a:pathLst>
              <a:path w="4348480" h="1558925">
                <a:moveTo>
                  <a:pt x="0" y="0"/>
                </a:moveTo>
                <a:lnTo>
                  <a:pt x="4348392" y="0"/>
                </a:lnTo>
                <a:lnTo>
                  <a:pt x="4348392" y="1558640"/>
                </a:lnTo>
                <a:lnTo>
                  <a:pt x="0" y="155864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8243295E-23D7-5C42-8503-F54268EBE190}"/>
              </a:ext>
            </a:extLst>
          </p:cNvPr>
          <p:cNvSpPr txBox="1"/>
          <p:nvPr/>
        </p:nvSpPr>
        <p:spPr>
          <a:xfrm>
            <a:off x="6544335" y="4693411"/>
            <a:ext cx="1024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44546A"/>
                </a:solidFill>
                <a:latin typeface="Trebuchet MS"/>
                <a:cs typeface="Trebuchet MS"/>
              </a:rPr>
              <a:t>Sc</a:t>
            </a:r>
            <a:r>
              <a:rPr sz="1800" spc="-35" dirty="0">
                <a:solidFill>
                  <a:srgbClr val="44546A"/>
                </a:solidFill>
                <a:latin typeface="Trebuchet MS"/>
                <a:cs typeface="Trebuchet MS"/>
              </a:rPr>
              <a:t>h</a:t>
            </a:r>
            <a:r>
              <a:rPr sz="1800" spc="-90" dirty="0">
                <a:solidFill>
                  <a:srgbClr val="44546A"/>
                </a:solidFill>
                <a:latin typeface="Trebuchet MS"/>
                <a:cs typeface="Trebuchet MS"/>
              </a:rPr>
              <a:t>e</a:t>
            </a:r>
            <a:r>
              <a:rPr sz="1800" spc="-55" dirty="0">
                <a:solidFill>
                  <a:srgbClr val="44546A"/>
                </a:solidFill>
                <a:latin typeface="Trebuchet MS"/>
                <a:cs typeface="Trebuchet MS"/>
              </a:rPr>
              <a:t>d</a:t>
            </a:r>
            <a:r>
              <a:rPr sz="1800" spc="-35" dirty="0">
                <a:solidFill>
                  <a:srgbClr val="44546A"/>
                </a:solidFill>
                <a:latin typeface="Trebuchet MS"/>
                <a:cs typeface="Trebuchet MS"/>
              </a:rPr>
              <a:t>u</a:t>
            </a:r>
            <a:r>
              <a:rPr sz="1800" spc="-125" dirty="0">
                <a:solidFill>
                  <a:srgbClr val="44546A"/>
                </a:solidFill>
                <a:latin typeface="Trebuchet MS"/>
                <a:cs typeface="Trebuchet MS"/>
              </a:rPr>
              <a:t>l</a:t>
            </a:r>
            <a:r>
              <a:rPr sz="1800" spc="-110" dirty="0">
                <a:solidFill>
                  <a:srgbClr val="44546A"/>
                </a:solidFill>
                <a:latin typeface="Trebuchet MS"/>
                <a:cs typeface="Trebuchet MS"/>
              </a:rPr>
              <a:t>i</a:t>
            </a:r>
            <a:r>
              <a:rPr sz="1800" spc="-35" dirty="0">
                <a:solidFill>
                  <a:srgbClr val="44546A"/>
                </a:solidFill>
                <a:latin typeface="Trebuchet MS"/>
                <a:cs typeface="Trebuchet MS"/>
              </a:rPr>
              <a:t>n</a:t>
            </a:r>
            <a:r>
              <a:rPr sz="1800" spc="-60" dirty="0">
                <a:solidFill>
                  <a:srgbClr val="44546A"/>
                </a:solidFill>
                <a:latin typeface="Trebuchet MS"/>
                <a:cs typeface="Trebuchet MS"/>
              </a:rPr>
              <a:t>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AD04F7FD-5D16-234E-B0D4-B6560E290FB9}"/>
              </a:ext>
            </a:extLst>
          </p:cNvPr>
          <p:cNvSpPr/>
          <p:nvPr/>
        </p:nvSpPr>
        <p:spPr>
          <a:xfrm>
            <a:off x="6886232" y="3627526"/>
            <a:ext cx="380365" cy="800735"/>
          </a:xfrm>
          <a:custGeom>
            <a:avLst/>
            <a:gdLst/>
            <a:ahLst/>
            <a:cxnLst/>
            <a:rect l="l" t="t" r="r" b="b"/>
            <a:pathLst>
              <a:path w="380365" h="800735">
                <a:moveTo>
                  <a:pt x="0" y="63370"/>
                </a:moveTo>
                <a:lnTo>
                  <a:pt x="4979" y="38703"/>
                </a:lnTo>
                <a:lnTo>
                  <a:pt x="18560" y="18560"/>
                </a:lnTo>
                <a:lnTo>
                  <a:pt x="38704" y="4979"/>
                </a:lnTo>
                <a:lnTo>
                  <a:pt x="63370" y="0"/>
                </a:lnTo>
                <a:lnTo>
                  <a:pt x="316845" y="0"/>
                </a:lnTo>
                <a:lnTo>
                  <a:pt x="341512" y="4979"/>
                </a:lnTo>
                <a:lnTo>
                  <a:pt x="361655" y="18560"/>
                </a:lnTo>
                <a:lnTo>
                  <a:pt x="375236" y="38703"/>
                </a:lnTo>
                <a:lnTo>
                  <a:pt x="380216" y="63370"/>
                </a:lnTo>
                <a:lnTo>
                  <a:pt x="380216" y="736858"/>
                </a:lnTo>
                <a:lnTo>
                  <a:pt x="375236" y="761525"/>
                </a:lnTo>
                <a:lnTo>
                  <a:pt x="361655" y="781668"/>
                </a:lnTo>
                <a:lnTo>
                  <a:pt x="341512" y="795249"/>
                </a:lnTo>
                <a:lnTo>
                  <a:pt x="316845" y="800229"/>
                </a:lnTo>
                <a:lnTo>
                  <a:pt x="63370" y="800229"/>
                </a:lnTo>
                <a:lnTo>
                  <a:pt x="38704" y="795249"/>
                </a:lnTo>
                <a:lnTo>
                  <a:pt x="18560" y="781668"/>
                </a:lnTo>
                <a:lnTo>
                  <a:pt x="4979" y="761525"/>
                </a:lnTo>
                <a:lnTo>
                  <a:pt x="0" y="736858"/>
                </a:lnTo>
                <a:lnTo>
                  <a:pt x="0" y="63370"/>
                </a:lnTo>
                <a:close/>
              </a:path>
            </a:pathLst>
          </a:custGeom>
          <a:ln w="3810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67D04415-9891-E044-9D4C-8BED19BA189D}"/>
              </a:ext>
            </a:extLst>
          </p:cNvPr>
          <p:cNvSpPr/>
          <p:nvPr/>
        </p:nvSpPr>
        <p:spPr>
          <a:xfrm>
            <a:off x="6879894" y="3560597"/>
            <a:ext cx="393065" cy="109220"/>
          </a:xfrm>
          <a:custGeom>
            <a:avLst/>
            <a:gdLst/>
            <a:ahLst/>
            <a:cxnLst/>
            <a:rect l="l" t="t" r="r" b="b"/>
            <a:pathLst>
              <a:path w="393065" h="109220">
                <a:moveTo>
                  <a:pt x="0" y="0"/>
                </a:moveTo>
                <a:lnTo>
                  <a:pt x="392887" y="0"/>
                </a:lnTo>
                <a:lnTo>
                  <a:pt x="392887" y="108915"/>
                </a:lnTo>
                <a:lnTo>
                  <a:pt x="0" y="1089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FD80DF60-C689-DE4C-ACE3-613216B24BF7}"/>
              </a:ext>
            </a:extLst>
          </p:cNvPr>
          <p:cNvSpPr/>
          <p:nvPr/>
        </p:nvSpPr>
        <p:spPr>
          <a:xfrm>
            <a:off x="6977215" y="4427753"/>
            <a:ext cx="190500" cy="225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6BEF3BF1-9B0A-404A-8F08-436DFE4BEEF6}"/>
              </a:ext>
            </a:extLst>
          </p:cNvPr>
          <p:cNvSpPr txBox="1"/>
          <p:nvPr/>
        </p:nvSpPr>
        <p:spPr>
          <a:xfrm>
            <a:off x="7577556" y="2953003"/>
            <a:ext cx="2102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44546A"/>
                </a:solidFill>
                <a:latin typeface="Trebuchet MS"/>
                <a:cs typeface="Trebuchet MS"/>
              </a:rPr>
              <a:t>New </a:t>
            </a:r>
            <a:r>
              <a:rPr sz="2400" spc="-100" dirty="0">
                <a:solidFill>
                  <a:srgbClr val="44546A"/>
                </a:solidFill>
                <a:latin typeface="Trebuchet MS"/>
                <a:cs typeface="Trebuchet MS"/>
              </a:rPr>
              <a:t>PIFO</a:t>
            </a:r>
            <a:r>
              <a:rPr sz="2400" spc="-39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44546A"/>
                </a:solidFill>
                <a:latin typeface="Trebuchet MS"/>
                <a:cs typeface="Trebuchet MS"/>
              </a:rPr>
              <a:t>Block?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36C7389F-3A64-1C40-963C-D210C06C06DD}"/>
              </a:ext>
            </a:extLst>
          </p:cNvPr>
          <p:cNvSpPr txBox="1"/>
          <p:nvPr/>
        </p:nvSpPr>
        <p:spPr>
          <a:xfrm>
            <a:off x="6456565" y="3928364"/>
            <a:ext cx="367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44546A"/>
                </a:solidFill>
                <a:latin typeface="Trebuchet MS"/>
                <a:cs typeface="Trebuchet MS"/>
              </a:rPr>
              <a:t>1</a:t>
            </a:r>
            <a:r>
              <a:rPr sz="2400" spc="-27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400" spc="-165" dirty="0">
                <a:solidFill>
                  <a:srgbClr val="44546A"/>
                </a:solidFill>
                <a:latin typeface="Trebuchet MS"/>
                <a:cs typeface="Trebuchet MS"/>
              </a:rPr>
              <a:t>x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F50880FA-0A19-6946-A6D1-6E8C94BB1C26}"/>
              </a:ext>
            </a:extLst>
          </p:cNvPr>
          <p:cNvSpPr txBox="1"/>
          <p:nvPr/>
        </p:nvSpPr>
        <p:spPr>
          <a:xfrm>
            <a:off x="9070505" y="4717795"/>
            <a:ext cx="749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44546A"/>
                </a:solidFill>
                <a:latin typeface="Trebuchet MS"/>
                <a:cs typeface="Trebuchet MS"/>
              </a:rPr>
              <a:t>S</a:t>
            </a:r>
            <a:r>
              <a:rPr sz="1800" spc="-40" dirty="0">
                <a:solidFill>
                  <a:srgbClr val="44546A"/>
                </a:solidFill>
                <a:latin typeface="Trebuchet MS"/>
                <a:cs typeface="Trebuchet MS"/>
              </a:rPr>
              <a:t>h</a:t>
            </a:r>
            <a:r>
              <a:rPr sz="1800" spc="-85" dirty="0">
                <a:solidFill>
                  <a:srgbClr val="44546A"/>
                </a:solidFill>
                <a:latin typeface="Trebuchet MS"/>
                <a:cs typeface="Trebuchet MS"/>
              </a:rPr>
              <a:t>a</a:t>
            </a:r>
            <a:r>
              <a:rPr sz="1800" spc="-55" dirty="0">
                <a:solidFill>
                  <a:srgbClr val="44546A"/>
                </a:solidFill>
                <a:latin typeface="Trebuchet MS"/>
                <a:cs typeface="Trebuchet MS"/>
              </a:rPr>
              <a:t>p</a:t>
            </a:r>
            <a:r>
              <a:rPr sz="1800" spc="-110" dirty="0">
                <a:solidFill>
                  <a:srgbClr val="44546A"/>
                </a:solidFill>
                <a:latin typeface="Trebuchet MS"/>
                <a:cs typeface="Trebuchet MS"/>
              </a:rPr>
              <a:t>i</a:t>
            </a:r>
            <a:r>
              <a:rPr sz="1800" spc="-35" dirty="0">
                <a:solidFill>
                  <a:srgbClr val="44546A"/>
                </a:solidFill>
                <a:latin typeface="Trebuchet MS"/>
                <a:cs typeface="Trebuchet MS"/>
              </a:rPr>
              <a:t>n</a:t>
            </a:r>
            <a:r>
              <a:rPr sz="1800" spc="-60" dirty="0">
                <a:solidFill>
                  <a:srgbClr val="44546A"/>
                </a:solidFill>
                <a:latin typeface="Trebuchet MS"/>
                <a:cs typeface="Trebuchet MS"/>
              </a:rPr>
              <a:t>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9C1437C4-EAC4-5441-A294-D3CF8A16CAF6}"/>
              </a:ext>
            </a:extLst>
          </p:cNvPr>
          <p:cNvSpPr/>
          <p:nvPr/>
        </p:nvSpPr>
        <p:spPr>
          <a:xfrm>
            <a:off x="8259622" y="3656698"/>
            <a:ext cx="380365" cy="800735"/>
          </a:xfrm>
          <a:custGeom>
            <a:avLst/>
            <a:gdLst/>
            <a:ahLst/>
            <a:cxnLst/>
            <a:rect l="l" t="t" r="r" b="b"/>
            <a:pathLst>
              <a:path w="380365" h="800735">
                <a:moveTo>
                  <a:pt x="0" y="63370"/>
                </a:moveTo>
                <a:lnTo>
                  <a:pt x="4979" y="38703"/>
                </a:lnTo>
                <a:lnTo>
                  <a:pt x="18560" y="18560"/>
                </a:lnTo>
                <a:lnTo>
                  <a:pt x="38704" y="4979"/>
                </a:lnTo>
                <a:lnTo>
                  <a:pt x="63370" y="0"/>
                </a:lnTo>
                <a:lnTo>
                  <a:pt x="316845" y="0"/>
                </a:lnTo>
                <a:lnTo>
                  <a:pt x="341512" y="4979"/>
                </a:lnTo>
                <a:lnTo>
                  <a:pt x="361655" y="18560"/>
                </a:lnTo>
                <a:lnTo>
                  <a:pt x="375236" y="38703"/>
                </a:lnTo>
                <a:lnTo>
                  <a:pt x="380216" y="63370"/>
                </a:lnTo>
                <a:lnTo>
                  <a:pt x="380216" y="736858"/>
                </a:lnTo>
                <a:lnTo>
                  <a:pt x="375236" y="761525"/>
                </a:lnTo>
                <a:lnTo>
                  <a:pt x="361655" y="781668"/>
                </a:lnTo>
                <a:lnTo>
                  <a:pt x="341512" y="795249"/>
                </a:lnTo>
                <a:lnTo>
                  <a:pt x="316845" y="800229"/>
                </a:lnTo>
                <a:lnTo>
                  <a:pt x="63370" y="800229"/>
                </a:lnTo>
                <a:lnTo>
                  <a:pt x="38704" y="795249"/>
                </a:lnTo>
                <a:lnTo>
                  <a:pt x="18560" y="781668"/>
                </a:lnTo>
                <a:lnTo>
                  <a:pt x="4979" y="761525"/>
                </a:lnTo>
                <a:lnTo>
                  <a:pt x="0" y="736858"/>
                </a:lnTo>
                <a:lnTo>
                  <a:pt x="0" y="63370"/>
                </a:lnTo>
                <a:close/>
              </a:path>
            </a:pathLst>
          </a:custGeom>
          <a:ln w="3810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6BEFDD9D-45EE-F644-8EDC-E29317492F95}"/>
              </a:ext>
            </a:extLst>
          </p:cNvPr>
          <p:cNvSpPr/>
          <p:nvPr/>
        </p:nvSpPr>
        <p:spPr>
          <a:xfrm>
            <a:off x="8253285" y="3589769"/>
            <a:ext cx="393065" cy="109220"/>
          </a:xfrm>
          <a:custGeom>
            <a:avLst/>
            <a:gdLst/>
            <a:ahLst/>
            <a:cxnLst/>
            <a:rect l="l" t="t" r="r" b="b"/>
            <a:pathLst>
              <a:path w="393065" h="109220">
                <a:moveTo>
                  <a:pt x="0" y="0"/>
                </a:moveTo>
                <a:lnTo>
                  <a:pt x="392887" y="0"/>
                </a:lnTo>
                <a:lnTo>
                  <a:pt x="392887" y="108927"/>
                </a:lnTo>
                <a:lnTo>
                  <a:pt x="0" y="1089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C57EE8B9-47A5-F74B-9891-41D9639E7D41}"/>
              </a:ext>
            </a:extLst>
          </p:cNvPr>
          <p:cNvSpPr/>
          <p:nvPr/>
        </p:nvSpPr>
        <p:spPr>
          <a:xfrm>
            <a:off x="8350605" y="4456925"/>
            <a:ext cx="190500" cy="225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B62ACF6C-5120-8C4A-8D9D-36DBD9DEF4AB}"/>
              </a:ext>
            </a:extLst>
          </p:cNvPr>
          <p:cNvSpPr txBox="1"/>
          <p:nvPr/>
        </p:nvSpPr>
        <p:spPr>
          <a:xfrm>
            <a:off x="7755649" y="3928364"/>
            <a:ext cx="4102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44546A"/>
                </a:solidFill>
                <a:latin typeface="Trebuchet MS"/>
                <a:cs typeface="Trebuchet MS"/>
              </a:rPr>
              <a:t>N</a:t>
            </a:r>
            <a:r>
              <a:rPr sz="2400" spc="-265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400" spc="-165" dirty="0">
                <a:solidFill>
                  <a:srgbClr val="44546A"/>
                </a:solidFill>
                <a:latin typeface="Trebuchet MS"/>
                <a:cs typeface="Trebuchet MS"/>
              </a:rPr>
              <a:t>x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36B1FEE6-E1BF-E14A-AB86-48D01067E3A4}"/>
              </a:ext>
            </a:extLst>
          </p:cNvPr>
          <p:cNvSpPr/>
          <p:nvPr/>
        </p:nvSpPr>
        <p:spPr>
          <a:xfrm>
            <a:off x="8770137" y="3661155"/>
            <a:ext cx="380365" cy="800735"/>
          </a:xfrm>
          <a:custGeom>
            <a:avLst/>
            <a:gdLst/>
            <a:ahLst/>
            <a:cxnLst/>
            <a:rect l="l" t="t" r="r" b="b"/>
            <a:pathLst>
              <a:path w="380365" h="800735">
                <a:moveTo>
                  <a:pt x="0" y="63370"/>
                </a:moveTo>
                <a:lnTo>
                  <a:pt x="4979" y="38703"/>
                </a:lnTo>
                <a:lnTo>
                  <a:pt x="18560" y="18560"/>
                </a:lnTo>
                <a:lnTo>
                  <a:pt x="38703" y="4979"/>
                </a:lnTo>
                <a:lnTo>
                  <a:pt x="63370" y="0"/>
                </a:lnTo>
                <a:lnTo>
                  <a:pt x="316844" y="0"/>
                </a:lnTo>
                <a:lnTo>
                  <a:pt x="341511" y="4979"/>
                </a:lnTo>
                <a:lnTo>
                  <a:pt x="361654" y="18560"/>
                </a:lnTo>
                <a:lnTo>
                  <a:pt x="375235" y="38703"/>
                </a:lnTo>
                <a:lnTo>
                  <a:pt x="380215" y="63370"/>
                </a:lnTo>
                <a:lnTo>
                  <a:pt x="380215" y="736857"/>
                </a:lnTo>
                <a:lnTo>
                  <a:pt x="375235" y="761524"/>
                </a:lnTo>
                <a:lnTo>
                  <a:pt x="361654" y="781667"/>
                </a:lnTo>
                <a:lnTo>
                  <a:pt x="341511" y="795248"/>
                </a:lnTo>
                <a:lnTo>
                  <a:pt x="316844" y="800228"/>
                </a:lnTo>
                <a:lnTo>
                  <a:pt x="63370" y="800228"/>
                </a:lnTo>
                <a:lnTo>
                  <a:pt x="38703" y="795248"/>
                </a:lnTo>
                <a:lnTo>
                  <a:pt x="18560" y="781667"/>
                </a:lnTo>
                <a:lnTo>
                  <a:pt x="4979" y="761524"/>
                </a:lnTo>
                <a:lnTo>
                  <a:pt x="0" y="736857"/>
                </a:lnTo>
                <a:lnTo>
                  <a:pt x="0" y="63370"/>
                </a:lnTo>
                <a:close/>
              </a:path>
            </a:pathLst>
          </a:custGeom>
          <a:ln w="3810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ADDA7791-9305-9D4C-A637-6088D6B696D0}"/>
              </a:ext>
            </a:extLst>
          </p:cNvPr>
          <p:cNvSpPr/>
          <p:nvPr/>
        </p:nvSpPr>
        <p:spPr>
          <a:xfrm>
            <a:off x="8763799" y="3594227"/>
            <a:ext cx="393065" cy="109220"/>
          </a:xfrm>
          <a:custGeom>
            <a:avLst/>
            <a:gdLst/>
            <a:ahLst/>
            <a:cxnLst/>
            <a:rect l="l" t="t" r="r" b="b"/>
            <a:pathLst>
              <a:path w="393065" h="109220">
                <a:moveTo>
                  <a:pt x="0" y="0"/>
                </a:moveTo>
                <a:lnTo>
                  <a:pt x="392899" y="0"/>
                </a:lnTo>
                <a:lnTo>
                  <a:pt x="392899" y="108927"/>
                </a:lnTo>
                <a:lnTo>
                  <a:pt x="0" y="1089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AEF664E6-F871-A846-814B-7EFCAA5DA881}"/>
              </a:ext>
            </a:extLst>
          </p:cNvPr>
          <p:cNvSpPr/>
          <p:nvPr/>
        </p:nvSpPr>
        <p:spPr>
          <a:xfrm>
            <a:off x="8861120" y="4461383"/>
            <a:ext cx="190500" cy="225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8D365143-0A3C-4347-BDAF-A1642DACD247}"/>
              </a:ext>
            </a:extLst>
          </p:cNvPr>
          <p:cNvSpPr/>
          <p:nvPr/>
        </p:nvSpPr>
        <p:spPr>
          <a:xfrm>
            <a:off x="9275597" y="3671099"/>
            <a:ext cx="380365" cy="800735"/>
          </a:xfrm>
          <a:custGeom>
            <a:avLst/>
            <a:gdLst/>
            <a:ahLst/>
            <a:cxnLst/>
            <a:rect l="l" t="t" r="r" b="b"/>
            <a:pathLst>
              <a:path w="380365" h="800735">
                <a:moveTo>
                  <a:pt x="0" y="63370"/>
                </a:moveTo>
                <a:lnTo>
                  <a:pt x="4979" y="38703"/>
                </a:lnTo>
                <a:lnTo>
                  <a:pt x="18560" y="18560"/>
                </a:lnTo>
                <a:lnTo>
                  <a:pt x="38703" y="4979"/>
                </a:lnTo>
                <a:lnTo>
                  <a:pt x="63370" y="0"/>
                </a:lnTo>
                <a:lnTo>
                  <a:pt x="316844" y="0"/>
                </a:lnTo>
                <a:lnTo>
                  <a:pt x="341511" y="4979"/>
                </a:lnTo>
                <a:lnTo>
                  <a:pt x="361654" y="18560"/>
                </a:lnTo>
                <a:lnTo>
                  <a:pt x="375235" y="38703"/>
                </a:lnTo>
                <a:lnTo>
                  <a:pt x="380215" y="63370"/>
                </a:lnTo>
                <a:lnTo>
                  <a:pt x="380215" y="736857"/>
                </a:lnTo>
                <a:lnTo>
                  <a:pt x="375235" y="761524"/>
                </a:lnTo>
                <a:lnTo>
                  <a:pt x="361654" y="781667"/>
                </a:lnTo>
                <a:lnTo>
                  <a:pt x="341511" y="795248"/>
                </a:lnTo>
                <a:lnTo>
                  <a:pt x="316844" y="800228"/>
                </a:lnTo>
                <a:lnTo>
                  <a:pt x="63370" y="800228"/>
                </a:lnTo>
                <a:lnTo>
                  <a:pt x="38703" y="795248"/>
                </a:lnTo>
                <a:lnTo>
                  <a:pt x="18560" y="781667"/>
                </a:lnTo>
                <a:lnTo>
                  <a:pt x="4979" y="761524"/>
                </a:lnTo>
                <a:lnTo>
                  <a:pt x="0" y="736857"/>
                </a:lnTo>
                <a:lnTo>
                  <a:pt x="0" y="63370"/>
                </a:lnTo>
                <a:close/>
              </a:path>
            </a:pathLst>
          </a:custGeom>
          <a:ln w="3810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AD4BC254-D30F-CB4A-B5AB-685417493A8D}"/>
              </a:ext>
            </a:extLst>
          </p:cNvPr>
          <p:cNvSpPr/>
          <p:nvPr/>
        </p:nvSpPr>
        <p:spPr>
          <a:xfrm>
            <a:off x="9269259" y="3604171"/>
            <a:ext cx="393065" cy="109220"/>
          </a:xfrm>
          <a:custGeom>
            <a:avLst/>
            <a:gdLst/>
            <a:ahLst/>
            <a:cxnLst/>
            <a:rect l="l" t="t" r="r" b="b"/>
            <a:pathLst>
              <a:path w="393065" h="109220">
                <a:moveTo>
                  <a:pt x="0" y="0"/>
                </a:moveTo>
                <a:lnTo>
                  <a:pt x="392887" y="0"/>
                </a:lnTo>
                <a:lnTo>
                  <a:pt x="392887" y="108927"/>
                </a:lnTo>
                <a:lnTo>
                  <a:pt x="0" y="1089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A4E3C964-B08D-9141-8730-60DA6568BB39}"/>
              </a:ext>
            </a:extLst>
          </p:cNvPr>
          <p:cNvSpPr/>
          <p:nvPr/>
        </p:nvSpPr>
        <p:spPr>
          <a:xfrm>
            <a:off x="9366580" y="4471327"/>
            <a:ext cx="190500" cy="2259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0152D23F-643A-5444-87EF-38288AE5DE24}"/>
              </a:ext>
            </a:extLst>
          </p:cNvPr>
          <p:cNvSpPr/>
          <p:nvPr/>
        </p:nvSpPr>
        <p:spPr>
          <a:xfrm>
            <a:off x="9771303" y="3659187"/>
            <a:ext cx="380365" cy="800735"/>
          </a:xfrm>
          <a:custGeom>
            <a:avLst/>
            <a:gdLst/>
            <a:ahLst/>
            <a:cxnLst/>
            <a:rect l="l" t="t" r="r" b="b"/>
            <a:pathLst>
              <a:path w="380365" h="800735">
                <a:moveTo>
                  <a:pt x="0" y="63370"/>
                </a:moveTo>
                <a:lnTo>
                  <a:pt x="4979" y="38703"/>
                </a:lnTo>
                <a:lnTo>
                  <a:pt x="18560" y="18560"/>
                </a:lnTo>
                <a:lnTo>
                  <a:pt x="38703" y="4979"/>
                </a:lnTo>
                <a:lnTo>
                  <a:pt x="63370" y="0"/>
                </a:lnTo>
                <a:lnTo>
                  <a:pt x="316844" y="0"/>
                </a:lnTo>
                <a:lnTo>
                  <a:pt x="341511" y="4979"/>
                </a:lnTo>
                <a:lnTo>
                  <a:pt x="361654" y="18560"/>
                </a:lnTo>
                <a:lnTo>
                  <a:pt x="375235" y="38703"/>
                </a:lnTo>
                <a:lnTo>
                  <a:pt x="380215" y="63370"/>
                </a:lnTo>
                <a:lnTo>
                  <a:pt x="380215" y="736857"/>
                </a:lnTo>
                <a:lnTo>
                  <a:pt x="375235" y="761524"/>
                </a:lnTo>
                <a:lnTo>
                  <a:pt x="361654" y="781667"/>
                </a:lnTo>
                <a:lnTo>
                  <a:pt x="341511" y="795248"/>
                </a:lnTo>
                <a:lnTo>
                  <a:pt x="316844" y="800228"/>
                </a:lnTo>
                <a:lnTo>
                  <a:pt x="63370" y="800228"/>
                </a:lnTo>
                <a:lnTo>
                  <a:pt x="38703" y="795248"/>
                </a:lnTo>
                <a:lnTo>
                  <a:pt x="18560" y="781667"/>
                </a:lnTo>
                <a:lnTo>
                  <a:pt x="4979" y="761524"/>
                </a:lnTo>
                <a:lnTo>
                  <a:pt x="0" y="736857"/>
                </a:lnTo>
                <a:lnTo>
                  <a:pt x="0" y="63370"/>
                </a:lnTo>
                <a:close/>
              </a:path>
            </a:pathLst>
          </a:custGeom>
          <a:ln w="3810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2C4A6F5D-9E91-7646-8EC4-63B470763137}"/>
              </a:ext>
            </a:extLst>
          </p:cNvPr>
          <p:cNvSpPr/>
          <p:nvPr/>
        </p:nvSpPr>
        <p:spPr>
          <a:xfrm>
            <a:off x="9764966" y="3592258"/>
            <a:ext cx="393065" cy="109220"/>
          </a:xfrm>
          <a:custGeom>
            <a:avLst/>
            <a:gdLst/>
            <a:ahLst/>
            <a:cxnLst/>
            <a:rect l="l" t="t" r="r" b="b"/>
            <a:pathLst>
              <a:path w="393065" h="109220">
                <a:moveTo>
                  <a:pt x="0" y="0"/>
                </a:moveTo>
                <a:lnTo>
                  <a:pt x="392887" y="0"/>
                </a:lnTo>
                <a:lnTo>
                  <a:pt x="392887" y="108915"/>
                </a:lnTo>
                <a:lnTo>
                  <a:pt x="0" y="10891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E8FE1910-93B4-B14C-AAE9-EE3A1DDD5C5D}"/>
              </a:ext>
            </a:extLst>
          </p:cNvPr>
          <p:cNvSpPr/>
          <p:nvPr/>
        </p:nvSpPr>
        <p:spPr>
          <a:xfrm>
            <a:off x="9862273" y="4459414"/>
            <a:ext cx="190500" cy="225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7AC62F9A-8C95-4C41-AF15-A89C1E1A9410}"/>
              </a:ext>
            </a:extLst>
          </p:cNvPr>
          <p:cNvSpPr/>
          <p:nvPr/>
        </p:nvSpPr>
        <p:spPr>
          <a:xfrm>
            <a:off x="10240518" y="3663975"/>
            <a:ext cx="380365" cy="800735"/>
          </a:xfrm>
          <a:custGeom>
            <a:avLst/>
            <a:gdLst/>
            <a:ahLst/>
            <a:cxnLst/>
            <a:rect l="l" t="t" r="r" b="b"/>
            <a:pathLst>
              <a:path w="380365" h="800735">
                <a:moveTo>
                  <a:pt x="0" y="63370"/>
                </a:moveTo>
                <a:lnTo>
                  <a:pt x="4979" y="38703"/>
                </a:lnTo>
                <a:lnTo>
                  <a:pt x="18560" y="18560"/>
                </a:lnTo>
                <a:lnTo>
                  <a:pt x="38703" y="4979"/>
                </a:lnTo>
                <a:lnTo>
                  <a:pt x="63370" y="0"/>
                </a:lnTo>
                <a:lnTo>
                  <a:pt x="316844" y="0"/>
                </a:lnTo>
                <a:lnTo>
                  <a:pt x="341511" y="4979"/>
                </a:lnTo>
                <a:lnTo>
                  <a:pt x="361654" y="18560"/>
                </a:lnTo>
                <a:lnTo>
                  <a:pt x="375235" y="38703"/>
                </a:lnTo>
                <a:lnTo>
                  <a:pt x="380215" y="63370"/>
                </a:lnTo>
                <a:lnTo>
                  <a:pt x="380215" y="736857"/>
                </a:lnTo>
                <a:lnTo>
                  <a:pt x="375235" y="761524"/>
                </a:lnTo>
                <a:lnTo>
                  <a:pt x="361654" y="781667"/>
                </a:lnTo>
                <a:lnTo>
                  <a:pt x="341511" y="795248"/>
                </a:lnTo>
                <a:lnTo>
                  <a:pt x="316844" y="800228"/>
                </a:lnTo>
                <a:lnTo>
                  <a:pt x="63370" y="800228"/>
                </a:lnTo>
                <a:lnTo>
                  <a:pt x="38703" y="795248"/>
                </a:lnTo>
                <a:lnTo>
                  <a:pt x="18560" y="781667"/>
                </a:lnTo>
                <a:lnTo>
                  <a:pt x="4979" y="761524"/>
                </a:lnTo>
                <a:lnTo>
                  <a:pt x="0" y="736857"/>
                </a:lnTo>
                <a:lnTo>
                  <a:pt x="0" y="63370"/>
                </a:lnTo>
                <a:close/>
              </a:path>
            </a:pathLst>
          </a:custGeom>
          <a:ln w="3810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B3F15083-4164-F340-AD07-E23968745387}"/>
              </a:ext>
            </a:extLst>
          </p:cNvPr>
          <p:cNvSpPr/>
          <p:nvPr/>
        </p:nvSpPr>
        <p:spPr>
          <a:xfrm>
            <a:off x="10234180" y="3597046"/>
            <a:ext cx="393065" cy="109220"/>
          </a:xfrm>
          <a:custGeom>
            <a:avLst/>
            <a:gdLst/>
            <a:ahLst/>
            <a:cxnLst/>
            <a:rect l="l" t="t" r="r" b="b"/>
            <a:pathLst>
              <a:path w="393065" h="109220">
                <a:moveTo>
                  <a:pt x="0" y="0"/>
                </a:moveTo>
                <a:lnTo>
                  <a:pt x="392887" y="0"/>
                </a:lnTo>
                <a:lnTo>
                  <a:pt x="392887" y="108927"/>
                </a:lnTo>
                <a:lnTo>
                  <a:pt x="0" y="1089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3418F2B8-64C9-EF45-96F3-E7AE1D9A08DA}"/>
              </a:ext>
            </a:extLst>
          </p:cNvPr>
          <p:cNvSpPr/>
          <p:nvPr/>
        </p:nvSpPr>
        <p:spPr>
          <a:xfrm>
            <a:off x="10331501" y="4464202"/>
            <a:ext cx="190500" cy="2259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288115-E922-0F49-8750-8946E8B24663}"/>
              </a:ext>
            </a:extLst>
          </p:cNvPr>
          <p:cNvSpPr txBox="1"/>
          <p:nvPr/>
        </p:nvSpPr>
        <p:spPr>
          <a:xfrm>
            <a:off x="490234" y="5651359"/>
            <a:ext cx="112115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implement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Loom,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should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lot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shaping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queues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hardware,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which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exists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queue</a:t>
            </a:r>
          </a:p>
          <a:p>
            <a:r>
              <a:rPr kumimoji="1" lang="en-US" altLang="zh-CN" sz="2000" dirty="0"/>
              <a:t>number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size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NIC.</a:t>
            </a:r>
          </a:p>
        </p:txBody>
      </p:sp>
    </p:spTree>
    <p:extLst>
      <p:ext uri="{BB962C8B-B14F-4D97-AF65-F5344CB8AC3E}">
        <p14:creationId xmlns:p14="http://schemas.microsoft.com/office/powerpoint/2010/main" val="1203400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F26489-353B-AC40-9CAB-EAE6FD4D8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Insight: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because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wall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rank</a:t>
            </a:r>
            <a:endParaRPr kumimoji="1" lang="zh-CN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E0877-F3B9-6744-9A73-C25E580388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2296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ADBDD-4C97-524C-AADC-2DD5B6424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342900"/>
            <a:ext cx="10515600" cy="5732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600" dirty="0"/>
              <a:t>Solution: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Set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a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global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shaping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queue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in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PIFO</a:t>
            </a:r>
          </a:p>
          <a:p>
            <a:pPr marL="0" indent="0">
              <a:buNone/>
            </a:pPr>
            <a:r>
              <a:rPr kumimoji="1" lang="en-US" altLang="zh-CN" sz="3600" dirty="0"/>
              <a:t>Procedures:</a:t>
            </a:r>
          </a:p>
          <a:p>
            <a:pPr marL="514350" indent="-514350">
              <a:buAutoNum type="arabicPeriod"/>
            </a:pP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traffic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placed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queues</a:t>
            </a:r>
          </a:p>
          <a:p>
            <a:pPr marL="514350" indent="-514350">
              <a:buAutoNum type="arabicPeriod"/>
            </a:pP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packet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dequeued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before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time,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placed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global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queue</a:t>
            </a:r>
          </a:p>
          <a:p>
            <a:pPr marL="514350" indent="-514350">
              <a:buAutoNum type="arabicPeriod"/>
            </a:pPr>
            <a:r>
              <a:rPr kumimoji="1" lang="en-US" altLang="zh-CN" dirty="0"/>
              <a:t>After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shaping,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packet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placed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11B0A1-9BD8-774C-84B5-BD2F01DE7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3429000"/>
            <a:ext cx="7188200" cy="32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5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7BF8-DB82-DD43-864A-E227433B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Contributions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15E6C-C66B-7545-A3C7-93E2F6144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1.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Specification: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new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network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policy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abstraction: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restricted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directed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acyclic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graphs(DAGs)</a:t>
            </a:r>
          </a:p>
          <a:p>
            <a:endParaRPr kumimoji="1" lang="en-US" altLang="zh-CN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2.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Enforcement: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new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programmable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packet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scheduling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hierarchy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designed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for</a:t>
            </a:r>
            <a:r>
              <a:rPr kumimoji="1"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bg1">
                    <a:lumMod val="95000"/>
                  </a:schemeClr>
                </a:solidFill>
              </a:rPr>
              <a:t>NICs</a:t>
            </a:r>
            <a:endParaRPr kumimoji="1" lang="en-HK" altLang="zh-CN" dirty="0">
              <a:solidFill>
                <a:schemeClr val="bg1">
                  <a:lumMod val="95000"/>
                </a:schemeClr>
              </a:solidFill>
            </a:endParaRPr>
          </a:p>
          <a:p>
            <a:endParaRPr kumimoji="1" lang="en-HK" altLang="zh-CN" dirty="0"/>
          </a:p>
          <a:p>
            <a:pPr marL="0" indent="0">
              <a:buNone/>
            </a:pPr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/>
              <a:t>Updating: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efficient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OS/NIC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interface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10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1706-DE4F-4E41-8BB9-7E7A800F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AE8B3-EEB1-F74C-9B48-894D4986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</a:p>
          <a:p>
            <a:r>
              <a:rPr kumimoji="1" lang="en-US" altLang="zh-CN" dirty="0"/>
              <a:t>Contributions</a:t>
            </a:r>
          </a:p>
          <a:p>
            <a:r>
              <a:rPr kumimoji="1" lang="en-US" altLang="zh-CN" dirty="0"/>
              <a:t>Evaluation</a:t>
            </a:r>
          </a:p>
          <a:p>
            <a:r>
              <a:rPr kumimoji="1" lang="en-US" altLang="zh-CN" dirty="0"/>
              <a:t>Conclusion</a:t>
            </a:r>
          </a:p>
          <a:p>
            <a:r>
              <a:rPr kumimoji="1" lang="en-US" altLang="zh-CN" dirty="0"/>
              <a:t>Weakness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23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96A0-F01C-0947-A6ED-7ABD36A58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PCIe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Limitations</a:t>
            </a:r>
            <a:endParaRPr kumimoji="1" lang="zh-CN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2685B6E-098D-A142-969E-B2331435533A}"/>
              </a:ext>
            </a:extLst>
          </p:cNvPr>
          <p:cNvSpPr txBox="1"/>
          <p:nvPr/>
        </p:nvSpPr>
        <p:spPr>
          <a:xfrm>
            <a:off x="5544197" y="1427988"/>
            <a:ext cx="61480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90" dirty="0">
                <a:solidFill>
                  <a:srgbClr val="44546A"/>
                </a:solidFill>
                <a:latin typeface="Trebuchet MS"/>
                <a:cs typeface="Trebuchet MS"/>
              </a:rPr>
              <a:t>NIC </a:t>
            </a:r>
            <a:r>
              <a:rPr sz="3200" spc="-120" dirty="0">
                <a:solidFill>
                  <a:srgbClr val="44546A"/>
                </a:solidFill>
                <a:latin typeface="Trebuchet MS"/>
                <a:cs typeface="Trebuchet MS"/>
              </a:rPr>
              <a:t>doorbell </a:t>
            </a:r>
            <a:r>
              <a:rPr sz="3200" spc="-105" dirty="0">
                <a:solidFill>
                  <a:srgbClr val="44546A"/>
                </a:solidFill>
                <a:latin typeface="Trebuchet MS"/>
                <a:cs typeface="Trebuchet MS"/>
              </a:rPr>
              <a:t>and </a:t>
            </a:r>
            <a:r>
              <a:rPr sz="3200" spc="-140" dirty="0">
                <a:solidFill>
                  <a:srgbClr val="44546A"/>
                </a:solidFill>
                <a:latin typeface="Trebuchet MS"/>
                <a:cs typeface="Trebuchet MS"/>
              </a:rPr>
              <a:t>update</a:t>
            </a:r>
            <a:r>
              <a:rPr sz="3200" spc="-645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3200" spc="-155" dirty="0">
                <a:solidFill>
                  <a:srgbClr val="44546A"/>
                </a:solidFill>
                <a:latin typeface="Trebuchet MS"/>
                <a:cs typeface="Trebuchet MS"/>
              </a:rPr>
              <a:t>limitations:</a:t>
            </a:r>
            <a:r>
              <a:rPr sz="3150" spc="-232" baseline="26455" dirty="0">
                <a:solidFill>
                  <a:srgbClr val="44546A"/>
                </a:solidFill>
                <a:latin typeface="Trebuchet MS"/>
                <a:cs typeface="Trebuchet MS"/>
              </a:rPr>
              <a:t>1</a:t>
            </a:r>
            <a:endParaRPr sz="3150" baseline="26455">
              <a:latin typeface="Trebuchet MS"/>
              <a:cs typeface="Trebuchet MS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BFFB9F1E-41F3-DB4E-AADC-6A9FA46BD323}"/>
              </a:ext>
            </a:extLst>
          </p:cNvPr>
          <p:cNvSpPr/>
          <p:nvPr/>
        </p:nvSpPr>
        <p:spPr>
          <a:xfrm>
            <a:off x="4791836" y="1735048"/>
            <a:ext cx="0" cy="3841750"/>
          </a:xfrm>
          <a:custGeom>
            <a:avLst/>
            <a:gdLst/>
            <a:ahLst/>
            <a:cxnLst/>
            <a:rect l="l" t="t" r="r" b="b"/>
            <a:pathLst>
              <a:path h="3841750">
                <a:moveTo>
                  <a:pt x="0" y="0"/>
                </a:moveTo>
                <a:lnTo>
                  <a:pt x="1" y="3841482"/>
                </a:lnTo>
              </a:path>
            </a:pathLst>
          </a:custGeom>
          <a:ln w="50800">
            <a:solidFill>
              <a:srgbClr val="AB3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9B4BC99-98B9-5E40-BAB9-7A52CC60F7F4}"/>
              </a:ext>
            </a:extLst>
          </p:cNvPr>
          <p:cNvSpPr/>
          <p:nvPr/>
        </p:nvSpPr>
        <p:spPr>
          <a:xfrm>
            <a:off x="704010" y="3820972"/>
            <a:ext cx="3336925" cy="1619885"/>
          </a:xfrm>
          <a:custGeom>
            <a:avLst/>
            <a:gdLst/>
            <a:ahLst/>
            <a:cxnLst/>
            <a:rect l="l" t="t" r="r" b="b"/>
            <a:pathLst>
              <a:path w="3336925" h="1619885">
                <a:moveTo>
                  <a:pt x="0" y="269977"/>
                </a:moveTo>
                <a:lnTo>
                  <a:pt x="4349" y="221448"/>
                </a:lnTo>
                <a:lnTo>
                  <a:pt x="16890" y="175773"/>
                </a:lnTo>
                <a:lnTo>
                  <a:pt x="36859" y="133714"/>
                </a:lnTo>
                <a:lnTo>
                  <a:pt x="63495" y="96034"/>
                </a:lnTo>
                <a:lnTo>
                  <a:pt x="96034" y="63495"/>
                </a:lnTo>
                <a:lnTo>
                  <a:pt x="133714" y="36859"/>
                </a:lnTo>
                <a:lnTo>
                  <a:pt x="175773" y="16890"/>
                </a:lnTo>
                <a:lnTo>
                  <a:pt x="221448" y="4349"/>
                </a:lnTo>
                <a:lnTo>
                  <a:pt x="269977" y="0"/>
                </a:lnTo>
                <a:lnTo>
                  <a:pt x="3066381" y="0"/>
                </a:lnTo>
                <a:lnTo>
                  <a:pt x="3114912" y="4349"/>
                </a:lnTo>
                <a:lnTo>
                  <a:pt x="3160588" y="16890"/>
                </a:lnTo>
                <a:lnTo>
                  <a:pt x="3202647" y="36859"/>
                </a:lnTo>
                <a:lnTo>
                  <a:pt x="3240328" y="63495"/>
                </a:lnTo>
                <a:lnTo>
                  <a:pt x="3272867" y="96034"/>
                </a:lnTo>
                <a:lnTo>
                  <a:pt x="3299502" y="133714"/>
                </a:lnTo>
                <a:lnTo>
                  <a:pt x="3319471" y="175773"/>
                </a:lnTo>
                <a:lnTo>
                  <a:pt x="3332012" y="221448"/>
                </a:lnTo>
                <a:lnTo>
                  <a:pt x="3336361" y="269977"/>
                </a:lnTo>
                <a:lnTo>
                  <a:pt x="3336361" y="1349850"/>
                </a:lnTo>
                <a:lnTo>
                  <a:pt x="3332012" y="1398378"/>
                </a:lnTo>
                <a:lnTo>
                  <a:pt x="3319471" y="1444053"/>
                </a:lnTo>
                <a:lnTo>
                  <a:pt x="3299502" y="1486112"/>
                </a:lnTo>
                <a:lnTo>
                  <a:pt x="3272867" y="1523793"/>
                </a:lnTo>
                <a:lnTo>
                  <a:pt x="3240328" y="1556333"/>
                </a:lnTo>
                <a:lnTo>
                  <a:pt x="3202647" y="1582969"/>
                </a:lnTo>
                <a:lnTo>
                  <a:pt x="3160588" y="1602939"/>
                </a:lnTo>
                <a:lnTo>
                  <a:pt x="3114912" y="1615480"/>
                </a:lnTo>
                <a:lnTo>
                  <a:pt x="3066381" y="1619830"/>
                </a:lnTo>
                <a:lnTo>
                  <a:pt x="269977" y="1619830"/>
                </a:lnTo>
                <a:lnTo>
                  <a:pt x="221448" y="1615480"/>
                </a:lnTo>
                <a:lnTo>
                  <a:pt x="175773" y="1602939"/>
                </a:lnTo>
                <a:lnTo>
                  <a:pt x="133714" y="1582969"/>
                </a:lnTo>
                <a:lnTo>
                  <a:pt x="96034" y="1556333"/>
                </a:lnTo>
                <a:lnTo>
                  <a:pt x="63495" y="1523793"/>
                </a:lnTo>
                <a:lnTo>
                  <a:pt x="36859" y="1486112"/>
                </a:lnTo>
                <a:lnTo>
                  <a:pt x="16890" y="1444053"/>
                </a:lnTo>
                <a:lnTo>
                  <a:pt x="4349" y="1398378"/>
                </a:lnTo>
                <a:lnTo>
                  <a:pt x="0" y="1349850"/>
                </a:lnTo>
                <a:lnTo>
                  <a:pt x="0" y="269977"/>
                </a:lnTo>
                <a:close/>
              </a:path>
            </a:pathLst>
          </a:custGeom>
          <a:ln w="3810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5FDD241-7EE7-B94F-834E-797397E7BD85}"/>
              </a:ext>
            </a:extLst>
          </p:cNvPr>
          <p:cNvSpPr txBox="1"/>
          <p:nvPr/>
        </p:nvSpPr>
        <p:spPr>
          <a:xfrm>
            <a:off x="861824" y="4985004"/>
            <a:ext cx="3879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solidFill>
                  <a:srgbClr val="525252"/>
                </a:solidFill>
                <a:latin typeface="Trebuchet MS"/>
                <a:cs typeface="Trebuchet MS"/>
              </a:rPr>
              <a:t>NIC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1214B5B3-6205-8C4A-B8F8-4292325C6DEA}"/>
              </a:ext>
            </a:extLst>
          </p:cNvPr>
          <p:cNvSpPr/>
          <p:nvPr/>
        </p:nvSpPr>
        <p:spPr>
          <a:xfrm>
            <a:off x="924350" y="3953357"/>
            <a:ext cx="2648585" cy="970915"/>
          </a:xfrm>
          <a:custGeom>
            <a:avLst/>
            <a:gdLst/>
            <a:ahLst/>
            <a:cxnLst/>
            <a:rect l="l" t="t" r="r" b="b"/>
            <a:pathLst>
              <a:path w="2648585" h="970914">
                <a:moveTo>
                  <a:pt x="0" y="161722"/>
                </a:moveTo>
                <a:lnTo>
                  <a:pt x="5776" y="118729"/>
                </a:lnTo>
                <a:lnTo>
                  <a:pt x="22079" y="80097"/>
                </a:lnTo>
                <a:lnTo>
                  <a:pt x="47367" y="47367"/>
                </a:lnTo>
                <a:lnTo>
                  <a:pt x="80097" y="22079"/>
                </a:lnTo>
                <a:lnTo>
                  <a:pt x="118729" y="5776"/>
                </a:lnTo>
                <a:lnTo>
                  <a:pt x="161722" y="0"/>
                </a:lnTo>
                <a:lnTo>
                  <a:pt x="2486861" y="0"/>
                </a:lnTo>
                <a:lnTo>
                  <a:pt x="2529851" y="5776"/>
                </a:lnTo>
                <a:lnTo>
                  <a:pt x="2568482" y="22079"/>
                </a:lnTo>
                <a:lnTo>
                  <a:pt x="2601212" y="47367"/>
                </a:lnTo>
                <a:lnTo>
                  <a:pt x="2626500" y="80097"/>
                </a:lnTo>
                <a:lnTo>
                  <a:pt x="2642804" y="118729"/>
                </a:lnTo>
                <a:lnTo>
                  <a:pt x="2648581" y="161722"/>
                </a:lnTo>
                <a:lnTo>
                  <a:pt x="2648581" y="808583"/>
                </a:lnTo>
                <a:lnTo>
                  <a:pt x="2642804" y="851575"/>
                </a:lnTo>
                <a:lnTo>
                  <a:pt x="2626500" y="890207"/>
                </a:lnTo>
                <a:lnTo>
                  <a:pt x="2601212" y="922938"/>
                </a:lnTo>
                <a:lnTo>
                  <a:pt x="2568482" y="948225"/>
                </a:lnTo>
                <a:lnTo>
                  <a:pt x="2529851" y="964528"/>
                </a:lnTo>
                <a:lnTo>
                  <a:pt x="2486861" y="970305"/>
                </a:lnTo>
                <a:lnTo>
                  <a:pt x="161722" y="970305"/>
                </a:lnTo>
                <a:lnTo>
                  <a:pt x="118729" y="964528"/>
                </a:lnTo>
                <a:lnTo>
                  <a:pt x="80097" y="948225"/>
                </a:lnTo>
                <a:lnTo>
                  <a:pt x="47367" y="922938"/>
                </a:lnTo>
                <a:lnTo>
                  <a:pt x="22079" y="890207"/>
                </a:lnTo>
                <a:lnTo>
                  <a:pt x="5776" y="851575"/>
                </a:lnTo>
                <a:lnTo>
                  <a:pt x="0" y="808583"/>
                </a:lnTo>
                <a:lnTo>
                  <a:pt x="0" y="161722"/>
                </a:lnTo>
                <a:close/>
              </a:path>
            </a:pathLst>
          </a:custGeom>
          <a:ln w="3810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9C065030-B481-DE4E-8BF6-58EC0C592D3E}"/>
              </a:ext>
            </a:extLst>
          </p:cNvPr>
          <p:cNvSpPr/>
          <p:nvPr/>
        </p:nvSpPr>
        <p:spPr>
          <a:xfrm>
            <a:off x="1483398" y="3598850"/>
            <a:ext cx="2139315" cy="0"/>
          </a:xfrm>
          <a:custGeom>
            <a:avLst/>
            <a:gdLst/>
            <a:ahLst/>
            <a:cxnLst/>
            <a:rect l="l" t="t" r="r" b="b"/>
            <a:pathLst>
              <a:path w="2139315">
                <a:moveTo>
                  <a:pt x="0" y="0"/>
                </a:moveTo>
                <a:lnTo>
                  <a:pt x="2139048" y="0"/>
                </a:lnTo>
              </a:path>
            </a:pathLst>
          </a:custGeom>
          <a:ln w="38101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CCE9CBE4-9AB0-5949-9739-2190FA77290A}"/>
              </a:ext>
            </a:extLst>
          </p:cNvPr>
          <p:cNvSpPr/>
          <p:nvPr/>
        </p:nvSpPr>
        <p:spPr>
          <a:xfrm>
            <a:off x="955672" y="2611805"/>
            <a:ext cx="2065020" cy="545465"/>
          </a:xfrm>
          <a:custGeom>
            <a:avLst/>
            <a:gdLst/>
            <a:ahLst/>
            <a:cxnLst/>
            <a:rect l="l" t="t" r="r" b="b"/>
            <a:pathLst>
              <a:path w="2065020" h="545464">
                <a:moveTo>
                  <a:pt x="0" y="90823"/>
                </a:moveTo>
                <a:lnTo>
                  <a:pt x="7137" y="55470"/>
                </a:lnTo>
                <a:lnTo>
                  <a:pt x="26601" y="26601"/>
                </a:lnTo>
                <a:lnTo>
                  <a:pt x="55470" y="7137"/>
                </a:lnTo>
                <a:lnTo>
                  <a:pt x="90822" y="0"/>
                </a:lnTo>
                <a:lnTo>
                  <a:pt x="1974181" y="0"/>
                </a:lnTo>
                <a:lnTo>
                  <a:pt x="2009534" y="7137"/>
                </a:lnTo>
                <a:lnTo>
                  <a:pt x="2038406" y="26601"/>
                </a:lnTo>
                <a:lnTo>
                  <a:pt x="2057872" y="55470"/>
                </a:lnTo>
                <a:lnTo>
                  <a:pt x="2065011" y="90823"/>
                </a:lnTo>
                <a:lnTo>
                  <a:pt x="2065011" y="454102"/>
                </a:lnTo>
                <a:lnTo>
                  <a:pt x="2057872" y="489454"/>
                </a:lnTo>
                <a:lnTo>
                  <a:pt x="2038406" y="518323"/>
                </a:lnTo>
                <a:lnTo>
                  <a:pt x="2009534" y="537787"/>
                </a:lnTo>
                <a:lnTo>
                  <a:pt x="1974181" y="544925"/>
                </a:lnTo>
                <a:lnTo>
                  <a:pt x="90822" y="544925"/>
                </a:lnTo>
                <a:lnTo>
                  <a:pt x="55470" y="537787"/>
                </a:lnTo>
                <a:lnTo>
                  <a:pt x="26601" y="518323"/>
                </a:lnTo>
                <a:lnTo>
                  <a:pt x="7137" y="489454"/>
                </a:lnTo>
                <a:lnTo>
                  <a:pt x="0" y="454102"/>
                </a:lnTo>
                <a:lnTo>
                  <a:pt x="0" y="90823"/>
                </a:lnTo>
                <a:close/>
              </a:path>
            </a:pathLst>
          </a:custGeom>
          <a:ln w="3810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3077B25A-2994-0A48-A959-2D9C6B1F4373}"/>
              </a:ext>
            </a:extLst>
          </p:cNvPr>
          <p:cNvSpPr txBox="1"/>
          <p:nvPr/>
        </p:nvSpPr>
        <p:spPr>
          <a:xfrm>
            <a:off x="1788947" y="2657347"/>
            <a:ext cx="398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525252"/>
                </a:solidFill>
                <a:latin typeface="Trebuchet MS"/>
                <a:cs typeface="Trebuchet MS"/>
              </a:rPr>
              <a:t>A</a:t>
            </a:r>
            <a:r>
              <a:rPr sz="1800" spc="-35" dirty="0">
                <a:solidFill>
                  <a:srgbClr val="525252"/>
                </a:solidFill>
                <a:latin typeface="Trebuchet MS"/>
                <a:cs typeface="Trebuchet MS"/>
              </a:rPr>
              <a:t>p</a:t>
            </a:r>
            <a:r>
              <a:rPr sz="1800" spc="-60" dirty="0">
                <a:solidFill>
                  <a:srgbClr val="525252"/>
                </a:solidFill>
                <a:latin typeface="Trebuchet MS"/>
                <a:cs typeface="Trebuchet MS"/>
              </a:rPr>
              <a:t>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9BB01D6D-8130-AF45-B6FB-B447863B4F5D}"/>
              </a:ext>
            </a:extLst>
          </p:cNvPr>
          <p:cNvSpPr/>
          <p:nvPr/>
        </p:nvSpPr>
        <p:spPr>
          <a:xfrm>
            <a:off x="689293" y="2002408"/>
            <a:ext cx="2726690" cy="1409700"/>
          </a:xfrm>
          <a:custGeom>
            <a:avLst/>
            <a:gdLst/>
            <a:ahLst/>
            <a:cxnLst/>
            <a:rect l="l" t="t" r="r" b="b"/>
            <a:pathLst>
              <a:path w="2726690" h="1409700">
                <a:moveTo>
                  <a:pt x="0" y="234861"/>
                </a:moveTo>
                <a:lnTo>
                  <a:pt x="4771" y="187528"/>
                </a:lnTo>
                <a:lnTo>
                  <a:pt x="18456" y="143442"/>
                </a:lnTo>
                <a:lnTo>
                  <a:pt x="40110" y="103548"/>
                </a:lnTo>
                <a:lnTo>
                  <a:pt x="68789" y="68789"/>
                </a:lnTo>
                <a:lnTo>
                  <a:pt x="103548" y="40110"/>
                </a:lnTo>
                <a:lnTo>
                  <a:pt x="143442" y="18456"/>
                </a:lnTo>
                <a:lnTo>
                  <a:pt x="187528" y="4771"/>
                </a:lnTo>
                <a:lnTo>
                  <a:pt x="234861" y="0"/>
                </a:lnTo>
                <a:lnTo>
                  <a:pt x="2491451" y="0"/>
                </a:lnTo>
                <a:lnTo>
                  <a:pt x="2538784" y="4771"/>
                </a:lnTo>
                <a:lnTo>
                  <a:pt x="2582869" y="18456"/>
                </a:lnTo>
                <a:lnTo>
                  <a:pt x="2622764" y="40110"/>
                </a:lnTo>
                <a:lnTo>
                  <a:pt x="2657522" y="68789"/>
                </a:lnTo>
                <a:lnTo>
                  <a:pt x="2686201" y="103548"/>
                </a:lnTo>
                <a:lnTo>
                  <a:pt x="2707855" y="143442"/>
                </a:lnTo>
                <a:lnTo>
                  <a:pt x="2721540" y="187528"/>
                </a:lnTo>
                <a:lnTo>
                  <a:pt x="2726311" y="234861"/>
                </a:lnTo>
                <a:lnTo>
                  <a:pt x="2726311" y="1174290"/>
                </a:lnTo>
                <a:lnTo>
                  <a:pt x="2721540" y="1221623"/>
                </a:lnTo>
                <a:lnTo>
                  <a:pt x="2707855" y="1265709"/>
                </a:lnTo>
                <a:lnTo>
                  <a:pt x="2686201" y="1305603"/>
                </a:lnTo>
                <a:lnTo>
                  <a:pt x="2657522" y="1340362"/>
                </a:lnTo>
                <a:lnTo>
                  <a:pt x="2622764" y="1369040"/>
                </a:lnTo>
                <a:lnTo>
                  <a:pt x="2582869" y="1390694"/>
                </a:lnTo>
                <a:lnTo>
                  <a:pt x="2538784" y="1404379"/>
                </a:lnTo>
                <a:lnTo>
                  <a:pt x="2491451" y="1409150"/>
                </a:lnTo>
                <a:lnTo>
                  <a:pt x="234861" y="1409150"/>
                </a:lnTo>
                <a:lnTo>
                  <a:pt x="187528" y="1404379"/>
                </a:lnTo>
                <a:lnTo>
                  <a:pt x="143442" y="1390694"/>
                </a:lnTo>
                <a:lnTo>
                  <a:pt x="103548" y="1369040"/>
                </a:lnTo>
                <a:lnTo>
                  <a:pt x="68789" y="1340362"/>
                </a:lnTo>
                <a:lnTo>
                  <a:pt x="40110" y="1305603"/>
                </a:lnTo>
                <a:lnTo>
                  <a:pt x="18456" y="1265709"/>
                </a:lnTo>
                <a:lnTo>
                  <a:pt x="4771" y="1221623"/>
                </a:lnTo>
                <a:lnTo>
                  <a:pt x="0" y="1174290"/>
                </a:lnTo>
                <a:lnTo>
                  <a:pt x="0" y="234861"/>
                </a:lnTo>
                <a:close/>
              </a:path>
            </a:pathLst>
          </a:custGeom>
          <a:ln w="3810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7F733399-E8A3-7642-ABAB-B50E0E3E3634}"/>
              </a:ext>
            </a:extLst>
          </p:cNvPr>
          <p:cNvSpPr txBox="1"/>
          <p:nvPr/>
        </p:nvSpPr>
        <p:spPr>
          <a:xfrm>
            <a:off x="1821675" y="2133091"/>
            <a:ext cx="458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737373"/>
                </a:solidFill>
                <a:latin typeface="Trebuchet MS"/>
                <a:cs typeface="Trebuchet MS"/>
              </a:rPr>
              <a:t>Co</a:t>
            </a:r>
            <a:r>
              <a:rPr sz="1800" spc="-105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800" spc="-90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94B0D031-D493-2C4E-B0A9-9EA2F44869FA}"/>
              </a:ext>
            </a:extLst>
          </p:cNvPr>
          <p:cNvSpPr/>
          <p:nvPr/>
        </p:nvSpPr>
        <p:spPr>
          <a:xfrm>
            <a:off x="1088819" y="4032503"/>
            <a:ext cx="393065" cy="336550"/>
          </a:xfrm>
          <a:custGeom>
            <a:avLst/>
            <a:gdLst/>
            <a:ahLst/>
            <a:cxnLst/>
            <a:rect l="l" t="t" r="r" b="b"/>
            <a:pathLst>
              <a:path w="393065" h="336550">
                <a:moveTo>
                  <a:pt x="0" y="56077"/>
                </a:moveTo>
                <a:lnTo>
                  <a:pt x="4406" y="34249"/>
                </a:lnTo>
                <a:lnTo>
                  <a:pt x="16424" y="16424"/>
                </a:lnTo>
                <a:lnTo>
                  <a:pt x="34249" y="4406"/>
                </a:lnTo>
                <a:lnTo>
                  <a:pt x="56077" y="0"/>
                </a:lnTo>
                <a:lnTo>
                  <a:pt x="336547" y="0"/>
                </a:lnTo>
                <a:lnTo>
                  <a:pt x="358375" y="4406"/>
                </a:lnTo>
                <a:lnTo>
                  <a:pt x="376200" y="16424"/>
                </a:lnTo>
                <a:lnTo>
                  <a:pt x="388218" y="34249"/>
                </a:lnTo>
                <a:lnTo>
                  <a:pt x="392625" y="56077"/>
                </a:lnTo>
                <a:lnTo>
                  <a:pt x="392625" y="280384"/>
                </a:lnTo>
                <a:lnTo>
                  <a:pt x="388218" y="302212"/>
                </a:lnTo>
                <a:lnTo>
                  <a:pt x="376200" y="320037"/>
                </a:lnTo>
                <a:lnTo>
                  <a:pt x="358375" y="332055"/>
                </a:lnTo>
                <a:lnTo>
                  <a:pt x="336547" y="336462"/>
                </a:lnTo>
                <a:lnTo>
                  <a:pt x="56077" y="336462"/>
                </a:lnTo>
                <a:lnTo>
                  <a:pt x="34249" y="332055"/>
                </a:lnTo>
                <a:lnTo>
                  <a:pt x="16424" y="320037"/>
                </a:lnTo>
                <a:lnTo>
                  <a:pt x="4406" y="302212"/>
                </a:lnTo>
                <a:lnTo>
                  <a:pt x="0" y="280384"/>
                </a:lnTo>
                <a:lnTo>
                  <a:pt x="0" y="56077"/>
                </a:lnTo>
                <a:close/>
              </a:path>
            </a:pathLst>
          </a:custGeom>
          <a:ln w="38100">
            <a:solidFill>
              <a:srgbClr val="7373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59EFBEE0-9E92-AB47-BE10-8F55607AC40C}"/>
              </a:ext>
            </a:extLst>
          </p:cNvPr>
          <p:cNvSpPr txBox="1"/>
          <p:nvPr/>
        </p:nvSpPr>
        <p:spPr>
          <a:xfrm>
            <a:off x="1166069" y="4100067"/>
            <a:ext cx="2374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525252"/>
                </a:solidFill>
                <a:latin typeface="Trebuchet MS"/>
                <a:cs typeface="Trebuchet MS"/>
              </a:rPr>
              <a:t>D</a:t>
            </a:r>
            <a:r>
              <a:rPr sz="1000" spc="-5" dirty="0">
                <a:solidFill>
                  <a:srgbClr val="525252"/>
                </a:solidFill>
                <a:latin typeface="Trebuchet MS"/>
                <a:cs typeface="Trebuchet MS"/>
              </a:rPr>
              <a:t>B</a:t>
            </a:r>
            <a:r>
              <a:rPr sz="1000" spc="-20" dirty="0">
                <a:solidFill>
                  <a:srgbClr val="525252"/>
                </a:solidFill>
                <a:latin typeface="Trebuchet MS"/>
                <a:cs typeface="Trebuchet MS"/>
              </a:rPr>
              <a:t>1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D9A60904-9736-8C41-9735-35D36A6963C2}"/>
              </a:ext>
            </a:extLst>
          </p:cNvPr>
          <p:cNvSpPr/>
          <p:nvPr/>
        </p:nvSpPr>
        <p:spPr>
          <a:xfrm>
            <a:off x="1646427" y="4021594"/>
            <a:ext cx="393065" cy="336550"/>
          </a:xfrm>
          <a:custGeom>
            <a:avLst/>
            <a:gdLst/>
            <a:ahLst/>
            <a:cxnLst/>
            <a:rect l="l" t="t" r="r" b="b"/>
            <a:pathLst>
              <a:path w="393064" h="336550">
                <a:moveTo>
                  <a:pt x="0" y="56077"/>
                </a:moveTo>
                <a:lnTo>
                  <a:pt x="4406" y="34249"/>
                </a:lnTo>
                <a:lnTo>
                  <a:pt x="16424" y="16424"/>
                </a:lnTo>
                <a:lnTo>
                  <a:pt x="34249" y="4406"/>
                </a:lnTo>
                <a:lnTo>
                  <a:pt x="56077" y="0"/>
                </a:lnTo>
                <a:lnTo>
                  <a:pt x="336547" y="0"/>
                </a:lnTo>
                <a:lnTo>
                  <a:pt x="358375" y="4406"/>
                </a:lnTo>
                <a:lnTo>
                  <a:pt x="376200" y="16424"/>
                </a:lnTo>
                <a:lnTo>
                  <a:pt x="388218" y="34249"/>
                </a:lnTo>
                <a:lnTo>
                  <a:pt x="392625" y="56077"/>
                </a:lnTo>
                <a:lnTo>
                  <a:pt x="392625" y="280384"/>
                </a:lnTo>
                <a:lnTo>
                  <a:pt x="388218" y="302212"/>
                </a:lnTo>
                <a:lnTo>
                  <a:pt x="376200" y="320037"/>
                </a:lnTo>
                <a:lnTo>
                  <a:pt x="358375" y="332055"/>
                </a:lnTo>
                <a:lnTo>
                  <a:pt x="336547" y="336462"/>
                </a:lnTo>
                <a:lnTo>
                  <a:pt x="56077" y="336462"/>
                </a:lnTo>
                <a:lnTo>
                  <a:pt x="34249" y="332055"/>
                </a:lnTo>
                <a:lnTo>
                  <a:pt x="16424" y="320037"/>
                </a:lnTo>
                <a:lnTo>
                  <a:pt x="4406" y="302212"/>
                </a:lnTo>
                <a:lnTo>
                  <a:pt x="0" y="280384"/>
                </a:lnTo>
                <a:lnTo>
                  <a:pt x="0" y="56077"/>
                </a:lnTo>
                <a:close/>
              </a:path>
            </a:pathLst>
          </a:custGeom>
          <a:ln w="38100">
            <a:solidFill>
              <a:srgbClr val="7373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C93BBC23-1BE3-7542-9538-BB1F31C4C80C}"/>
              </a:ext>
            </a:extLst>
          </p:cNvPr>
          <p:cNvSpPr txBox="1"/>
          <p:nvPr/>
        </p:nvSpPr>
        <p:spPr>
          <a:xfrm>
            <a:off x="1723682" y="4087876"/>
            <a:ext cx="2374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525252"/>
                </a:solidFill>
                <a:latin typeface="Trebuchet MS"/>
                <a:cs typeface="Trebuchet MS"/>
              </a:rPr>
              <a:t>D</a:t>
            </a:r>
            <a:r>
              <a:rPr sz="1000" spc="-5" dirty="0">
                <a:solidFill>
                  <a:srgbClr val="525252"/>
                </a:solidFill>
                <a:latin typeface="Trebuchet MS"/>
                <a:cs typeface="Trebuchet MS"/>
              </a:rPr>
              <a:t>B</a:t>
            </a:r>
            <a:r>
              <a:rPr sz="1000" spc="-20" dirty="0">
                <a:solidFill>
                  <a:srgbClr val="525252"/>
                </a:solidFill>
                <a:latin typeface="Trebuchet MS"/>
                <a:cs typeface="Trebuchet MS"/>
              </a:rPr>
              <a:t>2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61B81DA7-2302-AA4E-B205-BA1E9A7BC289}"/>
              </a:ext>
            </a:extLst>
          </p:cNvPr>
          <p:cNvSpPr/>
          <p:nvPr/>
        </p:nvSpPr>
        <p:spPr>
          <a:xfrm>
            <a:off x="2204046" y="4014241"/>
            <a:ext cx="393065" cy="336550"/>
          </a:xfrm>
          <a:custGeom>
            <a:avLst/>
            <a:gdLst/>
            <a:ahLst/>
            <a:cxnLst/>
            <a:rect l="l" t="t" r="r" b="b"/>
            <a:pathLst>
              <a:path w="393064" h="336550">
                <a:moveTo>
                  <a:pt x="0" y="56077"/>
                </a:moveTo>
                <a:lnTo>
                  <a:pt x="4406" y="34249"/>
                </a:lnTo>
                <a:lnTo>
                  <a:pt x="16424" y="16424"/>
                </a:lnTo>
                <a:lnTo>
                  <a:pt x="34249" y="4406"/>
                </a:lnTo>
                <a:lnTo>
                  <a:pt x="56077" y="0"/>
                </a:lnTo>
                <a:lnTo>
                  <a:pt x="336547" y="0"/>
                </a:lnTo>
                <a:lnTo>
                  <a:pt x="358375" y="4406"/>
                </a:lnTo>
                <a:lnTo>
                  <a:pt x="376200" y="16424"/>
                </a:lnTo>
                <a:lnTo>
                  <a:pt x="388218" y="34249"/>
                </a:lnTo>
                <a:lnTo>
                  <a:pt x="392625" y="56077"/>
                </a:lnTo>
                <a:lnTo>
                  <a:pt x="392625" y="280384"/>
                </a:lnTo>
                <a:lnTo>
                  <a:pt x="388218" y="302212"/>
                </a:lnTo>
                <a:lnTo>
                  <a:pt x="376200" y="320037"/>
                </a:lnTo>
                <a:lnTo>
                  <a:pt x="358375" y="332055"/>
                </a:lnTo>
                <a:lnTo>
                  <a:pt x="336547" y="336462"/>
                </a:lnTo>
                <a:lnTo>
                  <a:pt x="56077" y="336462"/>
                </a:lnTo>
                <a:lnTo>
                  <a:pt x="34249" y="332055"/>
                </a:lnTo>
                <a:lnTo>
                  <a:pt x="16424" y="320037"/>
                </a:lnTo>
                <a:lnTo>
                  <a:pt x="4406" y="302212"/>
                </a:lnTo>
                <a:lnTo>
                  <a:pt x="0" y="280384"/>
                </a:lnTo>
                <a:lnTo>
                  <a:pt x="0" y="56077"/>
                </a:lnTo>
                <a:close/>
              </a:path>
            </a:pathLst>
          </a:custGeom>
          <a:ln w="38100">
            <a:solidFill>
              <a:srgbClr val="7373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EF75DEE7-3945-E045-9BAE-A4BD44200BFB}"/>
              </a:ext>
            </a:extLst>
          </p:cNvPr>
          <p:cNvSpPr txBox="1"/>
          <p:nvPr/>
        </p:nvSpPr>
        <p:spPr>
          <a:xfrm>
            <a:off x="2281301" y="4081779"/>
            <a:ext cx="2374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525252"/>
                </a:solidFill>
                <a:latin typeface="Trebuchet MS"/>
                <a:cs typeface="Trebuchet MS"/>
              </a:rPr>
              <a:t>D</a:t>
            </a:r>
            <a:r>
              <a:rPr sz="1000" spc="-5" dirty="0">
                <a:solidFill>
                  <a:srgbClr val="525252"/>
                </a:solidFill>
                <a:latin typeface="Trebuchet MS"/>
                <a:cs typeface="Trebuchet MS"/>
              </a:rPr>
              <a:t>B</a:t>
            </a:r>
            <a:r>
              <a:rPr sz="1000" spc="-20" dirty="0">
                <a:solidFill>
                  <a:srgbClr val="525252"/>
                </a:solidFill>
                <a:latin typeface="Trebuchet MS"/>
                <a:cs typeface="Trebuchet MS"/>
              </a:rPr>
              <a:t>3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6C61711F-AE17-FE41-B277-9585F1D9DB6A}"/>
              </a:ext>
            </a:extLst>
          </p:cNvPr>
          <p:cNvSpPr/>
          <p:nvPr/>
        </p:nvSpPr>
        <p:spPr>
          <a:xfrm>
            <a:off x="1253811" y="4470730"/>
            <a:ext cx="393065" cy="336550"/>
          </a:xfrm>
          <a:custGeom>
            <a:avLst/>
            <a:gdLst/>
            <a:ahLst/>
            <a:cxnLst/>
            <a:rect l="l" t="t" r="r" b="b"/>
            <a:pathLst>
              <a:path w="393064" h="336550">
                <a:moveTo>
                  <a:pt x="0" y="56077"/>
                </a:moveTo>
                <a:lnTo>
                  <a:pt x="4406" y="34249"/>
                </a:lnTo>
                <a:lnTo>
                  <a:pt x="16424" y="16424"/>
                </a:lnTo>
                <a:lnTo>
                  <a:pt x="34249" y="4406"/>
                </a:lnTo>
                <a:lnTo>
                  <a:pt x="56077" y="0"/>
                </a:lnTo>
                <a:lnTo>
                  <a:pt x="336547" y="0"/>
                </a:lnTo>
                <a:lnTo>
                  <a:pt x="358375" y="4406"/>
                </a:lnTo>
                <a:lnTo>
                  <a:pt x="376200" y="16424"/>
                </a:lnTo>
                <a:lnTo>
                  <a:pt x="388218" y="34249"/>
                </a:lnTo>
                <a:lnTo>
                  <a:pt x="392625" y="56077"/>
                </a:lnTo>
                <a:lnTo>
                  <a:pt x="392625" y="280384"/>
                </a:lnTo>
                <a:lnTo>
                  <a:pt x="388218" y="302212"/>
                </a:lnTo>
                <a:lnTo>
                  <a:pt x="376200" y="320037"/>
                </a:lnTo>
                <a:lnTo>
                  <a:pt x="358375" y="332055"/>
                </a:lnTo>
                <a:lnTo>
                  <a:pt x="336547" y="336462"/>
                </a:lnTo>
                <a:lnTo>
                  <a:pt x="56077" y="336462"/>
                </a:lnTo>
                <a:lnTo>
                  <a:pt x="34249" y="332055"/>
                </a:lnTo>
                <a:lnTo>
                  <a:pt x="16424" y="320037"/>
                </a:lnTo>
                <a:lnTo>
                  <a:pt x="4406" y="302212"/>
                </a:lnTo>
                <a:lnTo>
                  <a:pt x="0" y="280384"/>
                </a:lnTo>
                <a:lnTo>
                  <a:pt x="0" y="56077"/>
                </a:lnTo>
                <a:close/>
              </a:path>
            </a:pathLst>
          </a:custGeom>
          <a:ln w="38100">
            <a:solidFill>
              <a:srgbClr val="7373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F5FB6FFA-BF0C-1642-B8EE-E11B3CAF30FF}"/>
              </a:ext>
            </a:extLst>
          </p:cNvPr>
          <p:cNvSpPr txBox="1"/>
          <p:nvPr/>
        </p:nvSpPr>
        <p:spPr>
          <a:xfrm>
            <a:off x="1331061" y="4535932"/>
            <a:ext cx="2374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525252"/>
                </a:solidFill>
                <a:latin typeface="Trebuchet MS"/>
                <a:cs typeface="Trebuchet MS"/>
              </a:rPr>
              <a:t>D</a:t>
            </a:r>
            <a:r>
              <a:rPr sz="1000" spc="-5" dirty="0">
                <a:solidFill>
                  <a:srgbClr val="525252"/>
                </a:solidFill>
                <a:latin typeface="Trebuchet MS"/>
                <a:cs typeface="Trebuchet MS"/>
              </a:rPr>
              <a:t>B</a:t>
            </a:r>
            <a:r>
              <a:rPr sz="1000" spc="-20" dirty="0">
                <a:solidFill>
                  <a:srgbClr val="525252"/>
                </a:solidFill>
                <a:latin typeface="Trebuchet MS"/>
                <a:cs typeface="Trebuchet MS"/>
              </a:rPr>
              <a:t>4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0A094318-514B-5C4B-9839-8783D6970216}"/>
              </a:ext>
            </a:extLst>
          </p:cNvPr>
          <p:cNvSpPr txBox="1"/>
          <p:nvPr/>
        </p:nvSpPr>
        <p:spPr>
          <a:xfrm>
            <a:off x="1787309" y="4401820"/>
            <a:ext cx="1657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75" dirty="0">
                <a:solidFill>
                  <a:srgbClr val="525252"/>
                </a:solidFill>
                <a:latin typeface="Trebuchet MS"/>
                <a:cs typeface="Trebuchet MS"/>
              </a:rPr>
              <a:t>…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7A88F315-A6FB-3A44-97AA-69EB82B18C25}"/>
              </a:ext>
            </a:extLst>
          </p:cNvPr>
          <p:cNvSpPr/>
          <p:nvPr/>
        </p:nvSpPr>
        <p:spPr>
          <a:xfrm>
            <a:off x="2021484" y="4472495"/>
            <a:ext cx="540385" cy="336550"/>
          </a:xfrm>
          <a:custGeom>
            <a:avLst/>
            <a:gdLst/>
            <a:ahLst/>
            <a:cxnLst/>
            <a:rect l="l" t="t" r="r" b="b"/>
            <a:pathLst>
              <a:path w="540385" h="336550">
                <a:moveTo>
                  <a:pt x="0" y="56078"/>
                </a:moveTo>
                <a:lnTo>
                  <a:pt x="4406" y="34250"/>
                </a:lnTo>
                <a:lnTo>
                  <a:pt x="16424" y="16424"/>
                </a:lnTo>
                <a:lnTo>
                  <a:pt x="34249" y="4406"/>
                </a:lnTo>
                <a:lnTo>
                  <a:pt x="56078" y="0"/>
                </a:lnTo>
                <a:lnTo>
                  <a:pt x="483882" y="0"/>
                </a:lnTo>
                <a:lnTo>
                  <a:pt x="505710" y="4406"/>
                </a:lnTo>
                <a:lnTo>
                  <a:pt x="523535" y="16424"/>
                </a:lnTo>
                <a:lnTo>
                  <a:pt x="535553" y="34250"/>
                </a:lnTo>
                <a:lnTo>
                  <a:pt x="539960" y="56078"/>
                </a:lnTo>
                <a:lnTo>
                  <a:pt x="539960" y="280384"/>
                </a:lnTo>
                <a:lnTo>
                  <a:pt x="535553" y="302212"/>
                </a:lnTo>
                <a:lnTo>
                  <a:pt x="523535" y="320037"/>
                </a:lnTo>
                <a:lnTo>
                  <a:pt x="505710" y="332055"/>
                </a:lnTo>
                <a:lnTo>
                  <a:pt x="483882" y="336462"/>
                </a:lnTo>
                <a:lnTo>
                  <a:pt x="56078" y="336462"/>
                </a:lnTo>
                <a:lnTo>
                  <a:pt x="34249" y="332055"/>
                </a:lnTo>
                <a:lnTo>
                  <a:pt x="16424" y="320037"/>
                </a:lnTo>
                <a:lnTo>
                  <a:pt x="4406" y="302212"/>
                </a:lnTo>
                <a:lnTo>
                  <a:pt x="0" y="280384"/>
                </a:lnTo>
                <a:lnTo>
                  <a:pt x="0" y="56078"/>
                </a:lnTo>
                <a:close/>
              </a:path>
            </a:pathLst>
          </a:custGeom>
          <a:ln w="38100">
            <a:solidFill>
              <a:srgbClr val="7373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34868D55-CE38-154B-BB65-F501D47017E5}"/>
              </a:ext>
            </a:extLst>
          </p:cNvPr>
          <p:cNvSpPr txBox="1"/>
          <p:nvPr/>
        </p:nvSpPr>
        <p:spPr>
          <a:xfrm>
            <a:off x="2143823" y="4538979"/>
            <a:ext cx="2952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525252"/>
                </a:solidFill>
                <a:latin typeface="Trebuchet MS"/>
                <a:cs typeface="Trebuchet MS"/>
              </a:rPr>
              <a:t>D</a:t>
            </a:r>
            <a:r>
              <a:rPr sz="1000" spc="-5" dirty="0">
                <a:solidFill>
                  <a:srgbClr val="525252"/>
                </a:solidFill>
                <a:latin typeface="Trebuchet MS"/>
                <a:cs typeface="Trebuchet MS"/>
              </a:rPr>
              <a:t>B</a:t>
            </a:r>
            <a:r>
              <a:rPr sz="1000" spc="-30" dirty="0">
                <a:solidFill>
                  <a:srgbClr val="525252"/>
                </a:solidFill>
                <a:latin typeface="Trebuchet MS"/>
                <a:cs typeface="Trebuchet MS"/>
              </a:rPr>
              <a:t>_</a:t>
            </a:r>
            <a:r>
              <a:rPr sz="1000" spc="-70" dirty="0">
                <a:solidFill>
                  <a:srgbClr val="525252"/>
                </a:solidFill>
                <a:latin typeface="Trebuchet MS"/>
                <a:cs typeface="Trebuchet MS"/>
              </a:rPr>
              <a:t>F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D8A610C9-E5C7-F843-8080-5D9DDBA1B27D}"/>
              </a:ext>
            </a:extLst>
          </p:cNvPr>
          <p:cNvSpPr/>
          <p:nvPr/>
        </p:nvSpPr>
        <p:spPr>
          <a:xfrm>
            <a:off x="3622446" y="1690687"/>
            <a:ext cx="462280" cy="4157345"/>
          </a:xfrm>
          <a:custGeom>
            <a:avLst/>
            <a:gdLst/>
            <a:ahLst/>
            <a:cxnLst/>
            <a:rect l="l" t="t" r="r" b="b"/>
            <a:pathLst>
              <a:path w="462279" h="4157345">
                <a:moveTo>
                  <a:pt x="0" y="0"/>
                </a:moveTo>
                <a:lnTo>
                  <a:pt x="461873" y="0"/>
                </a:lnTo>
                <a:lnTo>
                  <a:pt x="461873" y="4157219"/>
                </a:lnTo>
                <a:lnTo>
                  <a:pt x="0" y="41572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616370B7-3BBB-C745-820A-210AC9A75A2D}"/>
              </a:ext>
            </a:extLst>
          </p:cNvPr>
          <p:cNvSpPr/>
          <p:nvPr/>
        </p:nvSpPr>
        <p:spPr>
          <a:xfrm>
            <a:off x="1450124" y="3153613"/>
            <a:ext cx="1106170" cy="666750"/>
          </a:xfrm>
          <a:custGeom>
            <a:avLst/>
            <a:gdLst/>
            <a:ahLst/>
            <a:cxnLst/>
            <a:rect l="l" t="t" r="r" b="b"/>
            <a:pathLst>
              <a:path w="1106170" h="666750">
                <a:moveTo>
                  <a:pt x="1105611" y="333336"/>
                </a:moveTo>
                <a:lnTo>
                  <a:pt x="0" y="333336"/>
                </a:lnTo>
                <a:lnTo>
                  <a:pt x="552805" y="666673"/>
                </a:lnTo>
                <a:lnTo>
                  <a:pt x="1105611" y="333336"/>
                </a:lnTo>
                <a:close/>
              </a:path>
              <a:path w="1106170" h="666750">
                <a:moveTo>
                  <a:pt x="829208" y="0"/>
                </a:moveTo>
                <a:lnTo>
                  <a:pt x="276402" y="0"/>
                </a:lnTo>
                <a:lnTo>
                  <a:pt x="276402" y="333336"/>
                </a:lnTo>
                <a:lnTo>
                  <a:pt x="829208" y="333336"/>
                </a:lnTo>
                <a:lnTo>
                  <a:pt x="8292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947345DF-260A-F749-8CE2-B5C7F12BB312}"/>
              </a:ext>
            </a:extLst>
          </p:cNvPr>
          <p:cNvSpPr/>
          <p:nvPr/>
        </p:nvSpPr>
        <p:spPr>
          <a:xfrm>
            <a:off x="1450124" y="3153613"/>
            <a:ext cx="1106170" cy="666750"/>
          </a:xfrm>
          <a:custGeom>
            <a:avLst/>
            <a:gdLst/>
            <a:ahLst/>
            <a:cxnLst/>
            <a:rect l="l" t="t" r="r" b="b"/>
            <a:pathLst>
              <a:path w="1106170" h="666750">
                <a:moveTo>
                  <a:pt x="0" y="333332"/>
                </a:moveTo>
                <a:lnTo>
                  <a:pt x="276402" y="333332"/>
                </a:lnTo>
                <a:lnTo>
                  <a:pt x="276402" y="0"/>
                </a:lnTo>
                <a:lnTo>
                  <a:pt x="829205" y="0"/>
                </a:lnTo>
                <a:lnTo>
                  <a:pt x="829205" y="333332"/>
                </a:lnTo>
                <a:lnTo>
                  <a:pt x="1105610" y="333332"/>
                </a:lnTo>
                <a:lnTo>
                  <a:pt x="552803" y="666662"/>
                </a:lnTo>
                <a:lnTo>
                  <a:pt x="0" y="333332"/>
                </a:lnTo>
                <a:close/>
              </a:path>
            </a:pathLst>
          </a:custGeom>
          <a:ln w="38100">
            <a:solidFill>
              <a:srgbClr val="7373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EC95BEEB-681A-E943-B106-0D73B0463657}"/>
              </a:ext>
            </a:extLst>
          </p:cNvPr>
          <p:cNvSpPr txBox="1"/>
          <p:nvPr/>
        </p:nvSpPr>
        <p:spPr>
          <a:xfrm>
            <a:off x="1784642" y="3242564"/>
            <a:ext cx="436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PC</a:t>
            </a:r>
            <a:r>
              <a:rPr sz="1800" spc="-55" dirty="0">
                <a:solidFill>
                  <a:srgbClr val="737373"/>
                </a:solidFill>
                <a:latin typeface="Trebuchet MS"/>
                <a:cs typeface="Trebuchet MS"/>
              </a:rPr>
              <a:t>I</a:t>
            </a:r>
            <a:r>
              <a:rPr sz="1800" spc="-90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A37EBA5E-6DB7-F74F-9056-6D93F8402995}"/>
              </a:ext>
            </a:extLst>
          </p:cNvPr>
          <p:cNvSpPr/>
          <p:nvPr/>
        </p:nvSpPr>
        <p:spPr>
          <a:xfrm>
            <a:off x="2627668" y="3291840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137160" y="0"/>
                </a:moveTo>
                <a:lnTo>
                  <a:pt x="93805" y="6992"/>
                </a:lnTo>
                <a:lnTo>
                  <a:pt x="56153" y="26462"/>
                </a:lnTo>
                <a:lnTo>
                  <a:pt x="26462" y="56153"/>
                </a:lnTo>
                <a:lnTo>
                  <a:pt x="6992" y="93805"/>
                </a:lnTo>
                <a:lnTo>
                  <a:pt x="0" y="137160"/>
                </a:lnTo>
                <a:lnTo>
                  <a:pt x="6992" y="180514"/>
                </a:lnTo>
                <a:lnTo>
                  <a:pt x="26462" y="218166"/>
                </a:lnTo>
                <a:lnTo>
                  <a:pt x="56153" y="247857"/>
                </a:lnTo>
                <a:lnTo>
                  <a:pt x="93805" y="267327"/>
                </a:lnTo>
                <a:lnTo>
                  <a:pt x="137160" y="274320"/>
                </a:lnTo>
                <a:lnTo>
                  <a:pt x="180514" y="267327"/>
                </a:lnTo>
                <a:lnTo>
                  <a:pt x="218166" y="247857"/>
                </a:lnTo>
                <a:lnTo>
                  <a:pt x="247857" y="218166"/>
                </a:lnTo>
                <a:lnTo>
                  <a:pt x="267327" y="180514"/>
                </a:lnTo>
                <a:lnTo>
                  <a:pt x="274319" y="137160"/>
                </a:lnTo>
                <a:lnTo>
                  <a:pt x="267327" y="93805"/>
                </a:lnTo>
                <a:lnTo>
                  <a:pt x="247857" y="56153"/>
                </a:lnTo>
                <a:lnTo>
                  <a:pt x="218166" y="26462"/>
                </a:lnTo>
                <a:lnTo>
                  <a:pt x="180514" y="6992"/>
                </a:lnTo>
                <a:lnTo>
                  <a:pt x="13716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84576AE2-1DFF-FB4C-B0B3-37A31644B7B8}"/>
              </a:ext>
            </a:extLst>
          </p:cNvPr>
          <p:cNvSpPr/>
          <p:nvPr/>
        </p:nvSpPr>
        <p:spPr>
          <a:xfrm>
            <a:off x="2627668" y="3291840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20">
                <a:moveTo>
                  <a:pt x="0" y="137160"/>
                </a:moveTo>
                <a:lnTo>
                  <a:pt x="6992" y="93806"/>
                </a:lnTo>
                <a:lnTo>
                  <a:pt x="26463" y="56155"/>
                </a:lnTo>
                <a:lnTo>
                  <a:pt x="56155" y="26463"/>
                </a:lnTo>
                <a:lnTo>
                  <a:pt x="93806" y="6992"/>
                </a:lnTo>
                <a:lnTo>
                  <a:pt x="137160" y="0"/>
                </a:lnTo>
                <a:lnTo>
                  <a:pt x="180513" y="6992"/>
                </a:lnTo>
                <a:lnTo>
                  <a:pt x="218164" y="26463"/>
                </a:lnTo>
                <a:lnTo>
                  <a:pt x="247856" y="56155"/>
                </a:lnTo>
                <a:lnTo>
                  <a:pt x="267327" y="93806"/>
                </a:lnTo>
                <a:lnTo>
                  <a:pt x="274320" y="137160"/>
                </a:lnTo>
                <a:lnTo>
                  <a:pt x="267327" y="180513"/>
                </a:lnTo>
                <a:lnTo>
                  <a:pt x="247856" y="218164"/>
                </a:lnTo>
                <a:lnTo>
                  <a:pt x="218164" y="247856"/>
                </a:lnTo>
                <a:lnTo>
                  <a:pt x="180513" y="267327"/>
                </a:lnTo>
                <a:lnTo>
                  <a:pt x="137160" y="274320"/>
                </a:lnTo>
                <a:lnTo>
                  <a:pt x="93806" y="267327"/>
                </a:lnTo>
                <a:lnTo>
                  <a:pt x="56155" y="247856"/>
                </a:lnTo>
                <a:lnTo>
                  <a:pt x="26463" y="218164"/>
                </a:lnTo>
                <a:lnTo>
                  <a:pt x="6992" y="180513"/>
                </a:lnTo>
                <a:lnTo>
                  <a:pt x="0" y="13716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42E9C447-8F19-F149-8A12-0C2B2DD4D0A9}"/>
              </a:ext>
            </a:extLst>
          </p:cNvPr>
          <p:cNvSpPr txBox="1"/>
          <p:nvPr/>
        </p:nvSpPr>
        <p:spPr>
          <a:xfrm>
            <a:off x="2694190" y="326694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ED7D36A9-2CDE-E847-8C17-7614F877316F}"/>
              </a:ext>
            </a:extLst>
          </p:cNvPr>
          <p:cNvSpPr/>
          <p:nvPr/>
        </p:nvSpPr>
        <p:spPr>
          <a:xfrm>
            <a:off x="3183420" y="4590097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137160" y="0"/>
                </a:moveTo>
                <a:lnTo>
                  <a:pt x="93810" y="6992"/>
                </a:lnTo>
                <a:lnTo>
                  <a:pt x="56158" y="26462"/>
                </a:lnTo>
                <a:lnTo>
                  <a:pt x="26466" y="56153"/>
                </a:lnTo>
                <a:lnTo>
                  <a:pt x="6993" y="93805"/>
                </a:lnTo>
                <a:lnTo>
                  <a:pt x="0" y="137159"/>
                </a:lnTo>
                <a:lnTo>
                  <a:pt x="6993" y="180509"/>
                </a:lnTo>
                <a:lnTo>
                  <a:pt x="26466" y="218161"/>
                </a:lnTo>
                <a:lnTo>
                  <a:pt x="56158" y="247853"/>
                </a:lnTo>
                <a:lnTo>
                  <a:pt x="93810" y="267326"/>
                </a:lnTo>
                <a:lnTo>
                  <a:pt x="137160" y="274319"/>
                </a:lnTo>
                <a:lnTo>
                  <a:pt x="180514" y="267326"/>
                </a:lnTo>
                <a:lnTo>
                  <a:pt x="218166" y="247853"/>
                </a:lnTo>
                <a:lnTo>
                  <a:pt x="247857" y="218161"/>
                </a:lnTo>
                <a:lnTo>
                  <a:pt x="267327" y="180509"/>
                </a:lnTo>
                <a:lnTo>
                  <a:pt x="274319" y="137159"/>
                </a:lnTo>
                <a:lnTo>
                  <a:pt x="267327" y="93805"/>
                </a:lnTo>
                <a:lnTo>
                  <a:pt x="247857" y="56153"/>
                </a:lnTo>
                <a:lnTo>
                  <a:pt x="218166" y="26462"/>
                </a:lnTo>
                <a:lnTo>
                  <a:pt x="180514" y="6992"/>
                </a:lnTo>
                <a:lnTo>
                  <a:pt x="13716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22C78C2B-32AC-AB42-9CA1-D0B1DE75E33E}"/>
              </a:ext>
            </a:extLst>
          </p:cNvPr>
          <p:cNvSpPr/>
          <p:nvPr/>
        </p:nvSpPr>
        <p:spPr>
          <a:xfrm>
            <a:off x="3183420" y="4590097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0" y="137160"/>
                </a:moveTo>
                <a:lnTo>
                  <a:pt x="6992" y="93806"/>
                </a:lnTo>
                <a:lnTo>
                  <a:pt x="26463" y="56155"/>
                </a:lnTo>
                <a:lnTo>
                  <a:pt x="56155" y="26463"/>
                </a:lnTo>
                <a:lnTo>
                  <a:pt x="93806" y="6992"/>
                </a:lnTo>
                <a:lnTo>
                  <a:pt x="137160" y="0"/>
                </a:lnTo>
                <a:lnTo>
                  <a:pt x="180513" y="6992"/>
                </a:lnTo>
                <a:lnTo>
                  <a:pt x="218164" y="26463"/>
                </a:lnTo>
                <a:lnTo>
                  <a:pt x="247856" y="56155"/>
                </a:lnTo>
                <a:lnTo>
                  <a:pt x="267327" y="93806"/>
                </a:lnTo>
                <a:lnTo>
                  <a:pt x="274320" y="137160"/>
                </a:lnTo>
                <a:lnTo>
                  <a:pt x="267327" y="180513"/>
                </a:lnTo>
                <a:lnTo>
                  <a:pt x="247856" y="218164"/>
                </a:lnTo>
                <a:lnTo>
                  <a:pt x="218164" y="247856"/>
                </a:lnTo>
                <a:lnTo>
                  <a:pt x="180513" y="267327"/>
                </a:lnTo>
                <a:lnTo>
                  <a:pt x="137160" y="274320"/>
                </a:lnTo>
                <a:lnTo>
                  <a:pt x="93806" y="267327"/>
                </a:lnTo>
                <a:lnTo>
                  <a:pt x="56155" y="247856"/>
                </a:lnTo>
                <a:lnTo>
                  <a:pt x="26463" y="218164"/>
                </a:lnTo>
                <a:lnTo>
                  <a:pt x="6992" y="180513"/>
                </a:lnTo>
                <a:lnTo>
                  <a:pt x="0" y="13716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4BB9F2A4-63BE-054E-9F94-E544619BB84A}"/>
              </a:ext>
            </a:extLst>
          </p:cNvPr>
          <p:cNvSpPr txBox="1"/>
          <p:nvPr/>
        </p:nvSpPr>
        <p:spPr>
          <a:xfrm>
            <a:off x="2793530" y="4019804"/>
            <a:ext cx="652145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135"/>
              </a:lnSpc>
              <a:spcBef>
                <a:spcPts val="100"/>
              </a:spcBef>
            </a:pPr>
            <a:r>
              <a:rPr sz="1800" spc="-100" dirty="0">
                <a:solidFill>
                  <a:srgbClr val="525252"/>
                </a:solidFill>
                <a:latin typeface="Trebuchet MS"/>
                <a:cs typeface="Trebuchet MS"/>
              </a:rPr>
              <a:t>PC</a:t>
            </a:r>
            <a:r>
              <a:rPr sz="1800" spc="-55" dirty="0">
                <a:solidFill>
                  <a:srgbClr val="525252"/>
                </a:solidFill>
                <a:latin typeface="Trebuchet MS"/>
                <a:cs typeface="Trebuchet MS"/>
              </a:rPr>
              <a:t>I</a:t>
            </a:r>
            <a:r>
              <a:rPr sz="1800" spc="-90" dirty="0">
                <a:solidFill>
                  <a:srgbClr val="525252"/>
                </a:solidFill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  <a:p>
            <a:pPr marR="5080" algn="r">
              <a:lnSpc>
                <a:spcPts val="2135"/>
              </a:lnSpc>
            </a:pPr>
            <a:r>
              <a:rPr sz="1800" spc="-70" dirty="0">
                <a:solidFill>
                  <a:srgbClr val="525252"/>
                </a:solidFill>
                <a:latin typeface="Trebuchet MS"/>
                <a:cs typeface="Trebuchet MS"/>
              </a:rPr>
              <a:t>E</a:t>
            </a:r>
            <a:r>
              <a:rPr sz="1800" spc="-60" dirty="0">
                <a:solidFill>
                  <a:srgbClr val="525252"/>
                </a:solidFill>
                <a:latin typeface="Trebuchet MS"/>
                <a:cs typeface="Trebuchet MS"/>
              </a:rPr>
              <a:t>ng</a:t>
            </a:r>
            <a:r>
              <a:rPr sz="1800" spc="-110" dirty="0">
                <a:solidFill>
                  <a:srgbClr val="525252"/>
                </a:solidFill>
                <a:latin typeface="Trebuchet MS"/>
                <a:cs typeface="Trebuchet MS"/>
              </a:rPr>
              <a:t>i</a:t>
            </a:r>
            <a:r>
              <a:rPr sz="1800" spc="-40" dirty="0">
                <a:solidFill>
                  <a:srgbClr val="525252"/>
                </a:solidFill>
                <a:latin typeface="Trebuchet MS"/>
                <a:cs typeface="Trebuchet MS"/>
              </a:rPr>
              <a:t>n</a:t>
            </a:r>
            <a:r>
              <a:rPr sz="1800" spc="-90" dirty="0">
                <a:solidFill>
                  <a:srgbClr val="525252"/>
                </a:solidFill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  <a:p>
            <a:pPr marR="59055" algn="r">
              <a:lnSpc>
                <a:spcPct val="100000"/>
              </a:lnSpc>
              <a:spcBef>
                <a:spcPts val="20"/>
              </a:spcBef>
            </a:pP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9ADACCB8-04A0-BD4A-B777-67B5FA8FB09A}"/>
              </a:ext>
            </a:extLst>
          </p:cNvPr>
          <p:cNvSpPr/>
          <p:nvPr/>
        </p:nvSpPr>
        <p:spPr>
          <a:xfrm>
            <a:off x="5939104" y="219763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460" y="0"/>
                </a:moveTo>
                <a:lnTo>
                  <a:pt x="182417" y="4641"/>
                </a:lnTo>
                <a:lnTo>
                  <a:pt x="139533" y="17953"/>
                </a:lnTo>
                <a:lnTo>
                  <a:pt x="100726" y="39018"/>
                </a:lnTo>
                <a:lnTo>
                  <a:pt x="66914" y="66916"/>
                </a:lnTo>
                <a:lnTo>
                  <a:pt x="39017" y="100729"/>
                </a:lnTo>
                <a:lnTo>
                  <a:pt x="17953" y="139538"/>
                </a:lnTo>
                <a:lnTo>
                  <a:pt x="4641" y="182426"/>
                </a:lnTo>
                <a:lnTo>
                  <a:pt x="0" y="228473"/>
                </a:lnTo>
                <a:lnTo>
                  <a:pt x="4641" y="274515"/>
                </a:lnTo>
                <a:lnTo>
                  <a:pt x="17953" y="317399"/>
                </a:lnTo>
                <a:lnTo>
                  <a:pt x="39017" y="356207"/>
                </a:lnTo>
                <a:lnTo>
                  <a:pt x="66914" y="390018"/>
                </a:lnTo>
                <a:lnTo>
                  <a:pt x="100726" y="417915"/>
                </a:lnTo>
                <a:lnTo>
                  <a:pt x="139533" y="438979"/>
                </a:lnTo>
                <a:lnTo>
                  <a:pt x="182417" y="452291"/>
                </a:lnTo>
                <a:lnTo>
                  <a:pt x="228460" y="456933"/>
                </a:lnTo>
                <a:lnTo>
                  <a:pt x="274507" y="452291"/>
                </a:lnTo>
                <a:lnTo>
                  <a:pt x="317394" y="438979"/>
                </a:lnTo>
                <a:lnTo>
                  <a:pt x="356203" y="417915"/>
                </a:lnTo>
                <a:lnTo>
                  <a:pt x="390016" y="390018"/>
                </a:lnTo>
                <a:lnTo>
                  <a:pt x="417915" y="356207"/>
                </a:lnTo>
                <a:lnTo>
                  <a:pt x="438979" y="317399"/>
                </a:lnTo>
                <a:lnTo>
                  <a:pt x="452291" y="274515"/>
                </a:lnTo>
                <a:lnTo>
                  <a:pt x="456933" y="228473"/>
                </a:lnTo>
                <a:lnTo>
                  <a:pt x="452291" y="182426"/>
                </a:lnTo>
                <a:lnTo>
                  <a:pt x="438979" y="139538"/>
                </a:lnTo>
                <a:lnTo>
                  <a:pt x="417915" y="100729"/>
                </a:lnTo>
                <a:lnTo>
                  <a:pt x="390016" y="66916"/>
                </a:lnTo>
                <a:lnTo>
                  <a:pt x="356203" y="39018"/>
                </a:lnTo>
                <a:lnTo>
                  <a:pt x="317394" y="17953"/>
                </a:lnTo>
                <a:lnTo>
                  <a:pt x="274507" y="4641"/>
                </a:lnTo>
                <a:lnTo>
                  <a:pt x="22846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9445C620-5712-794F-BEB7-BBBD5C7F78AB}"/>
              </a:ext>
            </a:extLst>
          </p:cNvPr>
          <p:cNvSpPr/>
          <p:nvPr/>
        </p:nvSpPr>
        <p:spPr>
          <a:xfrm>
            <a:off x="5939104" y="219763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461"/>
                </a:moveTo>
                <a:lnTo>
                  <a:pt x="4641" y="182418"/>
                </a:lnTo>
                <a:lnTo>
                  <a:pt x="17953" y="139533"/>
                </a:lnTo>
                <a:lnTo>
                  <a:pt x="39017" y="100726"/>
                </a:lnTo>
                <a:lnTo>
                  <a:pt x="66914" y="66914"/>
                </a:lnTo>
                <a:lnTo>
                  <a:pt x="100726" y="39017"/>
                </a:lnTo>
                <a:lnTo>
                  <a:pt x="139533" y="17953"/>
                </a:lnTo>
                <a:lnTo>
                  <a:pt x="182418" y="4641"/>
                </a:lnTo>
                <a:lnTo>
                  <a:pt x="228461" y="0"/>
                </a:lnTo>
                <a:lnTo>
                  <a:pt x="274504" y="4641"/>
                </a:lnTo>
                <a:lnTo>
                  <a:pt x="317388" y="17953"/>
                </a:lnTo>
                <a:lnTo>
                  <a:pt x="356196" y="39017"/>
                </a:lnTo>
                <a:lnTo>
                  <a:pt x="390008" y="66914"/>
                </a:lnTo>
                <a:lnTo>
                  <a:pt x="417905" y="100726"/>
                </a:lnTo>
                <a:lnTo>
                  <a:pt x="438969" y="139533"/>
                </a:lnTo>
                <a:lnTo>
                  <a:pt x="452281" y="182418"/>
                </a:lnTo>
                <a:lnTo>
                  <a:pt x="456923" y="228461"/>
                </a:lnTo>
                <a:lnTo>
                  <a:pt x="452281" y="274504"/>
                </a:lnTo>
                <a:lnTo>
                  <a:pt x="438969" y="317388"/>
                </a:lnTo>
                <a:lnTo>
                  <a:pt x="417905" y="356196"/>
                </a:lnTo>
                <a:lnTo>
                  <a:pt x="390008" y="390008"/>
                </a:lnTo>
                <a:lnTo>
                  <a:pt x="356196" y="417905"/>
                </a:lnTo>
                <a:lnTo>
                  <a:pt x="317388" y="438969"/>
                </a:lnTo>
                <a:lnTo>
                  <a:pt x="274504" y="452281"/>
                </a:lnTo>
                <a:lnTo>
                  <a:pt x="228461" y="456923"/>
                </a:lnTo>
                <a:lnTo>
                  <a:pt x="182418" y="452281"/>
                </a:lnTo>
                <a:lnTo>
                  <a:pt x="139533" y="438969"/>
                </a:lnTo>
                <a:lnTo>
                  <a:pt x="100726" y="417905"/>
                </a:lnTo>
                <a:lnTo>
                  <a:pt x="66914" y="390008"/>
                </a:lnTo>
                <a:lnTo>
                  <a:pt x="39017" y="356196"/>
                </a:lnTo>
                <a:lnTo>
                  <a:pt x="17953" y="317388"/>
                </a:lnTo>
                <a:lnTo>
                  <a:pt x="4641" y="274504"/>
                </a:lnTo>
                <a:lnTo>
                  <a:pt x="0" y="228461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D7ABBCFC-94FB-1F42-82AF-088D7618BC69}"/>
              </a:ext>
            </a:extLst>
          </p:cNvPr>
          <p:cNvSpPr txBox="1"/>
          <p:nvPr/>
        </p:nvSpPr>
        <p:spPr>
          <a:xfrm>
            <a:off x="6064377" y="2173731"/>
            <a:ext cx="205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E98D2608-3278-554D-BFB7-562647D7C1D7}"/>
              </a:ext>
            </a:extLst>
          </p:cNvPr>
          <p:cNvSpPr txBox="1"/>
          <p:nvPr/>
        </p:nvSpPr>
        <p:spPr>
          <a:xfrm>
            <a:off x="6826516" y="2142235"/>
            <a:ext cx="248793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44546A"/>
                </a:solidFill>
                <a:latin typeface="Trebuchet MS"/>
                <a:cs typeface="Trebuchet MS"/>
              </a:rPr>
              <a:t>Latency</a:t>
            </a:r>
            <a:r>
              <a:rPr sz="2400" spc="-225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400" spc="-130" dirty="0">
                <a:solidFill>
                  <a:srgbClr val="44546A"/>
                </a:solidFill>
                <a:latin typeface="Trebuchet MS"/>
                <a:cs typeface="Trebuchet MS"/>
              </a:rPr>
              <a:t>Limitations: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60" dirty="0">
                <a:solidFill>
                  <a:srgbClr val="44546A"/>
                </a:solidFill>
                <a:latin typeface="Trebuchet MS"/>
                <a:cs typeface="Trebuchet MS"/>
              </a:rPr>
              <a:t>120-900ns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5812D29B-E23D-3040-8D5A-AAF585436DEB}"/>
              </a:ext>
            </a:extLst>
          </p:cNvPr>
          <p:cNvSpPr/>
          <p:nvPr/>
        </p:nvSpPr>
        <p:spPr>
          <a:xfrm>
            <a:off x="5939104" y="35234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460" y="0"/>
                </a:moveTo>
                <a:lnTo>
                  <a:pt x="182417" y="4641"/>
                </a:lnTo>
                <a:lnTo>
                  <a:pt x="139533" y="17953"/>
                </a:lnTo>
                <a:lnTo>
                  <a:pt x="100726" y="39017"/>
                </a:lnTo>
                <a:lnTo>
                  <a:pt x="66914" y="66914"/>
                </a:lnTo>
                <a:lnTo>
                  <a:pt x="39017" y="100726"/>
                </a:lnTo>
                <a:lnTo>
                  <a:pt x="17953" y="139533"/>
                </a:lnTo>
                <a:lnTo>
                  <a:pt x="4641" y="182417"/>
                </a:lnTo>
                <a:lnTo>
                  <a:pt x="0" y="228460"/>
                </a:lnTo>
                <a:lnTo>
                  <a:pt x="4641" y="274502"/>
                </a:lnTo>
                <a:lnTo>
                  <a:pt x="17953" y="317387"/>
                </a:lnTo>
                <a:lnTo>
                  <a:pt x="39017" y="356194"/>
                </a:lnTo>
                <a:lnTo>
                  <a:pt x="66914" y="390005"/>
                </a:lnTo>
                <a:lnTo>
                  <a:pt x="100726" y="417903"/>
                </a:lnTo>
                <a:lnTo>
                  <a:pt x="139533" y="438966"/>
                </a:lnTo>
                <a:lnTo>
                  <a:pt x="182417" y="452279"/>
                </a:lnTo>
                <a:lnTo>
                  <a:pt x="228460" y="456920"/>
                </a:lnTo>
                <a:lnTo>
                  <a:pt x="274507" y="452279"/>
                </a:lnTo>
                <a:lnTo>
                  <a:pt x="317394" y="438966"/>
                </a:lnTo>
                <a:lnTo>
                  <a:pt x="356203" y="417903"/>
                </a:lnTo>
                <a:lnTo>
                  <a:pt x="390016" y="390005"/>
                </a:lnTo>
                <a:lnTo>
                  <a:pt x="417915" y="356194"/>
                </a:lnTo>
                <a:lnTo>
                  <a:pt x="438979" y="317387"/>
                </a:lnTo>
                <a:lnTo>
                  <a:pt x="452291" y="274502"/>
                </a:lnTo>
                <a:lnTo>
                  <a:pt x="456933" y="228460"/>
                </a:lnTo>
                <a:lnTo>
                  <a:pt x="452291" y="182417"/>
                </a:lnTo>
                <a:lnTo>
                  <a:pt x="438979" y="139533"/>
                </a:lnTo>
                <a:lnTo>
                  <a:pt x="417915" y="100726"/>
                </a:lnTo>
                <a:lnTo>
                  <a:pt x="390017" y="66914"/>
                </a:lnTo>
                <a:lnTo>
                  <a:pt x="356203" y="39017"/>
                </a:lnTo>
                <a:lnTo>
                  <a:pt x="317394" y="17953"/>
                </a:lnTo>
                <a:lnTo>
                  <a:pt x="274507" y="4641"/>
                </a:lnTo>
                <a:lnTo>
                  <a:pt x="22846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E7FE525A-63D5-4A4E-884B-34D5D20F4977}"/>
              </a:ext>
            </a:extLst>
          </p:cNvPr>
          <p:cNvSpPr/>
          <p:nvPr/>
        </p:nvSpPr>
        <p:spPr>
          <a:xfrm>
            <a:off x="5939104" y="35234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461"/>
                </a:moveTo>
                <a:lnTo>
                  <a:pt x="4641" y="182418"/>
                </a:lnTo>
                <a:lnTo>
                  <a:pt x="17953" y="139533"/>
                </a:lnTo>
                <a:lnTo>
                  <a:pt x="39017" y="100726"/>
                </a:lnTo>
                <a:lnTo>
                  <a:pt x="66914" y="66914"/>
                </a:lnTo>
                <a:lnTo>
                  <a:pt x="100726" y="39017"/>
                </a:lnTo>
                <a:lnTo>
                  <a:pt x="139533" y="17953"/>
                </a:lnTo>
                <a:lnTo>
                  <a:pt x="182418" y="4641"/>
                </a:lnTo>
                <a:lnTo>
                  <a:pt x="228461" y="0"/>
                </a:lnTo>
                <a:lnTo>
                  <a:pt x="274504" y="4641"/>
                </a:lnTo>
                <a:lnTo>
                  <a:pt x="317388" y="17953"/>
                </a:lnTo>
                <a:lnTo>
                  <a:pt x="356196" y="39017"/>
                </a:lnTo>
                <a:lnTo>
                  <a:pt x="390008" y="66914"/>
                </a:lnTo>
                <a:lnTo>
                  <a:pt x="417905" y="100726"/>
                </a:lnTo>
                <a:lnTo>
                  <a:pt x="438969" y="139533"/>
                </a:lnTo>
                <a:lnTo>
                  <a:pt x="452281" y="182418"/>
                </a:lnTo>
                <a:lnTo>
                  <a:pt x="456923" y="228461"/>
                </a:lnTo>
                <a:lnTo>
                  <a:pt x="452281" y="274504"/>
                </a:lnTo>
                <a:lnTo>
                  <a:pt x="438969" y="317388"/>
                </a:lnTo>
                <a:lnTo>
                  <a:pt x="417905" y="356196"/>
                </a:lnTo>
                <a:lnTo>
                  <a:pt x="390008" y="390008"/>
                </a:lnTo>
                <a:lnTo>
                  <a:pt x="356196" y="417905"/>
                </a:lnTo>
                <a:lnTo>
                  <a:pt x="317388" y="438969"/>
                </a:lnTo>
                <a:lnTo>
                  <a:pt x="274504" y="452281"/>
                </a:lnTo>
                <a:lnTo>
                  <a:pt x="228461" y="456923"/>
                </a:lnTo>
                <a:lnTo>
                  <a:pt x="182418" y="452281"/>
                </a:lnTo>
                <a:lnTo>
                  <a:pt x="139533" y="438969"/>
                </a:lnTo>
                <a:lnTo>
                  <a:pt x="100726" y="417905"/>
                </a:lnTo>
                <a:lnTo>
                  <a:pt x="66914" y="390008"/>
                </a:lnTo>
                <a:lnTo>
                  <a:pt x="39017" y="356196"/>
                </a:lnTo>
                <a:lnTo>
                  <a:pt x="17953" y="317388"/>
                </a:lnTo>
                <a:lnTo>
                  <a:pt x="4641" y="274504"/>
                </a:lnTo>
                <a:lnTo>
                  <a:pt x="0" y="228461"/>
                </a:lnTo>
                <a:close/>
              </a:path>
            </a:pathLst>
          </a:custGeom>
          <a:ln w="127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4619C612-DCC1-DB44-877F-FBC9DADC58E4}"/>
              </a:ext>
            </a:extLst>
          </p:cNvPr>
          <p:cNvSpPr txBox="1"/>
          <p:nvPr/>
        </p:nvSpPr>
        <p:spPr>
          <a:xfrm>
            <a:off x="6064377" y="3499610"/>
            <a:ext cx="205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CAAA64ED-3A81-6548-8AFA-1E1FD1BA40A3}"/>
              </a:ext>
            </a:extLst>
          </p:cNvPr>
          <p:cNvSpPr txBox="1"/>
          <p:nvPr/>
        </p:nvSpPr>
        <p:spPr>
          <a:xfrm>
            <a:off x="6826516" y="3468116"/>
            <a:ext cx="400431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44546A"/>
                </a:solidFill>
                <a:latin typeface="Trebuchet MS"/>
                <a:cs typeface="Trebuchet MS"/>
              </a:rPr>
              <a:t>Throughput</a:t>
            </a:r>
            <a:r>
              <a:rPr sz="2400" spc="-195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400" spc="-130" dirty="0">
                <a:solidFill>
                  <a:srgbClr val="44546A"/>
                </a:solidFill>
                <a:latin typeface="Trebuchet MS"/>
                <a:cs typeface="Trebuchet MS"/>
              </a:rPr>
              <a:t>Limitations: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10" dirty="0">
                <a:solidFill>
                  <a:srgbClr val="44546A"/>
                </a:solidFill>
                <a:latin typeface="Trebuchet MS"/>
                <a:cs typeface="Trebuchet MS"/>
              </a:rPr>
              <a:t>~3Mops </a:t>
            </a:r>
            <a:r>
              <a:rPr sz="2400" spc="-130" dirty="0">
                <a:solidFill>
                  <a:srgbClr val="44546A"/>
                </a:solidFill>
                <a:latin typeface="Trebuchet MS"/>
                <a:cs typeface="Trebuchet MS"/>
              </a:rPr>
              <a:t>(Intel </a:t>
            </a:r>
            <a:r>
              <a:rPr sz="2400" spc="-90" dirty="0">
                <a:solidFill>
                  <a:srgbClr val="44546A"/>
                </a:solidFill>
                <a:latin typeface="Trebuchet MS"/>
                <a:cs typeface="Trebuchet MS"/>
              </a:rPr>
              <a:t>XL710</a:t>
            </a:r>
            <a:r>
              <a:rPr sz="2400" spc="-459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44546A"/>
                </a:solidFill>
                <a:latin typeface="Trebuchet MS"/>
                <a:cs typeface="Trebuchet MS"/>
              </a:rPr>
              <a:t>40Gbps)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6A7CACD2-07B4-E645-9D49-0EDA8E0D2B49}"/>
              </a:ext>
            </a:extLst>
          </p:cNvPr>
          <p:cNvSpPr txBox="1"/>
          <p:nvPr/>
        </p:nvSpPr>
        <p:spPr>
          <a:xfrm>
            <a:off x="6363474" y="4688814"/>
            <a:ext cx="3959225" cy="81026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7155">
              <a:lnSpc>
                <a:spcPts val="1639"/>
              </a:lnSpc>
            </a:pPr>
            <a:r>
              <a:rPr sz="1400" spc="-95" dirty="0">
                <a:latin typeface="Georgia"/>
                <a:cs typeface="Georgia"/>
              </a:rPr>
              <a:t>PSPAT: </a:t>
            </a:r>
            <a:r>
              <a:rPr sz="1400" spc="-70" dirty="0">
                <a:latin typeface="Georgia"/>
                <a:cs typeface="Georgia"/>
              </a:rPr>
              <a:t>software </a:t>
            </a:r>
            <a:r>
              <a:rPr sz="1400" spc="-80" dirty="0">
                <a:latin typeface="Georgia"/>
                <a:cs typeface="Georgia"/>
              </a:rPr>
              <a:t>packet </a:t>
            </a:r>
            <a:r>
              <a:rPr sz="1400" spc="-75" dirty="0">
                <a:latin typeface="Georgia"/>
                <a:cs typeface="Georgia"/>
              </a:rPr>
              <a:t>scheduling </a:t>
            </a:r>
            <a:r>
              <a:rPr sz="1400" spc="-100" dirty="0">
                <a:latin typeface="Georgia"/>
                <a:cs typeface="Georgia"/>
              </a:rPr>
              <a:t>at hardware</a:t>
            </a:r>
            <a:r>
              <a:rPr sz="1400" spc="5" dirty="0">
                <a:latin typeface="Georgia"/>
                <a:cs typeface="Georgia"/>
              </a:rPr>
              <a:t> </a:t>
            </a:r>
            <a:r>
              <a:rPr sz="1400" spc="-85" dirty="0">
                <a:latin typeface="Georgia"/>
                <a:cs typeface="Georgia"/>
              </a:rPr>
              <a:t>speed</a:t>
            </a:r>
            <a:endParaRPr sz="1400">
              <a:latin typeface="Georgia"/>
              <a:cs typeface="Georgia"/>
            </a:endParaRPr>
          </a:p>
          <a:p>
            <a:pPr marL="287655" marR="259079" algn="ctr">
              <a:lnSpc>
                <a:spcPts val="1130"/>
              </a:lnSpc>
              <a:spcBef>
                <a:spcPts val="1145"/>
              </a:spcBef>
            </a:pPr>
            <a:r>
              <a:rPr sz="950" spc="-20" dirty="0">
                <a:latin typeface="Georgia"/>
                <a:cs typeface="Georgia"/>
              </a:rPr>
              <a:t>Luigi </a:t>
            </a:r>
            <a:r>
              <a:rPr sz="950" spc="-10" dirty="0">
                <a:latin typeface="Georgia"/>
                <a:cs typeface="Georgia"/>
              </a:rPr>
              <a:t>Rizzo</a:t>
            </a:r>
            <a:r>
              <a:rPr sz="975" spc="-15" baseline="29914" dirty="0">
                <a:latin typeface="Trebuchet MS"/>
                <a:cs typeface="Trebuchet MS"/>
              </a:rPr>
              <a:t>1</a:t>
            </a:r>
            <a:r>
              <a:rPr sz="950" spc="-10" dirty="0">
                <a:latin typeface="Georgia"/>
                <a:cs typeface="Georgia"/>
              </a:rPr>
              <a:t>, </a:t>
            </a:r>
            <a:r>
              <a:rPr sz="950" spc="-40" dirty="0">
                <a:latin typeface="Georgia"/>
                <a:cs typeface="Georgia"/>
              </a:rPr>
              <a:t>Paolo </a:t>
            </a:r>
            <a:r>
              <a:rPr sz="950" spc="-35" dirty="0">
                <a:latin typeface="Georgia"/>
                <a:cs typeface="Georgia"/>
              </a:rPr>
              <a:t>Valente</a:t>
            </a:r>
            <a:r>
              <a:rPr sz="975" spc="-52" baseline="29914" dirty="0">
                <a:latin typeface="Trebuchet MS"/>
                <a:cs typeface="Trebuchet MS"/>
              </a:rPr>
              <a:t>2</a:t>
            </a:r>
            <a:r>
              <a:rPr sz="950" spc="-35" dirty="0">
                <a:latin typeface="Georgia"/>
                <a:cs typeface="Georgia"/>
              </a:rPr>
              <a:t>, </a:t>
            </a:r>
            <a:r>
              <a:rPr sz="950" spc="-40" dirty="0">
                <a:latin typeface="Georgia"/>
                <a:cs typeface="Georgia"/>
              </a:rPr>
              <a:t>Giuseppe </a:t>
            </a:r>
            <a:r>
              <a:rPr sz="950" spc="-30" dirty="0">
                <a:latin typeface="Georgia"/>
                <a:cs typeface="Georgia"/>
              </a:rPr>
              <a:t>Lettieri</a:t>
            </a:r>
            <a:r>
              <a:rPr sz="975" spc="-44" baseline="29914" dirty="0">
                <a:latin typeface="Trebuchet MS"/>
                <a:cs typeface="Trebuchet MS"/>
              </a:rPr>
              <a:t>1</a:t>
            </a:r>
            <a:r>
              <a:rPr sz="950" spc="-30" dirty="0">
                <a:latin typeface="Georgia"/>
                <a:cs typeface="Georgia"/>
              </a:rPr>
              <a:t>, </a:t>
            </a:r>
            <a:r>
              <a:rPr sz="950" spc="-35" dirty="0">
                <a:latin typeface="Georgia"/>
                <a:cs typeface="Georgia"/>
              </a:rPr>
              <a:t>Vincenzo Maffione</a:t>
            </a:r>
            <a:r>
              <a:rPr sz="975" spc="-52" baseline="29914" dirty="0">
                <a:latin typeface="Trebuchet MS"/>
                <a:cs typeface="Trebuchet MS"/>
              </a:rPr>
              <a:t>2   1</a:t>
            </a:r>
            <a:r>
              <a:rPr sz="950" spc="-35" dirty="0">
                <a:latin typeface="Georgia"/>
                <a:cs typeface="Georgia"/>
              </a:rPr>
              <a:t>Univ. </a:t>
            </a:r>
            <a:r>
              <a:rPr sz="950" spc="-40" dirty="0">
                <a:latin typeface="Georgia"/>
                <a:cs typeface="Georgia"/>
              </a:rPr>
              <a:t>di </a:t>
            </a:r>
            <a:r>
              <a:rPr sz="950" spc="-35" dirty="0">
                <a:latin typeface="Georgia"/>
                <a:cs typeface="Georgia"/>
              </a:rPr>
              <a:t>Pisa, </a:t>
            </a:r>
            <a:r>
              <a:rPr sz="975" spc="-52" baseline="29914" dirty="0">
                <a:latin typeface="Trebuchet MS"/>
                <a:cs typeface="Trebuchet MS"/>
              </a:rPr>
              <a:t>2</a:t>
            </a:r>
            <a:r>
              <a:rPr sz="950" spc="-35" dirty="0">
                <a:latin typeface="Georgia"/>
                <a:cs typeface="Georgia"/>
              </a:rPr>
              <a:t>Univ.di </a:t>
            </a:r>
            <a:r>
              <a:rPr sz="950" spc="-50" dirty="0">
                <a:latin typeface="Georgia"/>
                <a:cs typeface="Georgia"/>
              </a:rPr>
              <a:t>Modena </a:t>
            </a:r>
            <a:r>
              <a:rPr sz="950" spc="-35" dirty="0">
                <a:latin typeface="Georgia"/>
                <a:cs typeface="Georgia"/>
              </a:rPr>
              <a:t>e </a:t>
            </a:r>
            <a:r>
              <a:rPr sz="950" spc="-25" dirty="0">
                <a:latin typeface="Georgia"/>
                <a:cs typeface="Georgia"/>
              </a:rPr>
              <a:t>Reggio</a:t>
            </a:r>
            <a:r>
              <a:rPr sz="950" spc="-30" dirty="0">
                <a:latin typeface="Georgia"/>
                <a:cs typeface="Georgia"/>
              </a:rPr>
              <a:t> </a:t>
            </a:r>
            <a:r>
              <a:rPr sz="950" spc="-35" dirty="0">
                <a:latin typeface="Georgia"/>
                <a:cs typeface="Georgia"/>
              </a:rPr>
              <a:t>Emilia</a:t>
            </a:r>
            <a:endParaRPr sz="950">
              <a:latin typeface="Georgia"/>
              <a:cs typeface="Georgia"/>
            </a:endParaRPr>
          </a:p>
          <a:p>
            <a:pPr marL="51435">
              <a:lnSpc>
                <a:spcPts val="1085"/>
              </a:lnSpc>
            </a:pPr>
            <a:r>
              <a:rPr sz="950" dirty="0">
                <a:latin typeface="Courier New"/>
                <a:cs typeface="Courier New"/>
                <a:hlinkClick r:id="rId2"/>
              </a:rPr>
              <a:t>rizzo.unipi@gmail.com</a:t>
            </a:r>
            <a:r>
              <a:rPr sz="950" dirty="0">
                <a:latin typeface="Georgia"/>
                <a:cs typeface="Georgia"/>
                <a:hlinkClick r:id="rId2"/>
              </a:rPr>
              <a:t>. </a:t>
            </a:r>
            <a:r>
              <a:rPr sz="950" spc="-60" dirty="0">
                <a:latin typeface="Georgia"/>
                <a:cs typeface="Georgia"/>
              </a:rPr>
              <a:t>Work </a:t>
            </a:r>
            <a:r>
              <a:rPr sz="950" spc="-55" dirty="0">
                <a:latin typeface="Georgia"/>
                <a:cs typeface="Georgia"/>
              </a:rPr>
              <a:t>supported </a:t>
            </a:r>
            <a:r>
              <a:rPr sz="950" spc="-25" dirty="0">
                <a:latin typeface="Georgia"/>
                <a:cs typeface="Georgia"/>
              </a:rPr>
              <a:t>by </a:t>
            </a:r>
            <a:r>
              <a:rPr sz="950" spc="-80" dirty="0">
                <a:latin typeface="Georgia"/>
                <a:cs typeface="Georgia"/>
              </a:rPr>
              <a:t>H2020 </a:t>
            </a:r>
            <a:r>
              <a:rPr sz="950" spc="-40" dirty="0">
                <a:latin typeface="Georgia"/>
                <a:cs typeface="Georgia"/>
              </a:rPr>
              <a:t>project</a:t>
            </a:r>
            <a:r>
              <a:rPr sz="950" spc="-120" dirty="0">
                <a:latin typeface="Georgia"/>
                <a:cs typeface="Georgia"/>
              </a:rPr>
              <a:t> </a:t>
            </a:r>
            <a:r>
              <a:rPr sz="950" spc="-10" dirty="0">
                <a:latin typeface="Georgia"/>
                <a:cs typeface="Georgia"/>
              </a:rPr>
              <a:t>SSICLOPS.</a:t>
            </a:r>
            <a:endParaRPr sz="950">
              <a:latin typeface="Georgia"/>
              <a:cs typeface="Georgia"/>
            </a:endParaRPr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A2E6A463-19FC-B14C-B881-E7AAAF126F72}"/>
              </a:ext>
            </a:extLst>
          </p:cNvPr>
          <p:cNvSpPr txBox="1"/>
          <p:nvPr/>
        </p:nvSpPr>
        <p:spPr>
          <a:xfrm>
            <a:off x="6017844" y="4600447"/>
            <a:ext cx="1606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40" dirty="0">
                <a:solidFill>
                  <a:srgbClr val="44546A"/>
                </a:solidFill>
                <a:latin typeface="Trebuchet MS"/>
                <a:cs typeface="Trebuchet MS"/>
              </a:rPr>
              <a:t>1</a:t>
            </a:r>
            <a:endParaRPr sz="21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50289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F2D5-BD97-474C-98E8-30F1BBCC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Batched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Doorbells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6AF4E-C0AB-884E-9ABF-7C50719C6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8" y="2626206"/>
            <a:ext cx="4902200" cy="1895475"/>
          </a:xfrm>
        </p:spPr>
        <p:txBody>
          <a:bodyPr/>
          <a:lstStyle/>
          <a:p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on-NIC</a:t>
            </a:r>
            <a:r>
              <a:rPr kumimoji="1" lang="zh-CN" altLang="en-US" dirty="0"/>
              <a:t> </a:t>
            </a:r>
            <a:r>
              <a:rPr kumimoji="1" lang="en-US" altLang="zh-CN" dirty="0"/>
              <a:t>Doorbell</a:t>
            </a:r>
            <a:r>
              <a:rPr kumimoji="1" lang="zh-CN" altLang="en-US" dirty="0"/>
              <a:t> </a:t>
            </a:r>
            <a:r>
              <a:rPr kumimoji="1" lang="en-US" altLang="zh-CN" dirty="0"/>
              <a:t>FIFOs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allows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updates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queues(flows)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batched</a:t>
            </a:r>
            <a:endParaRPr kumimoji="1" lang="zh-CN" altLang="en-US" b="1" dirty="0"/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C851D467-8CC5-8448-B083-A8E97512B693}"/>
              </a:ext>
            </a:extLst>
          </p:cNvPr>
          <p:cNvSpPr/>
          <p:nvPr/>
        </p:nvSpPr>
        <p:spPr>
          <a:xfrm>
            <a:off x="4791836" y="1735048"/>
            <a:ext cx="0" cy="3841750"/>
          </a:xfrm>
          <a:custGeom>
            <a:avLst/>
            <a:gdLst/>
            <a:ahLst/>
            <a:cxnLst/>
            <a:rect l="l" t="t" r="r" b="b"/>
            <a:pathLst>
              <a:path h="3841750">
                <a:moveTo>
                  <a:pt x="0" y="0"/>
                </a:moveTo>
                <a:lnTo>
                  <a:pt x="1" y="3841482"/>
                </a:lnTo>
              </a:path>
            </a:pathLst>
          </a:custGeom>
          <a:ln w="50800">
            <a:solidFill>
              <a:srgbClr val="AB3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184EE8DC-1ED9-894E-AFE7-2FDF34E5D199}"/>
              </a:ext>
            </a:extLst>
          </p:cNvPr>
          <p:cNvSpPr/>
          <p:nvPr/>
        </p:nvSpPr>
        <p:spPr>
          <a:xfrm>
            <a:off x="704010" y="3820972"/>
            <a:ext cx="3336925" cy="1619885"/>
          </a:xfrm>
          <a:custGeom>
            <a:avLst/>
            <a:gdLst/>
            <a:ahLst/>
            <a:cxnLst/>
            <a:rect l="l" t="t" r="r" b="b"/>
            <a:pathLst>
              <a:path w="3336925" h="1619885">
                <a:moveTo>
                  <a:pt x="0" y="269977"/>
                </a:moveTo>
                <a:lnTo>
                  <a:pt x="4349" y="221448"/>
                </a:lnTo>
                <a:lnTo>
                  <a:pt x="16890" y="175773"/>
                </a:lnTo>
                <a:lnTo>
                  <a:pt x="36859" y="133714"/>
                </a:lnTo>
                <a:lnTo>
                  <a:pt x="63495" y="96034"/>
                </a:lnTo>
                <a:lnTo>
                  <a:pt x="96034" y="63495"/>
                </a:lnTo>
                <a:lnTo>
                  <a:pt x="133714" y="36859"/>
                </a:lnTo>
                <a:lnTo>
                  <a:pt x="175773" y="16890"/>
                </a:lnTo>
                <a:lnTo>
                  <a:pt x="221448" y="4349"/>
                </a:lnTo>
                <a:lnTo>
                  <a:pt x="269977" y="0"/>
                </a:lnTo>
                <a:lnTo>
                  <a:pt x="3066381" y="0"/>
                </a:lnTo>
                <a:lnTo>
                  <a:pt x="3114912" y="4349"/>
                </a:lnTo>
                <a:lnTo>
                  <a:pt x="3160588" y="16890"/>
                </a:lnTo>
                <a:lnTo>
                  <a:pt x="3202647" y="36859"/>
                </a:lnTo>
                <a:lnTo>
                  <a:pt x="3240328" y="63495"/>
                </a:lnTo>
                <a:lnTo>
                  <a:pt x="3272867" y="96034"/>
                </a:lnTo>
                <a:lnTo>
                  <a:pt x="3299502" y="133714"/>
                </a:lnTo>
                <a:lnTo>
                  <a:pt x="3319471" y="175773"/>
                </a:lnTo>
                <a:lnTo>
                  <a:pt x="3332012" y="221448"/>
                </a:lnTo>
                <a:lnTo>
                  <a:pt x="3336361" y="269977"/>
                </a:lnTo>
                <a:lnTo>
                  <a:pt x="3336361" y="1349850"/>
                </a:lnTo>
                <a:lnTo>
                  <a:pt x="3332012" y="1398378"/>
                </a:lnTo>
                <a:lnTo>
                  <a:pt x="3319471" y="1444053"/>
                </a:lnTo>
                <a:lnTo>
                  <a:pt x="3299502" y="1486112"/>
                </a:lnTo>
                <a:lnTo>
                  <a:pt x="3272867" y="1523793"/>
                </a:lnTo>
                <a:lnTo>
                  <a:pt x="3240328" y="1556333"/>
                </a:lnTo>
                <a:lnTo>
                  <a:pt x="3202647" y="1582969"/>
                </a:lnTo>
                <a:lnTo>
                  <a:pt x="3160588" y="1602939"/>
                </a:lnTo>
                <a:lnTo>
                  <a:pt x="3114912" y="1615480"/>
                </a:lnTo>
                <a:lnTo>
                  <a:pt x="3066381" y="1619830"/>
                </a:lnTo>
                <a:lnTo>
                  <a:pt x="269977" y="1619830"/>
                </a:lnTo>
                <a:lnTo>
                  <a:pt x="221448" y="1615480"/>
                </a:lnTo>
                <a:lnTo>
                  <a:pt x="175773" y="1602939"/>
                </a:lnTo>
                <a:lnTo>
                  <a:pt x="133714" y="1582969"/>
                </a:lnTo>
                <a:lnTo>
                  <a:pt x="96034" y="1556333"/>
                </a:lnTo>
                <a:lnTo>
                  <a:pt x="63495" y="1523793"/>
                </a:lnTo>
                <a:lnTo>
                  <a:pt x="36859" y="1486112"/>
                </a:lnTo>
                <a:lnTo>
                  <a:pt x="16890" y="1444053"/>
                </a:lnTo>
                <a:lnTo>
                  <a:pt x="4349" y="1398378"/>
                </a:lnTo>
                <a:lnTo>
                  <a:pt x="0" y="1349850"/>
                </a:lnTo>
                <a:lnTo>
                  <a:pt x="0" y="269977"/>
                </a:lnTo>
                <a:close/>
              </a:path>
            </a:pathLst>
          </a:custGeom>
          <a:ln w="3810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A8DD79A5-F0C4-AD4C-A6CF-0CF6FE1A47EE}"/>
              </a:ext>
            </a:extLst>
          </p:cNvPr>
          <p:cNvSpPr txBox="1"/>
          <p:nvPr/>
        </p:nvSpPr>
        <p:spPr>
          <a:xfrm>
            <a:off x="861824" y="4985004"/>
            <a:ext cx="3879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solidFill>
                  <a:srgbClr val="525252"/>
                </a:solidFill>
                <a:latin typeface="Trebuchet MS"/>
                <a:cs typeface="Trebuchet MS"/>
              </a:rPr>
              <a:t>NIC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7" name="object 6">
            <a:extLst>
              <a:ext uri="{FF2B5EF4-FFF2-40B4-BE49-F238E27FC236}">
                <a16:creationId xmlns:a16="http://schemas.microsoft.com/office/drawing/2014/main" id="{E4DA7E82-EB6D-6945-9F04-AF8F8343C72E}"/>
              </a:ext>
            </a:extLst>
          </p:cNvPr>
          <p:cNvSpPr/>
          <p:nvPr/>
        </p:nvSpPr>
        <p:spPr>
          <a:xfrm>
            <a:off x="924350" y="3953357"/>
            <a:ext cx="2648585" cy="970915"/>
          </a:xfrm>
          <a:custGeom>
            <a:avLst/>
            <a:gdLst/>
            <a:ahLst/>
            <a:cxnLst/>
            <a:rect l="l" t="t" r="r" b="b"/>
            <a:pathLst>
              <a:path w="2648585" h="970914">
                <a:moveTo>
                  <a:pt x="0" y="161722"/>
                </a:moveTo>
                <a:lnTo>
                  <a:pt x="5776" y="118729"/>
                </a:lnTo>
                <a:lnTo>
                  <a:pt x="22079" y="80097"/>
                </a:lnTo>
                <a:lnTo>
                  <a:pt x="47367" y="47367"/>
                </a:lnTo>
                <a:lnTo>
                  <a:pt x="80097" y="22079"/>
                </a:lnTo>
                <a:lnTo>
                  <a:pt x="118729" y="5776"/>
                </a:lnTo>
                <a:lnTo>
                  <a:pt x="161722" y="0"/>
                </a:lnTo>
                <a:lnTo>
                  <a:pt x="2486861" y="0"/>
                </a:lnTo>
                <a:lnTo>
                  <a:pt x="2529851" y="5776"/>
                </a:lnTo>
                <a:lnTo>
                  <a:pt x="2568482" y="22079"/>
                </a:lnTo>
                <a:lnTo>
                  <a:pt x="2601212" y="47367"/>
                </a:lnTo>
                <a:lnTo>
                  <a:pt x="2626500" y="80097"/>
                </a:lnTo>
                <a:lnTo>
                  <a:pt x="2642804" y="118729"/>
                </a:lnTo>
                <a:lnTo>
                  <a:pt x="2648581" y="161722"/>
                </a:lnTo>
                <a:lnTo>
                  <a:pt x="2648581" y="808583"/>
                </a:lnTo>
                <a:lnTo>
                  <a:pt x="2642804" y="851575"/>
                </a:lnTo>
                <a:lnTo>
                  <a:pt x="2626500" y="890207"/>
                </a:lnTo>
                <a:lnTo>
                  <a:pt x="2601212" y="922938"/>
                </a:lnTo>
                <a:lnTo>
                  <a:pt x="2568482" y="948225"/>
                </a:lnTo>
                <a:lnTo>
                  <a:pt x="2529851" y="964528"/>
                </a:lnTo>
                <a:lnTo>
                  <a:pt x="2486861" y="970305"/>
                </a:lnTo>
                <a:lnTo>
                  <a:pt x="161722" y="970305"/>
                </a:lnTo>
                <a:lnTo>
                  <a:pt x="118729" y="964528"/>
                </a:lnTo>
                <a:lnTo>
                  <a:pt x="80097" y="948225"/>
                </a:lnTo>
                <a:lnTo>
                  <a:pt x="47367" y="922938"/>
                </a:lnTo>
                <a:lnTo>
                  <a:pt x="22079" y="890207"/>
                </a:lnTo>
                <a:lnTo>
                  <a:pt x="5776" y="851575"/>
                </a:lnTo>
                <a:lnTo>
                  <a:pt x="0" y="808583"/>
                </a:lnTo>
                <a:lnTo>
                  <a:pt x="0" y="161722"/>
                </a:lnTo>
                <a:close/>
              </a:path>
            </a:pathLst>
          </a:custGeom>
          <a:ln w="3810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7">
            <a:extLst>
              <a:ext uri="{FF2B5EF4-FFF2-40B4-BE49-F238E27FC236}">
                <a16:creationId xmlns:a16="http://schemas.microsoft.com/office/drawing/2014/main" id="{679E8261-ABF7-1649-92EA-4447B830F8AC}"/>
              </a:ext>
            </a:extLst>
          </p:cNvPr>
          <p:cNvSpPr txBox="1"/>
          <p:nvPr/>
        </p:nvSpPr>
        <p:spPr>
          <a:xfrm>
            <a:off x="2618905" y="3995420"/>
            <a:ext cx="828040" cy="79692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25400">
              <a:lnSpc>
                <a:spcPts val="1900"/>
              </a:lnSpc>
              <a:spcBef>
                <a:spcPts val="380"/>
              </a:spcBef>
            </a:pPr>
            <a:r>
              <a:rPr sz="1800" spc="-130" dirty="0">
                <a:solidFill>
                  <a:srgbClr val="525252"/>
                </a:solidFill>
                <a:latin typeface="Trebuchet MS"/>
                <a:cs typeface="Trebuchet MS"/>
              </a:rPr>
              <a:t>P</a:t>
            </a:r>
            <a:r>
              <a:rPr sz="1800" spc="-80" dirty="0">
                <a:solidFill>
                  <a:srgbClr val="525252"/>
                </a:solidFill>
                <a:latin typeface="Trebuchet MS"/>
                <a:cs typeface="Trebuchet MS"/>
              </a:rPr>
              <a:t>e</a:t>
            </a:r>
            <a:r>
              <a:rPr sz="1800" spc="-130" dirty="0">
                <a:solidFill>
                  <a:srgbClr val="525252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525252"/>
                </a:solidFill>
                <a:latin typeface="Trebuchet MS"/>
                <a:cs typeface="Trebuchet MS"/>
              </a:rPr>
              <a:t>-</a:t>
            </a:r>
            <a:r>
              <a:rPr sz="1800" spc="-90" dirty="0">
                <a:solidFill>
                  <a:srgbClr val="525252"/>
                </a:solidFill>
                <a:latin typeface="Trebuchet MS"/>
                <a:cs typeface="Trebuchet MS"/>
              </a:rPr>
              <a:t>c</a:t>
            </a:r>
            <a:r>
              <a:rPr sz="1800" spc="-80" dirty="0">
                <a:solidFill>
                  <a:srgbClr val="525252"/>
                </a:solidFill>
                <a:latin typeface="Trebuchet MS"/>
                <a:cs typeface="Trebuchet MS"/>
              </a:rPr>
              <a:t>o</a:t>
            </a:r>
            <a:r>
              <a:rPr sz="1800" spc="-105" dirty="0">
                <a:solidFill>
                  <a:srgbClr val="525252"/>
                </a:solidFill>
                <a:latin typeface="Trebuchet MS"/>
                <a:cs typeface="Trebuchet MS"/>
              </a:rPr>
              <a:t>r</a:t>
            </a:r>
            <a:r>
              <a:rPr sz="1800" spc="-65" dirty="0">
                <a:solidFill>
                  <a:srgbClr val="525252"/>
                </a:solidFill>
                <a:latin typeface="Trebuchet MS"/>
                <a:cs typeface="Trebuchet MS"/>
              </a:rPr>
              <a:t>e  </a:t>
            </a:r>
            <a:r>
              <a:rPr sz="1800" spc="-5" dirty="0">
                <a:solidFill>
                  <a:srgbClr val="525252"/>
                </a:solidFill>
                <a:latin typeface="Trebuchet MS"/>
                <a:cs typeface="Trebuchet MS"/>
              </a:rPr>
              <a:t>D</a:t>
            </a:r>
            <a:r>
              <a:rPr sz="1800" spc="-10" dirty="0">
                <a:solidFill>
                  <a:srgbClr val="525252"/>
                </a:solidFill>
                <a:latin typeface="Trebuchet MS"/>
                <a:cs typeface="Trebuchet MS"/>
              </a:rPr>
              <a:t>o</a:t>
            </a:r>
            <a:r>
              <a:rPr sz="1800" spc="-20" dirty="0">
                <a:solidFill>
                  <a:srgbClr val="525252"/>
                </a:solidFill>
                <a:latin typeface="Trebuchet MS"/>
                <a:cs typeface="Trebuchet MS"/>
              </a:rPr>
              <a:t>o</a:t>
            </a:r>
            <a:r>
              <a:rPr sz="1800" spc="-80" dirty="0">
                <a:solidFill>
                  <a:srgbClr val="525252"/>
                </a:solidFill>
                <a:latin typeface="Trebuchet MS"/>
                <a:cs typeface="Trebuchet MS"/>
              </a:rPr>
              <a:t>r</a:t>
            </a:r>
            <a:r>
              <a:rPr sz="1800" spc="-75" dirty="0">
                <a:solidFill>
                  <a:srgbClr val="525252"/>
                </a:solidFill>
                <a:latin typeface="Trebuchet MS"/>
                <a:cs typeface="Trebuchet MS"/>
              </a:rPr>
              <a:t>be</a:t>
            </a:r>
            <a:r>
              <a:rPr sz="1800" spc="-125" dirty="0">
                <a:solidFill>
                  <a:srgbClr val="525252"/>
                </a:solidFill>
                <a:latin typeface="Trebuchet MS"/>
                <a:cs typeface="Trebuchet MS"/>
              </a:rPr>
              <a:t>l</a:t>
            </a:r>
            <a:r>
              <a:rPr sz="1800" spc="-120" dirty="0">
                <a:solidFill>
                  <a:srgbClr val="525252"/>
                </a:solidFill>
                <a:latin typeface="Trebuchet MS"/>
                <a:cs typeface="Trebuchet MS"/>
              </a:rPr>
              <a:t>l</a:t>
            </a:r>
            <a:endParaRPr sz="1800">
              <a:latin typeface="Trebuchet MS"/>
              <a:cs typeface="Trebuchet MS"/>
            </a:endParaRPr>
          </a:p>
          <a:p>
            <a:pPr marL="398780">
              <a:lnSpc>
                <a:spcPts val="1989"/>
              </a:lnSpc>
            </a:pPr>
            <a:r>
              <a:rPr sz="1800" spc="-90" dirty="0">
                <a:solidFill>
                  <a:srgbClr val="525252"/>
                </a:solidFill>
                <a:latin typeface="Trebuchet MS"/>
                <a:cs typeface="Trebuchet MS"/>
              </a:rPr>
              <a:t>FI</a:t>
            </a:r>
            <a:r>
              <a:rPr sz="1800" spc="-140" dirty="0">
                <a:solidFill>
                  <a:srgbClr val="525252"/>
                </a:solidFill>
                <a:latin typeface="Trebuchet MS"/>
                <a:cs typeface="Trebuchet MS"/>
              </a:rPr>
              <a:t>F</a:t>
            </a:r>
            <a:r>
              <a:rPr sz="1800" spc="-25" dirty="0">
                <a:solidFill>
                  <a:srgbClr val="525252"/>
                </a:solidFill>
                <a:latin typeface="Trebuchet MS"/>
                <a:cs typeface="Trebuchet MS"/>
              </a:rPr>
              <a:t>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9" name="object 8">
            <a:extLst>
              <a:ext uri="{FF2B5EF4-FFF2-40B4-BE49-F238E27FC236}">
                <a16:creationId xmlns:a16="http://schemas.microsoft.com/office/drawing/2014/main" id="{7E34E562-5122-094C-BBA8-73198F57A9DF}"/>
              </a:ext>
            </a:extLst>
          </p:cNvPr>
          <p:cNvSpPr/>
          <p:nvPr/>
        </p:nvSpPr>
        <p:spPr>
          <a:xfrm>
            <a:off x="1483398" y="3598850"/>
            <a:ext cx="2139315" cy="0"/>
          </a:xfrm>
          <a:custGeom>
            <a:avLst/>
            <a:gdLst/>
            <a:ahLst/>
            <a:cxnLst/>
            <a:rect l="l" t="t" r="r" b="b"/>
            <a:pathLst>
              <a:path w="2139315">
                <a:moveTo>
                  <a:pt x="0" y="0"/>
                </a:moveTo>
                <a:lnTo>
                  <a:pt x="2139048" y="0"/>
                </a:lnTo>
              </a:path>
            </a:pathLst>
          </a:custGeom>
          <a:ln w="38101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6D1FE807-8D36-8B4F-A500-8D651D5A4725}"/>
              </a:ext>
            </a:extLst>
          </p:cNvPr>
          <p:cNvSpPr/>
          <p:nvPr/>
        </p:nvSpPr>
        <p:spPr>
          <a:xfrm>
            <a:off x="955672" y="2611805"/>
            <a:ext cx="2065020" cy="545465"/>
          </a:xfrm>
          <a:custGeom>
            <a:avLst/>
            <a:gdLst/>
            <a:ahLst/>
            <a:cxnLst/>
            <a:rect l="l" t="t" r="r" b="b"/>
            <a:pathLst>
              <a:path w="2065020" h="545464">
                <a:moveTo>
                  <a:pt x="0" y="90823"/>
                </a:moveTo>
                <a:lnTo>
                  <a:pt x="7137" y="55470"/>
                </a:lnTo>
                <a:lnTo>
                  <a:pt x="26601" y="26601"/>
                </a:lnTo>
                <a:lnTo>
                  <a:pt x="55470" y="7137"/>
                </a:lnTo>
                <a:lnTo>
                  <a:pt x="90822" y="0"/>
                </a:lnTo>
                <a:lnTo>
                  <a:pt x="1974181" y="0"/>
                </a:lnTo>
                <a:lnTo>
                  <a:pt x="2009534" y="7137"/>
                </a:lnTo>
                <a:lnTo>
                  <a:pt x="2038406" y="26601"/>
                </a:lnTo>
                <a:lnTo>
                  <a:pt x="2057872" y="55470"/>
                </a:lnTo>
                <a:lnTo>
                  <a:pt x="2065011" y="90823"/>
                </a:lnTo>
                <a:lnTo>
                  <a:pt x="2065011" y="454102"/>
                </a:lnTo>
                <a:lnTo>
                  <a:pt x="2057872" y="489454"/>
                </a:lnTo>
                <a:lnTo>
                  <a:pt x="2038406" y="518323"/>
                </a:lnTo>
                <a:lnTo>
                  <a:pt x="2009534" y="537787"/>
                </a:lnTo>
                <a:lnTo>
                  <a:pt x="1974181" y="544925"/>
                </a:lnTo>
                <a:lnTo>
                  <a:pt x="90822" y="544925"/>
                </a:lnTo>
                <a:lnTo>
                  <a:pt x="55470" y="537787"/>
                </a:lnTo>
                <a:lnTo>
                  <a:pt x="26601" y="518323"/>
                </a:lnTo>
                <a:lnTo>
                  <a:pt x="7137" y="489454"/>
                </a:lnTo>
                <a:lnTo>
                  <a:pt x="0" y="454102"/>
                </a:lnTo>
                <a:lnTo>
                  <a:pt x="0" y="90823"/>
                </a:lnTo>
                <a:close/>
              </a:path>
            </a:pathLst>
          </a:custGeom>
          <a:ln w="3810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0">
            <a:extLst>
              <a:ext uri="{FF2B5EF4-FFF2-40B4-BE49-F238E27FC236}">
                <a16:creationId xmlns:a16="http://schemas.microsoft.com/office/drawing/2014/main" id="{866FD47D-F12E-7747-A5F6-652345BB8CA7}"/>
              </a:ext>
            </a:extLst>
          </p:cNvPr>
          <p:cNvSpPr txBox="1"/>
          <p:nvPr/>
        </p:nvSpPr>
        <p:spPr>
          <a:xfrm>
            <a:off x="1788947" y="2657347"/>
            <a:ext cx="398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525252"/>
                </a:solidFill>
                <a:latin typeface="Trebuchet MS"/>
                <a:cs typeface="Trebuchet MS"/>
              </a:rPr>
              <a:t>A</a:t>
            </a:r>
            <a:r>
              <a:rPr sz="1800" spc="-35" dirty="0">
                <a:solidFill>
                  <a:srgbClr val="525252"/>
                </a:solidFill>
                <a:latin typeface="Trebuchet MS"/>
                <a:cs typeface="Trebuchet MS"/>
              </a:rPr>
              <a:t>p</a:t>
            </a:r>
            <a:r>
              <a:rPr sz="1800" spc="-60" dirty="0">
                <a:solidFill>
                  <a:srgbClr val="525252"/>
                </a:solidFill>
                <a:latin typeface="Trebuchet MS"/>
                <a:cs typeface="Trebuchet MS"/>
              </a:rPr>
              <a:t>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2" name="object 11">
            <a:extLst>
              <a:ext uri="{FF2B5EF4-FFF2-40B4-BE49-F238E27FC236}">
                <a16:creationId xmlns:a16="http://schemas.microsoft.com/office/drawing/2014/main" id="{F7F9E641-FA58-DF4B-B62A-AAB60B5C1A58}"/>
              </a:ext>
            </a:extLst>
          </p:cNvPr>
          <p:cNvSpPr/>
          <p:nvPr/>
        </p:nvSpPr>
        <p:spPr>
          <a:xfrm>
            <a:off x="689293" y="2002408"/>
            <a:ext cx="2726690" cy="1409700"/>
          </a:xfrm>
          <a:custGeom>
            <a:avLst/>
            <a:gdLst/>
            <a:ahLst/>
            <a:cxnLst/>
            <a:rect l="l" t="t" r="r" b="b"/>
            <a:pathLst>
              <a:path w="2726690" h="1409700">
                <a:moveTo>
                  <a:pt x="0" y="234861"/>
                </a:moveTo>
                <a:lnTo>
                  <a:pt x="4771" y="187528"/>
                </a:lnTo>
                <a:lnTo>
                  <a:pt x="18456" y="143442"/>
                </a:lnTo>
                <a:lnTo>
                  <a:pt x="40110" y="103548"/>
                </a:lnTo>
                <a:lnTo>
                  <a:pt x="68789" y="68789"/>
                </a:lnTo>
                <a:lnTo>
                  <a:pt x="103548" y="40110"/>
                </a:lnTo>
                <a:lnTo>
                  <a:pt x="143442" y="18456"/>
                </a:lnTo>
                <a:lnTo>
                  <a:pt x="187528" y="4771"/>
                </a:lnTo>
                <a:lnTo>
                  <a:pt x="234861" y="0"/>
                </a:lnTo>
                <a:lnTo>
                  <a:pt x="2491451" y="0"/>
                </a:lnTo>
                <a:lnTo>
                  <a:pt x="2538784" y="4771"/>
                </a:lnTo>
                <a:lnTo>
                  <a:pt x="2582869" y="18456"/>
                </a:lnTo>
                <a:lnTo>
                  <a:pt x="2622764" y="40110"/>
                </a:lnTo>
                <a:lnTo>
                  <a:pt x="2657522" y="68789"/>
                </a:lnTo>
                <a:lnTo>
                  <a:pt x="2686201" y="103548"/>
                </a:lnTo>
                <a:lnTo>
                  <a:pt x="2707855" y="143442"/>
                </a:lnTo>
                <a:lnTo>
                  <a:pt x="2721540" y="187528"/>
                </a:lnTo>
                <a:lnTo>
                  <a:pt x="2726311" y="234861"/>
                </a:lnTo>
                <a:lnTo>
                  <a:pt x="2726311" y="1174290"/>
                </a:lnTo>
                <a:lnTo>
                  <a:pt x="2721540" y="1221623"/>
                </a:lnTo>
                <a:lnTo>
                  <a:pt x="2707855" y="1265709"/>
                </a:lnTo>
                <a:lnTo>
                  <a:pt x="2686201" y="1305603"/>
                </a:lnTo>
                <a:lnTo>
                  <a:pt x="2657522" y="1340362"/>
                </a:lnTo>
                <a:lnTo>
                  <a:pt x="2622764" y="1369040"/>
                </a:lnTo>
                <a:lnTo>
                  <a:pt x="2582869" y="1390694"/>
                </a:lnTo>
                <a:lnTo>
                  <a:pt x="2538784" y="1404379"/>
                </a:lnTo>
                <a:lnTo>
                  <a:pt x="2491451" y="1409150"/>
                </a:lnTo>
                <a:lnTo>
                  <a:pt x="234861" y="1409150"/>
                </a:lnTo>
                <a:lnTo>
                  <a:pt x="187528" y="1404379"/>
                </a:lnTo>
                <a:lnTo>
                  <a:pt x="143442" y="1390694"/>
                </a:lnTo>
                <a:lnTo>
                  <a:pt x="103548" y="1369040"/>
                </a:lnTo>
                <a:lnTo>
                  <a:pt x="68789" y="1340362"/>
                </a:lnTo>
                <a:lnTo>
                  <a:pt x="40110" y="1305603"/>
                </a:lnTo>
                <a:lnTo>
                  <a:pt x="18456" y="1265709"/>
                </a:lnTo>
                <a:lnTo>
                  <a:pt x="4771" y="1221623"/>
                </a:lnTo>
                <a:lnTo>
                  <a:pt x="0" y="1174290"/>
                </a:lnTo>
                <a:lnTo>
                  <a:pt x="0" y="234861"/>
                </a:lnTo>
                <a:close/>
              </a:path>
            </a:pathLst>
          </a:custGeom>
          <a:ln w="3810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2">
            <a:extLst>
              <a:ext uri="{FF2B5EF4-FFF2-40B4-BE49-F238E27FC236}">
                <a16:creationId xmlns:a16="http://schemas.microsoft.com/office/drawing/2014/main" id="{305F07E5-A19B-5B4C-85D8-EBAA3EF100C3}"/>
              </a:ext>
            </a:extLst>
          </p:cNvPr>
          <p:cNvSpPr txBox="1"/>
          <p:nvPr/>
        </p:nvSpPr>
        <p:spPr>
          <a:xfrm>
            <a:off x="1821675" y="2133091"/>
            <a:ext cx="458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737373"/>
                </a:solidFill>
                <a:latin typeface="Trebuchet MS"/>
                <a:cs typeface="Trebuchet MS"/>
              </a:rPr>
              <a:t>Co</a:t>
            </a:r>
            <a:r>
              <a:rPr sz="1800" spc="-105" dirty="0">
                <a:solidFill>
                  <a:srgbClr val="737373"/>
                </a:solidFill>
                <a:latin typeface="Trebuchet MS"/>
                <a:cs typeface="Trebuchet MS"/>
              </a:rPr>
              <a:t>r</a:t>
            </a:r>
            <a:r>
              <a:rPr sz="1800" spc="-90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48CF0444-4B0E-1A4D-B564-8210E64CB971}"/>
              </a:ext>
            </a:extLst>
          </p:cNvPr>
          <p:cNvSpPr/>
          <p:nvPr/>
        </p:nvSpPr>
        <p:spPr>
          <a:xfrm>
            <a:off x="3622446" y="1690687"/>
            <a:ext cx="462280" cy="4157345"/>
          </a:xfrm>
          <a:custGeom>
            <a:avLst/>
            <a:gdLst/>
            <a:ahLst/>
            <a:cxnLst/>
            <a:rect l="l" t="t" r="r" b="b"/>
            <a:pathLst>
              <a:path w="462279" h="4157345">
                <a:moveTo>
                  <a:pt x="0" y="0"/>
                </a:moveTo>
                <a:lnTo>
                  <a:pt x="461873" y="0"/>
                </a:lnTo>
                <a:lnTo>
                  <a:pt x="461873" y="4157219"/>
                </a:lnTo>
                <a:lnTo>
                  <a:pt x="0" y="41572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4">
            <a:extLst>
              <a:ext uri="{FF2B5EF4-FFF2-40B4-BE49-F238E27FC236}">
                <a16:creationId xmlns:a16="http://schemas.microsoft.com/office/drawing/2014/main" id="{E2B17B0D-899F-C046-AB22-BB68B944713B}"/>
              </a:ext>
            </a:extLst>
          </p:cNvPr>
          <p:cNvSpPr/>
          <p:nvPr/>
        </p:nvSpPr>
        <p:spPr>
          <a:xfrm>
            <a:off x="1450124" y="3153613"/>
            <a:ext cx="1106170" cy="666750"/>
          </a:xfrm>
          <a:custGeom>
            <a:avLst/>
            <a:gdLst/>
            <a:ahLst/>
            <a:cxnLst/>
            <a:rect l="l" t="t" r="r" b="b"/>
            <a:pathLst>
              <a:path w="1106170" h="666750">
                <a:moveTo>
                  <a:pt x="1105611" y="333336"/>
                </a:moveTo>
                <a:lnTo>
                  <a:pt x="0" y="333336"/>
                </a:lnTo>
                <a:lnTo>
                  <a:pt x="552805" y="666673"/>
                </a:lnTo>
                <a:lnTo>
                  <a:pt x="1105611" y="333336"/>
                </a:lnTo>
                <a:close/>
              </a:path>
              <a:path w="1106170" h="666750">
                <a:moveTo>
                  <a:pt x="829208" y="0"/>
                </a:moveTo>
                <a:lnTo>
                  <a:pt x="276402" y="0"/>
                </a:lnTo>
                <a:lnTo>
                  <a:pt x="276402" y="333336"/>
                </a:lnTo>
                <a:lnTo>
                  <a:pt x="829208" y="333336"/>
                </a:lnTo>
                <a:lnTo>
                  <a:pt x="8292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C1F8C81C-0107-6B44-A4FF-55E091DBE8E6}"/>
              </a:ext>
            </a:extLst>
          </p:cNvPr>
          <p:cNvSpPr/>
          <p:nvPr/>
        </p:nvSpPr>
        <p:spPr>
          <a:xfrm>
            <a:off x="1450124" y="3153613"/>
            <a:ext cx="1106170" cy="666750"/>
          </a:xfrm>
          <a:custGeom>
            <a:avLst/>
            <a:gdLst/>
            <a:ahLst/>
            <a:cxnLst/>
            <a:rect l="l" t="t" r="r" b="b"/>
            <a:pathLst>
              <a:path w="1106170" h="666750">
                <a:moveTo>
                  <a:pt x="0" y="333332"/>
                </a:moveTo>
                <a:lnTo>
                  <a:pt x="276402" y="333332"/>
                </a:lnTo>
                <a:lnTo>
                  <a:pt x="276402" y="0"/>
                </a:lnTo>
                <a:lnTo>
                  <a:pt x="829205" y="0"/>
                </a:lnTo>
                <a:lnTo>
                  <a:pt x="829205" y="333332"/>
                </a:lnTo>
                <a:lnTo>
                  <a:pt x="1105610" y="333332"/>
                </a:lnTo>
                <a:lnTo>
                  <a:pt x="552803" y="666662"/>
                </a:lnTo>
                <a:lnTo>
                  <a:pt x="0" y="333332"/>
                </a:lnTo>
                <a:close/>
              </a:path>
            </a:pathLst>
          </a:custGeom>
          <a:ln w="38100">
            <a:solidFill>
              <a:srgbClr val="7373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6">
            <a:extLst>
              <a:ext uri="{FF2B5EF4-FFF2-40B4-BE49-F238E27FC236}">
                <a16:creationId xmlns:a16="http://schemas.microsoft.com/office/drawing/2014/main" id="{0C9A7058-574E-6F42-BE29-4D9D7CBF7EA2}"/>
              </a:ext>
            </a:extLst>
          </p:cNvPr>
          <p:cNvSpPr txBox="1"/>
          <p:nvPr/>
        </p:nvSpPr>
        <p:spPr>
          <a:xfrm>
            <a:off x="1784642" y="3242564"/>
            <a:ext cx="436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solidFill>
                  <a:srgbClr val="737373"/>
                </a:solidFill>
                <a:latin typeface="Trebuchet MS"/>
                <a:cs typeface="Trebuchet MS"/>
              </a:rPr>
              <a:t>PC</a:t>
            </a:r>
            <a:r>
              <a:rPr sz="1800" spc="-55" dirty="0">
                <a:solidFill>
                  <a:srgbClr val="737373"/>
                </a:solidFill>
                <a:latin typeface="Trebuchet MS"/>
                <a:cs typeface="Trebuchet MS"/>
              </a:rPr>
              <a:t>I</a:t>
            </a:r>
            <a:r>
              <a:rPr sz="1800" spc="-90" dirty="0">
                <a:solidFill>
                  <a:srgbClr val="737373"/>
                </a:solidFill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1" name="object 20">
            <a:extLst>
              <a:ext uri="{FF2B5EF4-FFF2-40B4-BE49-F238E27FC236}">
                <a16:creationId xmlns:a16="http://schemas.microsoft.com/office/drawing/2014/main" id="{389308EB-A85C-9A45-B2D1-11C4697207A8}"/>
              </a:ext>
            </a:extLst>
          </p:cNvPr>
          <p:cNvSpPr/>
          <p:nvPr/>
        </p:nvSpPr>
        <p:spPr>
          <a:xfrm>
            <a:off x="1323162" y="4381503"/>
            <a:ext cx="1242060" cy="126364"/>
          </a:xfrm>
          <a:custGeom>
            <a:avLst/>
            <a:gdLst/>
            <a:ahLst/>
            <a:cxnLst/>
            <a:rect l="l" t="t" r="r" b="b"/>
            <a:pathLst>
              <a:path w="1242060" h="126364">
                <a:moveTo>
                  <a:pt x="0" y="124167"/>
                </a:moveTo>
                <a:lnTo>
                  <a:pt x="0" y="1597"/>
                </a:lnTo>
                <a:lnTo>
                  <a:pt x="59176" y="0"/>
                </a:lnTo>
                <a:lnTo>
                  <a:pt x="1085200" y="0"/>
                </a:lnTo>
                <a:lnTo>
                  <a:pt x="1146240" y="1647"/>
                </a:lnTo>
                <a:lnTo>
                  <a:pt x="1196084" y="6139"/>
                </a:lnTo>
                <a:lnTo>
                  <a:pt x="1229688" y="12802"/>
                </a:lnTo>
                <a:lnTo>
                  <a:pt x="1242010" y="20961"/>
                </a:lnTo>
                <a:lnTo>
                  <a:pt x="1242010" y="104802"/>
                </a:lnTo>
                <a:lnTo>
                  <a:pt x="1229688" y="112961"/>
                </a:lnTo>
                <a:lnTo>
                  <a:pt x="1196084" y="119624"/>
                </a:lnTo>
                <a:lnTo>
                  <a:pt x="1146240" y="124116"/>
                </a:lnTo>
                <a:lnTo>
                  <a:pt x="1085200" y="125764"/>
                </a:lnTo>
                <a:lnTo>
                  <a:pt x="59176" y="125764"/>
                </a:lnTo>
                <a:lnTo>
                  <a:pt x="0" y="124167"/>
                </a:lnTo>
                <a:close/>
              </a:path>
            </a:pathLst>
          </a:custGeom>
          <a:ln w="3810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21">
            <a:extLst>
              <a:ext uri="{FF2B5EF4-FFF2-40B4-BE49-F238E27FC236}">
                <a16:creationId xmlns:a16="http://schemas.microsoft.com/office/drawing/2014/main" id="{4CA5D151-6743-7D4D-ADE4-2A379FD1959B}"/>
              </a:ext>
            </a:extLst>
          </p:cNvPr>
          <p:cNvSpPr/>
          <p:nvPr/>
        </p:nvSpPr>
        <p:spPr>
          <a:xfrm>
            <a:off x="1257467" y="4205427"/>
            <a:ext cx="180975" cy="383540"/>
          </a:xfrm>
          <a:custGeom>
            <a:avLst/>
            <a:gdLst/>
            <a:ahLst/>
            <a:cxnLst/>
            <a:rect l="l" t="t" r="r" b="b"/>
            <a:pathLst>
              <a:path w="180975" h="383539">
                <a:moveTo>
                  <a:pt x="0" y="0"/>
                </a:moveTo>
                <a:lnTo>
                  <a:pt x="180591" y="0"/>
                </a:lnTo>
                <a:lnTo>
                  <a:pt x="180591" y="383349"/>
                </a:lnTo>
                <a:lnTo>
                  <a:pt x="0" y="3833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2">
            <a:extLst>
              <a:ext uri="{FF2B5EF4-FFF2-40B4-BE49-F238E27FC236}">
                <a16:creationId xmlns:a16="http://schemas.microsoft.com/office/drawing/2014/main" id="{F70B8D16-95D3-5A4C-8690-D1610EDF2430}"/>
              </a:ext>
            </a:extLst>
          </p:cNvPr>
          <p:cNvSpPr/>
          <p:nvPr/>
        </p:nvSpPr>
        <p:spPr>
          <a:xfrm>
            <a:off x="1267917" y="3070948"/>
            <a:ext cx="395452" cy="159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9742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6DEB-9C96-A949-B590-A8843008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Inline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Metadata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64E11-22F3-054C-871F-210BFC1BA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404" y="1825625"/>
            <a:ext cx="5829396" cy="435133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Scheduling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metadata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(traffic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updates)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b="1" dirty="0" err="1"/>
              <a:t>inlined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PCIe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writes</a:t>
            </a:r>
          </a:p>
          <a:p>
            <a:endParaRPr kumimoji="1" lang="en-US" altLang="zh-CN" b="1" dirty="0"/>
          </a:p>
          <a:p>
            <a:r>
              <a:rPr kumimoji="1" lang="en-US" altLang="zh-CN" dirty="0" err="1"/>
              <a:t>Desciptor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inlining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allows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before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packet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endParaRPr kumimoji="1" lang="zh-CN" alt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9EA5E6CB-5BA1-FF49-9F13-4581B3DC100A}"/>
              </a:ext>
            </a:extLst>
          </p:cNvPr>
          <p:cNvSpPr/>
          <p:nvPr/>
        </p:nvSpPr>
        <p:spPr>
          <a:xfrm>
            <a:off x="1144667" y="3646131"/>
            <a:ext cx="2913380" cy="1689100"/>
          </a:xfrm>
          <a:custGeom>
            <a:avLst/>
            <a:gdLst/>
            <a:ahLst/>
            <a:cxnLst/>
            <a:rect l="l" t="t" r="r" b="b"/>
            <a:pathLst>
              <a:path w="2913379" h="1689100">
                <a:moveTo>
                  <a:pt x="0" y="281417"/>
                </a:moveTo>
                <a:lnTo>
                  <a:pt x="3683" y="235769"/>
                </a:lnTo>
                <a:lnTo>
                  <a:pt x="14346" y="192467"/>
                </a:lnTo>
                <a:lnTo>
                  <a:pt x="31411" y="152089"/>
                </a:lnTo>
                <a:lnTo>
                  <a:pt x="54297" y="115215"/>
                </a:lnTo>
                <a:lnTo>
                  <a:pt x="82425" y="82425"/>
                </a:lnTo>
                <a:lnTo>
                  <a:pt x="115215" y="54297"/>
                </a:lnTo>
                <a:lnTo>
                  <a:pt x="152089" y="31411"/>
                </a:lnTo>
                <a:lnTo>
                  <a:pt x="192467" y="14346"/>
                </a:lnTo>
                <a:lnTo>
                  <a:pt x="235769" y="3683"/>
                </a:lnTo>
                <a:lnTo>
                  <a:pt x="281417" y="0"/>
                </a:lnTo>
                <a:lnTo>
                  <a:pt x="2631371" y="0"/>
                </a:lnTo>
                <a:lnTo>
                  <a:pt x="2677018" y="3683"/>
                </a:lnTo>
                <a:lnTo>
                  <a:pt x="2720320" y="14346"/>
                </a:lnTo>
                <a:lnTo>
                  <a:pt x="2760698" y="31411"/>
                </a:lnTo>
                <a:lnTo>
                  <a:pt x="2797572" y="54297"/>
                </a:lnTo>
                <a:lnTo>
                  <a:pt x="2830364" y="82425"/>
                </a:lnTo>
                <a:lnTo>
                  <a:pt x="2858492" y="115215"/>
                </a:lnTo>
                <a:lnTo>
                  <a:pt x="2881379" y="152089"/>
                </a:lnTo>
                <a:lnTo>
                  <a:pt x="2898444" y="192467"/>
                </a:lnTo>
                <a:lnTo>
                  <a:pt x="2909108" y="235769"/>
                </a:lnTo>
                <a:lnTo>
                  <a:pt x="2912791" y="281417"/>
                </a:lnTo>
                <a:lnTo>
                  <a:pt x="2912791" y="1407060"/>
                </a:lnTo>
                <a:lnTo>
                  <a:pt x="2909108" y="1452707"/>
                </a:lnTo>
                <a:lnTo>
                  <a:pt x="2898444" y="1496009"/>
                </a:lnTo>
                <a:lnTo>
                  <a:pt x="2881379" y="1536387"/>
                </a:lnTo>
                <a:lnTo>
                  <a:pt x="2858492" y="1573262"/>
                </a:lnTo>
                <a:lnTo>
                  <a:pt x="2830364" y="1606053"/>
                </a:lnTo>
                <a:lnTo>
                  <a:pt x="2797572" y="1634182"/>
                </a:lnTo>
                <a:lnTo>
                  <a:pt x="2760698" y="1657068"/>
                </a:lnTo>
                <a:lnTo>
                  <a:pt x="2720320" y="1674133"/>
                </a:lnTo>
                <a:lnTo>
                  <a:pt x="2677018" y="1684797"/>
                </a:lnTo>
                <a:lnTo>
                  <a:pt x="2631371" y="1688480"/>
                </a:lnTo>
                <a:lnTo>
                  <a:pt x="281417" y="1688480"/>
                </a:lnTo>
                <a:lnTo>
                  <a:pt x="235769" y="1684797"/>
                </a:lnTo>
                <a:lnTo>
                  <a:pt x="192467" y="1674133"/>
                </a:lnTo>
                <a:lnTo>
                  <a:pt x="152089" y="1657068"/>
                </a:lnTo>
                <a:lnTo>
                  <a:pt x="115215" y="1634182"/>
                </a:lnTo>
                <a:lnTo>
                  <a:pt x="82425" y="1606053"/>
                </a:lnTo>
                <a:lnTo>
                  <a:pt x="54297" y="1573262"/>
                </a:lnTo>
                <a:lnTo>
                  <a:pt x="31411" y="1536387"/>
                </a:lnTo>
                <a:lnTo>
                  <a:pt x="14346" y="1496009"/>
                </a:lnTo>
                <a:lnTo>
                  <a:pt x="3683" y="1452707"/>
                </a:lnTo>
                <a:lnTo>
                  <a:pt x="0" y="1407060"/>
                </a:lnTo>
                <a:lnTo>
                  <a:pt x="0" y="281417"/>
                </a:lnTo>
                <a:close/>
              </a:path>
            </a:pathLst>
          </a:custGeom>
          <a:ln w="3810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850BB40-D565-AC4D-A9F5-0DCE4EA61A0B}"/>
              </a:ext>
            </a:extLst>
          </p:cNvPr>
          <p:cNvSpPr txBox="1"/>
          <p:nvPr/>
        </p:nvSpPr>
        <p:spPr>
          <a:xfrm>
            <a:off x="1305826" y="4875276"/>
            <a:ext cx="3879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solidFill>
                  <a:srgbClr val="525252"/>
                </a:solidFill>
                <a:latin typeface="Trebuchet MS"/>
                <a:cs typeface="Trebuchet MS"/>
              </a:rPr>
              <a:t>NIC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946ECDC-09B3-C54D-8424-0B41746A1150}"/>
              </a:ext>
            </a:extLst>
          </p:cNvPr>
          <p:cNvSpPr/>
          <p:nvPr/>
        </p:nvSpPr>
        <p:spPr>
          <a:xfrm>
            <a:off x="4791836" y="1735048"/>
            <a:ext cx="0" cy="3841750"/>
          </a:xfrm>
          <a:custGeom>
            <a:avLst/>
            <a:gdLst/>
            <a:ahLst/>
            <a:cxnLst/>
            <a:rect l="l" t="t" r="r" b="b"/>
            <a:pathLst>
              <a:path h="3841750">
                <a:moveTo>
                  <a:pt x="0" y="0"/>
                </a:moveTo>
                <a:lnTo>
                  <a:pt x="1" y="3841482"/>
                </a:lnTo>
              </a:path>
            </a:pathLst>
          </a:custGeom>
          <a:ln w="50800">
            <a:solidFill>
              <a:srgbClr val="AB3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B952E40-3DDB-5F4D-9DDF-BB5F4062BE25}"/>
              </a:ext>
            </a:extLst>
          </p:cNvPr>
          <p:cNvSpPr/>
          <p:nvPr/>
        </p:nvSpPr>
        <p:spPr>
          <a:xfrm>
            <a:off x="1188552" y="3418370"/>
            <a:ext cx="2913380" cy="29845"/>
          </a:xfrm>
          <a:custGeom>
            <a:avLst/>
            <a:gdLst/>
            <a:ahLst/>
            <a:cxnLst/>
            <a:rect l="l" t="t" r="r" b="b"/>
            <a:pathLst>
              <a:path w="2913379" h="29845">
                <a:moveTo>
                  <a:pt x="0" y="0"/>
                </a:moveTo>
                <a:lnTo>
                  <a:pt x="2912791" y="29790"/>
                </a:lnTo>
              </a:path>
            </a:pathLst>
          </a:custGeom>
          <a:ln w="3810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5723390A-7CAA-054D-A1DF-45A0A39B59F9}"/>
              </a:ext>
            </a:extLst>
          </p:cNvPr>
          <p:cNvSpPr/>
          <p:nvPr/>
        </p:nvSpPr>
        <p:spPr>
          <a:xfrm>
            <a:off x="2570048" y="5357088"/>
            <a:ext cx="190500" cy="407034"/>
          </a:xfrm>
          <a:custGeom>
            <a:avLst/>
            <a:gdLst/>
            <a:ahLst/>
            <a:cxnLst/>
            <a:rect l="l" t="t" r="r" b="b"/>
            <a:pathLst>
              <a:path w="190500" h="407035">
                <a:moveTo>
                  <a:pt x="63500" y="216115"/>
                </a:moveTo>
                <a:lnTo>
                  <a:pt x="0" y="216115"/>
                </a:lnTo>
                <a:lnTo>
                  <a:pt x="95250" y="406610"/>
                </a:lnTo>
                <a:lnTo>
                  <a:pt x="174627" y="247860"/>
                </a:lnTo>
                <a:lnTo>
                  <a:pt x="63500" y="247860"/>
                </a:lnTo>
                <a:lnTo>
                  <a:pt x="63500" y="216115"/>
                </a:lnTo>
                <a:close/>
              </a:path>
              <a:path w="190500" h="407035">
                <a:moveTo>
                  <a:pt x="127000" y="0"/>
                </a:moveTo>
                <a:lnTo>
                  <a:pt x="63500" y="0"/>
                </a:lnTo>
                <a:lnTo>
                  <a:pt x="63500" y="247860"/>
                </a:lnTo>
                <a:lnTo>
                  <a:pt x="127000" y="247860"/>
                </a:lnTo>
                <a:lnTo>
                  <a:pt x="127000" y="0"/>
                </a:lnTo>
                <a:close/>
              </a:path>
              <a:path w="190500" h="407035">
                <a:moveTo>
                  <a:pt x="190500" y="216115"/>
                </a:moveTo>
                <a:lnTo>
                  <a:pt x="127000" y="216115"/>
                </a:lnTo>
                <a:lnTo>
                  <a:pt x="127000" y="247860"/>
                </a:lnTo>
                <a:lnTo>
                  <a:pt x="174627" y="247860"/>
                </a:lnTo>
                <a:lnTo>
                  <a:pt x="190500" y="216115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6B073311-B9E5-F848-A730-AE491B2F5FEA}"/>
              </a:ext>
            </a:extLst>
          </p:cNvPr>
          <p:cNvSpPr/>
          <p:nvPr/>
        </p:nvSpPr>
        <p:spPr>
          <a:xfrm>
            <a:off x="1657705" y="3747744"/>
            <a:ext cx="2245360" cy="228600"/>
          </a:xfrm>
          <a:custGeom>
            <a:avLst/>
            <a:gdLst/>
            <a:ahLst/>
            <a:cxnLst/>
            <a:rect l="l" t="t" r="r" b="b"/>
            <a:pathLst>
              <a:path w="2245360" h="228600">
                <a:moveTo>
                  <a:pt x="0" y="38008"/>
                </a:moveTo>
                <a:lnTo>
                  <a:pt x="2986" y="23213"/>
                </a:lnTo>
                <a:lnTo>
                  <a:pt x="11132" y="11132"/>
                </a:lnTo>
                <a:lnTo>
                  <a:pt x="23213" y="2986"/>
                </a:lnTo>
                <a:lnTo>
                  <a:pt x="38007" y="0"/>
                </a:lnTo>
                <a:lnTo>
                  <a:pt x="2206961" y="0"/>
                </a:lnTo>
                <a:lnTo>
                  <a:pt x="2221755" y="2986"/>
                </a:lnTo>
                <a:lnTo>
                  <a:pt x="2233837" y="11132"/>
                </a:lnTo>
                <a:lnTo>
                  <a:pt x="2241983" y="23213"/>
                </a:lnTo>
                <a:lnTo>
                  <a:pt x="2244971" y="38008"/>
                </a:lnTo>
                <a:lnTo>
                  <a:pt x="2244971" y="190034"/>
                </a:lnTo>
                <a:lnTo>
                  <a:pt x="2241983" y="204828"/>
                </a:lnTo>
                <a:lnTo>
                  <a:pt x="2233837" y="216909"/>
                </a:lnTo>
                <a:lnTo>
                  <a:pt x="2221755" y="225055"/>
                </a:lnTo>
                <a:lnTo>
                  <a:pt x="2206961" y="228042"/>
                </a:lnTo>
                <a:lnTo>
                  <a:pt x="38007" y="228042"/>
                </a:lnTo>
                <a:lnTo>
                  <a:pt x="23213" y="225055"/>
                </a:lnTo>
                <a:lnTo>
                  <a:pt x="11132" y="216909"/>
                </a:lnTo>
                <a:lnTo>
                  <a:pt x="2986" y="204828"/>
                </a:lnTo>
                <a:lnTo>
                  <a:pt x="0" y="190034"/>
                </a:lnTo>
                <a:lnTo>
                  <a:pt x="0" y="38008"/>
                </a:lnTo>
                <a:close/>
              </a:path>
            </a:pathLst>
          </a:custGeom>
          <a:ln w="38100">
            <a:solidFill>
              <a:srgbClr val="7373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2D38671D-A839-DD46-A9DE-36094D89F093}"/>
              </a:ext>
            </a:extLst>
          </p:cNvPr>
          <p:cNvSpPr/>
          <p:nvPr/>
        </p:nvSpPr>
        <p:spPr>
          <a:xfrm>
            <a:off x="1604210" y="4166375"/>
            <a:ext cx="2463800" cy="1007110"/>
          </a:xfrm>
          <a:custGeom>
            <a:avLst/>
            <a:gdLst/>
            <a:ahLst/>
            <a:cxnLst/>
            <a:rect l="l" t="t" r="r" b="b"/>
            <a:pathLst>
              <a:path w="2463800" h="1007110">
                <a:moveTo>
                  <a:pt x="2463751" y="0"/>
                </a:moveTo>
                <a:lnTo>
                  <a:pt x="1897662" y="1006740"/>
                </a:lnTo>
                <a:lnTo>
                  <a:pt x="566090" y="1006740"/>
                </a:lnTo>
                <a:lnTo>
                  <a:pt x="0" y="0"/>
                </a:lnTo>
                <a:lnTo>
                  <a:pt x="2463751" y="0"/>
                </a:lnTo>
                <a:close/>
              </a:path>
            </a:pathLst>
          </a:custGeom>
          <a:ln w="38100">
            <a:solidFill>
              <a:srgbClr val="7373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BD7DE82D-8C67-054E-AA6F-1271FA875FB1}"/>
              </a:ext>
            </a:extLst>
          </p:cNvPr>
          <p:cNvSpPr txBox="1"/>
          <p:nvPr/>
        </p:nvSpPr>
        <p:spPr>
          <a:xfrm>
            <a:off x="2193607" y="3699764"/>
            <a:ext cx="1173480" cy="755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solidFill>
                  <a:srgbClr val="525252"/>
                </a:solidFill>
                <a:latin typeface="Trebuchet MS"/>
                <a:cs typeface="Trebuchet MS"/>
              </a:rPr>
              <a:t>DMA</a:t>
            </a:r>
            <a:r>
              <a:rPr sz="1800" spc="-204" dirty="0">
                <a:solidFill>
                  <a:srgbClr val="525252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525252"/>
                </a:solidFill>
                <a:latin typeface="Trebuchet MS"/>
                <a:cs typeface="Trebuchet MS"/>
              </a:rPr>
              <a:t>Engine</a:t>
            </a:r>
            <a:endParaRPr sz="1800">
              <a:latin typeface="Trebuchet MS"/>
              <a:cs typeface="Trebuchet MS"/>
            </a:endParaRPr>
          </a:p>
          <a:p>
            <a:pPr marL="7620" algn="ctr">
              <a:lnSpc>
                <a:spcPct val="100000"/>
              </a:lnSpc>
              <a:spcBef>
                <a:spcPts val="1660"/>
              </a:spcBef>
            </a:pPr>
            <a:r>
              <a:rPr sz="1600" spc="-60" dirty="0">
                <a:solidFill>
                  <a:srgbClr val="525252"/>
                </a:solidFill>
                <a:latin typeface="Trebuchet MS"/>
                <a:cs typeface="Trebuchet MS"/>
              </a:rPr>
              <a:t>PIFOs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8B9918E2-3126-6A45-B0EE-14507AAD241A}"/>
              </a:ext>
            </a:extLst>
          </p:cNvPr>
          <p:cNvSpPr/>
          <p:nvPr/>
        </p:nvSpPr>
        <p:spPr>
          <a:xfrm>
            <a:off x="2717812" y="3974668"/>
            <a:ext cx="126911" cy="185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5915D302-3B48-D842-A11A-E99C8962F2D4}"/>
              </a:ext>
            </a:extLst>
          </p:cNvPr>
          <p:cNvSpPr/>
          <p:nvPr/>
        </p:nvSpPr>
        <p:spPr>
          <a:xfrm>
            <a:off x="2601061" y="5146941"/>
            <a:ext cx="253009" cy="1876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21A459E3-6BE7-7744-A393-E509EE420C47}"/>
              </a:ext>
            </a:extLst>
          </p:cNvPr>
          <p:cNvSpPr/>
          <p:nvPr/>
        </p:nvSpPr>
        <p:spPr>
          <a:xfrm>
            <a:off x="1188552" y="1921497"/>
            <a:ext cx="2905760" cy="1419860"/>
          </a:xfrm>
          <a:custGeom>
            <a:avLst/>
            <a:gdLst/>
            <a:ahLst/>
            <a:cxnLst/>
            <a:rect l="l" t="t" r="r" b="b"/>
            <a:pathLst>
              <a:path w="2905760" h="1419860">
                <a:moveTo>
                  <a:pt x="0" y="236585"/>
                </a:moveTo>
                <a:lnTo>
                  <a:pt x="4806" y="188905"/>
                </a:lnTo>
                <a:lnTo>
                  <a:pt x="18592" y="144495"/>
                </a:lnTo>
                <a:lnTo>
                  <a:pt x="40405" y="104308"/>
                </a:lnTo>
                <a:lnTo>
                  <a:pt x="69294" y="69294"/>
                </a:lnTo>
                <a:lnTo>
                  <a:pt x="104308" y="40405"/>
                </a:lnTo>
                <a:lnTo>
                  <a:pt x="144495" y="18592"/>
                </a:lnTo>
                <a:lnTo>
                  <a:pt x="188904" y="4806"/>
                </a:lnTo>
                <a:lnTo>
                  <a:pt x="236584" y="0"/>
                </a:lnTo>
                <a:lnTo>
                  <a:pt x="2668691" y="0"/>
                </a:lnTo>
                <a:lnTo>
                  <a:pt x="2716374" y="4806"/>
                </a:lnTo>
                <a:lnTo>
                  <a:pt x="2760785" y="18592"/>
                </a:lnTo>
                <a:lnTo>
                  <a:pt x="2800973" y="40405"/>
                </a:lnTo>
                <a:lnTo>
                  <a:pt x="2835987" y="69294"/>
                </a:lnTo>
                <a:lnTo>
                  <a:pt x="2864877" y="104308"/>
                </a:lnTo>
                <a:lnTo>
                  <a:pt x="2886689" y="144495"/>
                </a:lnTo>
                <a:lnTo>
                  <a:pt x="2900475" y="188905"/>
                </a:lnTo>
                <a:lnTo>
                  <a:pt x="2905281" y="236585"/>
                </a:lnTo>
                <a:lnTo>
                  <a:pt x="2905281" y="1182890"/>
                </a:lnTo>
                <a:lnTo>
                  <a:pt x="2900475" y="1230570"/>
                </a:lnTo>
                <a:lnTo>
                  <a:pt x="2886689" y="1274980"/>
                </a:lnTo>
                <a:lnTo>
                  <a:pt x="2864877" y="1315168"/>
                </a:lnTo>
                <a:lnTo>
                  <a:pt x="2835987" y="1350183"/>
                </a:lnTo>
                <a:lnTo>
                  <a:pt x="2800973" y="1379073"/>
                </a:lnTo>
                <a:lnTo>
                  <a:pt x="2760785" y="1400887"/>
                </a:lnTo>
                <a:lnTo>
                  <a:pt x="2716374" y="1414673"/>
                </a:lnTo>
                <a:lnTo>
                  <a:pt x="2668691" y="1419480"/>
                </a:lnTo>
                <a:lnTo>
                  <a:pt x="236584" y="1419480"/>
                </a:lnTo>
                <a:lnTo>
                  <a:pt x="188904" y="1414673"/>
                </a:lnTo>
                <a:lnTo>
                  <a:pt x="144495" y="1400887"/>
                </a:lnTo>
                <a:lnTo>
                  <a:pt x="104308" y="1379073"/>
                </a:lnTo>
                <a:lnTo>
                  <a:pt x="69294" y="1350183"/>
                </a:lnTo>
                <a:lnTo>
                  <a:pt x="40405" y="1315168"/>
                </a:lnTo>
                <a:lnTo>
                  <a:pt x="18592" y="1274980"/>
                </a:lnTo>
                <a:lnTo>
                  <a:pt x="4806" y="1230570"/>
                </a:lnTo>
                <a:lnTo>
                  <a:pt x="0" y="1182890"/>
                </a:lnTo>
                <a:lnTo>
                  <a:pt x="0" y="236585"/>
                </a:lnTo>
                <a:close/>
              </a:path>
            </a:pathLst>
          </a:custGeom>
          <a:ln w="3810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AAC359A6-643E-D143-8E3E-A72351999861}"/>
              </a:ext>
            </a:extLst>
          </p:cNvPr>
          <p:cNvSpPr txBox="1"/>
          <p:nvPr/>
        </p:nvSpPr>
        <p:spPr>
          <a:xfrm>
            <a:off x="1336586" y="2010156"/>
            <a:ext cx="5727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95" dirty="0">
                <a:solidFill>
                  <a:srgbClr val="525252"/>
                </a:solidFill>
                <a:latin typeface="Trebuchet MS"/>
                <a:cs typeface="Trebuchet MS"/>
              </a:rPr>
              <a:t>Me</a:t>
            </a:r>
            <a:r>
              <a:rPr sz="2000" spc="-65" dirty="0">
                <a:solidFill>
                  <a:srgbClr val="525252"/>
                </a:solidFill>
                <a:latin typeface="Trebuchet MS"/>
                <a:cs typeface="Trebuchet MS"/>
              </a:rPr>
              <a:t>m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369B4F0D-9F9C-2641-8246-7F65AA0ADD81}"/>
              </a:ext>
            </a:extLst>
          </p:cNvPr>
          <p:cNvSpPr/>
          <p:nvPr/>
        </p:nvSpPr>
        <p:spPr>
          <a:xfrm>
            <a:off x="2665298" y="2844685"/>
            <a:ext cx="254000" cy="412115"/>
          </a:xfrm>
          <a:custGeom>
            <a:avLst/>
            <a:gdLst/>
            <a:ahLst/>
            <a:cxnLst/>
            <a:rect l="l" t="t" r="r" b="b"/>
            <a:pathLst>
              <a:path w="254000" h="412114">
                <a:moveTo>
                  <a:pt x="3221" y="0"/>
                </a:moveTo>
                <a:lnTo>
                  <a:pt x="250474" y="0"/>
                </a:lnTo>
                <a:lnTo>
                  <a:pt x="253695" y="19606"/>
                </a:lnTo>
                <a:lnTo>
                  <a:pt x="253695" y="359553"/>
                </a:lnTo>
                <a:lnTo>
                  <a:pt x="250372" y="379776"/>
                </a:lnTo>
                <a:lnTo>
                  <a:pt x="241310" y="396290"/>
                </a:lnTo>
                <a:lnTo>
                  <a:pt x="227870" y="407425"/>
                </a:lnTo>
                <a:lnTo>
                  <a:pt x="211411" y="411508"/>
                </a:lnTo>
                <a:lnTo>
                  <a:pt x="42283" y="411508"/>
                </a:lnTo>
                <a:lnTo>
                  <a:pt x="25824" y="407425"/>
                </a:lnTo>
                <a:lnTo>
                  <a:pt x="12384" y="396290"/>
                </a:lnTo>
                <a:lnTo>
                  <a:pt x="3322" y="379776"/>
                </a:lnTo>
                <a:lnTo>
                  <a:pt x="0" y="359553"/>
                </a:lnTo>
                <a:lnTo>
                  <a:pt x="0" y="19606"/>
                </a:lnTo>
                <a:lnTo>
                  <a:pt x="3221" y="0"/>
                </a:lnTo>
                <a:close/>
              </a:path>
            </a:pathLst>
          </a:custGeom>
          <a:ln w="3810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F28E3B2D-3793-2E4F-A261-B36EDCB72D6E}"/>
              </a:ext>
            </a:extLst>
          </p:cNvPr>
          <p:cNvSpPr/>
          <p:nvPr/>
        </p:nvSpPr>
        <p:spPr>
          <a:xfrm>
            <a:off x="2598292" y="2809824"/>
            <a:ext cx="341630" cy="106680"/>
          </a:xfrm>
          <a:custGeom>
            <a:avLst/>
            <a:gdLst/>
            <a:ahLst/>
            <a:cxnLst/>
            <a:rect l="l" t="t" r="r" b="b"/>
            <a:pathLst>
              <a:path w="341630" h="106680">
                <a:moveTo>
                  <a:pt x="0" y="0"/>
                </a:moveTo>
                <a:lnTo>
                  <a:pt x="341363" y="0"/>
                </a:lnTo>
                <a:lnTo>
                  <a:pt x="341363" y="106654"/>
                </a:lnTo>
                <a:lnTo>
                  <a:pt x="0" y="1066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F341FCB3-F755-AE4F-A714-6E985CFC8DA2}"/>
              </a:ext>
            </a:extLst>
          </p:cNvPr>
          <p:cNvSpPr/>
          <p:nvPr/>
        </p:nvSpPr>
        <p:spPr>
          <a:xfrm>
            <a:off x="2776816" y="3275558"/>
            <a:ext cx="76200" cy="440690"/>
          </a:xfrm>
          <a:custGeom>
            <a:avLst/>
            <a:gdLst/>
            <a:ahLst/>
            <a:cxnLst/>
            <a:rect l="l" t="t" r="r" b="b"/>
            <a:pathLst>
              <a:path w="76200" h="440689">
                <a:moveTo>
                  <a:pt x="31748" y="364021"/>
                </a:moveTo>
                <a:lnTo>
                  <a:pt x="0" y="364375"/>
                </a:lnTo>
                <a:lnTo>
                  <a:pt x="38938" y="440156"/>
                </a:lnTo>
                <a:lnTo>
                  <a:pt x="69773" y="376720"/>
                </a:lnTo>
                <a:lnTo>
                  <a:pt x="31889" y="376720"/>
                </a:lnTo>
                <a:lnTo>
                  <a:pt x="31748" y="364021"/>
                </a:lnTo>
                <a:close/>
              </a:path>
              <a:path w="76200" h="440689">
                <a:moveTo>
                  <a:pt x="76187" y="363524"/>
                </a:moveTo>
                <a:lnTo>
                  <a:pt x="31748" y="364021"/>
                </a:lnTo>
                <a:lnTo>
                  <a:pt x="31889" y="376720"/>
                </a:lnTo>
                <a:lnTo>
                  <a:pt x="44589" y="376580"/>
                </a:lnTo>
                <a:lnTo>
                  <a:pt x="44448" y="363879"/>
                </a:lnTo>
                <a:lnTo>
                  <a:pt x="76014" y="363879"/>
                </a:lnTo>
                <a:lnTo>
                  <a:pt x="76187" y="363524"/>
                </a:lnTo>
                <a:close/>
              </a:path>
              <a:path w="76200" h="440689">
                <a:moveTo>
                  <a:pt x="76014" y="363879"/>
                </a:moveTo>
                <a:lnTo>
                  <a:pt x="44448" y="363879"/>
                </a:lnTo>
                <a:lnTo>
                  <a:pt x="44589" y="376580"/>
                </a:lnTo>
                <a:lnTo>
                  <a:pt x="31889" y="376720"/>
                </a:lnTo>
                <a:lnTo>
                  <a:pt x="69773" y="376720"/>
                </a:lnTo>
                <a:lnTo>
                  <a:pt x="76014" y="363879"/>
                </a:lnTo>
                <a:close/>
              </a:path>
              <a:path w="76200" h="440689">
                <a:moveTo>
                  <a:pt x="40398" y="0"/>
                </a:moveTo>
                <a:lnTo>
                  <a:pt x="27698" y="139"/>
                </a:lnTo>
                <a:lnTo>
                  <a:pt x="31748" y="364021"/>
                </a:lnTo>
                <a:lnTo>
                  <a:pt x="44448" y="363879"/>
                </a:lnTo>
                <a:lnTo>
                  <a:pt x="40398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F3AADAD7-710E-6F44-B96A-CA0490A6B3E8}"/>
              </a:ext>
            </a:extLst>
          </p:cNvPr>
          <p:cNvSpPr txBox="1"/>
          <p:nvPr/>
        </p:nvSpPr>
        <p:spPr>
          <a:xfrm>
            <a:off x="2678315" y="2682747"/>
            <a:ext cx="2647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solidFill>
                  <a:srgbClr val="525252"/>
                </a:solidFill>
                <a:latin typeface="Trebuchet MS"/>
                <a:cs typeface="Trebuchet MS"/>
              </a:rPr>
              <a:t>Q5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D50A3095-0057-A149-9D3D-7116495B2079}"/>
              </a:ext>
            </a:extLst>
          </p:cNvPr>
          <p:cNvSpPr/>
          <p:nvPr/>
        </p:nvSpPr>
        <p:spPr>
          <a:xfrm>
            <a:off x="3360851" y="2869564"/>
            <a:ext cx="254000" cy="412115"/>
          </a:xfrm>
          <a:custGeom>
            <a:avLst/>
            <a:gdLst/>
            <a:ahLst/>
            <a:cxnLst/>
            <a:rect l="l" t="t" r="r" b="b"/>
            <a:pathLst>
              <a:path w="254000" h="412114">
                <a:moveTo>
                  <a:pt x="3221" y="0"/>
                </a:moveTo>
                <a:lnTo>
                  <a:pt x="250474" y="0"/>
                </a:lnTo>
                <a:lnTo>
                  <a:pt x="253695" y="19606"/>
                </a:lnTo>
                <a:lnTo>
                  <a:pt x="253695" y="359553"/>
                </a:lnTo>
                <a:lnTo>
                  <a:pt x="250372" y="379776"/>
                </a:lnTo>
                <a:lnTo>
                  <a:pt x="241310" y="396290"/>
                </a:lnTo>
                <a:lnTo>
                  <a:pt x="227870" y="407425"/>
                </a:lnTo>
                <a:lnTo>
                  <a:pt x="211411" y="411508"/>
                </a:lnTo>
                <a:lnTo>
                  <a:pt x="42283" y="411508"/>
                </a:lnTo>
                <a:lnTo>
                  <a:pt x="25824" y="407425"/>
                </a:lnTo>
                <a:lnTo>
                  <a:pt x="12384" y="396290"/>
                </a:lnTo>
                <a:lnTo>
                  <a:pt x="3322" y="379776"/>
                </a:lnTo>
                <a:lnTo>
                  <a:pt x="0" y="359553"/>
                </a:lnTo>
                <a:lnTo>
                  <a:pt x="0" y="19606"/>
                </a:lnTo>
                <a:lnTo>
                  <a:pt x="3221" y="0"/>
                </a:lnTo>
                <a:close/>
              </a:path>
            </a:pathLst>
          </a:custGeom>
          <a:ln w="3810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AC4DA497-FC6E-7143-AE0F-86BF09C5D3BE}"/>
              </a:ext>
            </a:extLst>
          </p:cNvPr>
          <p:cNvSpPr/>
          <p:nvPr/>
        </p:nvSpPr>
        <p:spPr>
          <a:xfrm>
            <a:off x="3293846" y="2834716"/>
            <a:ext cx="341630" cy="106680"/>
          </a:xfrm>
          <a:custGeom>
            <a:avLst/>
            <a:gdLst/>
            <a:ahLst/>
            <a:cxnLst/>
            <a:rect l="l" t="t" r="r" b="b"/>
            <a:pathLst>
              <a:path w="341629" h="106680">
                <a:moveTo>
                  <a:pt x="0" y="0"/>
                </a:moveTo>
                <a:lnTo>
                  <a:pt x="341363" y="0"/>
                </a:lnTo>
                <a:lnTo>
                  <a:pt x="341363" y="106641"/>
                </a:lnTo>
                <a:lnTo>
                  <a:pt x="0" y="10664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77FDFC88-C1BD-8D4B-9A5A-02AA7CC2491C}"/>
              </a:ext>
            </a:extLst>
          </p:cNvPr>
          <p:cNvSpPr/>
          <p:nvPr/>
        </p:nvSpPr>
        <p:spPr>
          <a:xfrm>
            <a:off x="3472357" y="3300438"/>
            <a:ext cx="76200" cy="440690"/>
          </a:xfrm>
          <a:custGeom>
            <a:avLst/>
            <a:gdLst/>
            <a:ahLst/>
            <a:cxnLst/>
            <a:rect l="l" t="t" r="r" b="b"/>
            <a:pathLst>
              <a:path w="76200" h="440689">
                <a:moveTo>
                  <a:pt x="31748" y="364033"/>
                </a:moveTo>
                <a:lnTo>
                  <a:pt x="0" y="364388"/>
                </a:lnTo>
                <a:lnTo>
                  <a:pt x="38950" y="440156"/>
                </a:lnTo>
                <a:lnTo>
                  <a:pt x="69784" y="376732"/>
                </a:lnTo>
                <a:lnTo>
                  <a:pt x="31889" y="376732"/>
                </a:lnTo>
                <a:lnTo>
                  <a:pt x="31748" y="364033"/>
                </a:lnTo>
                <a:close/>
              </a:path>
              <a:path w="76200" h="440689">
                <a:moveTo>
                  <a:pt x="44448" y="363892"/>
                </a:moveTo>
                <a:lnTo>
                  <a:pt x="31748" y="364033"/>
                </a:lnTo>
                <a:lnTo>
                  <a:pt x="31889" y="376732"/>
                </a:lnTo>
                <a:lnTo>
                  <a:pt x="44589" y="376593"/>
                </a:lnTo>
                <a:lnTo>
                  <a:pt x="44448" y="363892"/>
                </a:lnTo>
                <a:close/>
              </a:path>
              <a:path w="76200" h="440689">
                <a:moveTo>
                  <a:pt x="76200" y="363537"/>
                </a:moveTo>
                <a:lnTo>
                  <a:pt x="44448" y="363892"/>
                </a:lnTo>
                <a:lnTo>
                  <a:pt x="44589" y="376593"/>
                </a:lnTo>
                <a:lnTo>
                  <a:pt x="31889" y="376732"/>
                </a:lnTo>
                <a:lnTo>
                  <a:pt x="69784" y="376732"/>
                </a:lnTo>
                <a:lnTo>
                  <a:pt x="76200" y="363537"/>
                </a:lnTo>
                <a:close/>
              </a:path>
              <a:path w="76200" h="440689">
                <a:moveTo>
                  <a:pt x="40411" y="0"/>
                </a:moveTo>
                <a:lnTo>
                  <a:pt x="27711" y="152"/>
                </a:lnTo>
                <a:lnTo>
                  <a:pt x="31748" y="364033"/>
                </a:lnTo>
                <a:lnTo>
                  <a:pt x="44448" y="363892"/>
                </a:lnTo>
                <a:lnTo>
                  <a:pt x="40411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BD8B33B6-D96A-1940-9C00-BD59A44988B2}"/>
              </a:ext>
            </a:extLst>
          </p:cNvPr>
          <p:cNvSpPr txBox="1"/>
          <p:nvPr/>
        </p:nvSpPr>
        <p:spPr>
          <a:xfrm>
            <a:off x="3327818" y="2707131"/>
            <a:ext cx="3575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5" dirty="0">
                <a:solidFill>
                  <a:srgbClr val="525252"/>
                </a:solidFill>
                <a:latin typeface="Trebuchet MS"/>
                <a:cs typeface="Trebuchet MS"/>
              </a:rPr>
              <a:t>Q</a:t>
            </a:r>
            <a:r>
              <a:rPr sz="1600" spc="-25" dirty="0">
                <a:solidFill>
                  <a:srgbClr val="525252"/>
                </a:solidFill>
                <a:latin typeface="Trebuchet MS"/>
                <a:cs typeface="Trebuchet MS"/>
              </a:rPr>
              <a:t>_</a:t>
            </a:r>
            <a:r>
              <a:rPr sz="1600" spc="-105" dirty="0">
                <a:solidFill>
                  <a:srgbClr val="525252"/>
                </a:solidFill>
                <a:latin typeface="Trebuchet MS"/>
                <a:cs typeface="Trebuchet MS"/>
              </a:rPr>
              <a:t>F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273400F7-0110-A94E-89C8-5508788A5F15}"/>
              </a:ext>
            </a:extLst>
          </p:cNvPr>
          <p:cNvSpPr txBox="1"/>
          <p:nvPr/>
        </p:nvSpPr>
        <p:spPr>
          <a:xfrm>
            <a:off x="3086112" y="2829051"/>
            <a:ext cx="1657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75" dirty="0">
                <a:solidFill>
                  <a:srgbClr val="525252"/>
                </a:solidFill>
                <a:latin typeface="Trebuchet MS"/>
                <a:cs typeface="Trebuchet MS"/>
              </a:rPr>
              <a:t>…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2F36D52A-AE43-3E43-8C01-48ECAAD4EB34}"/>
              </a:ext>
            </a:extLst>
          </p:cNvPr>
          <p:cNvSpPr/>
          <p:nvPr/>
        </p:nvSpPr>
        <p:spPr>
          <a:xfrm>
            <a:off x="2272703" y="2499042"/>
            <a:ext cx="254000" cy="412115"/>
          </a:xfrm>
          <a:custGeom>
            <a:avLst/>
            <a:gdLst/>
            <a:ahLst/>
            <a:cxnLst/>
            <a:rect l="l" t="t" r="r" b="b"/>
            <a:pathLst>
              <a:path w="254000" h="412114">
                <a:moveTo>
                  <a:pt x="3221" y="0"/>
                </a:moveTo>
                <a:lnTo>
                  <a:pt x="250474" y="0"/>
                </a:lnTo>
                <a:lnTo>
                  <a:pt x="253695" y="19606"/>
                </a:lnTo>
                <a:lnTo>
                  <a:pt x="253695" y="359553"/>
                </a:lnTo>
                <a:lnTo>
                  <a:pt x="250372" y="379776"/>
                </a:lnTo>
                <a:lnTo>
                  <a:pt x="241310" y="396290"/>
                </a:lnTo>
                <a:lnTo>
                  <a:pt x="227870" y="407425"/>
                </a:lnTo>
                <a:lnTo>
                  <a:pt x="211411" y="411508"/>
                </a:lnTo>
                <a:lnTo>
                  <a:pt x="42283" y="411508"/>
                </a:lnTo>
                <a:lnTo>
                  <a:pt x="25824" y="407425"/>
                </a:lnTo>
                <a:lnTo>
                  <a:pt x="12384" y="396290"/>
                </a:lnTo>
                <a:lnTo>
                  <a:pt x="3322" y="379776"/>
                </a:lnTo>
                <a:lnTo>
                  <a:pt x="0" y="359553"/>
                </a:lnTo>
                <a:lnTo>
                  <a:pt x="0" y="19606"/>
                </a:lnTo>
                <a:lnTo>
                  <a:pt x="3221" y="0"/>
                </a:lnTo>
                <a:close/>
              </a:path>
            </a:pathLst>
          </a:custGeom>
          <a:ln w="3810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1F29EB20-5DDE-4142-AEE4-8D04C0FFD701}"/>
              </a:ext>
            </a:extLst>
          </p:cNvPr>
          <p:cNvSpPr/>
          <p:nvPr/>
        </p:nvSpPr>
        <p:spPr>
          <a:xfrm>
            <a:off x="2205697" y="2464180"/>
            <a:ext cx="341630" cy="106680"/>
          </a:xfrm>
          <a:custGeom>
            <a:avLst/>
            <a:gdLst/>
            <a:ahLst/>
            <a:cxnLst/>
            <a:rect l="l" t="t" r="r" b="b"/>
            <a:pathLst>
              <a:path w="341630" h="106680">
                <a:moveTo>
                  <a:pt x="0" y="0"/>
                </a:moveTo>
                <a:lnTo>
                  <a:pt x="341363" y="0"/>
                </a:lnTo>
                <a:lnTo>
                  <a:pt x="341363" y="106654"/>
                </a:lnTo>
                <a:lnTo>
                  <a:pt x="0" y="10665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F8D301B3-6359-A741-97FE-A61263662E27}"/>
              </a:ext>
            </a:extLst>
          </p:cNvPr>
          <p:cNvSpPr/>
          <p:nvPr/>
        </p:nvSpPr>
        <p:spPr>
          <a:xfrm>
            <a:off x="2380170" y="2929978"/>
            <a:ext cx="76200" cy="812165"/>
          </a:xfrm>
          <a:custGeom>
            <a:avLst/>
            <a:gdLst/>
            <a:ahLst/>
            <a:cxnLst/>
            <a:rect l="l" t="t" r="r" b="b"/>
            <a:pathLst>
              <a:path w="76200" h="812164">
                <a:moveTo>
                  <a:pt x="31750" y="735888"/>
                </a:moveTo>
                <a:lnTo>
                  <a:pt x="0" y="735888"/>
                </a:lnTo>
                <a:lnTo>
                  <a:pt x="38100" y="812101"/>
                </a:lnTo>
                <a:lnTo>
                  <a:pt x="69844" y="748601"/>
                </a:lnTo>
                <a:lnTo>
                  <a:pt x="31750" y="748601"/>
                </a:lnTo>
                <a:lnTo>
                  <a:pt x="31750" y="735888"/>
                </a:lnTo>
                <a:close/>
              </a:path>
              <a:path w="76200" h="812164">
                <a:moveTo>
                  <a:pt x="44450" y="0"/>
                </a:moveTo>
                <a:lnTo>
                  <a:pt x="31750" y="0"/>
                </a:lnTo>
                <a:lnTo>
                  <a:pt x="31750" y="748601"/>
                </a:lnTo>
                <a:lnTo>
                  <a:pt x="44450" y="748601"/>
                </a:lnTo>
                <a:lnTo>
                  <a:pt x="44450" y="0"/>
                </a:lnTo>
                <a:close/>
              </a:path>
              <a:path w="76200" h="812164">
                <a:moveTo>
                  <a:pt x="76200" y="735888"/>
                </a:moveTo>
                <a:lnTo>
                  <a:pt x="44450" y="735888"/>
                </a:lnTo>
                <a:lnTo>
                  <a:pt x="44450" y="748601"/>
                </a:lnTo>
                <a:lnTo>
                  <a:pt x="69844" y="748601"/>
                </a:lnTo>
                <a:lnTo>
                  <a:pt x="76200" y="735888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22780602-4602-F543-9097-A7D6ADCB5507}"/>
              </a:ext>
            </a:extLst>
          </p:cNvPr>
          <p:cNvSpPr txBox="1"/>
          <p:nvPr/>
        </p:nvSpPr>
        <p:spPr>
          <a:xfrm>
            <a:off x="2285707" y="2338323"/>
            <a:ext cx="2647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solidFill>
                  <a:srgbClr val="525252"/>
                </a:solidFill>
                <a:latin typeface="Trebuchet MS"/>
                <a:cs typeface="Trebuchet MS"/>
              </a:rPr>
              <a:t>Q1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A0435909-EBEC-0645-A638-37989CFA4CC5}"/>
              </a:ext>
            </a:extLst>
          </p:cNvPr>
          <p:cNvSpPr/>
          <p:nvPr/>
        </p:nvSpPr>
        <p:spPr>
          <a:xfrm>
            <a:off x="2841231" y="2328672"/>
            <a:ext cx="254000" cy="412115"/>
          </a:xfrm>
          <a:custGeom>
            <a:avLst/>
            <a:gdLst/>
            <a:ahLst/>
            <a:cxnLst/>
            <a:rect l="l" t="t" r="r" b="b"/>
            <a:pathLst>
              <a:path w="254000" h="412114">
                <a:moveTo>
                  <a:pt x="250469" y="0"/>
                </a:moveTo>
                <a:lnTo>
                  <a:pt x="3225" y="0"/>
                </a:lnTo>
                <a:lnTo>
                  <a:pt x="0" y="19608"/>
                </a:lnTo>
                <a:lnTo>
                  <a:pt x="0" y="359562"/>
                </a:lnTo>
                <a:lnTo>
                  <a:pt x="3323" y="379783"/>
                </a:lnTo>
                <a:lnTo>
                  <a:pt x="12387" y="396298"/>
                </a:lnTo>
                <a:lnTo>
                  <a:pt x="25830" y="407434"/>
                </a:lnTo>
                <a:lnTo>
                  <a:pt x="42291" y="411518"/>
                </a:lnTo>
                <a:lnTo>
                  <a:pt x="211416" y="411518"/>
                </a:lnTo>
                <a:lnTo>
                  <a:pt x="227875" y="407434"/>
                </a:lnTo>
                <a:lnTo>
                  <a:pt x="241314" y="396298"/>
                </a:lnTo>
                <a:lnTo>
                  <a:pt x="250373" y="379783"/>
                </a:lnTo>
                <a:lnTo>
                  <a:pt x="253695" y="359562"/>
                </a:lnTo>
                <a:lnTo>
                  <a:pt x="253695" y="19608"/>
                </a:lnTo>
                <a:lnTo>
                  <a:pt x="2504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9DFBB6F0-BD6C-D446-A26F-E47E81D07781}"/>
              </a:ext>
            </a:extLst>
          </p:cNvPr>
          <p:cNvSpPr/>
          <p:nvPr/>
        </p:nvSpPr>
        <p:spPr>
          <a:xfrm>
            <a:off x="2841231" y="2328672"/>
            <a:ext cx="254000" cy="412115"/>
          </a:xfrm>
          <a:custGeom>
            <a:avLst/>
            <a:gdLst/>
            <a:ahLst/>
            <a:cxnLst/>
            <a:rect l="l" t="t" r="r" b="b"/>
            <a:pathLst>
              <a:path w="254000" h="412114">
                <a:moveTo>
                  <a:pt x="3221" y="0"/>
                </a:moveTo>
                <a:lnTo>
                  <a:pt x="250474" y="0"/>
                </a:lnTo>
                <a:lnTo>
                  <a:pt x="253695" y="19606"/>
                </a:lnTo>
                <a:lnTo>
                  <a:pt x="253695" y="359553"/>
                </a:lnTo>
                <a:lnTo>
                  <a:pt x="250372" y="379776"/>
                </a:lnTo>
                <a:lnTo>
                  <a:pt x="241310" y="396290"/>
                </a:lnTo>
                <a:lnTo>
                  <a:pt x="227870" y="407425"/>
                </a:lnTo>
                <a:lnTo>
                  <a:pt x="211411" y="411508"/>
                </a:lnTo>
                <a:lnTo>
                  <a:pt x="42283" y="411508"/>
                </a:lnTo>
                <a:lnTo>
                  <a:pt x="25824" y="407425"/>
                </a:lnTo>
                <a:lnTo>
                  <a:pt x="12384" y="396290"/>
                </a:lnTo>
                <a:lnTo>
                  <a:pt x="3322" y="379776"/>
                </a:lnTo>
                <a:lnTo>
                  <a:pt x="0" y="359553"/>
                </a:lnTo>
                <a:lnTo>
                  <a:pt x="0" y="19606"/>
                </a:lnTo>
                <a:lnTo>
                  <a:pt x="3221" y="0"/>
                </a:lnTo>
                <a:close/>
              </a:path>
            </a:pathLst>
          </a:custGeom>
          <a:ln w="3810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5C587000-38F2-8F41-A1FE-45CF5C8A628C}"/>
              </a:ext>
            </a:extLst>
          </p:cNvPr>
          <p:cNvSpPr/>
          <p:nvPr/>
        </p:nvSpPr>
        <p:spPr>
          <a:xfrm>
            <a:off x="2774226" y="2293823"/>
            <a:ext cx="341630" cy="106680"/>
          </a:xfrm>
          <a:custGeom>
            <a:avLst/>
            <a:gdLst/>
            <a:ahLst/>
            <a:cxnLst/>
            <a:rect l="l" t="t" r="r" b="b"/>
            <a:pathLst>
              <a:path w="341630" h="106680">
                <a:moveTo>
                  <a:pt x="0" y="0"/>
                </a:moveTo>
                <a:lnTo>
                  <a:pt x="341363" y="0"/>
                </a:lnTo>
                <a:lnTo>
                  <a:pt x="341363" y="106641"/>
                </a:lnTo>
                <a:lnTo>
                  <a:pt x="0" y="10664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C6E736FA-C4A3-E64B-A6C2-BD205CC8212A}"/>
              </a:ext>
            </a:extLst>
          </p:cNvPr>
          <p:cNvSpPr/>
          <p:nvPr/>
        </p:nvSpPr>
        <p:spPr>
          <a:xfrm>
            <a:off x="2948698" y="2759621"/>
            <a:ext cx="76200" cy="948690"/>
          </a:xfrm>
          <a:custGeom>
            <a:avLst/>
            <a:gdLst/>
            <a:ahLst/>
            <a:cxnLst/>
            <a:rect l="l" t="t" r="r" b="b"/>
            <a:pathLst>
              <a:path w="76200" h="948689">
                <a:moveTo>
                  <a:pt x="31750" y="872337"/>
                </a:moveTo>
                <a:lnTo>
                  <a:pt x="0" y="872337"/>
                </a:lnTo>
                <a:lnTo>
                  <a:pt x="38100" y="948537"/>
                </a:lnTo>
                <a:lnTo>
                  <a:pt x="69850" y="885037"/>
                </a:lnTo>
                <a:lnTo>
                  <a:pt x="31750" y="885037"/>
                </a:lnTo>
                <a:lnTo>
                  <a:pt x="31750" y="872337"/>
                </a:lnTo>
                <a:close/>
              </a:path>
              <a:path w="76200" h="948689">
                <a:moveTo>
                  <a:pt x="44450" y="0"/>
                </a:moveTo>
                <a:lnTo>
                  <a:pt x="31750" y="0"/>
                </a:lnTo>
                <a:lnTo>
                  <a:pt x="31750" y="885037"/>
                </a:lnTo>
                <a:lnTo>
                  <a:pt x="44450" y="885037"/>
                </a:lnTo>
                <a:lnTo>
                  <a:pt x="44450" y="0"/>
                </a:lnTo>
                <a:close/>
              </a:path>
              <a:path w="76200" h="948689">
                <a:moveTo>
                  <a:pt x="76200" y="872337"/>
                </a:moveTo>
                <a:lnTo>
                  <a:pt x="44450" y="872337"/>
                </a:lnTo>
                <a:lnTo>
                  <a:pt x="44450" y="885037"/>
                </a:lnTo>
                <a:lnTo>
                  <a:pt x="69850" y="885037"/>
                </a:lnTo>
                <a:lnTo>
                  <a:pt x="76200" y="872337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43529CD8-3580-B84F-8C81-BF64DAC151A1}"/>
              </a:ext>
            </a:extLst>
          </p:cNvPr>
          <p:cNvSpPr/>
          <p:nvPr/>
        </p:nvSpPr>
        <p:spPr>
          <a:xfrm>
            <a:off x="3168319" y="2350808"/>
            <a:ext cx="254000" cy="412115"/>
          </a:xfrm>
          <a:custGeom>
            <a:avLst/>
            <a:gdLst/>
            <a:ahLst/>
            <a:cxnLst/>
            <a:rect l="l" t="t" r="r" b="b"/>
            <a:pathLst>
              <a:path w="254000" h="412114">
                <a:moveTo>
                  <a:pt x="250469" y="0"/>
                </a:moveTo>
                <a:lnTo>
                  <a:pt x="3225" y="0"/>
                </a:lnTo>
                <a:lnTo>
                  <a:pt x="0" y="19608"/>
                </a:lnTo>
                <a:lnTo>
                  <a:pt x="0" y="359562"/>
                </a:lnTo>
                <a:lnTo>
                  <a:pt x="3323" y="379783"/>
                </a:lnTo>
                <a:lnTo>
                  <a:pt x="12385" y="396298"/>
                </a:lnTo>
                <a:lnTo>
                  <a:pt x="25824" y="407434"/>
                </a:lnTo>
                <a:lnTo>
                  <a:pt x="42278" y="411518"/>
                </a:lnTo>
                <a:lnTo>
                  <a:pt x="211416" y="411518"/>
                </a:lnTo>
                <a:lnTo>
                  <a:pt x="227870" y="407434"/>
                </a:lnTo>
                <a:lnTo>
                  <a:pt x="241309" y="396298"/>
                </a:lnTo>
                <a:lnTo>
                  <a:pt x="250371" y="379783"/>
                </a:lnTo>
                <a:lnTo>
                  <a:pt x="253695" y="359562"/>
                </a:lnTo>
                <a:lnTo>
                  <a:pt x="253695" y="19608"/>
                </a:lnTo>
                <a:lnTo>
                  <a:pt x="25046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93072845-AAFF-7C4A-B37D-E133142643D0}"/>
              </a:ext>
            </a:extLst>
          </p:cNvPr>
          <p:cNvSpPr/>
          <p:nvPr/>
        </p:nvSpPr>
        <p:spPr>
          <a:xfrm>
            <a:off x="3168319" y="2350808"/>
            <a:ext cx="254000" cy="412115"/>
          </a:xfrm>
          <a:custGeom>
            <a:avLst/>
            <a:gdLst/>
            <a:ahLst/>
            <a:cxnLst/>
            <a:rect l="l" t="t" r="r" b="b"/>
            <a:pathLst>
              <a:path w="254000" h="412114">
                <a:moveTo>
                  <a:pt x="3221" y="0"/>
                </a:moveTo>
                <a:lnTo>
                  <a:pt x="250474" y="0"/>
                </a:lnTo>
                <a:lnTo>
                  <a:pt x="253695" y="19606"/>
                </a:lnTo>
                <a:lnTo>
                  <a:pt x="253695" y="359553"/>
                </a:lnTo>
                <a:lnTo>
                  <a:pt x="250372" y="379776"/>
                </a:lnTo>
                <a:lnTo>
                  <a:pt x="241310" y="396290"/>
                </a:lnTo>
                <a:lnTo>
                  <a:pt x="227870" y="407425"/>
                </a:lnTo>
                <a:lnTo>
                  <a:pt x="211411" y="411508"/>
                </a:lnTo>
                <a:lnTo>
                  <a:pt x="42283" y="411508"/>
                </a:lnTo>
                <a:lnTo>
                  <a:pt x="25824" y="407425"/>
                </a:lnTo>
                <a:lnTo>
                  <a:pt x="12384" y="396290"/>
                </a:lnTo>
                <a:lnTo>
                  <a:pt x="3322" y="379776"/>
                </a:lnTo>
                <a:lnTo>
                  <a:pt x="0" y="359553"/>
                </a:lnTo>
                <a:lnTo>
                  <a:pt x="0" y="19606"/>
                </a:lnTo>
                <a:lnTo>
                  <a:pt x="3221" y="0"/>
                </a:lnTo>
                <a:close/>
              </a:path>
            </a:pathLst>
          </a:custGeom>
          <a:ln w="3810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01D9190B-3595-BB48-8675-CCF4D461163E}"/>
              </a:ext>
            </a:extLst>
          </p:cNvPr>
          <p:cNvSpPr/>
          <p:nvPr/>
        </p:nvSpPr>
        <p:spPr>
          <a:xfrm>
            <a:off x="3101314" y="2315959"/>
            <a:ext cx="341630" cy="106680"/>
          </a:xfrm>
          <a:custGeom>
            <a:avLst/>
            <a:gdLst/>
            <a:ahLst/>
            <a:cxnLst/>
            <a:rect l="l" t="t" r="r" b="b"/>
            <a:pathLst>
              <a:path w="341629" h="106680">
                <a:moveTo>
                  <a:pt x="0" y="0"/>
                </a:moveTo>
                <a:lnTo>
                  <a:pt x="341363" y="0"/>
                </a:lnTo>
                <a:lnTo>
                  <a:pt x="341363" y="106641"/>
                </a:lnTo>
                <a:lnTo>
                  <a:pt x="0" y="10664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DFD2AE90-5565-5749-A358-BD9004770C98}"/>
              </a:ext>
            </a:extLst>
          </p:cNvPr>
          <p:cNvSpPr/>
          <p:nvPr/>
        </p:nvSpPr>
        <p:spPr>
          <a:xfrm>
            <a:off x="3275787" y="2781757"/>
            <a:ext cx="76200" cy="948690"/>
          </a:xfrm>
          <a:custGeom>
            <a:avLst/>
            <a:gdLst/>
            <a:ahLst/>
            <a:cxnLst/>
            <a:rect l="l" t="t" r="r" b="b"/>
            <a:pathLst>
              <a:path w="76200" h="948689">
                <a:moveTo>
                  <a:pt x="31750" y="872332"/>
                </a:moveTo>
                <a:lnTo>
                  <a:pt x="0" y="872337"/>
                </a:lnTo>
                <a:lnTo>
                  <a:pt x="38100" y="948537"/>
                </a:lnTo>
                <a:lnTo>
                  <a:pt x="69844" y="885037"/>
                </a:lnTo>
                <a:lnTo>
                  <a:pt x="31750" y="885037"/>
                </a:lnTo>
                <a:lnTo>
                  <a:pt x="31750" y="872332"/>
                </a:lnTo>
                <a:close/>
              </a:path>
              <a:path w="76200" h="948689">
                <a:moveTo>
                  <a:pt x="44450" y="872330"/>
                </a:moveTo>
                <a:lnTo>
                  <a:pt x="31750" y="872332"/>
                </a:lnTo>
                <a:lnTo>
                  <a:pt x="31750" y="885037"/>
                </a:lnTo>
                <a:lnTo>
                  <a:pt x="44450" y="885037"/>
                </a:lnTo>
                <a:lnTo>
                  <a:pt x="44450" y="872330"/>
                </a:lnTo>
                <a:close/>
              </a:path>
              <a:path w="76200" h="948689">
                <a:moveTo>
                  <a:pt x="76200" y="872324"/>
                </a:moveTo>
                <a:lnTo>
                  <a:pt x="44450" y="872330"/>
                </a:lnTo>
                <a:lnTo>
                  <a:pt x="44450" y="885037"/>
                </a:lnTo>
                <a:lnTo>
                  <a:pt x="69844" y="885037"/>
                </a:lnTo>
                <a:lnTo>
                  <a:pt x="76200" y="872324"/>
                </a:lnTo>
                <a:close/>
              </a:path>
              <a:path w="76200" h="948689">
                <a:moveTo>
                  <a:pt x="44450" y="0"/>
                </a:moveTo>
                <a:lnTo>
                  <a:pt x="31750" y="0"/>
                </a:lnTo>
                <a:lnTo>
                  <a:pt x="31750" y="872332"/>
                </a:lnTo>
                <a:lnTo>
                  <a:pt x="44450" y="872330"/>
                </a:lnTo>
                <a:lnTo>
                  <a:pt x="44450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5B7FA366-121F-B04B-A6EA-6BA523C7B4D9}"/>
              </a:ext>
            </a:extLst>
          </p:cNvPr>
          <p:cNvSpPr txBox="1"/>
          <p:nvPr/>
        </p:nvSpPr>
        <p:spPr>
          <a:xfrm>
            <a:off x="2854236" y="2167635"/>
            <a:ext cx="5918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525252"/>
                </a:solidFill>
                <a:latin typeface="Trebuchet MS"/>
                <a:cs typeface="Trebuchet MS"/>
              </a:rPr>
              <a:t>Q2</a:t>
            </a:r>
            <a:r>
              <a:rPr sz="1600" spc="125" dirty="0">
                <a:solidFill>
                  <a:srgbClr val="525252"/>
                </a:solidFill>
                <a:latin typeface="Trebuchet MS"/>
                <a:cs typeface="Trebuchet MS"/>
              </a:rPr>
              <a:t> </a:t>
            </a:r>
            <a:r>
              <a:rPr sz="2400" spc="-37" baseline="-5208" dirty="0">
                <a:solidFill>
                  <a:srgbClr val="525252"/>
                </a:solidFill>
                <a:latin typeface="Trebuchet MS"/>
                <a:cs typeface="Trebuchet MS"/>
              </a:rPr>
              <a:t>Q3</a:t>
            </a:r>
            <a:endParaRPr sz="2400" baseline="-5208">
              <a:latin typeface="Trebuchet MS"/>
              <a:cs typeface="Trebuchet MS"/>
            </a:endParaRPr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2BD5147B-BD1E-024C-BFB8-DB79534DA8CC}"/>
              </a:ext>
            </a:extLst>
          </p:cNvPr>
          <p:cNvSpPr/>
          <p:nvPr/>
        </p:nvSpPr>
        <p:spPr>
          <a:xfrm>
            <a:off x="2633979" y="4439792"/>
            <a:ext cx="259715" cy="646430"/>
          </a:xfrm>
          <a:custGeom>
            <a:avLst/>
            <a:gdLst/>
            <a:ahLst/>
            <a:cxnLst/>
            <a:rect l="l" t="t" r="r" b="b"/>
            <a:pathLst>
              <a:path w="259714" h="646429">
                <a:moveTo>
                  <a:pt x="256120" y="0"/>
                </a:moveTo>
                <a:lnTo>
                  <a:pt x="3301" y="0"/>
                </a:lnTo>
                <a:lnTo>
                  <a:pt x="0" y="30797"/>
                </a:lnTo>
                <a:lnTo>
                  <a:pt x="0" y="564680"/>
                </a:lnTo>
                <a:lnTo>
                  <a:pt x="3399" y="596439"/>
                </a:lnTo>
                <a:lnTo>
                  <a:pt x="12668" y="622376"/>
                </a:lnTo>
                <a:lnTo>
                  <a:pt x="26414" y="639864"/>
                </a:lnTo>
                <a:lnTo>
                  <a:pt x="43243" y="646277"/>
                </a:lnTo>
                <a:lnTo>
                  <a:pt x="216179" y="646277"/>
                </a:lnTo>
                <a:lnTo>
                  <a:pt x="233014" y="639864"/>
                </a:lnTo>
                <a:lnTo>
                  <a:pt x="246759" y="622376"/>
                </a:lnTo>
                <a:lnTo>
                  <a:pt x="256025" y="596439"/>
                </a:lnTo>
                <a:lnTo>
                  <a:pt x="259422" y="564680"/>
                </a:lnTo>
                <a:lnTo>
                  <a:pt x="259422" y="30797"/>
                </a:lnTo>
                <a:lnTo>
                  <a:pt x="2561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7937EF31-CE58-F047-AA82-DC0E44592F25}"/>
              </a:ext>
            </a:extLst>
          </p:cNvPr>
          <p:cNvSpPr/>
          <p:nvPr/>
        </p:nvSpPr>
        <p:spPr>
          <a:xfrm>
            <a:off x="2633979" y="4439792"/>
            <a:ext cx="259715" cy="646430"/>
          </a:xfrm>
          <a:custGeom>
            <a:avLst/>
            <a:gdLst/>
            <a:ahLst/>
            <a:cxnLst/>
            <a:rect l="l" t="t" r="r" b="b"/>
            <a:pathLst>
              <a:path w="259714" h="646429">
                <a:moveTo>
                  <a:pt x="3294" y="0"/>
                </a:moveTo>
                <a:lnTo>
                  <a:pt x="256119" y="0"/>
                </a:lnTo>
                <a:lnTo>
                  <a:pt x="259413" y="30791"/>
                </a:lnTo>
                <a:lnTo>
                  <a:pt x="259413" y="564676"/>
                </a:lnTo>
                <a:lnTo>
                  <a:pt x="256015" y="596436"/>
                </a:lnTo>
                <a:lnTo>
                  <a:pt x="246749" y="622372"/>
                </a:lnTo>
                <a:lnTo>
                  <a:pt x="233006" y="639859"/>
                </a:lnTo>
                <a:lnTo>
                  <a:pt x="216176" y="646271"/>
                </a:lnTo>
                <a:lnTo>
                  <a:pt x="43236" y="646271"/>
                </a:lnTo>
                <a:lnTo>
                  <a:pt x="26406" y="639859"/>
                </a:lnTo>
                <a:lnTo>
                  <a:pt x="12663" y="622372"/>
                </a:lnTo>
                <a:lnTo>
                  <a:pt x="3397" y="596436"/>
                </a:lnTo>
                <a:lnTo>
                  <a:pt x="0" y="564676"/>
                </a:lnTo>
                <a:lnTo>
                  <a:pt x="0" y="30791"/>
                </a:lnTo>
                <a:lnTo>
                  <a:pt x="3294" y="0"/>
                </a:lnTo>
                <a:close/>
              </a:path>
            </a:pathLst>
          </a:custGeom>
          <a:ln w="3810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95838A33-1860-6948-ABCE-2149874E2961}"/>
              </a:ext>
            </a:extLst>
          </p:cNvPr>
          <p:cNvSpPr/>
          <p:nvPr/>
        </p:nvSpPr>
        <p:spPr>
          <a:xfrm>
            <a:off x="2465857" y="4409998"/>
            <a:ext cx="578485" cy="90170"/>
          </a:xfrm>
          <a:custGeom>
            <a:avLst/>
            <a:gdLst/>
            <a:ahLst/>
            <a:cxnLst/>
            <a:rect l="l" t="t" r="r" b="b"/>
            <a:pathLst>
              <a:path w="578485" h="90170">
                <a:moveTo>
                  <a:pt x="578091" y="0"/>
                </a:moveTo>
                <a:lnTo>
                  <a:pt x="578091" y="89585"/>
                </a:lnTo>
                <a:lnTo>
                  <a:pt x="0" y="89585"/>
                </a:lnTo>
                <a:lnTo>
                  <a:pt x="0" y="0"/>
                </a:lnTo>
                <a:lnTo>
                  <a:pt x="5780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76C8C93C-10DB-3B43-A6C4-8140A80A566C}"/>
              </a:ext>
            </a:extLst>
          </p:cNvPr>
          <p:cNvSpPr/>
          <p:nvPr/>
        </p:nvSpPr>
        <p:spPr>
          <a:xfrm>
            <a:off x="2286317" y="2822727"/>
            <a:ext cx="235089" cy="642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5E317195-48B1-9A40-887B-795084F69948}"/>
              </a:ext>
            </a:extLst>
          </p:cNvPr>
          <p:cNvSpPr/>
          <p:nvPr/>
        </p:nvSpPr>
        <p:spPr>
          <a:xfrm>
            <a:off x="2286321" y="2822727"/>
            <a:ext cx="235585" cy="64769"/>
          </a:xfrm>
          <a:custGeom>
            <a:avLst/>
            <a:gdLst/>
            <a:ahLst/>
            <a:cxnLst/>
            <a:rect l="l" t="t" r="r" b="b"/>
            <a:pathLst>
              <a:path w="235585" h="64769">
                <a:moveTo>
                  <a:pt x="235086" y="10706"/>
                </a:moveTo>
                <a:lnTo>
                  <a:pt x="235086" y="4793"/>
                </a:lnTo>
                <a:lnTo>
                  <a:pt x="230292" y="0"/>
                </a:lnTo>
                <a:lnTo>
                  <a:pt x="224380" y="0"/>
                </a:lnTo>
                <a:lnTo>
                  <a:pt x="10706" y="0"/>
                </a:lnTo>
                <a:lnTo>
                  <a:pt x="4793" y="0"/>
                </a:lnTo>
                <a:lnTo>
                  <a:pt x="0" y="4793"/>
                </a:lnTo>
                <a:lnTo>
                  <a:pt x="0" y="10706"/>
                </a:lnTo>
                <a:lnTo>
                  <a:pt x="0" y="53528"/>
                </a:lnTo>
                <a:lnTo>
                  <a:pt x="0" y="59441"/>
                </a:lnTo>
                <a:lnTo>
                  <a:pt x="4793" y="64235"/>
                </a:lnTo>
                <a:lnTo>
                  <a:pt x="10706" y="64235"/>
                </a:lnTo>
                <a:lnTo>
                  <a:pt x="224380" y="64235"/>
                </a:lnTo>
                <a:lnTo>
                  <a:pt x="230292" y="64235"/>
                </a:lnTo>
                <a:lnTo>
                  <a:pt x="235086" y="59441"/>
                </a:lnTo>
                <a:lnTo>
                  <a:pt x="235086" y="53528"/>
                </a:lnTo>
                <a:lnTo>
                  <a:pt x="235086" y="1070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04A02214-A5C9-E44B-B8E6-8F47245087F5}"/>
              </a:ext>
            </a:extLst>
          </p:cNvPr>
          <p:cNvSpPr/>
          <p:nvPr/>
        </p:nvSpPr>
        <p:spPr>
          <a:xfrm>
            <a:off x="2841231" y="2687218"/>
            <a:ext cx="260350" cy="69215"/>
          </a:xfrm>
          <a:custGeom>
            <a:avLst/>
            <a:gdLst/>
            <a:ahLst/>
            <a:cxnLst/>
            <a:rect l="l" t="t" r="r" b="b"/>
            <a:pathLst>
              <a:path w="260350" h="69214">
                <a:moveTo>
                  <a:pt x="254952" y="0"/>
                </a:moveTo>
                <a:lnTo>
                  <a:pt x="5118" y="0"/>
                </a:lnTo>
                <a:lnTo>
                  <a:pt x="0" y="5118"/>
                </a:lnTo>
                <a:lnTo>
                  <a:pt x="0" y="63474"/>
                </a:lnTo>
                <a:lnTo>
                  <a:pt x="5118" y="68592"/>
                </a:lnTo>
                <a:lnTo>
                  <a:pt x="254952" y="68592"/>
                </a:lnTo>
                <a:lnTo>
                  <a:pt x="260070" y="63474"/>
                </a:lnTo>
                <a:lnTo>
                  <a:pt x="260070" y="5118"/>
                </a:lnTo>
                <a:lnTo>
                  <a:pt x="254952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09EBB955-4191-B245-BE0E-BEE1F8D952EF}"/>
              </a:ext>
            </a:extLst>
          </p:cNvPr>
          <p:cNvSpPr/>
          <p:nvPr/>
        </p:nvSpPr>
        <p:spPr>
          <a:xfrm>
            <a:off x="2841228" y="2687218"/>
            <a:ext cx="260350" cy="68580"/>
          </a:xfrm>
          <a:custGeom>
            <a:avLst/>
            <a:gdLst/>
            <a:ahLst/>
            <a:cxnLst/>
            <a:rect l="l" t="t" r="r" b="b"/>
            <a:pathLst>
              <a:path w="260350" h="68580">
                <a:moveTo>
                  <a:pt x="260073" y="11431"/>
                </a:moveTo>
                <a:lnTo>
                  <a:pt x="260073" y="5117"/>
                </a:lnTo>
                <a:lnTo>
                  <a:pt x="254955" y="0"/>
                </a:lnTo>
                <a:lnTo>
                  <a:pt x="248642" y="0"/>
                </a:lnTo>
                <a:lnTo>
                  <a:pt x="11431" y="0"/>
                </a:lnTo>
                <a:lnTo>
                  <a:pt x="5118" y="0"/>
                </a:lnTo>
                <a:lnTo>
                  <a:pt x="0" y="5117"/>
                </a:lnTo>
                <a:lnTo>
                  <a:pt x="0" y="11431"/>
                </a:lnTo>
                <a:lnTo>
                  <a:pt x="0" y="57154"/>
                </a:lnTo>
                <a:lnTo>
                  <a:pt x="0" y="63468"/>
                </a:lnTo>
                <a:lnTo>
                  <a:pt x="5118" y="68586"/>
                </a:lnTo>
                <a:lnTo>
                  <a:pt x="11431" y="68586"/>
                </a:lnTo>
                <a:lnTo>
                  <a:pt x="248642" y="68586"/>
                </a:lnTo>
                <a:lnTo>
                  <a:pt x="254955" y="68586"/>
                </a:lnTo>
                <a:lnTo>
                  <a:pt x="260073" y="63468"/>
                </a:lnTo>
                <a:lnTo>
                  <a:pt x="260073" y="57154"/>
                </a:lnTo>
                <a:lnTo>
                  <a:pt x="260073" y="11431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54EC4118-0BF5-5C4B-812F-0C54007EEB9A}"/>
              </a:ext>
            </a:extLst>
          </p:cNvPr>
          <p:cNvSpPr/>
          <p:nvPr/>
        </p:nvSpPr>
        <p:spPr>
          <a:xfrm>
            <a:off x="2659710" y="3189681"/>
            <a:ext cx="279400" cy="72390"/>
          </a:xfrm>
          <a:custGeom>
            <a:avLst/>
            <a:gdLst/>
            <a:ahLst/>
            <a:cxnLst/>
            <a:rect l="l" t="t" r="r" b="b"/>
            <a:pathLst>
              <a:path w="279400" h="72389">
                <a:moveTo>
                  <a:pt x="273939" y="0"/>
                </a:moveTo>
                <a:lnTo>
                  <a:pt x="5384" y="0"/>
                </a:lnTo>
                <a:lnTo>
                  <a:pt x="0" y="5384"/>
                </a:lnTo>
                <a:lnTo>
                  <a:pt x="0" y="66789"/>
                </a:lnTo>
                <a:lnTo>
                  <a:pt x="5384" y="72174"/>
                </a:lnTo>
                <a:lnTo>
                  <a:pt x="273939" y="72174"/>
                </a:lnTo>
                <a:lnTo>
                  <a:pt x="279323" y="66789"/>
                </a:lnTo>
                <a:lnTo>
                  <a:pt x="279323" y="5384"/>
                </a:lnTo>
                <a:lnTo>
                  <a:pt x="27393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0CE61EF2-6EF8-1549-B7B4-62174DFB468A}"/>
              </a:ext>
            </a:extLst>
          </p:cNvPr>
          <p:cNvSpPr/>
          <p:nvPr/>
        </p:nvSpPr>
        <p:spPr>
          <a:xfrm>
            <a:off x="2659707" y="3189681"/>
            <a:ext cx="279400" cy="72390"/>
          </a:xfrm>
          <a:custGeom>
            <a:avLst/>
            <a:gdLst/>
            <a:ahLst/>
            <a:cxnLst/>
            <a:rect l="l" t="t" r="r" b="b"/>
            <a:pathLst>
              <a:path w="279400" h="72389">
                <a:moveTo>
                  <a:pt x="279326" y="12029"/>
                </a:moveTo>
                <a:lnTo>
                  <a:pt x="279326" y="5385"/>
                </a:lnTo>
                <a:lnTo>
                  <a:pt x="273940" y="0"/>
                </a:lnTo>
                <a:lnTo>
                  <a:pt x="267296" y="0"/>
                </a:lnTo>
                <a:lnTo>
                  <a:pt x="12029" y="0"/>
                </a:lnTo>
                <a:lnTo>
                  <a:pt x="5386" y="0"/>
                </a:lnTo>
                <a:lnTo>
                  <a:pt x="0" y="5385"/>
                </a:lnTo>
                <a:lnTo>
                  <a:pt x="0" y="12029"/>
                </a:lnTo>
                <a:lnTo>
                  <a:pt x="0" y="60145"/>
                </a:lnTo>
                <a:lnTo>
                  <a:pt x="0" y="66789"/>
                </a:lnTo>
                <a:lnTo>
                  <a:pt x="5386" y="72175"/>
                </a:lnTo>
                <a:lnTo>
                  <a:pt x="12029" y="72175"/>
                </a:lnTo>
                <a:lnTo>
                  <a:pt x="267296" y="72175"/>
                </a:lnTo>
                <a:lnTo>
                  <a:pt x="273940" y="72175"/>
                </a:lnTo>
                <a:lnTo>
                  <a:pt x="279326" y="66789"/>
                </a:lnTo>
                <a:lnTo>
                  <a:pt x="279326" y="60145"/>
                </a:lnTo>
                <a:lnTo>
                  <a:pt x="279326" y="12029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BF635F74-D198-A84F-8EDB-DF0393B48CDC}"/>
              </a:ext>
            </a:extLst>
          </p:cNvPr>
          <p:cNvSpPr/>
          <p:nvPr/>
        </p:nvSpPr>
        <p:spPr>
          <a:xfrm>
            <a:off x="3177235" y="2687840"/>
            <a:ext cx="248285" cy="63500"/>
          </a:xfrm>
          <a:custGeom>
            <a:avLst/>
            <a:gdLst/>
            <a:ahLst/>
            <a:cxnLst/>
            <a:rect l="l" t="t" r="r" b="b"/>
            <a:pathLst>
              <a:path w="248285" h="63500">
                <a:moveTo>
                  <a:pt x="243103" y="0"/>
                </a:moveTo>
                <a:lnTo>
                  <a:pt x="4711" y="0"/>
                </a:lnTo>
                <a:lnTo>
                  <a:pt x="0" y="4711"/>
                </a:lnTo>
                <a:lnTo>
                  <a:pt x="0" y="58496"/>
                </a:lnTo>
                <a:lnTo>
                  <a:pt x="4711" y="63207"/>
                </a:lnTo>
                <a:lnTo>
                  <a:pt x="243103" y="63207"/>
                </a:lnTo>
                <a:lnTo>
                  <a:pt x="247815" y="58496"/>
                </a:lnTo>
                <a:lnTo>
                  <a:pt x="247815" y="4711"/>
                </a:lnTo>
                <a:lnTo>
                  <a:pt x="243103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18847A76-2CC8-3443-8C6F-777D9C4D5269}"/>
              </a:ext>
            </a:extLst>
          </p:cNvPr>
          <p:cNvSpPr/>
          <p:nvPr/>
        </p:nvSpPr>
        <p:spPr>
          <a:xfrm>
            <a:off x="3177227" y="2687840"/>
            <a:ext cx="248285" cy="63500"/>
          </a:xfrm>
          <a:custGeom>
            <a:avLst/>
            <a:gdLst/>
            <a:ahLst/>
            <a:cxnLst/>
            <a:rect l="l" t="t" r="r" b="b"/>
            <a:pathLst>
              <a:path w="248285" h="63500">
                <a:moveTo>
                  <a:pt x="247823" y="10535"/>
                </a:moveTo>
                <a:lnTo>
                  <a:pt x="247823" y="4716"/>
                </a:lnTo>
                <a:lnTo>
                  <a:pt x="243106" y="0"/>
                </a:lnTo>
                <a:lnTo>
                  <a:pt x="237287" y="0"/>
                </a:lnTo>
                <a:lnTo>
                  <a:pt x="10536" y="0"/>
                </a:lnTo>
                <a:lnTo>
                  <a:pt x="4717" y="0"/>
                </a:lnTo>
                <a:lnTo>
                  <a:pt x="0" y="4716"/>
                </a:lnTo>
                <a:lnTo>
                  <a:pt x="0" y="10535"/>
                </a:lnTo>
                <a:lnTo>
                  <a:pt x="0" y="52675"/>
                </a:lnTo>
                <a:lnTo>
                  <a:pt x="0" y="58494"/>
                </a:lnTo>
                <a:lnTo>
                  <a:pt x="4717" y="63211"/>
                </a:lnTo>
                <a:lnTo>
                  <a:pt x="10536" y="63211"/>
                </a:lnTo>
                <a:lnTo>
                  <a:pt x="237287" y="63211"/>
                </a:lnTo>
                <a:lnTo>
                  <a:pt x="243106" y="63211"/>
                </a:lnTo>
                <a:lnTo>
                  <a:pt x="247823" y="58494"/>
                </a:lnTo>
                <a:lnTo>
                  <a:pt x="247823" y="52675"/>
                </a:lnTo>
                <a:lnTo>
                  <a:pt x="247823" y="1053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6850C942-DBE4-354C-9E2F-E705FF944B2F}"/>
              </a:ext>
            </a:extLst>
          </p:cNvPr>
          <p:cNvSpPr/>
          <p:nvPr/>
        </p:nvSpPr>
        <p:spPr>
          <a:xfrm>
            <a:off x="3361855" y="3208413"/>
            <a:ext cx="255270" cy="66675"/>
          </a:xfrm>
          <a:custGeom>
            <a:avLst/>
            <a:gdLst/>
            <a:ahLst/>
            <a:cxnLst/>
            <a:rect l="l" t="t" r="r" b="b"/>
            <a:pathLst>
              <a:path w="255270" h="66675">
                <a:moveTo>
                  <a:pt x="250215" y="0"/>
                </a:moveTo>
                <a:lnTo>
                  <a:pt x="4927" y="0"/>
                </a:lnTo>
                <a:lnTo>
                  <a:pt x="0" y="4940"/>
                </a:lnTo>
                <a:lnTo>
                  <a:pt x="0" y="61214"/>
                </a:lnTo>
                <a:lnTo>
                  <a:pt x="4927" y="66154"/>
                </a:lnTo>
                <a:lnTo>
                  <a:pt x="250215" y="66154"/>
                </a:lnTo>
                <a:lnTo>
                  <a:pt x="255155" y="61214"/>
                </a:lnTo>
                <a:lnTo>
                  <a:pt x="255155" y="4940"/>
                </a:lnTo>
                <a:lnTo>
                  <a:pt x="250215" y="0"/>
                </a:lnTo>
                <a:close/>
              </a:path>
            </a:pathLst>
          </a:custGeom>
          <a:solidFill>
            <a:srgbClr val="AB3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2412215C-28E4-3E40-A771-99537FB34EBE}"/>
              </a:ext>
            </a:extLst>
          </p:cNvPr>
          <p:cNvSpPr/>
          <p:nvPr/>
        </p:nvSpPr>
        <p:spPr>
          <a:xfrm>
            <a:off x="3361856" y="3208413"/>
            <a:ext cx="255270" cy="66675"/>
          </a:xfrm>
          <a:custGeom>
            <a:avLst/>
            <a:gdLst/>
            <a:ahLst/>
            <a:cxnLst/>
            <a:rect l="l" t="t" r="r" b="b"/>
            <a:pathLst>
              <a:path w="255270" h="66675">
                <a:moveTo>
                  <a:pt x="255154" y="11025"/>
                </a:moveTo>
                <a:lnTo>
                  <a:pt x="255154" y="4936"/>
                </a:lnTo>
                <a:lnTo>
                  <a:pt x="250217" y="0"/>
                </a:lnTo>
                <a:lnTo>
                  <a:pt x="244128" y="0"/>
                </a:lnTo>
                <a:lnTo>
                  <a:pt x="11026" y="0"/>
                </a:lnTo>
                <a:lnTo>
                  <a:pt x="4936" y="0"/>
                </a:lnTo>
                <a:lnTo>
                  <a:pt x="0" y="4936"/>
                </a:lnTo>
                <a:lnTo>
                  <a:pt x="0" y="11025"/>
                </a:lnTo>
                <a:lnTo>
                  <a:pt x="0" y="55127"/>
                </a:lnTo>
                <a:lnTo>
                  <a:pt x="0" y="61216"/>
                </a:lnTo>
                <a:lnTo>
                  <a:pt x="4936" y="66153"/>
                </a:lnTo>
                <a:lnTo>
                  <a:pt x="11026" y="66153"/>
                </a:lnTo>
                <a:lnTo>
                  <a:pt x="244128" y="66153"/>
                </a:lnTo>
                <a:lnTo>
                  <a:pt x="250217" y="66153"/>
                </a:lnTo>
                <a:lnTo>
                  <a:pt x="255154" y="61216"/>
                </a:lnTo>
                <a:lnTo>
                  <a:pt x="255154" y="55127"/>
                </a:lnTo>
                <a:lnTo>
                  <a:pt x="255154" y="11025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D2BE0BA6-D267-9648-B9F6-BD66BEB837F9}"/>
              </a:ext>
            </a:extLst>
          </p:cNvPr>
          <p:cNvSpPr txBox="1"/>
          <p:nvPr/>
        </p:nvSpPr>
        <p:spPr>
          <a:xfrm>
            <a:off x="2306497" y="5702043"/>
            <a:ext cx="718820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5"/>
              </a:lnSpc>
            </a:pPr>
            <a:r>
              <a:rPr sz="2800" spc="-70" dirty="0">
                <a:solidFill>
                  <a:srgbClr val="525252"/>
                </a:solidFill>
                <a:latin typeface="Trebuchet MS"/>
                <a:cs typeface="Trebuchet MS"/>
              </a:rPr>
              <a:t>Wi</a:t>
            </a:r>
            <a:r>
              <a:rPr sz="2800" spc="-85" dirty="0">
                <a:solidFill>
                  <a:srgbClr val="525252"/>
                </a:solidFill>
                <a:latin typeface="Trebuchet MS"/>
                <a:cs typeface="Trebuchet MS"/>
              </a:rPr>
              <a:t>r</a:t>
            </a:r>
            <a:r>
              <a:rPr sz="2800" spc="-135" dirty="0">
                <a:solidFill>
                  <a:srgbClr val="525252"/>
                </a:solidFill>
                <a:latin typeface="Trebuchet MS"/>
                <a:cs typeface="Trebuchet MS"/>
              </a:rPr>
              <a:t>e</a:t>
            </a:r>
            <a:endParaRPr sz="28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77820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9D7A-FB09-8942-933B-DE4BE6BB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B196B-E338-CE42-BCBD-110CF6308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Software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prototype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Linux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Berkeley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Extensible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Software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Switch</a:t>
            </a:r>
            <a:r>
              <a:rPr kumimoji="1" lang="zh-CN" altLang="en-US" dirty="0"/>
              <a:t> </a:t>
            </a:r>
            <a:r>
              <a:rPr kumimoji="1" lang="en-US" altLang="zh-CN" dirty="0"/>
              <a:t>(BESS)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C++</a:t>
            </a:r>
            <a:r>
              <a:rPr kumimoji="1" lang="zh-CN" altLang="en-US" dirty="0"/>
              <a:t> </a:t>
            </a:r>
            <a:r>
              <a:rPr kumimoji="1" lang="en-US" altLang="zh-CN" dirty="0"/>
              <a:t>PIFO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scheduling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10Gbps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40Gbps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CloudLab</a:t>
            </a:r>
            <a:r>
              <a:rPr kumimoji="1" lang="zh-CN" altLang="en-US" dirty="0"/>
              <a:t> </a:t>
            </a:r>
            <a:r>
              <a:rPr kumimoji="1" lang="en-US" altLang="zh-CN" dirty="0"/>
              <a:t>evaluation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861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E8D9D-ACFA-4F40-9290-CB1C09D2A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/>
              <a:t>Loom</a:t>
            </a:r>
            <a:r>
              <a:rPr kumimoji="1" lang="zh-CN" altLang="en-US"/>
              <a:t> </a:t>
            </a:r>
            <a:r>
              <a:rPr kumimoji="1" lang="en-US" altLang="zh-CN"/>
              <a:t>Evaluation</a:t>
            </a:r>
            <a:endParaRPr kumimoji="1" lang="zh-CN" alt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36D700-8C59-4E2F-A4C2-3A51554EF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5437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1080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73965"/>
            <a:ext cx="55733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75" dirty="0"/>
              <a:t>Loom </a:t>
            </a:r>
            <a:r>
              <a:rPr sz="4400" spc="-140" dirty="0"/>
              <a:t>40Gbps</a:t>
            </a:r>
            <a:r>
              <a:rPr sz="4400" spc="-540" dirty="0"/>
              <a:t> </a:t>
            </a:r>
            <a:r>
              <a:rPr sz="4400" spc="-235" dirty="0"/>
              <a:t>Evaluation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862590" y="4919472"/>
            <a:ext cx="7556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i="1" spc="-135" dirty="0">
                <a:solidFill>
                  <a:srgbClr val="44546A"/>
                </a:solidFill>
                <a:latin typeface="Trebuchet MS"/>
                <a:cs typeface="Trebuchet MS"/>
              </a:rPr>
              <a:t>i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335" y="3649979"/>
            <a:ext cx="3495040" cy="199453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600" spc="-130" dirty="0">
                <a:solidFill>
                  <a:srgbClr val="44546A"/>
                </a:solidFill>
                <a:latin typeface="Trebuchet MS"/>
                <a:cs typeface="Trebuchet MS"/>
              </a:rPr>
              <a:t>Setup:</a:t>
            </a:r>
            <a:endParaRPr sz="2600">
              <a:latin typeface="Trebuchet MS"/>
              <a:cs typeface="Trebuchet MS"/>
            </a:endParaRPr>
          </a:p>
          <a:p>
            <a:pPr marL="241300" marR="307340" indent="-228600">
              <a:lnSpc>
                <a:spcPts val="2500"/>
              </a:lnSpc>
              <a:spcBef>
                <a:spcPts val="98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30" dirty="0">
                <a:solidFill>
                  <a:srgbClr val="44546A"/>
                </a:solidFill>
                <a:latin typeface="Trebuchet MS"/>
                <a:cs typeface="Trebuchet MS"/>
              </a:rPr>
              <a:t>Every </a:t>
            </a:r>
            <a:r>
              <a:rPr sz="2600" spc="-50" dirty="0">
                <a:solidFill>
                  <a:srgbClr val="44546A"/>
                </a:solidFill>
                <a:latin typeface="Trebuchet MS"/>
                <a:cs typeface="Trebuchet MS"/>
              </a:rPr>
              <a:t>2s </a:t>
            </a:r>
            <a:r>
              <a:rPr sz="2600" spc="-125" dirty="0">
                <a:solidFill>
                  <a:srgbClr val="44546A"/>
                </a:solidFill>
                <a:latin typeface="Trebuchet MS"/>
                <a:cs typeface="Trebuchet MS"/>
              </a:rPr>
              <a:t>a </a:t>
            </a:r>
            <a:r>
              <a:rPr sz="2600" spc="-95" dirty="0">
                <a:solidFill>
                  <a:srgbClr val="44546A"/>
                </a:solidFill>
                <a:latin typeface="Trebuchet MS"/>
                <a:cs typeface="Trebuchet MS"/>
              </a:rPr>
              <a:t>new</a:t>
            </a:r>
            <a:r>
              <a:rPr sz="2600" spc="-555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600" spc="-125" dirty="0">
                <a:solidFill>
                  <a:srgbClr val="44546A"/>
                </a:solidFill>
                <a:latin typeface="Trebuchet MS"/>
                <a:cs typeface="Trebuchet MS"/>
              </a:rPr>
              <a:t>tenant  </a:t>
            </a:r>
            <a:r>
              <a:rPr sz="2600" spc="-114" dirty="0">
                <a:solidFill>
                  <a:srgbClr val="44546A"/>
                </a:solidFill>
                <a:latin typeface="Trebuchet MS"/>
                <a:cs typeface="Trebuchet MS"/>
              </a:rPr>
              <a:t>starts </a:t>
            </a:r>
            <a:r>
              <a:rPr sz="2600" spc="-65" dirty="0">
                <a:solidFill>
                  <a:srgbClr val="44546A"/>
                </a:solidFill>
                <a:latin typeface="Trebuchet MS"/>
                <a:cs typeface="Trebuchet MS"/>
              </a:rPr>
              <a:t>or</a:t>
            </a:r>
            <a:r>
              <a:rPr sz="2600" spc="-29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600" spc="-85" dirty="0">
                <a:solidFill>
                  <a:srgbClr val="44546A"/>
                </a:solidFill>
                <a:latin typeface="Trebuchet MS"/>
                <a:cs typeface="Trebuchet MS"/>
              </a:rPr>
              <a:t>stops</a:t>
            </a:r>
            <a:endParaRPr sz="2600">
              <a:latin typeface="Trebuchet MS"/>
              <a:cs typeface="Trebuchet MS"/>
            </a:endParaRPr>
          </a:p>
          <a:p>
            <a:pPr marL="241300" marR="5080" indent="-228600">
              <a:lnSpc>
                <a:spcPct val="80000"/>
              </a:lnSpc>
              <a:spcBef>
                <a:spcPts val="102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35" dirty="0">
                <a:solidFill>
                  <a:srgbClr val="44546A"/>
                </a:solidFill>
                <a:latin typeface="Trebuchet MS"/>
                <a:cs typeface="Trebuchet MS"/>
              </a:rPr>
              <a:t>Each </a:t>
            </a:r>
            <a:r>
              <a:rPr sz="2600" spc="-125" dirty="0">
                <a:solidFill>
                  <a:srgbClr val="44546A"/>
                </a:solidFill>
                <a:latin typeface="Trebuchet MS"/>
                <a:cs typeface="Trebuchet MS"/>
              </a:rPr>
              <a:t>tenant </a:t>
            </a:r>
            <a:r>
              <a:rPr sz="2600" i="1" spc="-204" dirty="0">
                <a:solidFill>
                  <a:srgbClr val="44546A"/>
                </a:solidFill>
                <a:latin typeface="Trebuchet MS"/>
                <a:cs typeface="Trebuchet MS"/>
              </a:rPr>
              <a:t>i </a:t>
            </a:r>
            <a:r>
              <a:rPr sz="2600" spc="-114" dirty="0">
                <a:solidFill>
                  <a:srgbClr val="44546A"/>
                </a:solidFill>
                <a:latin typeface="Trebuchet MS"/>
                <a:cs typeface="Trebuchet MS"/>
              </a:rPr>
              <a:t>starts </a:t>
            </a:r>
            <a:r>
              <a:rPr sz="2600" spc="-50" dirty="0">
                <a:solidFill>
                  <a:srgbClr val="44546A"/>
                </a:solidFill>
                <a:latin typeface="Trebuchet MS"/>
                <a:cs typeface="Trebuchet MS"/>
              </a:rPr>
              <a:t>4  </a:t>
            </a:r>
            <a:r>
              <a:rPr sz="2600" spc="-105" dirty="0">
                <a:solidFill>
                  <a:srgbClr val="44546A"/>
                </a:solidFill>
                <a:latin typeface="Trebuchet MS"/>
                <a:cs typeface="Trebuchet MS"/>
              </a:rPr>
              <a:t>flows </a:t>
            </a:r>
            <a:r>
              <a:rPr sz="2600" spc="-95" dirty="0">
                <a:solidFill>
                  <a:srgbClr val="44546A"/>
                </a:solidFill>
                <a:latin typeface="Trebuchet MS"/>
                <a:cs typeface="Trebuchet MS"/>
              </a:rPr>
              <a:t>(4-256 </a:t>
            </a:r>
            <a:r>
              <a:rPr sz="2600" spc="-140" dirty="0">
                <a:solidFill>
                  <a:srgbClr val="44546A"/>
                </a:solidFill>
                <a:latin typeface="Trebuchet MS"/>
                <a:cs typeface="Trebuchet MS"/>
              </a:rPr>
              <a:t>total</a:t>
            </a:r>
            <a:r>
              <a:rPr sz="2600" spc="-45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600" spc="-114" dirty="0">
                <a:solidFill>
                  <a:srgbClr val="44546A"/>
                </a:solidFill>
                <a:latin typeface="Trebuchet MS"/>
                <a:cs typeface="Trebuchet MS"/>
              </a:rPr>
              <a:t>flows)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60226" y="1491272"/>
            <a:ext cx="0" cy="4116070"/>
          </a:xfrm>
          <a:custGeom>
            <a:avLst/>
            <a:gdLst/>
            <a:ahLst/>
            <a:cxnLst/>
            <a:rect l="l" t="t" r="r" b="b"/>
            <a:pathLst>
              <a:path h="4116070">
                <a:moveTo>
                  <a:pt x="0" y="0"/>
                </a:moveTo>
                <a:lnTo>
                  <a:pt x="1" y="4115762"/>
                </a:lnTo>
              </a:path>
            </a:pathLst>
          </a:custGeom>
          <a:ln w="50800">
            <a:solidFill>
              <a:srgbClr val="AB3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7330" y="296327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00185" y="2779674"/>
            <a:ext cx="178968" cy="243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3791" y="2779699"/>
            <a:ext cx="124726" cy="2505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07093" y="3410115"/>
            <a:ext cx="76200" cy="266065"/>
          </a:xfrm>
          <a:custGeom>
            <a:avLst/>
            <a:gdLst/>
            <a:ahLst/>
            <a:cxnLst/>
            <a:rect l="l" t="t" r="r" b="b"/>
            <a:pathLst>
              <a:path w="76200" h="266064">
                <a:moveTo>
                  <a:pt x="25404" y="189776"/>
                </a:moveTo>
                <a:lnTo>
                  <a:pt x="0" y="190017"/>
                </a:lnTo>
                <a:lnTo>
                  <a:pt x="38836" y="265849"/>
                </a:lnTo>
                <a:lnTo>
                  <a:pt x="69766" y="202476"/>
                </a:lnTo>
                <a:lnTo>
                  <a:pt x="25526" y="202476"/>
                </a:lnTo>
                <a:lnTo>
                  <a:pt x="25404" y="189776"/>
                </a:lnTo>
                <a:close/>
              </a:path>
              <a:path w="76200" h="266064">
                <a:moveTo>
                  <a:pt x="50804" y="189534"/>
                </a:moveTo>
                <a:lnTo>
                  <a:pt x="25404" y="189776"/>
                </a:lnTo>
                <a:lnTo>
                  <a:pt x="25526" y="202476"/>
                </a:lnTo>
                <a:lnTo>
                  <a:pt x="50926" y="202234"/>
                </a:lnTo>
                <a:lnTo>
                  <a:pt x="50804" y="189534"/>
                </a:lnTo>
                <a:close/>
              </a:path>
              <a:path w="76200" h="266064">
                <a:moveTo>
                  <a:pt x="76200" y="189293"/>
                </a:moveTo>
                <a:lnTo>
                  <a:pt x="50804" y="189534"/>
                </a:lnTo>
                <a:lnTo>
                  <a:pt x="50926" y="202234"/>
                </a:lnTo>
                <a:lnTo>
                  <a:pt x="25526" y="202476"/>
                </a:lnTo>
                <a:lnTo>
                  <a:pt x="69766" y="202476"/>
                </a:lnTo>
                <a:lnTo>
                  <a:pt x="76200" y="189293"/>
                </a:lnTo>
                <a:close/>
              </a:path>
              <a:path w="76200" h="266064">
                <a:moveTo>
                  <a:pt x="48983" y="0"/>
                </a:moveTo>
                <a:lnTo>
                  <a:pt x="23583" y="241"/>
                </a:lnTo>
                <a:lnTo>
                  <a:pt x="25404" y="189776"/>
                </a:lnTo>
                <a:lnTo>
                  <a:pt x="50804" y="189534"/>
                </a:lnTo>
                <a:lnTo>
                  <a:pt x="48983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56917" y="2355354"/>
            <a:ext cx="457834" cy="467359"/>
          </a:xfrm>
          <a:custGeom>
            <a:avLst/>
            <a:gdLst/>
            <a:ahLst/>
            <a:cxnLst/>
            <a:rect l="l" t="t" r="r" b="b"/>
            <a:pathLst>
              <a:path w="457835" h="467360">
                <a:moveTo>
                  <a:pt x="228612" y="0"/>
                </a:moveTo>
                <a:lnTo>
                  <a:pt x="182538" y="4742"/>
                </a:lnTo>
                <a:lnTo>
                  <a:pt x="139624" y="18343"/>
                </a:lnTo>
                <a:lnTo>
                  <a:pt x="100791" y="39864"/>
                </a:lnTo>
                <a:lnTo>
                  <a:pt x="66957" y="68367"/>
                </a:lnTo>
                <a:lnTo>
                  <a:pt x="39042" y="102912"/>
                </a:lnTo>
                <a:lnTo>
                  <a:pt x="17964" y="142560"/>
                </a:lnTo>
                <a:lnTo>
                  <a:pt x="4644" y="186373"/>
                </a:lnTo>
                <a:lnTo>
                  <a:pt x="0" y="233413"/>
                </a:lnTo>
                <a:lnTo>
                  <a:pt x="4644" y="280456"/>
                </a:lnTo>
                <a:lnTo>
                  <a:pt x="17964" y="324271"/>
                </a:lnTo>
                <a:lnTo>
                  <a:pt x="39042" y="363920"/>
                </a:lnTo>
                <a:lnTo>
                  <a:pt x="66957" y="398464"/>
                </a:lnTo>
                <a:lnTo>
                  <a:pt x="100791" y="426965"/>
                </a:lnTo>
                <a:lnTo>
                  <a:pt x="139624" y="448484"/>
                </a:lnTo>
                <a:lnTo>
                  <a:pt x="182538" y="462084"/>
                </a:lnTo>
                <a:lnTo>
                  <a:pt x="228612" y="466826"/>
                </a:lnTo>
                <a:lnTo>
                  <a:pt x="274683" y="462084"/>
                </a:lnTo>
                <a:lnTo>
                  <a:pt x="317593" y="448484"/>
                </a:lnTo>
                <a:lnTo>
                  <a:pt x="356424" y="426965"/>
                </a:lnTo>
                <a:lnTo>
                  <a:pt x="390256" y="398464"/>
                </a:lnTo>
                <a:lnTo>
                  <a:pt x="418170" y="363920"/>
                </a:lnTo>
                <a:lnTo>
                  <a:pt x="439247" y="324271"/>
                </a:lnTo>
                <a:lnTo>
                  <a:pt x="452568" y="280456"/>
                </a:lnTo>
                <a:lnTo>
                  <a:pt x="457212" y="233413"/>
                </a:lnTo>
                <a:lnTo>
                  <a:pt x="452568" y="186373"/>
                </a:lnTo>
                <a:lnTo>
                  <a:pt x="439247" y="142560"/>
                </a:lnTo>
                <a:lnTo>
                  <a:pt x="418170" y="102912"/>
                </a:lnTo>
                <a:lnTo>
                  <a:pt x="390256" y="68367"/>
                </a:lnTo>
                <a:lnTo>
                  <a:pt x="356424" y="39864"/>
                </a:lnTo>
                <a:lnTo>
                  <a:pt x="317593" y="18343"/>
                </a:lnTo>
                <a:lnTo>
                  <a:pt x="274683" y="4742"/>
                </a:lnTo>
                <a:lnTo>
                  <a:pt x="228612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56917" y="2355354"/>
            <a:ext cx="457200" cy="467359"/>
          </a:xfrm>
          <a:custGeom>
            <a:avLst/>
            <a:gdLst/>
            <a:ahLst/>
            <a:cxnLst/>
            <a:rect l="l" t="t" r="r" b="b"/>
            <a:pathLst>
              <a:path w="457200" h="467360">
                <a:moveTo>
                  <a:pt x="0" y="233416"/>
                </a:moveTo>
                <a:lnTo>
                  <a:pt x="4644" y="186374"/>
                </a:lnTo>
                <a:lnTo>
                  <a:pt x="17964" y="142560"/>
                </a:lnTo>
                <a:lnTo>
                  <a:pt x="39041" y="102910"/>
                </a:lnTo>
                <a:lnTo>
                  <a:pt x="66955" y="68366"/>
                </a:lnTo>
                <a:lnTo>
                  <a:pt x="100787" y="39863"/>
                </a:lnTo>
                <a:lnTo>
                  <a:pt x="139618" y="18343"/>
                </a:lnTo>
                <a:lnTo>
                  <a:pt x="182529" y="4742"/>
                </a:lnTo>
                <a:lnTo>
                  <a:pt x="228600" y="0"/>
                </a:lnTo>
                <a:lnTo>
                  <a:pt x="274670" y="4742"/>
                </a:lnTo>
                <a:lnTo>
                  <a:pt x="317581" y="18343"/>
                </a:lnTo>
                <a:lnTo>
                  <a:pt x="356412" y="39863"/>
                </a:lnTo>
                <a:lnTo>
                  <a:pt x="390244" y="68366"/>
                </a:lnTo>
                <a:lnTo>
                  <a:pt x="418158" y="102910"/>
                </a:lnTo>
                <a:lnTo>
                  <a:pt x="439235" y="142560"/>
                </a:lnTo>
                <a:lnTo>
                  <a:pt x="452555" y="186374"/>
                </a:lnTo>
                <a:lnTo>
                  <a:pt x="457200" y="233416"/>
                </a:lnTo>
                <a:lnTo>
                  <a:pt x="452555" y="280457"/>
                </a:lnTo>
                <a:lnTo>
                  <a:pt x="439235" y="324272"/>
                </a:lnTo>
                <a:lnTo>
                  <a:pt x="418158" y="363921"/>
                </a:lnTo>
                <a:lnTo>
                  <a:pt x="390244" y="398466"/>
                </a:lnTo>
                <a:lnTo>
                  <a:pt x="356412" y="426968"/>
                </a:lnTo>
                <a:lnTo>
                  <a:pt x="317581" y="448489"/>
                </a:lnTo>
                <a:lnTo>
                  <a:pt x="274670" y="462090"/>
                </a:lnTo>
                <a:lnTo>
                  <a:pt x="228600" y="466832"/>
                </a:lnTo>
                <a:lnTo>
                  <a:pt x="182529" y="462090"/>
                </a:lnTo>
                <a:lnTo>
                  <a:pt x="139618" y="448489"/>
                </a:lnTo>
                <a:lnTo>
                  <a:pt x="100787" y="426968"/>
                </a:lnTo>
                <a:lnTo>
                  <a:pt x="66955" y="398466"/>
                </a:lnTo>
                <a:lnTo>
                  <a:pt x="39041" y="363921"/>
                </a:lnTo>
                <a:lnTo>
                  <a:pt x="17964" y="324272"/>
                </a:lnTo>
                <a:lnTo>
                  <a:pt x="4644" y="280457"/>
                </a:lnTo>
                <a:lnTo>
                  <a:pt x="0" y="233416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59317" y="2425700"/>
            <a:ext cx="252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T2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72933" y="2370848"/>
            <a:ext cx="457200" cy="467359"/>
          </a:xfrm>
          <a:custGeom>
            <a:avLst/>
            <a:gdLst/>
            <a:ahLst/>
            <a:cxnLst/>
            <a:rect l="l" t="t" r="r" b="b"/>
            <a:pathLst>
              <a:path w="457200" h="467360">
                <a:moveTo>
                  <a:pt x="228600" y="0"/>
                </a:moveTo>
                <a:lnTo>
                  <a:pt x="182529" y="4741"/>
                </a:lnTo>
                <a:lnTo>
                  <a:pt x="139619" y="18341"/>
                </a:lnTo>
                <a:lnTo>
                  <a:pt x="100788" y="39861"/>
                </a:lnTo>
                <a:lnTo>
                  <a:pt x="66955" y="68362"/>
                </a:lnTo>
                <a:lnTo>
                  <a:pt x="39041" y="102906"/>
                </a:lnTo>
                <a:lnTo>
                  <a:pt x="17964" y="142555"/>
                </a:lnTo>
                <a:lnTo>
                  <a:pt x="4644" y="186370"/>
                </a:lnTo>
                <a:lnTo>
                  <a:pt x="0" y="233413"/>
                </a:lnTo>
                <a:lnTo>
                  <a:pt x="4644" y="280456"/>
                </a:lnTo>
                <a:lnTo>
                  <a:pt x="17964" y="324271"/>
                </a:lnTo>
                <a:lnTo>
                  <a:pt x="39041" y="363920"/>
                </a:lnTo>
                <a:lnTo>
                  <a:pt x="66955" y="398464"/>
                </a:lnTo>
                <a:lnTo>
                  <a:pt x="100788" y="426965"/>
                </a:lnTo>
                <a:lnTo>
                  <a:pt x="139619" y="448484"/>
                </a:lnTo>
                <a:lnTo>
                  <a:pt x="182529" y="462084"/>
                </a:lnTo>
                <a:lnTo>
                  <a:pt x="228600" y="466826"/>
                </a:lnTo>
                <a:lnTo>
                  <a:pt x="274670" y="462084"/>
                </a:lnTo>
                <a:lnTo>
                  <a:pt x="317580" y="448484"/>
                </a:lnTo>
                <a:lnTo>
                  <a:pt x="356411" y="426965"/>
                </a:lnTo>
                <a:lnTo>
                  <a:pt x="390244" y="398464"/>
                </a:lnTo>
                <a:lnTo>
                  <a:pt x="418158" y="363920"/>
                </a:lnTo>
                <a:lnTo>
                  <a:pt x="439235" y="324271"/>
                </a:lnTo>
                <a:lnTo>
                  <a:pt x="452555" y="280456"/>
                </a:lnTo>
                <a:lnTo>
                  <a:pt x="457200" y="233413"/>
                </a:lnTo>
                <a:lnTo>
                  <a:pt x="452555" y="186370"/>
                </a:lnTo>
                <a:lnTo>
                  <a:pt x="439235" y="142555"/>
                </a:lnTo>
                <a:lnTo>
                  <a:pt x="418158" y="102906"/>
                </a:lnTo>
                <a:lnTo>
                  <a:pt x="390244" y="68362"/>
                </a:lnTo>
                <a:lnTo>
                  <a:pt x="356411" y="39861"/>
                </a:lnTo>
                <a:lnTo>
                  <a:pt x="317580" y="18341"/>
                </a:lnTo>
                <a:lnTo>
                  <a:pt x="274670" y="4741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72933" y="2370848"/>
            <a:ext cx="457200" cy="467359"/>
          </a:xfrm>
          <a:custGeom>
            <a:avLst/>
            <a:gdLst/>
            <a:ahLst/>
            <a:cxnLst/>
            <a:rect l="l" t="t" r="r" b="b"/>
            <a:pathLst>
              <a:path w="457200" h="467360">
                <a:moveTo>
                  <a:pt x="0" y="233416"/>
                </a:moveTo>
                <a:lnTo>
                  <a:pt x="4644" y="186374"/>
                </a:lnTo>
                <a:lnTo>
                  <a:pt x="17964" y="142560"/>
                </a:lnTo>
                <a:lnTo>
                  <a:pt x="39041" y="102910"/>
                </a:lnTo>
                <a:lnTo>
                  <a:pt x="66955" y="68366"/>
                </a:lnTo>
                <a:lnTo>
                  <a:pt x="100787" y="39863"/>
                </a:lnTo>
                <a:lnTo>
                  <a:pt x="139618" y="18343"/>
                </a:lnTo>
                <a:lnTo>
                  <a:pt x="182529" y="4742"/>
                </a:lnTo>
                <a:lnTo>
                  <a:pt x="228600" y="0"/>
                </a:lnTo>
                <a:lnTo>
                  <a:pt x="274670" y="4742"/>
                </a:lnTo>
                <a:lnTo>
                  <a:pt x="317581" y="18343"/>
                </a:lnTo>
                <a:lnTo>
                  <a:pt x="356412" y="39863"/>
                </a:lnTo>
                <a:lnTo>
                  <a:pt x="390244" y="68366"/>
                </a:lnTo>
                <a:lnTo>
                  <a:pt x="418158" y="102910"/>
                </a:lnTo>
                <a:lnTo>
                  <a:pt x="439235" y="142560"/>
                </a:lnTo>
                <a:lnTo>
                  <a:pt x="452555" y="186374"/>
                </a:lnTo>
                <a:lnTo>
                  <a:pt x="457200" y="233416"/>
                </a:lnTo>
                <a:lnTo>
                  <a:pt x="452555" y="280457"/>
                </a:lnTo>
                <a:lnTo>
                  <a:pt x="439235" y="324272"/>
                </a:lnTo>
                <a:lnTo>
                  <a:pt x="418158" y="363921"/>
                </a:lnTo>
                <a:lnTo>
                  <a:pt x="390244" y="398466"/>
                </a:lnTo>
                <a:lnTo>
                  <a:pt x="356412" y="426968"/>
                </a:lnTo>
                <a:lnTo>
                  <a:pt x="317581" y="448489"/>
                </a:lnTo>
                <a:lnTo>
                  <a:pt x="274670" y="462090"/>
                </a:lnTo>
                <a:lnTo>
                  <a:pt x="228600" y="466832"/>
                </a:lnTo>
                <a:lnTo>
                  <a:pt x="182529" y="462090"/>
                </a:lnTo>
                <a:lnTo>
                  <a:pt x="139618" y="448489"/>
                </a:lnTo>
                <a:lnTo>
                  <a:pt x="100787" y="426968"/>
                </a:lnTo>
                <a:lnTo>
                  <a:pt x="66955" y="398466"/>
                </a:lnTo>
                <a:lnTo>
                  <a:pt x="39041" y="363921"/>
                </a:lnTo>
                <a:lnTo>
                  <a:pt x="17964" y="324272"/>
                </a:lnTo>
                <a:lnTo>
                  <a:pt x="4644" y="280457"/>
                </a:lnTo>
                <a:lnTo>
                  <a:pt x="0" y="233416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75320" y="2440940"/>
            <a:ext cx="252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T1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55469" y="2759214"/>
            <a:ext cx="561975" cy="433070"/>
          </a:xfrm>
          <a:custGeom>
            <a:avLst/>
            <a:gdLst/>
            <a:ahLst/>
            <a:cxnLst/>
            <a:rect l="l" t="t" r="r" b="b"/>
            <a:pathLst>
              <a:path w="561975" h="433069">
                <a:moveTo>
                  <a:pt x="493557" y="396565"/>
                </a:moveTo>
                <a:lnTo>
                  <a:pt x="478155" y="416763"/>
                </a:lnTo>
                <a:lnTo>
                  <a:pt x="561860" y="432663"/>
                </a:lnTo>
                <a:lnTo>
                  <a:pt x="547944" y="404266"/>
                </a:lnTo>
                <a:lnTo>
                  <a:pt x="503656" y="404266"/>
                </a:lnTo>
                <a:lnTo>
                  <a:pt x="493557" y="396565"/>
                </a:lnTo>
                <a:close/>
              </a:path>
              <a:path w="561975" h="433069">
                <a:moveTo>
                  <a:pt x="508964" y="376361"/>
                </a:moveTo>
                <a:lnTo>
                  <a:pt x="493557" y="396565"/>
                </a:lnTo>
                <a:lnTo>
                  <a:pt x="503656" y="404266"/>
                </a:lnTo>
                <a:lnTo>
                  <a:pt x="519061" y="384060"/>
                </a:lnTo>
                <a:lnTo>
                  <a:pt x="508964" y="376361"/>
                </a:lnTo>
                <a:close/>
              </a:path>
              <a:path w="561975" h="433069">
                <a:moveTo>
                  <a:pt x="524370" y="356158"/>
                </a:moveTo>
                <a:lnTo>
                  <a:pt x="508964" y="376361"/>
                </a:lnTo>
                <a:lnTo>
                  <a:pt x="519061" y="384060"/>
                </a:lnTo>
                <a:lnTo>
                  <a:pt x="503656" y="404266"/>
                </a:lnTo>
                <a:lnTo>
                  <a:pt x="547944" y="404266"/>
                </a:lnTo>
                <a:lnTo>
                  <a:pt x="524370" y="356158"/>
                </a:lnTo>
                <a:close/>
              </a:path>
              <a:path w="561975" h="433069">
                <a:moveTo>
                  <a:pt x="15405" y="0"/>
                </a:moveTo>
                <a:lnTo>
                  <a:pt x="0" y="20192"/>
                </a:lnTo>
                <a:lnTo>
                  <a:pt x="493557" y="396565"/>
                </a:lnTo>
                <a:lnTo>
                  <a:pt x="508964" y="376361"/>
                </a:lnTo>
                <a:lnTo>
                  <a:pt x="15405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84690" y="2370848"/>
            <a:ext cx="457200" cy="467359"/>
          </a:xfrm>
          <a:custGeom>
            <a:avLst/>
            <a:gdLst/>
            <a:ahLst/>
            <a:cxnLst/>
            <a:rect l="l" t="t" r="r" b="b"/>
            <a:pathLst>
              <a:path w="457200" h="467360">
                <a:moveTo>
                  <a:pt x="228600" y="0"/>
                </a:moveTo>
                <a:lnTo>
                  <a:pt x="182529" y="4741"/>
                </a:lnTo>
                <a:lnTo>
                  <a:pt x="139619" y="18341"/>
                </a:lnTo>
                <a:lnTo>
                  <a:pt x="100788" y="39861"/>
                </a:lnTo>
                <a:lnTo>
                  <a:pt x="66955" y="68362"/>
                </a:lnTo>
                <a:lnTo>
                  <a:pt x="39041" y="102906"/>
                </a:lnTo>
                <a:lnTo>
                  <a:pt x="17964" y="142555"/>
                </a:lnTo>
                <a:lnTo>
                  <a:pt x="4644" y="186370"/>
                </a:lnTo>
                <a:lnTo>
                  <a:pt x="0" y="233413"/>
                </a:lnTo>
                <a:lnTo>
                  <a:pt x="4644" y="280456"/>
                </a:lnTo>
                <a:lnTo>
                  <a:pt x="17964" y="324271"/>
                </a:lnTo>
                <a:lnTo>
                  <a:pt x="39041" y="363920"/>
                </a:lnTo>
                <a:lnTo>
                  <a:pt x="66955" y="398464"/>
                </a:lnTo>
                <a:lnTo>
                  <a:pt x="100788" y="426965"/>
                </a:lnTo>
                <a:lnTo>
                  <a:pt x="139619" y="448484"/>
                </a:lnTo>
                <a:lnTo>
                  <a:pt x="182529" y="462084"/>
                </a:lnTo>
                <a:lnTo>
                  <a:pt x="228600" y="466826"/>
                </a:lnTo>
                <a:lnTo>
                  <a:pt x="274670" y="462084"/>
                </a:lnTo>
                <a:lnTo>
                  <a:pt x="317580" y="448484"/>
                </a:lnTo>
                <a:lnTo>
                  <a:pt x="356411" y="426965"/>
                </a:lnTo>
                <a:lnTo>
                  <a:pt x="390244" y="398464"/>
                </a:lnTo>
                <a:lnTo>
                  <a:pt x="418158" y="363920"/>
                </a:lnTo>
                <a:lnTo>
                  <a:pt x="439235" y="324271"/>
                </a:lnTo>
                <a:lnTo>
                  <a:pt x="452555" y="280456"/>
                </a:lnTo>
                <a:lnTo>
                  <a:pt x="457200" y="233413"/>
                </a:lnTo>
                <a:lnTo>
                  <a:pt x="452555" y="186370"/>
                </a:lnTo>
                <a:lnTo>
                  <a:pt x="439235" y="142555"/>
                </a:lnTo>
                <a:lnTo>
                  <a:pt x="418158" y="102906"/>
                </a:lnTo>
                <a:lnTo>
                  <a:pt x="390244" y="68362"/>
                </a:lnTo>
                <a:lnTo>
                  <a:pt x="356411" y="39861"/>
                </a:lnTo>
                <a:lnTo>
                  <a:pt x="317580" y="18341"/>
                </a:lnTo>
                <a:lnTo>
                  <a:pt x="274670" y="4741"/>
                </a:lnTo>
                <a:lnTo>
                  <a:pt x="228600" y="0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84690" y="2370848"/>
            <a:ext cx="457200" cy="467359"/>
          </a:xfrm>
          <a:custGeom>
            <a:avLst/>
            <a:gdLst/>
            <a:ahLst/>
            <a:cxnLst/>
            <a:rect l="l" t="t" r="r" b="b"/>
            <a:pathLst>
              <a:path w="457200" h="467360">
                <a:moveTo>
                  <a:pt x="0" y="233416"/>
                </a:moveTo>
                <a:lnTo>
                  <a:pt x="4644" y="186374"/>
                </a:lnTo>
                <a:lnTo>
                  <a:pt x="17964" y="142560"/>
                </a:lnTo>
                <a:lnTo>
                  <a:pt x="39041" y="102910"/>
                </a:lnTo>
                <a:lnTo>
                  <a:pt x="66955" y="68366"/>
                </a:lnTo>
                <a:lnTo>
                  <a:pt x="100787" y="39863"/>
                </a:lnTo>
                <a:lnTo>
                  <a:pt x="139618" y="18343"/>
                </a:lnTo>
                <a:lnTo>
                  <a:pt x="182529" y="4742"/>
                </a:lnTo>
                <a:lnTo>
                  <a:pt x="228600" y="0"/>
                </a:lnTo>
                <a:lnTo>
                  <a:pt x="274670" y="4742"/>
                </a:lnTo>
                <a:lnTo>
                  <a:pt x="317581" y="18343"/>
                </a:lnTo>
                <a:lnTo>
                  <a:pt x="356412" y="39863"/>
                </a:lnTo>
                <a:lnTo>
                  <a:pt x="390244" y="68366"/>
                </a:lnTo>
                <a:lnTo>
                  <a:pt x="418158" y="102910"/>
                </a:lnTo>
                <a:lnTo>
                  <a:pt x="439235" y="142560"/>
                </a:lnTo>
                <a:lnTo>
                  <a:pt x="452555" y="186374"/>
                </a:lnTo>
                <a:lnTo>
                  <a:pt x="457200" y="233416"/>
                </a:lnTo>
                <a:lnTo>
                  <a:pt x="452555" y="280457"/>
                </a:lnTo>
                <a:lnTo>
                  <a:pt x="439235" y="324272"/>
                </a:lnTo>
                <a:lnTo>
                  <a:pt x="418158" y="363921"/>
                </a:lnTo>
                <a:lnTo>
                  <a:pt x="390244" y="398466"/>
                </a:lnTo>
                <a:lnTo>
                  <a:pt x="356412" y="426968"/>
                </a:lnTo>
                <a:lnTo>
                  <a:pt x="317581" y="448489"/>
                </a:lnTo>
                <a:lnTo>
                  <a:pt x="274670" y="462090"/>
                </a:lnTo>
                <a:lnTo>
                  <a:pt x="228600" y="466832"/>
                </a:lnTo>
                <a:lnTo>
                  <a:pt x="182529" y="462090"/>
                </a:lnTo>
                <a:lnTo>
                  <a:pt x="139618" y="448489"/>
                </a:lnTo>
                <a:lnTo>
                  <a:pt x="100787" y="426968"/>
                </a:lnTo>
                <a:lnTo>
                  <a:pt x="66955" y="398466"/>
                </a:lnTo>
                <a:lnTo>
                  <a:pt x="39041" y="363921"/>
                </a:lnTo>
                <a:lnTo>
                  <a:pt x="17964" y="324272"/>
                </a:lnTo>
                <a:lnTo>
                  <a:pt x="4644" y="280457"/>
                </a:lnTo>
                <a:lnTo>
                  <a:pt x="0" y="233416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12642" y="2374404"/>
            <a:ext cx="457200" cy="467359"/>
          </a:xfrm>
          <a:custGeom>
            <a:avLst/>
            <a:gdLst/>
            <a:ahLst/>
            <a:cxnLst/>
            <a:rect l="l" t="t" r="r" b="b"/>
            <a:pathLst>
              <a:path w="457200" h="467360">
                <a:moveTo>
                  <a:pt x="228600" y="0"/>
                </a:moveTo>
                <a:lnTo>
                  <a:pt x="182529" y="4742"/>
                </a:lnTo>
                <a:lnTo>
                  <a:pt x="139619" y="18343"/>
                </a:lnTo>
                <a:lnTo>
                  <a:pt x="100788" y="39865"/>
                </a:lnTo>
                <a:lnTo>
                  <a:pt x="66955" y="68368"/>
                </a:lnTo>
                <a:lnTo>
                  <a:pt x="39041" y="102915"/>
                </a:lnTo>
                <a:lnTo>
                  <a:pt x="17964" y="142566"/>
                </a:lnTo>
                <a:lnTo>
                  <a:pt x="4644" y="186382"/>
                </a:lnTo>
                <a:lnTo>
                  <a:pt x="0" y="233425"/>
                </a:lnTo>
                <a:lnTo>
                  <a:pt x="4644" y="280465"/>
                </a:lnTo>
                <a:lnTo>
                  <a:pt x="17964" y="324278"/>
                </a:lnTo>
                <a:lnTo>
                  <a:pt x="39041" y="363927"/>
                </a:lnTo>
                <a:lnTo>
                  <a:pt x="66955" y="398472"/>
                </a:lnTo>
                <a:lnTo>
                  <a:pt x="100788" y="426974"/>
                </a:lnTo>
                <a:lnTo>
                  <a:pt x="139619" y="448495"/>
                </a:lnTo>
                <a:lnTo>
                  <a:pt x="182529" y="462096"/>
                </a:lnTo>
                <a:lnTo>
                  <a:pt x="228600" y="466839"/>
                </a:lnTo>
                <a:lnTo>
                  <a:pt x="274670" y="462096"/>
                </a:lnTo>
                <a:lnTo>
                  <a:pt x="317580" y="448495"/>
                </a:lnTo>
                <a:lnTo>
                  <a:pt x="356411" y="426974"/>
                </a:lnTo>
                <a:lnTo>
                  <a:pt x="390244" y="398472"/>
                </a:lnTo>
                <a:lnTo>
                  <a:pt x="418158" y="363927"/>
                </a:lnTo>
                <a:lnTo>
                  <a:pt x="439235" y="324278"/>
                </a:lnTo>
                <a:lnTo>
                  <a:pt x="452555" y="280465"/>
                </a:lnTo>
                <a:lnTo>
                  <a:pt x="457200" y="233425"/>
                </a:lnTo>
                <a:lnTo>
                  <a:pt x="452555" y="186382"/>
                </a:lnTo>
                <a:lnTo>
                  <a:pt x="439235" y="142566"/>
                </a:lnTo>
                <a:lnTo>
                  <a:pt x="418158" y="102915"/>
                </a:lnTo>
                <a:lnTo>
                  <a:pt x="390244" y="68368"/>
                </a:lnTo>
                <a:lnTo>
                  <a:pt x="356411" y="39865"/>
                </a:lnTo>
                <a:lnTo>
                  <a:pt x="317580" y="18343"/>
                </a:lnTo>
                <a:lnTo>
                  <a:pt x="274670" y="4742"/>
                </a:lnTo>
                <a:lnTo>
                  <a:pt x="228600" y="0"/>
                </a:lnTo>
                <a:close/>
              </a:path>
            </a:pathLst>
          </a:custGeom>
          <a:solidFill>
            <a:srgbClr val="AB3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12642" y="2374404"/>
            <a:ext cx="457200" cy="467359"/>
          </a:xfrm>
          <a:custGeom>
            <a:avLst/>
            <a:gdLst/>
            <a:ahLst/>
            <a:cxnLst/>
            <a:rect l="l" t="t" r="r" b="b"/>
            <a:pathLst>
              <a:path w="457200" h="467360">
                <a:moveTo>
                  <a:pt x="0" y="233416"/>
                </a:moveTo>
                <a:lnTo>
                  <a:pt x="4644" y="186374"/>
                </a:lnTo>
                <a:lnTo>
                  <a:pt x="17964" y="142560"/>
                </a:lnTo>
                <a:lnTo>
                  <a:pt x="39041" y="102910"/>
                </a:lnTo>
                <a:lnTo>
                  <a:pt x="66955" y="68366"/>
                </a:lnTo>
                <a:lnTo>
                  <a:pt x="100787" y="39863"/>
                </a:lnTo>
                <a:lnTo>
                  <a:pt x="139618" y="18343"/>
                </a:lnTo>
                <a:lnTo>
                  <a:pt x="182529" y="4742"/>
                </a:lnTo>
                <a:lnTo>
                  <a:pt x="228600" y="0"/>
                </a:lnTo>
                <a:lnTo>
                  <a:pt x="274670" y="4742"/>
                </a:lnTo>
                <a:lnTo>
                  <a:pt x="317581" y="18343"/>
                </a:lnTo>
                <a:lnTo>
                  <a:pt x="356412" y="39863"/>
                </a:lnTo>
                <a:lnTo>
                  <a:pt x="390244" y="68366"/>
                </a:lnTo>
                <a:lnTo>
                  <a:pt x="418158" y="102910"/>
                </a:lnTo>
                <a:lnTo>
                  <a:pt x="439235" y="142560"/>
                </a:lnTo>
                <a:lnTo>
                  <a:pt x="452555" y="186374"/>
                </a:lnTo>
                <a:lnTo>
                  <a:pt x="457200" y="233416"/>
                </a:lnTo>
                <a:lnTo>
                  <a:pt x="452555" y="280457"/>
                </a:lnTo>
                <a:lnTo>
                  <a:pt x="439235" y="324272"/>
                </a:lnTo>
                <a:lnTo>
                  <a:pt x="418158" y="363921"/>
                </a:lnTo>
                <a:lnTo>
                  <a:pt x="390244" y="398466"/>
                </a:lnTo>
                <a:lnTo>
                  <a:pt x="356412" y="426968"/>
                </a:lnTo>
                <a:lnTo>
                  <a:pt x="317581" y="448489"/>
                </a:lnTo>
                <a:lnTo>
                  <a:pt x="274670" y="462090"/>
                </a:lnTo>
                <a:lnTo>
                  <a:pt x="228600" y="466832"/>
                </a:lnTo>
                <a:lnTo>
                  <a:pt x="182529" y="462090"/>
                </a:lnTo>
                <a:lnTo>
                  <a:pt x="139618" y="448489"/>
                </a:lnTo>
                <a:lnTo>
                  <a:pt x="100787" y="426968"/>
                </a:lnTo>
                <a:lnTo>
                  <a:pt x="66955" y="398466"/>
                </a:lnTo>
                <a:lnTo>
                  <a:pt x="39041" y="363921"/>
                </a:lnTo>
                <a:lnTo>
                  <a:pt x="17964" y="324272"/>
                </a:lnTo>
                <a:lnTo>
                  <a:pt x="4644" y="280457"/>
                </a:lnTo>
                <a:lnTo>
                  <a:pt x="0" y="233416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563266" y="2443988"/>
            <a:ext cx="1203960" cy="885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100"/>
              </a:spcBef>
              <a:tabLst>
                <a:tab pos="963930" algn="l"/>
              </a:tabLst>
            </a:pP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T4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10" dirty="0">
                <a:solidFill>
                  <a:srgbClr val="44546A"/>
                </a:solidFill>
                <a:latin typeface="Trebuchet MS"/>
                <a:cs typeface="Trebuchet MS"/>
              </a:rPr>
              <a:t>Fair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74530" y="2763100"/>
            <a:ext cx="513715" cy="429259"/>
          </a:xfrm>
          <a:custGeom>
            <a:avLst/>
            <a:gdLst/>
            <a:ahLst/>
            <a:cxnLst/>
            <a:rect l="l" t="t" r="r" b="b"/>
            <a:pathLst>
              <a:path w="513714" h="429260">
                <a:moveTo>
                  <a:pt x="34315" y="350799"/>
                </a:moveTo>
                <a:lnTo>
                  <a:pt x="0" y="428777"/>
                </a:lnTo>
                <a:lnTo>
                  <a:pt x="82969" y="409448"/>
                </a:lnTo>
                <a:lnTo>
                  <a:pt x="73476" y="398005"/>
                </a:lnTo>
                <a:lnTo>
                  <a:pt x="56972" y="398005"/>
                </a:lnTo>
                <a:lnTo>
                  <a:pt x="40754" y="378460"/>
                </a:lnTo>
                <a:lnTo>
                  <a:pt x="50532" y="370348"/>
                </a:lnTo>
                <a:lnTo>
                  <a:pt x="34315" y="350799"/>
                </a:lnTo>
                <a:close/>
              </a:path>
              <a:path w="513714" h="429260">
                <a:moveTo>
                  <a:pt x="50532" y="370348"/>
                </a:moveTo>
                <a:lnTo>
                  <a:pt x="40754" y="378460"/>
                </a:lnTo>
                <a:lnTo>
                  <a:pt x="56972" y="398005"/>
                </a:lnTo>
                <a:lnTo>
                  <a:pt x="66748" y="389895"/>
                </a:lnTo>
                <a:lnTo>
                  <a:pt x="50532" y="370348"/>
                </a:lnTo>
                <a:close/>
              </a:path>
              <a:path w="513714" h="429260">
                <a:moveTo>
                  <a:pt x="66748" y="389895"/>
                </a:moveTo>
                <a:lnTo>
                  <a:pt x="56972" y="398005"/>
                </a:lnTo>
                <a:lnTo>
                  <a:pt x="73476" y="398005"/>
                </a:lnTo>
                <a:lnTo>
                  <a:pt x="66748" y="389895"/>
                </a:lnTo>
                <a:close/>
              </a:path>
              <a:path w="513714" h="429260">
                <a:moveTo>
                  <a:pt x="496963" y="0"/>
                </a:moveTo>
                <a:lnTo>
                  <a:pt x="50532" y="370348"/>
                </a:lnTo>
                <a:lnTo>
                  <a:pt x="66748" y="389895"/>
                </a:lnTo>
                <a:lnTo>
                  <a:pt x="513181" y="19545"/>
                </a:lnTo>
                <a:lnTo>
                  <a:pt x="496963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06052" y="1390395"/>
            <a:ext cx="3632200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54305" marR="5080" indent="-142240">
              <a:lnSpc>
                <a:spcPts val="3000"/>
              </a:lnSpc>
              <a:spcBef>
                <a:spcPts val="500"/>
              </a:spcBef>
            </a:pPr>
            <a:r>
              <a:rPr sz="2800" spc="-165" dirty="0">
                <a:solidFill>
                  <a:srgbClr val="44546A"/>
                </a:solidFill>
                <a:latin typeface="Trebuchet MS"/>
                <a:cs typeface="Trebuchet MS"/>
              </a:rPr>
              <a:t>Policy: </a:t>
            </a:r>
            <a:r>
              <a:rPr sz="2800" spc="-135" dirty="0">
                <a:solidFill>
                  <a:srgbClr val="44546A"/>
                </a:solidFill>
                <a:latin typeface="Trebuchet MS"/>
                <a:cs typeface="Trebuchet MS"/>
              </a:rPr>
              <a:t>All </a:t>
            </a:r>
            <a:r>
              <a:rPr sz="2800" spc="-120" dirty="0">
                <a:solidFill>
                  <a:srgbClr val="44546A"/>
                </a:solidFill>
                <a:latin typeface="Trebuchet MS"/>
                <a:cs typeface="Trebuchet MS"/>
              </a:rPr>
              <a:t>tenants</a:t>
            </a:r>
            <a:r>
              <a:rPr sz="2800" spc="-380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800" spc="-80" dirty="0">
                <a:solidFill>
                  <a:srgbClr val="44546A"/>
                </a:solidFill>
                <a:latin typeface="Trebuchet MS"/>
                <a:cs typeface="Trebuchet MS"/>
              </a:rPr>
              <a:t>should  </a:t>
            </a:r>
            <a:r>
              <a:rPr sz="2800" spc="-155" dirty="0">
                <a:solidFill>
                  <a:srgbClr val="44546A"/>
                </a:solidFill>
                <a:latin typeface="Trebuchet MS"/>
                <a:cs typeface="Trebuchet MS"/>
              </a:rPr>
              <a:t>receive </a:t>
            </a:r>
            <a:r>
              <a:rPr sz="2800" spc="-100" dirty="0">
                <a:solidFill>
                  <a:srgbClr val="44546A"/>
                </a:solidFill>
                <a:latin typeface="Trebuchet MS"/>
                <a:cs typeface="Trebuchet MS"/>
              </a:rPr>
              <a:t>an </a:t>
            </a:r>
            <a:r>
              <a:rPr sz="2800" spc="-125" dirty="0">
                <a:solidFill>
                  <a:srgbClr val="44546A"/>
                </a:solidFill>
                <a:latin typeface="Trebuchet MS"/>
                <a:cs typeface="Trebuchet MS"/>
              </a:rPr>
              <a:t>equal</a:t>
            </a:r>
            <a:r>
              <a:rPr sz="2800" spc="-405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800" spc="-140" dirty="0">
                <a:solidFill>
                  <a:srgbClr val="44546A"/>
                </a:solidFill>
                <a:latin typeface="Trebuchet MS"/>
                <a:cs typeface="Trebuchet MS"/>
              </a:rPr>
              <a:t>share.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551085" y="1867840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479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51085" y="1867840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4794"/>
                </a:lnTo>
              </a:path>
            </a:pathLst>
          </a:custGeom>
          <a:ln w="102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21558" y="1867840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479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21558" y="1867840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4794"/>
                </a:lnTo>
              </a:path>
            </a:pathLst>
          </a:custGeom>
          <a:ln w="102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266175" y="1901419"/>
            <a:ext cx="11112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092044" y="1867840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479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092044" y="1867840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4794"/>
                </a:lnTo>
              </a:path>
            </a:pathLst>
          </a:custGeom>
          <a:ln w="102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862517" y="1867840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479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862517" y="1867840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4794"/>
                </a:lnTo>
              </a:path>
            </a:pathLst>
          </a:custGeom>
          <a:ln w="102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764424" y="1901419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633002" y="1867840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4794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633002" y="1867840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4794"/>
                </a:lnTo>
              </a:path>
            </a:pathLst>
          </a:custGeom>
          <a:ln w="102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534910" y="1901419"/>
            <a:ext cx="19621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551085" y="1867840"/>
            <a:ext cx="3082290" cy="0"/>
          </a:xfrm>
          <a:custGeom>
            <a:avLst/>
            <a:gdLst/>
            <a:ahLst/>
            <a:cxnLst/>
            <a:rect l="l" t="t" r="r" b="b"/>
            <a:pathLst>
              <a:path w="3082290">
                <a:moveTo>
                  <a:pt x="0" y="0"/>
                </a:moveTo>
                <a:lnTo>
                  <a:pt x="3081917" y="0"/>
                </a:lnTo>
              </a:path>
            </a:pathLst>
          </a:custGeom>
          <a:ln w="10238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06290" y="1867840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44794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06290" y="1867840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44794" y="0"/>
                </a:moveTo>
                <a:lnTo>
                  <a:pt x="0" y="0"/>
                </a:lnTo>
              </a:path>
            </a:pathLst>
          </a:custGeom>
          <a:ln w="102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363404" y="1756693"/>
            <a:ext cx="243204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290"/>
              </a:lnSpc>
              <a:spcBef>
                <a:spcPts val="110"/>
              </a:spcBef>
            </a:pPr>
            <a:r>
              <a:rPr sz="1200" spc="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44780">
              <a:lnSpc>
                <a:spcPts val="1290"/>
              </a:lnSpc>
            </a:pPr>
            <a:r>
              <a:rPr sz="1200" spc="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551085" y="1646681"/>
            <a:ext cx="3082290" cy="0"/>
          </a:xfrm>
          <a:custGeom>
            <a:avLst/>
            <a:gdLst/>
            <a:ahLst/>
            <a:cxnLst/>
            <a:rect l="l" t="t" r="r" b="b"/>
            <a:pathLst>
              <a:path w="3082290">
                <a:moveTo>
                  <a:pt x="0" y="0"/>
                </a:moveTo>
                <a:lnTo>
                  <a:pt x="3081917" y="0"/>
                </a:lnTo>
              </a:path>
            </a:pathLst>
          </a:custGeom>
          <a:ln w="10238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06290" y="1646681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44794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06290" y="1646681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44794" y="0"/>
                </a:moveTo>
                <a:lnTo>
                  <a:pt x="0" y="0"/>
                </a:lnTo>
              </a:path>
            </a:pathLst>
          </a:custGeom>
          <a:ln w="102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51085" y="1425522"/>
            <a:ext cx="3082290" cy="0"/>
          </a:xfrm>
          <a:custGeom>
            <a:avLst/>
            <a:gdLst/>
            <a:ahLst/>
            <a:cxnLst/>
            <a:rect l="l" t="t" r="r" b="b"/>
            <a:pathLst>
              <a:path w="3082290">
                <a:moveTo>
                  <a:pt x="0" y="0"/>
                </a:moveTo>
                <a:lnTo>
                  <a:pt x="3081917" y="0"/>
                </a:lnTo>
              </a:path>
            </a:pathLst>
          </a:custGeom>
          <a:ln w="10238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06290" y="1425522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44794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06290" y="1425522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44794" y="0"/>
                </a:moveTo>
                <a:lnTo>
                  <a:pt x="0" y="0"/>
                </a:lnTo>
              </a:path>
            </a:pathLst>
          </a:custGeom>
          <a:ln w="102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51085" y="1204363"/>
            <a:ext cx="3082290" cy="0"/>
          </a:xfrm>
          <a:custGeom>
            <a:avLst/>
            <a:gdLst/>
            <a:ahLst/>
            <a:cxnLst/>
            <a:rect l="l" t="t" r="r" b="b"/>
            <a:pathLst>
              <a:path w="3082290">
                <a:moveTo>
                  <a:pt x="0" y="0"/>
                </a:moveTo>
                <a:lnTo>
                  <a:pt x="3081917" y="0"/>
                </a:lnTo>
              </a:path>
            </a:pathLst>
          </a:custGeom>
          <a:ln w="10238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06290" y="1204363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44794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506290" y="1204363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44794" y="0"/>
                </a:moveTo>
                <a:lnTo>
                  <a:pt x="0" y="0"/>
                </a:lnTo>
              </a:path>
            </a:pathLst>
          </a:custGeom>
          <a:ln w="102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551085" y="983204"/>
            <a:ext cx="3082290" cy="0"/>
          </a:xfrm>
          <a:custGeom>
            <a:avLst/>
            <a:gdLst/>
            <a:ahLst/>
            <a:cxnLst/>
            <a:rect l="l" t="t" r="r" b="b"/>
            <a:pathLst>
              <a:path w="3082290">
                <a:moveTo>
                  <a:pt x="0" y="0"/>
                </a:moveTo>
                <a:lnTo>
                  <a:pt x="3081917" y="0"/>
                </a:lnTo>
              </a:path>
            </a:pathLst>
          </a:custGeom>
          <a:ln w="10238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506290" y="983204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44794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506290" y="983204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44794" y="0"/>
                </a:moveTo>
                <a:lnTo>
                  <a:pt x="0" y="0"/>
                </a:lnTo>
              </a:path>
            </a:pathLst>
          </a:custGeom>
          <a:ln w="102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278012" y="835198"/>
            <a:ext cx="196215" cy="9105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200" dirty="0"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914026" y="1152446"/>
            <a:ext cx="345440" cy="8115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205"/>
              </a:lnSpc>
            </a:pPr>
            <a:r>
              <a:rPr sz="1200" dirty="0">
                <a:latin typeface="Arial"/>
                <a:cs typeface="Arial"/>
              </a:rPr>
              <a:t>Throughput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375"/>
              </a:lnSpc>
            </a:pPr>
            <a:r>
              <a:rPr sz="1200" dirty="0">
                <a:latin typeface="Arial"/>
                <a:cs typeface="Arial"/>
              </a:rPr>
              <a:t>(Gbps)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576173" y="1634645"/>
            <a:ext cx="3056890" cy="233679"/>
          </a:xfrm>
          <a:custGeom>
            <a:avLst/>
            <a:gdLst/>
            <a:ahLst/>
            <a:cxnLst/>
            <a:rect l="l" t="t" r="r" b="b"/>
            <a:pathLst>
              <a:path w="3056890" h="233680">
                <a:moveTo>
                  <a:pt x="0" y="233194"/>
                </a:moveTo>
                <a:lnTo>
                  <a:pt x="745385" y="233178"/>
                </a:lnTo>
                <a:lnTo>
                  <a:pt x="753102" y="149876"/>
                </a:lnTo>
                <a:lnTo>
                  <a:pt x="760807" y="19656"/>
                </a:lnTo>
                <a:lnTo>
                  <a:pt x="768512" y="9629"/>
                </a:lnTo>
                <a:lnTo>
                  <a:pt x="776216" y="3660"/>
                </a:lnTo>
                <a:lnTo>
                  <a:pt x="799318" y="6931"/>
                </a:lnTo>
                <a:lnTo>
                  <a:pt x="853264" y="7183"/>
                </a:lnTo>
                <a:lnTo>
                  <a:pt x="876378" y="5897"/>
                </a:lnTo>
                <a:lnTo>
                  <a:pt x="884083" y="2313"/>
                </a:lnTo>
                <a:lnTo>
                  <a:pt x="891787" y="5002"/>
                </a:lnTo>
                <a:lnTo>
                  <a:pt x="914901" y="6742"/>
                </a:lnTo>
                <a:lnTo>
                  <a:pt x="922606" y="5265"/>
                </a:lnTo>
                <a:lnTo>
                  <a:pt x="930311" y="6419"/>
                </a:lnTo>
                <a:lnTo>
                  <a:pt x="938016" y="5919"/>
                </a:lnTo>
                <a:lnTo>
                  <a:pt x="945720" y="7738"/>
                </a:lnTo>
                <a:lnTo>
                  <a:pt x="953425" y="5512"/>
                </a:lnTo>
                <a:lnTo>
                  <a:pt x="976539" y="7593"/>
                </a:lnTo>
                <a:lnTo>
                  <a:pt x="991949" y="5119"/>
                </a:lnTo>
                <a:lnTo>
                  <a:pt x="999653" y="0"/>
                </a:lnTo>
                <a:lnTo>
                  <a:pt x="1015063" y="3602"/>
                </a:lnTo>
                <a:lnTo>
                  <a:pt x="1022768" y="1484"/>
                </a:lnTo>
                <a:lnTo>
                  <a:pt x="1038177" y="2832"/>
                </a:lnTo>
                <a:lnTo>
                  <a:pt x="1045882" y="8672"/>
                </a:lnTo>
                <a:lnTo>
                  <a:pt x="1053587" y="12371"/>
                </a:lnTo>
                <a:lnTo>
                  <a:pt x="1061291" y="81704"/>
                </a:lnTo>
                <a:lnTo>
                  <a:pt x="1068996" y="122071"/>
                </a:lnTo>
                <a:lnTo>
                  <a:pt x="1092110" y="119956"/>
                </a:lnTo>
                <a:lnTo>
                  <a:pt x="1099815" y="121154"/>
                </a:lnTo>
                <a:lnTo>
                  <a:pt x="1107520" y="126517"/>
                </a:lnTo>
                <a:lnTo>
                  <a:pt x="1115224" y="232810"/>
                </a:lnTo>
                <a:lnTo>
                  <a:pt x="1122929" y="128693"/>
                </a:lnTo>
                <a:lnTo>
                  <a:pt x="1130634" y="120886"/>
                </a:lnTo>
                <a:lnTo>
                  <a:pt x="1138339" y="120509"/>
                </a:lnTo>
                <a:lnTo>
                  <a:pt x="1153748" y="123110"/>
                </a:lnTo>
                <a:lnTo>
                  <a:pt x="1169157" y="121503"/>
                </a:lnTo>
                <a:lnTo>
                  <a:pt x="1176862" y="129989"/>
                </a:lnTo>
                <a:lnTo>
                  <a:pt x="1184567" y="134035"/>
                </a:lnTo>
                <a:lnTo>
                  <a:pt x="1192272" y="134075"/>
                </a:lnTo>
                <a:lnTo>
                  <a:pt x="1199976" y="131315"/>
                </a:lnTo>
                <a:lnTo>
                  <a:pt x="1207681" y="133935"/>
                </a:lnTo>
                <a:lnTo>
                  <a:pt x="1215386" y="134142"/>
                </a:lnTo>
                <a:lnTo>
                  <a:pt x="1230795" y="122301"/>
                </a:lnTo>
                <a:lnTo>
                  <a:pt x="1277024" y="121239"/>
                </a:lnTo>
                <a:lnTo>
                  <a:pt x="1284728" y="119552"/>
                </a:lnTo>
                <a:lnTo>
                  <a:pt x="1323252" y="122688"/>
                </a:lnTo>
                <a:lnTo>
                  <a:pt x="1330957" y="121194"/>
                </a:lnTo>
                <a:lnTo>
                  <a:pt x="1346366" y="121953"/>
                </a:lnTo>
                <a:lnTo>
                  <a:pt x="1361776" y="133805"/>
                </a:lnTo>
                <a:lnTo>
                  <a:pt x="1369480" y="147719"/>
                </a:lnTo>
                <a:lnTo>
                  <a:pt x="1377185" y="171617"/>
                </a:lnTo>
                <a:lnTo>
                  <a:pt x="1384890" y="166180"/>
                </a:lnTo>
                <a:lnTo>
                  <a:pt x="1392595" y="165331"/>
                </a:lnTo>
                <a:lnTo>
                  <a:pt x="1400299" y="168062"/>
                </a:lnTo>
                <a:lnTo>
                  <a:pt x="1408004" y="173241"/>
                </a:lnTo>
                <a:lnTo>
                  <a:pt x="1423414" y="163328"/>
                </a:lnTo>
                <a:lnTo>
                  <a:pt x="1431118" y="174135"/>
                </a:lnTo>
                <a:lnTo>
                  <a:pt x="1446528" y="164465"/>
                </a:lnTo>
                <a:lnTo>
                  <a:pt x="1454232" y="164232"/>
                </a:lnTo>
                <a:lnTo>
                  <a:pt x="1461937" y="165605"/>
                </a:lnTo>
                <a:lnTo>
                  <a:pt x="1469642" y="164929"/>
                </a:lnTo>
                <a:lnTo>
                  <a:pt x="1477347" y="168610"/>
                </a:lnTo>
                <a:lnTo>
                  <a:pt x="1485051" y="164353"/>
                </a:lnTo>
                <a:lnTo>
                  <a:pt x="1492756" y="167566"/>
                </a:lnTo>
                <a:lnTo>
                  <a:pt x="1500461" y="161937"/>
                </a:lnTo>
                <a:lnTo>
                  <a:pt x="1508166" y="161458"/>
                </a:lnTo>
                <a:lnTo>
                  <a:pt x="1531280" y="168664"/>
                </a:lnTo>
                <a:lnTo>
                  <a:pt x="1546689" y="156454"/>
                </a:lnTo>
                <a:lnTo>
                  <a:pt x="1554394" y="163914"/>
                </a:lnTo>
                <a:lnTo>
                  <a:pt x="1569803" y="163930"/>
                </a:lnTo>
                <a:lnTo>
                  <a:pt x="1577508" y="166086"/>
                </a:lnTo>
                <a:lnTo>
                  <a:pt x="1616032" y="166515"/>
                </a:lnTo>
                <a:lnTo>
                  <a:pt x="1623736" y="162422"/>
                </a:lnTo>
                <a:lnTo>
                  <a:pt x="1631441" y="165439"/>
                </a:lnTo>
                <a:lnTo>
                  <a:pt x="1639146" y="163935"/>
                </a:lnTo>
                <a:lnTo>
                  <a:pt x="1646851" y="164026"/>
                </a:lnTo>
                <a:lnTo>
                  <a:pt x="1654555" y="156132"/>
                </a:lnTo>
                <a:lnTo>
                  <a:pt x="1662260" y="163140"/>
                </a:lnTo>
                <a:lnTo>
                  <a:pt x="1677670" y="173326"/>
                </a:lnTo>
                <a:lnTo>
                  <a:pt x="1685374" y="187306"/>
                </a:lnTo>
                <a:lnTo>
                  <a:pt x="1693079" y="196862"/>
                </a:lnTo>
                <a:lnTo>
                  <a:pt x="1700784" y="196093"/>
                </a:lnTo>
                <a:lnTo>
                  <a:pt x="1716193" y="191886"/>
                </a:lnTo>
                <a:lnTo>
                  <a:pt x="1762422" y="193263"/>
                </a:lnTo>
                <a:lnTo>
                  <a:pt x="1777831" y="190525"/>
                </a:lnTo>
                <a:lnTo>
                  <a:pt x="1785536" y="193309"/>
                </a:lnTo>
                <a:lnTo>
                  <a:pt x="1831764" y="192835"/>
                </a:lnTo>
                <a:lnTo>
                  <a:pt x="1839469" y="194857"/>
                </a:lnTo>
                <a:lnTo>
                  <a:pt x="1854878" y="192561"/>
                </a:lnTo>
                <a:lnTo>
                  <a:pt x="1862583" y="194014"/>
                </a:lnTo>
                <a:lnTo>
                  <a:pt x="1870288" y="190552"/>
                </a:lnTo>
                <a:lnTo>
                  <a:pt x="1877993" y="192628"/>
                </a:lnTo>
                <a:lnTo>
                  <a:pt x="1885697" y="191015"/>
                </a:lnTo>
                <a:lnTo>
                  <a:pt x="1901107" y="194659"/>
                </a:lnTo>
                <a:lnTo>
                  <a:pt x="1908811" y="193397"/>
                </a:lnTo>
                <a:lnTo>
                  <a:pt x="1916516" y="194790"/>
                </a:lnTo>
                <a:lnTo>
                  <a:pt x="1931926" y="192727"/>
                </a:lnTo>
                <a:lnTo>
                  <a:pt x="1939630" y="197224"/>
                </a:lnTo>
                <a:lnTo>
                  <a:pt x="1962745" y="193611"/>
                </a:lnTo>
                <a:lnTo>
                  <a:pt x="1970449" y="194657"/>
                </a:lnTo>
                <a:lnTo>
                  <a:pt x="1985859" y="194257"/>
                </a:lnTo>
                <a:lnTo>
                  <a:pt x="1993563" y="193603"/>
                </a:lnTo>
                <a:lnTo>
                  <a:pt x="2001268" y="195501"/>
                </a:lnTo>
                <a:lnTo>
                  <a:pt x="2008973" y="189855"/>
                </a:lnTo>
                <a:lnTo>
                  <a:pt x="2016678" y="174733"/>
                </a:lnTo>
                <a:lnTo>
                  <a:pt x="2024382" y="182841"/>
                </a:lnTo>
                <a:lnTo>
                  <a:pt x="2032087" y="173548"/>
                </a:lnTo>
                <a:lnTo>
                  <a:pt x="2039792" y="180885"/>
                </a:lnTo>
                <a:lnTo>
                  <a:pt x="2047497" y="180792"/>
                </a:lnTo>
                <a:lnTo>
                  <a:pt x="2055201" y="171879"/>
                </a:lnTo>
                <a:lnTo>
                  <a:pt x="2062906" y="177317"/>
                </a:lnTo>
                <a:lnTo>
                  <a:pt x="2070611" y="173082"/>
                </a:lnTo>
                <a:lnTo>
                  <a:pt x="2078315" y="181628"/>
                </a:lnTo>
                <a:lnTo>
                  <a:pt x="2086020" y="171762"/>
                </a:lnTo>
                <a:lnTo>
                  <a:pt x="2093725" y="167068"/>
                </a:lnTo>
                <a:lnTo>
                  <a:pt x="2101430" y="182000"/>
                </a:lnTo>
                <a:lnTo>
                  <a:pt x="2109134" y="167998"/>
                </a:lnTo>
                <a:lnTo>
                  <a:pt x="2116839" y="192221"/>
                </a:lnTo>
                <a:lnTo>
                  <a:pt x="2124544" y="167881"/>
                </a:lnTo>
                <a:lnTo>
                  <a:pt x="2132249" y="185401"/>
                </a:lnTo>
                <a:lnTo>
                  <a:pt x="2139953" y="180190"/>
                </a:lnTo>
                <a:lnTo>
                  <a:pt x="2147658" y="159231"/>
                </a:lnTo>
                <a:lnTo>
                  <a:pt x="2155363" y="190894"/>
                </a:lnTo>
                <a:lnTo>
                  <a:pt x="2163067" y="180088"/>
                </a:lnTo>
                <a:lnTo>
                  <a:pt x="2170772" y="190857"/>
                </a:lnTo>
                <a:lnTo>
                  <a:pt x="2178477" y="172738"/>
                </a:lnTo>
                <a:lnTo>
                  <a:pt x="2193886" y="166429"/>
                </a:lnTo>
                <a:lnTo>
                  <a:pt x="2201591" y="191774"/>
                </a:lnTo>
                <a:lnTo>
                  <a:pt x="2217001" y="174747"/>
                </a:lnTo>
                <a:lnTo>
                  <a:pt x="2224705" y="173922"/>
                </a:lnTo>
                <a:lnTo>
                  <a:pt x="2232410" y="186327"/>
                </a:lnTo>
                <a:lnTo>
                  <a:pt x="2240115" y="170946"/>
                </a:lnTo>
                <a:lnTo>
                  <a:pt x="2247820" y="185639"/>
                </a:lnTo>
                <a:lnTo>
                  <a:pt x="2255524" y="180801"/>
                </a:lnTo>
                <a:lnTo>
                  <a:pt x="2263229" y="172803"/>
                </a:lnTo>
                <a:lnTo>
                  <a:pt x="2278638" y="182989"/>
                </a:lnTo>
                <a:lnTo>
                  <a:pt x="2286343" y="177459"/>
                </a:lnTo>
                <a:lnTo>
                  <a:pt x="2294048" y="165043"/>
                </a:lnTo>
                <a:lnTo>
                  <a:pt x="2301753" y="191947"/>
                </a:lnTo>
                <a:lnTo>
                  <a:pt x="2309457" y="168408"/>
                </a:lnTo>
                <a:lnTo>
                  <a:pt x="2324867" y="162184"/>
                </a:lnTo>
                <a:lnTo>
                  <a:pt x="2332572" y="145913"/>
                </a:lnTo>
                <a:lnTo>
                  <a:pt x="2340276" y="167223"/>
                </a:lnTo>
                <a:lnTo>
                  <a:pt x="2347981" y="137730"/>
                </a:lnTo>
                <a:lnTo>
                  <a:pt x="2355686" y="168823"/>
                </a:lnTo>
                <a:lnTo>
                  <a:pt x="2363403" y="161522"/>
                </a:lnTo>
                <a:lnTo>
                  <a:pt x="2371108" y="162853"/>
                </a:lnTo>
                <a:lnTo>
                  <a:pt x="2378813" y="167910"/>
                </a:lnTo>
                <a:lnTo>
                  <a:pt x="2386517" y="163367"/>
                </a:lnTo>
                <a:lnTo>
                  <a:pt x="2394222" y="165445"/>
                </a:lnTo>
                <a:lnTo>
                  <a:pt x="2401927" y="165208"/>
                </a:lnTo>
                <a:lnTo>
                  <a:pt x="2409632" y="155167"/>
                </a:lnTo>
                <a:lnTo>
                  <a:pt x="2417336" y="165339"/>
                </a:lnTo>
                <a:lnTo>
                  <a:pt x="2425041" y="161216"/>
                </a:lnTo>
                <a:lnTo>
                  <a:pt x="2440451" y="171562"/>
                </a:lnTo>
                <a:lnTo>
                  <a:pt x="2448155" y="164650"/>
                </a:lnTo>
                <a:lnTo>
                  <a:pt x="2455860" y="162560"/>
                </a:lnTo>
                <a:lnTo>
                  <a:pt x="2463565" y="163898"/>
                </a:lnTo>
                <a:lnTo>
                  <a:pt x="2471269" y="154893"/>
                </a:lnTo>
                <a:lnTo>
                  <a:pt x="2478974" y="165809"/>
                </a:lnTo>
                <a:lnTo>
                  <a:pt x="2486679" y="142893"/>
                </a:lnTo>
                <a:lnTo>
                  <a:pt x="2494384" y="150516"/>
                </a:lnTo>
                <a:lnTo>
                  <a:pt x="2502088" y="130319"/>
                </a:lnTo>
                <a:lnTo>
                  <a:pt x="2509793" y="160971"/>
                </a:lnTo>
                <a:lnTo>
                  <a:pt x="2517498" y="153834"/>
                </a:lnTo>
                <a:lnTo>
                  <a:pt x="2525203" y="157254"/>
                </a:lnTo>
                <a:lnTo>
                  <a:pt x="2532907" y="162396"/>
                </a:lnTo>
                <a:lnTo>
                  <a:pt x="2540612" y="162308"/>
                </a:lnTo>
                <a:lnTo>
                  <a:pt x="2556021" y="166486"/>
                </a:lnTo>
                <a:lnTo>
                  <a:pt x="2563726" y="163730"/>
                </a:lnTo>
                <a:lnTo>
                  <a:pt x="2571431" y="162572"/>
                </a:lnTo>
                <a:lnTo>
                  <a:pt x="2579136" y="152892"/>
                </a:lnTo>
                <a:lnTo>
                  <a:pt x="2586840" y="121947"/>
                </a:lnTo>
                <a:lnTo>
                  <a:pt x="2594545" y="127962"/>
                </a:lnTo>
                <a:lnTo>
                  <a:pt x="2602250" y="83405"/>
                </a:lnTo>
                <a:lnTo>
                  <a:pt x="2609955" y="27706"/>
                </a:lnTo>
                <a:lnTo>
                  <a:pt x="2617659" y="24554"/>
                </a:lnTo>
                <a:lnTo>
                  <a:pt x="2625364" y="16877"/>
                </a:lnTo>
                <a:lnTo>
                  <a:pt x="2633069" y="14811"/>
                </a:lnTo>
                <a:lnTo>
                  <a:pt x="2640773" y="14526"/>
                </a:lnTo>
                <a:lnTo>
                  <a:pt x="2656183" y="16643"/>
                </a:lnTo>
                <a:lnTo>
                  <a:pt x="2663888" y="16530"/>
                </a:lnTo>
                <a:lnTo>
                  <a:pt x="2671592" y="19561"/>
                </a:lnTo>
                <a:lnTo>
                  <a:pt x="2687002" y="18920"/>
                </a:lnTo>
                <a:lnTo>
                  <a:pt x="2694707" y="17171"/>
                </a:lnTo>
                <a:lnTo>
                  <a:pt x="2710116" y="29472"/>
                </a:lnTo>
                <a:lnTo>
                  <a:pt x="2717821" y="24995"/>
                </a:lnTo>
                <a:lnTo>
                  <a:pt x="2725525" y="14444"/>
                </a:lnTo>
                <a:lnTo>
                  <a:pt x="2733230" y="16707"/>
                </a:lnTo>
                <a:lnTo>
                  <a:pt x="2740935" y="20581"/>
                </a:lnTo>
                <a:lnTo>
                  <a:pt x="2748640" y="18820"/>
                </a:lnTo>
                <a:lnTo>
                  <a:pt x="2756344" y="25809"/>
                </a:lnTo>
                <a:lnTo>
                  <a:pt x="2764049" y="22456"/>
                </a:lnTo>
                <a:lnTo>
                  <a:pt x="2771754" y="25854"/>
                </a:lnTo>
                <a:lnTo>
                  <a:pt x="2802573" y="24243"/>
                </a:lnTo>
                <a:lnTo>
                  <a:pt x="2810278" y="20121"/>
                </a:lnTo>
                <a:lnTo>
                  <a:pt x="2817982" y="26367"/>
                </a:lnTo>
                <a:lnTo>
                  <a:pt x="2825687" y="21865"/>
                </a:lnTo>
                <a:lnTo>
                  <a:pt x="2833392" y="19200"/>
                </a:lnTo>
                <a:lnTo>
                  <a:pt x="2841096" y="21040"/>
                </a:lnTo>
                <a:lnTo>
                  <a:pt x="2848801" y="21369"/>
                </a:lnTo>
                <a:lnTo>
                  <a:pt x="2856506" y="25346"/>
                </a:lnTo>
                <a:lnTo>
                  <a:pt x="2864211" y="46317"/>
                </a:lnTo>
                <a:lnTo>
                  <a:pt x="2871915" y="13771"/>
                </a:lnTo>
                <a:lnTo>
                  <a:pt x="2879620" y="15772"/>
                </a:lnTo>
                <a:lnTo>
                  <a:pt x="2902734" y="8585"/>
                </a:lnTo>
                <a:lnTo>
                  <a:pt x="2910439" y="10951"/>
                </a:lnTo>
                <a:lnTo>
                  <a:pt x="2918144" y="230362"/>
                </a:lnTo>
                <a:lnTo>
                  <a:pt x="2925848" y="233190"/>
                </a:lnTo>
                <a:lnTo>
                  <a:pt x="3056838" y="233192"/>
                </a:lnTo>
              </a:path>
            </a:pathLst>
          </a:custGeom>
          <a:ln w="19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589135" y="1644349"/>
            <a:ext cx="2628265" cy="223520"/>
          </a:xfrm>
          <a:custGeom>
            <a:avLst/>
            <a:gdLst/>
            <a:ahLst/>
            <a:cxnLst/>
            <a:rect l="l" t="t" r="r" b="b"/>
            <a:pathLst>
              <a:path w="2628265" h="223519">
                <a:moveTo>
                  <a:pt x="0" y="223490"/>
                </a:moveTo>
                <a:lnTo>
                  <a:pt x="1040624" y="223475"/>
                </a:lnTo>
                <a:lnTo>
                  <a:pt x="1048329" y="153046"/>
                </a:lnTo>
                <a:lnTo>
                  <a:pt x="1056034" y="112380"/>
                </a:lnTo>
                <a:lnTo>
                  <a:pt x="1079148" y="110506"/>
                </a:lnTo>
                <a:lnTo>
                  <a:pt x="1086852" y="111389"/>
                </a:lnTo>
                <a:lnTo>
                  <a:pt x="1094557" y="103637"/>
                </a:lnTo>
                <a:lnTo>
                  <a:pt x="1102262" y="0"/>
                </a:lnTo>
                <a:lnTo>
                  <a:pt x="1109967" y="102595"/>
                </a:lnTo>
                <a:lnTo>
                  <a:pt x="1117671" y="112684"/>
                </a:lnTo>
                <a:lnTo>
                  <a:pt x="1125376" y="111022"/>
                </a:lnTo>
                <a:lnTo>
                  <a:pt x="1140786" y="113390"/>
                </a:lnTo>
                <a:lnTo>
                  <a:pt x="1156195" y="111790"/>
                </a:lnTo>
                <a:lnTo>
                  <a:pt x="1163900" y="120360"/>
                </a:lnTo>
                <a:lnTo>
                  <a:pt x="1171605" y="124244"/>
                </a:lnTo>
                <a:lnTo>
                  <a:pt x="1179309" y="124652"/>
                </a:lnTo>
                <a:lnTo>
                  <a:pt x="1187014" y="121542"/>
                </a:lnTo>
                <a:lnTo>
                  <a:pt x="1194719" y="124286"/>
                </a:lnTo>
                <a:lnTo>
                  <a:pt x="1202423" y="124405"/>
                </a:lnTo>
                <a:lnTo>
                  <a:pt x="1217833" y="112805"/>
                </a:lnTo>
                <a:lnTo>
                  <a:pt x="1248652" y="111426"/>
                </a:lnTo>
                <a:lnTo>
                  <a:pt x="1256357" y="113244"/>
                </a:lnTo>
                <a:lnTo>
                  <a:pt x="1271766" y="109628"/>
                </a:lnTo>
                <a:lnTo>
                  <a:pt x="1302585" y="111512"/>
                </a:lnTo>
                <a:lnTo>
                  <a:pt x="1310290" y="112857"/>
                </a:lnTo>
                <a:lnTo>
                  <a:pt x="1317994" y="111338"/>
                </a:lnTo>
                <a:lnTo>
                  <a:pt x="1325699" y="111809"/>
                </a:lnTo>
                <a:lnTo>
                  <a:pt x="1333404" y="119192"/>
                </a:lnTo>
                <a:lnTo>
                  <a:pt x="1341109" y="118428"/>
                </a:lnTo>
                <a:lnTo>
                  <a:pt x="1348813" y="124151"/>
                </a:lnTo>
                <a:lnTo>
                  <a:pt x="1364223" y="161927"/>
                </a:lnTo>
                <a:lnTo>
                  <a:pt x="1371927" y="156389"/>
                </a:lnTo>
                <a:lnTo>
                  <a:pt x="1379632" y="155913"/>
                </a:lnTo>
                <a:lnTo>
                  <a:pt x="1387337" y="158452"/>
                </a:lnTo>
                <a:lnTo>
                  <a:pt x="1395042" y="163404"/>
                </a:lnTo>
                <a:lnTo>
                  <a:pt x="1402746" y="157666"/>
                </a:lnTo>
                <a:lnTo>
                  <a:pt x="1410451" y="153852"/>
                </a:lnTo>
                <a:lnTo>
                  <a:pt x="1418156" y="164338"/>
                </a:lnTo>
                <a:lnTo>
                  <a:pt x="1433565" y="154795"/>
                </a:lnTo>
                <a:lnTo>
                  <a:pt x="1441270" y="154559"/>
                </a:lnTo>
                <a:lnTo>
                  <a:pt x="1448975" y="156137"/>
                </a:lnTo>
                <a:lnTo>
                  <a:pt x="1456679" y="155054"/>
                </a:lnTo>
                <a:lnTo>
                  <a:pt x="1464384" y="158959"/>
                </a:lnTo>
                <a:lnTo>
                  <a:pt x="1472089" y="154798"/>
                </a:lnTo>
                <a:lnTo>
                  <a:pt x="1479794" y="158033"/>
                </a:lnTo>
                <a:lnTo>
                  <a:pt x="1487498" y="152204"/>
                </a:lnTo>
                <a:lnTo>
                  <a:pt x="1495203" y="151661"/>
                </a:lnTo>
                <a:lnTo>
                  <a:pt x="1502908" y="154662"/>
                </a:lnTo>
                <a:lnTo>
                  <a:pt x="1510613" y="156074"/>
                </a:lnTo>
                <a:lnTo>
                  <a:pt x="1518317" y="158941"/>
                </a:lnTo>
                <a:lnTo>
                  <a:pt x="1533727" y="146750"/>
                </a:lnTo>
                <a:lnTo>
                  <a:pt x="1541431" y="154060"/>
                </a:lnTo>
                <a:lnTo>
                  <a:pt x="1556841" y="154109"/>
                </a:lnTo>
                <a:lnTo>
                  <a:pt x="1564546" y="156414"/>
                </a:lnTo>
                <a:lnTo>
                  <a:pt x="1587660" y="156394"/>
                </a:lnTo>
                <a:lnTo>
                  <a:pt x="1595365" y="155595"/>
                </a:lnTo>
                <a:lnTo>
                  <a:pt x="1603069" y="156966"/>
                </a:lnTo>
                <a:lnTo>
                  <a:pt x="1610774" y="152769"/>
                </a:lnTo>
                <a:lnTo>
                  <a:pt x="1618479" y="155457"/>
                </a:lnTo>
                <a:lnTo>
                  <a:pt x="1626183" y="154277"/>
                </a:lnTo>
                <a:lnTo>
                  <a:pt x="1633888" y="154575"/>
                </a:lnTo>
                <a:lnTo>
                  <a:pt x="1641593" y="152507"/>
                </a:lnTo>
                <a:lnTo>
                  <a:pt x="1649298" y="153715"/>
                </a:lnTo>
                <a:lnTo>
                  <a:pt x="1664707" y="163527"/>
                </a:lnTo>
                <a:lnTo>
                  <a:pt x="1672412" y="177860"/>
                </a:lnTo>
                <a:lnTo>
                  <a:pt x="1680117" y="187082"/>
                </a:lnTo>
                <a:lnTo>
                  <a:pt x="1695526" y="184103"/>
                </a:lnTo>
                <a:lnTo>
                  <a:pt x="1703231" y="182073"/>
                </a:lnTo>
                <a:lnTo>
                  <a:pt x="1726345" y="182605"/>
                </a:lnTo>
                <a:lnTo>
                  <a:pt x="1734050" y="182241"/>
                </a:lnTo>
                <a:lnTo>
                  <a:pt x="1741754" y="183935"/>
                </a:lnTo>
                <a:lnTo>
                  <a:pt x="1757164" y="181736"/>
                </a:lnTo>
                <a:lnTo>
                  <a:pt x="1764869" y="180627"/>
                </a:lnTo>
                <a:lnTo>
                  <a:pt x="1772573" y="183702"/>
                </a:lnTo>
                <a:lnTo>
                  <a:pt x="1803392" y="182648"/>
                </a:lnTo>
                <a:lnTo>
                  <a:pt x="1811097" y="184647"/>
                </a:lnTo>
                <a:lnTo>
                  <a:pt x="1818802" y="183129"/>
                </a:lnTo>
                <a:lnTo>
                  <a:pt x="1826506" y="185044"/>
                </a:lnTo>
                <a:lnTo>
                  <a:pt x="1841916" y="182998"/>
                </a:lnTo>
                <a:lnTo>
                  <a:pt x="1849621" y="184177"/>
                </a:lnTo>
                <a:lnTo>
                  <a:pt x="1857325" y="181003"/>
                </a:lnTo>
                <a:lnTo>
                  <a:pt x="1865030" y="182888"/>
                </a:lnTo>
                <a:lnTo>
                  <a:pt x="1872735" y="181304"/>
                </a:lnTo>
                <a:lnTo>
                  <a:pt x="1888144" y="184606"/>
                </a:lnTo>
                <a:lnTo>
                  <a:pt x="1895849" y="183929"/>
                </a:lnTo>
                <a:lnTo>
                  <a:pt x="1903554" y="184861"/>
                </a:lnTo>
                <a:lnTo>
                  <a:pt x="1918963" y="183154"/>
                </a:lnTo>
                <a:lnTo>
                  <a:pt x="1926668" y="187443"/>
                </a:lnTo>
                <a:lnTo>
                  <a:pt x="1942077" y="185312"/>
                </a:lnTo>
                <a:lnTo>
                  <a:pt x="1949782" y="183988"/>
                </a:lnTo>
                <a:lnTo>
                  <a:pt x="1957487" y="184791"/>
                </a:lnTo>
                <a:lnTo>
                  <a:pt x="1965192" y="183934"/>
                </a:lnTo>
                <a:lnTo>
                  <a:pt x="1972896" y="184711"/>
                </a:lnTo>
                <a:lnTo>
                  <a:pt x="1980601" y="183974"/>
                </a:lnTo>
                <a:lnTo>
                  <a:pt x="1988306" y="185968"/>
                </a:lnTo>
                <a:lnTo>
                  <a:pt x="1996010" y="186192"/>
                </a:lnTo>
                <a:lnTo>
                  <a:pt x="2003715" y="176675"/>
                </a:lnTo>
                <a:lnTo>
                  <a:pt x="2019125" y="176559"/>
                </a:lnTo>
                <a:lnTo>
                  <a:pt x="2026829" y="180518"/>
                </a:lnTo>
                <a:lnTo>
                  <a:pt x="2034534" y="181598"/>
                </a:lnTo>
                <a:lnTo>
                  <a:pt x="2042239" y="175428"/>
                </a:lnTo>
                <a:lnTo>
                  <a:pt x="2049944" y="178532"/>
                </a:lnTo>
                <a:lnTo>
                  <a:pt x="2057648" y="176764"/>
                </a:lnTo>
                <a:lnTo>
                  <a:pt x="2065353" y="168361"/>
                </a:lnTo>
                <a:lnTo>
                  <a:pt x="2073058" y="180638"/>
                </a:lnTo>
                <a:lnTo>
                  <a:pt x="2080762" y="174143"/>
                </a:lnTo>
                <a:lnTo>
                  <a:pt x="2088467" y="182960"/>
                </a:lnTo>
                <a:lnTo>
                  <a:pt x="2103877" y="175031"/>
                </a:lnTo>
                <a:lnTo>
                  <a:pt x="2111581" y="168476"/>
                </a:lnTo>
                <a:lnTo>
                  <a:pt x="2119286" y="179577"/>
                </a:lnTo>
                <a:lnTo>
                  <a:pt x="2126991" y="170431"/>
                </a:lnTo>
                <a:lnTo>
                  <a:pt x="2134696" y="165051"/>
                </a:lnTo>
                <a:lnTo>
                  <a:pt x="2142400" y="181254"/>
                </a:lnTo>
                <a:lnTo>
                  <a:pt x="2150105" y="170585"/>
                </a:lnTo>
                <a:lnTo>
                  <a:pt x="2157810" y="181164"/>
                </a:lnTo>
                <a:lnTo>
                  <a:pt x="2165515" y="168556"/>
                </a:lnTo>
                <a:lnTo>
                  <a:pt x="2173219" y="175950"/>
                </a:lnTo>
                <a:lnTo>
                  <a:pt x="2180924" y="173598"/>
                </a:lnTo>
                <a:lnTo>
                  <a:pt x="2188629" y="182522"/>
                </a:lnTo>
                <a:lnTo>
                  <a:pt x="2196333" y="173545"/>
                </a:lnTo>
                <a:lnTo>
                  <a:pt x="2204038" y="169254"/>
                </a:lnTo>
                <a:lnTo>
                  <a:pt x="2211743" y="179883"/>
                </a:lnTo>
                <a:lnTo>
                  <a:pt x="2219448" y="176618"/>
                </a:lnTo>
                <a:lnTo>
                  <a:pt x="2227152" y="161264"/>
                </a:lnTo>
                <a:lnTo>
                  <a:pt x="2234857" y="176008"/>
                </a:lnTo>
                <a:lnTo>
                  <a:pt x="2242562" y="171126"/>
                </a:lnTo>
                <a:lnTo>
                  <a:pt x="2250267" y="164305"/>
                </a:lnTo>
                <a:lnTo>
                  <a:pt x="2257971" y="188561"/>
                </a:lnTo>
                <a:lnTo>
                  <a:pt x="2265676" y="173317"/>
                </a:lnTo>
                <a:lnTo>
                  <a:pt x="2273381" y="171033"/>
                </a:lnTo>
                <a:lnTo>
                  <a:pt x="2281085" y="174867"/>
                </a:lnTo>
                <a:lnTo>
                  <a:pt x="2288790" y="182522"/>
                </a:lnTo>
                <a:lnTo>
                  <a:pt x="2296495" y="158726"/>
                </a:lnTo>
                <a:lnTo>
                  <a:pt x="2311904" y="152517"/>
                </a:lnTo>
                <a:lnTo>
                  <a:pt x="2319609" y="136277"/>
                </a:lnTo>
                <a:lnTo>
                  <a:pt x="2327314" y="156597"/>
                </a:lnTo>
                <a:lnTo>
                  <a:pt x="2335019" y="153141"/>
                </a:lnTo>
                <a:lnTo>
                  <a:pt x="2342723" y="158899"/>
                </a:lnTo>
                <a:lnTo>
                  <a:pt x="2350441" y="152042"/>
                </a:lnTo>
                <a:lnTo>
                  <a:pt x="2358146" y="153004"/>
                </a:lnTo>
                <a:lnTo>
                  <a:pt x="2365850" y="158444"/>
                </a:lnTo>
                <a:lnTo>
                  <a:pt x="2373555" y="153700"/>
                </a:lnTo>
                <a:lnTo>
                  <a:pt x="2381260" y="155690"/>
                </a:lnTo>
                <a:lnTo>
                  <a:pt x="2388964" y="155603"/>
                </a:lnTo>
                <a:lnTo>
                  <a:pt x="2396669" y="145478"/>
                </a:lnTo>
                <a:lnTo>
                  <a:pt x="2404374" y="155901"/>
                </a:lnTo>
                <a:lnTo>
                  <a:pt x="2412079" y="151609"/>
                </a:lnTo>
                <a:lnTo>
                  <a:pt x="2427488" y="161897"/>
                </a:lnTo>
                <a:lnTo>
                  <a:pt x="2435193" y="154786"/>
                </a:lnTo>
                <a:lnTo>
                  <a:pt x="2442898" y="152920"/>
                </a:lnTo>
                <a:lnTo>
                  <a:pt x="2450602" y="154312"/>
                </a:lnTo>
                <a:lnTo>
                  <a:pt x="2458307" y="145173"/>
                </a:lnTo>
                <a:lnTo>
                  <a:pt x="2466012" y="156334"/>
                </a:lnTo>
                <a:lnTo>
                  <a:pt x="2473716" y="133202"/>
                </a:lnTo>
                <a:lnTo>
                  <a:pt x="2481421" y="145538"/>
                </a:lnTo>
                <a:lnTo>
                  <a:pt x="2489126" y="129550"/>
                </a:lnTo>
                <a:lnTo>
                  <a:pt x="2496831" y="151323"/>
                </a:lnTo>
                <a:lnTo>
                  <a:pt x="2504535" y="144226"/>
                </a:lnTo>
                <a:lnTo>
                  <a:pt x="2512240" y="147535"/>
                </a:lnTo>
                <a:lnTo>
                  <a:pt x="2519945" y="152755"/>
                </a:lnTo>
                <a:lnTo>
                  <a:pt x="2527650" y="152585"/>
                </a:lnTo>
                <a:lnTo>
                  <a:pt x="2543059" y="157019"/>
                </a:lnTo>
                <a:lnTo>
                  <a:pt x="2550764" y="154076"/>
                </a:lnTo>
                <a:lnTo>
                  <a:pt x="2558468" y="152928"/>
                </a:lnTo>
                <a:lnTo>
                  <a:pt x="2566173" y="140146"/>
                </a:lnTo>
                <a:lnTo>
                  <a:pt x="2573878" y="112254"/>
                </a:lnTo>
                <a:lnTo>
                  <a:pt x="2581583" y="118439"/>
                </a:lnTo>
                <a:lnTo>
                  <a:pt x="2589287" y="160086"/>
                </a:lnTo>
                <a:lnTo>
                  <a:pt x="2596992" y="223484"/>
                </a:lnTo>
                <a:lnTo>
                  <a:pt x="2612402" y="222225"/>
                </a:lnTo>
                <a:lnTo>
                  <a:pt x="2627804" y="223490"/>
                </a:lnTo>
              </a:path>
            </a:pathLst>
          </a:custGeom>
          <a:ln w="19197">
            <a:solidFill>
              <a:srgbClr val="0000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573664" y="1790907"/>
            <a:ext cx="3059430" cy="77470"/>
          </a:xfrm>
          <a:custGeom>
            <a:avLst/>
            <a:gdLst/>
            <a:ahLst/>
            <a:cxnLst/>
            <a:rect l="l" t="t" r="r" b="b"/>
            <a:pathLst>
              <a:path w="3059429" h="77469">
                <a:moveTo>
                  <a:pt x="0" y="76931"/>
                </a:moveTo>
                <a:lnTo>
                  <a:pt x="1364284" y="76898"/>
                </a:lnTo>
                <a:lnTo>
                  <a:pt x="1371989" y="70490"/>
                </a:lnTo>
                <a:lnTo>
                  <a:pt x="1379694" y="14900"/>
                </a:lnTo>
                <a:lnTo>
                  <a:pt x="1387398" y="9712"/>
                </a:lnTo>
                <a:lnTo>
                  <a:pt x="1395103" y="8919"/>
                </a:lnTo>
                <a:lnTo>
                  <a:pt x="1402808" y="11641"/>
                </a:lnTo>
                <a:lnTo>
                  <a:pt x="1410513" y="16744"/>
                </a:lnTo>
                <a:lnTo>
                  <a:pt x="1425922" y="6917"/>
                </a:lnTo>
                <a:lnTo>
                  <a:pt x="1433627" y="17555"/>
                </a:lnTo>
                <a:lnTo>
                  <a:pt x="1449036" y="8056"/>
                </a:lnTo>
                <a:lnTo>
                  <a:pt x="1456741" y="7745"/>
                </a:lnTo>
                <a:lnTo>
                  <a:pt x="1464446" y="9372"/>
                </a:lnTo>
                <a:lnTo>
                  <a:pt x="1472150" y="8307"/>
                </a:lnTo>
                <a:lnTo>
                  <a:pt x="1479855" y="12257"/>
                </a:lnTo>
                <a:lnTo>
                  <a:pt x="1487560" y="8022"/>
                </a:lnTo>
                <a:lnTo>
                  <a:pt x="1495265" y="11197"/>
                </a:lnTo>
                <a:lnTo>
                  <a:pt x="1502969" y="5456"/>
                </a:lnTo>
                <a:lnTo>
                  <a:pt x="1510674" y="4953"/>
                </a:lnTo>
                <a:lnTo>
                  <a:pt x="1533788" y="12191"/>
                </a:lnTo>
                <a:lnTo>
                  <a:pt x="1549198" y="0"/>
                </a:lnTo>
                <a:lnTo>
                  <a:pt x="1556902" y="7406"/>
                </a:lnTo>
                <a:lnTo>
                  <a:pt x="1572312" y="7567"/>
                </a:lnTo>
                <a:lnTo>
                  <a:pt x="1580017" y="9604"/>
                </a:lnTo>
                <a:lnTo>
                  <a:pt x="1603131" y="9612"/>
                </a:lnTo>
                <a:lnTo>
                  <a:pt x="1610836" y="8877"/>
                </a:lnTo>
                <a:lnTo>
                  <a:pt x="1618540" y="10208"/>
                </a:lnTo>
                <a:lnTo>
                  <a:pt x="1626245" y="6053"/>
                </a:lnTo>
                <a:lnTo>
                  <a:pt x="1633950" y="8832"/>
                </a:lnTo>
                <a:lnTo>
                  <a:pt x="1649359" y="7697"/>
                </a:lnTo>
                <a:lnTo>
                  <a:pt x="1657064" y="10194"/>
                </a:lnTo>
                <a:lnTo>
                  <a:pt x="1664769" y="6868"/>
                </a:lnTo>
                <a:lnTo>
                  <a:pt x="1680178" y="16867"/>
                </a:lnTo>
                <a:lnTo>
                  <a:pt x="1687883" y="31298"/>
                </a:lnTo>
                <a:lnTo>
                  <a:pt x="1695588" y="39930"/>
                </a:lnTo>
                <a:lnTo>
                  <a:pt x="1703292" y="39759"/>
                </a:lnTo>
                <a:lnTo>
                  <a:pt x="1718702" y="35445"/>
                </a:lnTo>
                <a:lnTo>
                  <a:pt x="1741816" y="35839"/>
                </a:lnTo>
                <a:lnTo>
                  <a:pt x="1749521" y="35711"/>
                </a:lnTo>
                <a:lnTo>
                  <a:pt x="1757225" y="37114"/>
                </a:lnTo>
                <a:lnTo>
                  <a:pt x="1764930" y="36831"/>
                </a:lnTo>
                <a:lnTo>
                  <a:pt x="1780340" y="33989"/>
                </a:lnTo>
                <a:lnTo>
                  <a:pt x="1788044" y="36972"/>
                </a:lnTo>
                <a:lnTo>
                  <a:pt x="1865092" y="37627"/>
                </a:lnTo>
                <a:lnTo>
                  <a:pt x="1872796" y="34091"/>
                </a:lnTo>
                <a:lnTo>
                  <a:pt x="1880501" y="36296"/>
                </a:lnTo>
                <a:lnTo>
                  <a:pt x="1888206" y="34544"/>
                </a:lnTo>
                <a:lnTo>
                  <a:pt x="1903615" y="38162"/>
                </a:lnTo>
                <a:lnTo>
                  <a:pt x="1911320" y="37085"/>
                </a:lnTo>
                <a:lnTo>
                  <a:pt x="1919025" y="38268"/>
                </a:lnTo>
                <a:lnTo>
                  <a:pt x="1934434" y="36427"/>
                </a:lnTo>
                <a:lnTo>
                  <a:pt x="1942139" y="40744"/>
                </a:lnTo>
                <a:lnTo>
                  <a:pt x="1957548" y="38528"/>
                </a:lnTo>
                <a:lnTo>
                  <a:pt x="1965253" y="37197"/>
                </a:lnTo>
                <a:lnTo>
                  <a:pt x="1972958" y="38332"/>
                </a:lnTo>
                <a:lnTo>
                  <a:pt x="1980663" y="37169"/>
                </a:lnTo>
                <a:lnTo>
                  <a:pt x="1988367" y="38024"/>
                </a:lnTo>
                <a:lnTo>
                  <a:pt x="1996072" y="37099"/>
                </a:lnTo>
                <a:lnTo>
                  <a:pt x="2011481" y="42562"/>
                </a:lnTo>
                <a:lnTo>
                  <a:pt x="2019186" y="29280"/>
                </a:lnTo>
                <a:lnTo>
                  <a:pt x="2034596" y="30026"/>
                </a:lnTo>
                <a:lnTo>
                  <a:pt x="2042300" y="36684"/>
                </a:lnTo>
                <a:lnTo>
                  <a:pt x="2050005" y="38358"/>
                </a:lnTo>
                <a:lnTo>
                  <a:pt x="2057710" y="29842"/>
                </a:lnTo>
                <a:lnTo>
                  <a:pt x="2065415" y="37123"/>
                </a:lnTo>
                <a:lnTo>
                  <a:pt x="2080824" y="29070"/>
                </a:lnTo>
                <a:lnTo>
                  <a:pt x="2088529" y="33108"/>
                </a:lnTo>
                <a:lnTo>
                  <a:pt x="2096234" y="30378"/>
                </a:lnTo>
                <a:lnTo>
                  <a:pt x="2103938" y="35147"/>
                </a:lnTo>
                <a:lnTo>
                  <a:pt x="2111643" y="27440"/>
                </a:lnTo>
                <a:lnTo>
                  <a:pt x="2119348" y="36899"/>
                </a:lnTo>
                <a:lnTo>
                  <a:pt x="2127052" y="27045"/>
                </a:lnTo>
                <a:lnTo>
                  <a:pt x="2134757" y="32380"/>
                </a:lnTo>
                <a:lnTo>
                  <a:pt x="2142462" y="23795"/>
                </a:lnTo>
                <a:lnTo>
                  <a:pt x="2150167" y="28275"/>
                </a:lnTo>
                <a:lnTo>
                  <a:pt x="2157871" y="30294"/>
                </a:lnTo>
                <a:lnTo>
                  <a:pt x="2165576" y="23857"/>
                </a:lnTo>
                <a:lnTo>
                  <a:pt x="2173281" y="34486"/>
                </a:lnTo>
                <a:lnTo>
                  <a:pt x="2180986" y="21188"/>
                </a:lnTo>
                <a:lnTo>
                  <a:pt x="2188690" y="30031"/>
                </a:lnTo>
                <a:lnTo>
                  <a:pt x="2204100" y="36815"/>
                </a:lnTo>
                <a:lnTo>
                  <a:pt x="2211804" y="26879"/>
                </a:lnTo>
                <a:lnTo>
                  <a:pt x="2219509" y="28279"/>
                </a:lnTo>
                <a:lnTo>
                  <a:pt x="2227214" y="35028"/>
                </a:lnTo>
                <a:lnTo>
                  <a:pt x="2234919" y="29983"/>
                </a:lnTo>
                <a:lnTo>
                  <a:pt x="2242623" y="14513"/>
                </a:lnTo>
                <a:lnTo>
                  <a:pt x="2250328" y="29167"/>
                </a:lnTo>
                <a:lnTo>
                  <a:pt x="2258033" y="24570"/>
                </a:lnTo>
                <a:lnTo>
                  <a:pt x="2265738" y="30136"/>
                </a:lnTo>
                <a:lnTo>
                  <a:pt x="2273442" y="33443"/>
                </a:lnTo>
                <a:lnTo>
                  <a:pt x="2281147" y="26654"/>
                </a:lnTo>
                <a:lnTo>
                  <a:pt x="2288852" y="23583"/>
                </a:lnTo>
                <a:lnTo>
                  <a:pt x="2304261" y="45116"/>
                </a:lnTo>
                <a:lnTo>
                  <a:pt x="2311966" y="75906"/>
                </a:lnTo>
                <a:lnTo>
                  <a:pt x="3059346" y="76655"/>
                </a:lnTo>
              </a:path>
            </a:pathLst>
          </a:custGeom>
          <a:ln w="19197">
            <a:solidFill>
              <a:srgbClr val="007F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65795" y="1774834"/>
            <a:ext cx="2951480" cy="93345"/>
          </a:xfrm>
          <a:custGeom>
            <a:avLst/>
            <a:gdLst/>
            <a:ahLst/>
            <a:cxnLst/>
            <a:rect l="l" t="t" r="r" b="b"/>
            <a:pathLst>
              <a:path w="2951479" h="93344">
                <a:moveTo>
                  <a:pt x="0" y="93005"/>
                </a:moveTo>
                <a:lnTo>
                  <a:pt x="1688048" y="92943"/>
                </a:lnTo>
                <a:lnTo>
                  <a:pt x="1695752" y="79109"/>
                </a:lnTo>
                <a:lnTo>
                  <a:pt x="1703457" y="56531"/>
                </a:lnTo>
                <a:lnTo>
                  <a:pt x="1718867" y="53106"/>
                </a:lnTo>
                <a:lnTo>
                  <a:pt x="1726571" y="51331"/>
                </a:lnTo>
                <a:lnTo>
                  <a:pt x="1772800" y="52685"/>
                </a:lnTo>
                <a:lnTo>
                  <a:pt x="1788209" y="49758"/>
                </a:lnTo>
                <a:lnTo>
                  <a:pt x="1795914" y="52777"/>
                </a:lnTo>
                <a:lnTo>
                  <a:pt x="1872961" y="53444"/>
                </a:lnTo>
                <a:lnTo>
                  <a:pt x="1880666" y="49854"/>
                </a:lnTo>
                <a:lnTo>
                  <a:pt x="1888371" y="52069"/>
                </a:lnTo>
                <a:lnTo>
                  <a:pt x="1896075" y="50350"/>
                </a:lnTo>
                <a:lnTo>
                  <a:pt x="1911485" y="53885"/>
                </a:lnTo>
                <a:lnTo>
                  <a:pt x="1919189" y="52952"/>
                </a:lnTo>
                <a:lnTo>
                  <a:pt x="1926894" y="54050"/>
                </a:lnTo>
                <a:lnTo>
                  <a:pt x="1942304" y="52248"/>
                </a:lnTo>
                <a:lnTo>
                  <a:pt x="1950008" y="56572"/>
                </a:lnTo>
                <a:lnTo>
                  <a:pt x="1965418" y="54377"/>
                </a:lnTo>
                <a:lnTo>
                  <a:pt x="1973123" y="53032"/>
                </a:lnTo>
                <a:lnTo>
                  <a:pt x="1980827" y="54125"/>
                </a:lnTo>
                <a:lnTo>
                  <a:pt x="1988532" y="52961"/>
                </a:lnTo>
                <a:lnTo>
                  <a:pt x="1996237" y="53867"/>
                </a:lnTo>
                <a:lnTo>
                  <a:pt x="2003941" y="52909"/>
                </a:lnTo>
                <a:lnTo>
                  <a:pt x="2011646" y="54963"/>
                </a:lnTo>
                <a:lnTo>
                  <a:pt x="2019351" y="64820"/>
                </a:lnTo>
                <a:lnTo>
                  <a:pt x="2027056" y="64262"/>
                </a:lnTo>
                <a:lnTo>
                  <a:pt x="2034760" y="58572"/>
                </a:lnTo>
                <a:lnTo>
                  <a:pt x="2042465" y="77587"/>
                </a:lnTo>
                <a:lnTo>
                  <a:pt x="2057875" y="77688"/>
                </a:lnTo>
                <a:lnTo>
                  <a:pt x="2096398" y="71570"/>
                </a:lnTo>
                <a:lnTo>
                  <a:pt x="2104103" y="81086"/>
                </a:lnTo>
                <a:lnTo>
                  <a:pt x="2119512" y="72794"/>
                </a:lnTo>
                <a:lnTo>
                  <a:pt x="2127217" y="63512"/>
                </a:lnTo>
                <a:lnTo>
                  <a:pt x="2134922" y="66361"/>
                </a:lnTo>
                <a:lnTo>
                  <a:pt x="2142627" y="65432"/>
                </a:lnTo>
                <a:lnTo>
                  <a:pt x="2150331" y="39841"/>
                </a:lnTo>
                <a:lnTo>
                  <a:pt x="2158036" y="60341"/>
                </a:lnTo>
                <a:lnTo>
                  <a:pt x="2165741" y="60212"/>
                </a:lnTo>
                <a:lnTo>
                  <a:pt x="2173446" y="39826"/>
                </a:lnTo>
                <a:lnTo>
                  <a:pt x="2181150" y="51624"/>
                </a:lnTo>
                <a:lnTo>
                  <a:pt x="2188855" y="48539"/>
                </a:lnTo>
                <a:lnTo>
                  <a:pt x="2196560" y="71291"/>
                </a:lnTo>
                <a:lnTo>
                  <a:pt x="2204264" y="78023"/>
                </a:lnTo>
                <a:lnTo>
                  <a:pt x="2211969" y="54351"/>
                </a:lnTo>
                <a:lnTo>
                  <a:pt x="2219674" y="42854"/>
                </a:lnTo>
                <a:lnTo>
                  <a:pt x="2227379" y="57421"/>
                </a:lnTo>
                <a:lnTo>
                  <a:pt x="2235083" y="67746"/>
                </a:lnTo>
                <a:lnTo>
                  <a:pt x="2242788" y="45875"/>
                </a:lnTo>
                <a:lnTo>
                  <a:pt x="2250493" y="30577"/>
                </a:lnTo>
                <a:lnTo>
                  <a:pt x="2258198" y="45140"/>
                </a:lnTo>
                <a:lnTo>
                  <a:pt x="2265902" y="41646"/>
                </a:lnTo>
                <a:lnTo>
                  <a:pt x="2273607" y="61363"/>
                </a:lnTo>
                <a:lnTo>
                  <a:pt x="2281312" y="70278"/>
                </a:lnTo>
                <a:lnTo>
                  <a:pt x="2289016" y="42646"/>
                </a:lnTo>
                <a:lnTo>
                  <a:pt x="2296721" y="52029"/>
                </a:lnTo>
                <a:lnTo>
                  <a:pt x="2304426" y="75597"/>
                </a:lnTo>
                <a:lnTo>
                  <a:pt x="2319835" y="28056"/>
                </a:lnTo>
                <a:lnTo>
                  <a:pt x="2335245" y="21868"/>
                </a:lnTo>
                <a:lnTo>
                  <a:pt x="2342950" y="5425"/>
                </a:lnTo>
                <a:lnTo>
                  <a:pt x="2358359" y="71605"/>
                </a:lnTo>
                <a:lnTo>
                  <a:pt x="2366064" y="28480"/>
                </a:lnTo>
                <a:lnTo>
                  <a:pt x="2373781" y="21349"/>
                </a:lnTo>
                <a:lnTo>
                  <a:pt x="2381486" y="22329"/>
                </a:lnTo>
                <a:lnTo>
                  <a:pt x="2389191" y="27831"/>
                </a:lnTo>
                <a:lnTo>
                  <a:pt x="2396895" y="23120"/>
                </a:lnTo>
                <a:lnTo>
                  <a:pt x="2404600" y="25091"/>
                </a:lnTo>
                <a:lnTo>
                  <a:pt x="2412305" y="24990"/>
                </a:lnTo>
                <a:lnTo>
                  <a:pt x="2420010" y="14875"/>
                </a:lnTo>
                <a:lnTo>
                  <a:pt x="2427714" y="25204"/>
                </a:lnTo>
                <a:lnTo>
                  <a:pt x="2435419" y="21019"/>
                </a:lnTo>
                <a:lnTo>
                  <a:pt x="2450829" y="31357"/>
                </a:lnTo>
                <a:lnTo>
                  <a:pt x="2458533" y="24424"/>
                </a:lnTo>
                <a:lnTo>
                  <a:pt x="2466238" y="22225"/>
                </a:lnTo>
                <a:lnTo>
                  <a:pt x="2473943" y="23683"/>
                </a:lnTo>
                <a:lnTo>
                  <a:pt x="2481647" y="14655"/>
                </a:lnTo>
                <a:lnTo>
                  <a:pt x="2489352" y="25568"/>
                </a:lnTo>
                <a:lnTo>
                  <a:pt x="2497057" y="2764"/>
                </a:lnTo>
                <a:lnTo>
                  <a:pt x="2504762" y="27353"/>
                </a:lnTo>
                <a:lnTo>
                  <a:pt x="2512466" y="0"/>
                </a:lnTo>
                <a:lnTo>
                  <a:pt x="2520171" y="20426"/>
                </a:lnTo>
                <a:lnTo>
                  <a:pt x="2527876" y="13698"/>
                </a:lnTo>
                <a:lnTo>
                  <a:pt x="2535581" y="17034"/>
                </a:lnTo>
                <a:lnTo>
                  <a:pt x="2543285" y="22016"/>
                </a:lnTo>
                <a:lnTo>
                  <a:pt x="2550990" y="22187"/>
                </a:lnTo>
                <a:lnTo>
                  <a:pt x="2566399" y="26375"/>
                </a:lnTo>
                <a:lnTo>
                  <a:pt x="2581809" y="22219"/>
                </a:lnTo>
                <a:lnTo>
                  <a:pt x="2589514" y="33230"/>
                </a:lnTo>
                <a:lnTo>
                  <a:pt x="2597218" y="90503"/>
                </a:lnTo>
                <a:lnTo>
                  <a:pt x="2604923" y="92633"/>
                </a:lnTo>
                <a:lnTo>
                  <a:pt x="2728199" y="92853"/>
                </a:lnTo>
                <a:lnTo>
                  <a:pt x="2743608" y="92372"/>
                </a:lnTo>
                <a:lnTo>
                  <a:pt x="2751313" y="91674"/>
                </a:lnTo>
                <a:lnTo>
                  <a:pt x="2759018" y="92900"/>
                </a:lnTo>
                <a:lnTo>
                  <a:pt x="2766722" y="91842"/>
                </a:lnTo>
                <a:lnTo>
                  <a:pt x="2774427" y="92863"/>
                </a:lnTo>
                <a:lnTo>
                  <a:pt x="2789837" y="92255"/>
                </a:lnTo>
                <a:lnTo>
                  <a:pt x="2812951" y="92868"/>
                </a:lnTo>
                <a:lnTo>
                  <a:pt x="2866884" y="92852"/>
                </a:lnTo>
                <a:lnTo>
                  <a:pt x="2874589" y="89088"/>
                </a:lnTo>
                <a:lnTo>
                  <a:pt x="2882293" y="92758"/>
                </a:lnTo>
                <a:lnTo>
                  <a:pt x="2951484" y="93005"/>
                </a:lnTo>
              </a:path>
            </a:pathLst>
          </a:custGeom>
          <a:ln w="191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551085" y="983204"/>
            <a:ext cx="0" cy="885190"/>
          </a:xfrm>
          <a:custGeom>
            <a:avLst/>
            <a:gdLst/>
            <a:ahLst/>
            <a:cxnLst/>
            <a:rect l="l" t="t" r="r" b="b"/>
            <a:pathLst>
              <a:path h="885189">
                <a:moveTo>
                  <a:pt x="0" y="884635"/>
                </a:moveTo>
                <a:lnTo>
                  <a:pt x="0" y="0"/>
                </a:lnTo>
              </a:path>
            </a:pathLst>
          </a:custGeom>
          <a:ln w="102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633002" y="983204"/>
            <a:ext cx="0" cy="885190"/>
          </a:xfrm>
          <a:custGeom>
            <a:avLst/>
            <a:gdLst/>
            <a:ahLst/>
            <a:cxnLst/>
            <a:rect l="l" t="t" r="r" b="b"/>
            <a:pathLst>
              <a:path h="885189">
                <a:moveTo>
                  <a:pt x="0" y="884635"/>
                </a:moveTo>
                <a:lnTo>
                  <a:pt x="0" y="0"/>
                </a:lnTo>
              </a:path>
            </a:pathLst>
          </a:custGeom>
          <a:ln w="102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551085" y="1867840"/>
            <a:ext cx="3082290" cy="0"/>
          </a:xfrm>
          <a:custGeom>
            <a:avLst/>
            <a:gdLst/>
            <a:ahLst/>
            <a:cxnLst/>
            <a:rect l="l" t="t" r="r" b="b"/>
            <a:pathLst>
              <a:path w="3082290">
                <a:moveTo>
                  <a:pt x="0" y="0"/>
                </a:moveTo>
                <a:lnTo>
                  <a:pt x="3081917" y="0"/>
                </a:lnTo>
              </a:path>
            </a:pathLst>
          </a:custGeom>
          <a:ln w="102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51085" y="983204"/>
            <a:ext cx="3082290" cy="0"/>
          </a:xfrm>
          <a:custGeom>
            <a:avLst/>
            <a:gdLst/>
            <a:ahLst/>
            <a:cxnLst/>
            <a:rect l="l" t="t" r="r" b="b"/>
            <a:pathLst>
              <a:path w="3082290">
                <a:moveTo>
                  <a:pt x="0" y="0"/>
                </a:moveTo>
                <a:lnTo>
                  <a:pt x="3081917" y="0"/>
                </a:lnTo>
              </a:path>
            </a:pathLst>
          </a:custGeom>
          <a:ln w="102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042460" y="2396010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4">
                <a:moveTo>
                  <a:pt x="0" y="0"/>
                </a:moveTo>
                <a:lnTo>
                  <a:pt x="230373" y="0"/>
                </a:lnTo>
              </a:path>
            </a:pathLst>
          </a:custGeom>
          <a:ln w="191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05648" y="2396010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4">
                <a:moveTo>
                  <a:pt x="0" y="0"/>
                </a:moveTo>
                <a:lnTo>
                  <a:pt x="230373" y="0"/>
                </a:lnTo>
              </a:path>
            </a:pathLst>
          </a:custGeom>
          <a:ln w="19197">
            <a:solidFill>
              <a:srgbClr val="0000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68835" y="2396010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4">
                <a:moveTo>
                  <a:pt x="0" y="0"/>
                </a:moveTo>
                <a:lnTo>
                  <a:pt x="230373" y="0"/>
                </a:lnTo>
              </a:path>
            </a:pathLst>
          </a:custGeom>
          <a:ln w="19197">
            <a:solidFill>
              <a:srgbClr val="007F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732023" y="2396010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4">
                <a:moveTo>
                  <a:pt x="0" y="0"/>
                </a:moveTo>
                <a:lnTo>
                  <a:pt x="230373" y="0"/>
                </a:lnTo>
              </a:path>
            </a:pathLst>
          </a:custGeom>
          <a:ln w="1919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9949697" y="2283482"/>
            <a:ext cx="205104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" dirty="0">
                <a:latin typeface="Arial"/>
                <a:cs typeface="Arial"/>
              </a:rPr>
              <a:t>T4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462943" y="4022497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494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462943" y="4022497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4943"/>
                </a:lnTo>
              </a:path>
            </a:pathLst>
          </a:custGeom>
          <a:ln w="10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407405" y="4056230"/>
            <a:ext cx="111125" cy="2108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8235977" y="4022497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494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235977" y="4022497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4943"/>
                </a:lnTo>
              </a:path>
            </a:pathLst>
          </a:custGeom>
          <a:ln w="10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8180452" y="4056230"/>
            <a:ext cx="111125" cy="2108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9009024" y="4022497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494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009024" y="4022497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4943"/>
                </a:lnTo>
              </a:path>
            </a:pathLst>
          </a:custGeom>
          <a:ln w="10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782058" y="4022497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494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782058" y="4022497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4943"/>
                </a:lnTo>
              </a:path>
            </a:pathLst>
          </a:custGeom>
          <a:ln w="10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9683682" y="4056230"/>
            <a:ext cx="196850" cy="2108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0555105" y="4022497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4943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555105" y="4022497"/>
            <a:ext cx="0" cy="45085"/>
          </a:xfrm>
          <a:custGeom>
            <a:avLst/>
            <a:gdLst/>
            <a:ahLst/>
            <a:cxnLst/>
            <a:rect l="l" t="t" r="r" b="b"/>
            <a:pathLst>
              <a:path h="45085">
                <a:moveTo>
                  <a:pt x="0" y="0"/>
                </a:moveTo>
                <a:lnTo>
                  <a:pt x="0" y="44943"/>
                </a:lnTo>
              </a:path>
            </a:pathLst>
          </a:custGeom>
          <a:ln w="10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10456729" y="4056230"/>
            <a:ext cx="196850" cy="2108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943251" y="4250131"/>
            <a:ext cx="256540" cy="2108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43204" algn="l"/>
              </a:tabLst>
            </a:pPr>
            <a:r>
              <a:rPr sz="12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7462943" y="4022497"/>
            <a:ext cx="3092450" cy="0"/>
          </a:xfrm>
          <a:custGeom>
            <a:avLst/>
            <a:gdLst/>
            <a:ahLst/>
            <a:cxnLst/>
            <a:rect l="l" t="t" r="r" b="b"/>
            <a:pathLst>
              <a:path w="3092450">
                <a:moveTo>
                  <a:pt x="0" y="0"/>
                </a:moveTo>
                <a:lnTo>
                  <a:pt x="3092161" y="0"/>
                </a:lnTo>
              </a:path>
            </a:pathLst>
          </a:custGeom>
          <a:ln w="10272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417999" y="4022497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44943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417999" y="4022497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44943" y="0"/>
                </a:moveTo>
                <a:lnTo>
                  <a:pt x="0" y="0"/>
                </a:lnTo>
              </a:path>
            </a:pathLst>
          </a:custGeom>
          <a:ln w="10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462943" y="3800603"/>
            <a:ext cx="3092450" cy="0"/>
          </a:xfrm>
          <a:custGeom>
            <a:avLst/>
            <a:gdLst/>
            <a:ahLst/>
            <a:cxnLst/>
            <a:rect l="l" t="t" r="r" b="b"/>
            <a:pathLst>
              <a:path w="3092450">
                <a:moveTo>
                  <a:pt x="0" y="0"/>
                </a:moveTo>
                <a:lnTo>
                  <a:pt x="3092161" y="0"/>
                </a:lnTo>
              </a:path>
            </a:pathLst>
          </a:custGeom>
          <a:ln w="10272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417999" y="3800603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44943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417999" y="3800603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44943" y="0"/>
                </a:moveTo>
                <a:lnTo>
                  <a:pt x="0" y="0"/>
                </a:lnTo>
              </a:path>
            </a:pathLst>
          </a:custGeom>
          <a:ln w="10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462943" y="3578709"/>
            <a:ext cx="3092450" cy="0"/>
          </a:xfrm>
          <a:custGeom>
            <a:avLst/>
            <a:gdLst/>
            <a:ahLst/>
            <a:cxnLst/>
            <a:rect l="l" t="t" r="r" b="b"/>
            <a:pathLst>
              <a:path w="3092450">
                <a:moveTo>
                  <a:pt x="0" y="0"/>
                </a:moveTo>
                <a:lnTo>
                  <a:pt x="3092161" y="0"/>
                </a:lnTo>
              </a:path>
            </a:pathLst>
          </a:custGeom>
          <a:ln w="10272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417999" y="3578709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44943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417999" y="3578709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44943" y="0"/>
                </a:moveTo>
                <a:lnTo>
                  <a:pt x="0" y="0"/>
                </a:lnTo>
              </a:path>
            </a:pathLst>
          </a:custGeom>
          <a:ln w="10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462943" y="3356814"/>
            <a:ext cx="3092450" cy="0"/>
          </a:xfrm>
          <a:custGeom>
            <a:avLst/>
            <a:gdLst/>
            <a:ahLst/>
            <a:cxnLst/>
            <a:rect l="l" t="t" r="r" b="b"/>
            <a:pathLst>
              <a:path w="3092450">
                <a:moveTo>
                  <a:pt x="0" y="0"/>
                </a:moveTo>
                <a:lnTo>
                  <a:pt x="3092161" y="0"/>
                </a:lnTo>
              </a:path>
            </a:pathLst>
          </a:custGeom>
          <a:ln w="10272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417999" y="3356814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44943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417999" y="3356814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44943" y="0"/>
                </a:moveTo>
                <a:lnTo>
                  <a:pt x="0" y="0"/>
                </a:lnTo>
              </a:path>
            </a:pathLst>
          </a:custGeom>
          <a:ln w="10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462943" y="3134920"/>
            <a:ext cx="3092450" cy="0"/>
          </a:xfrm>
          <a:custGeom>
            <a:avLst/>
            <a:gdLst/>
            <a:ahLst/>
            <a:cxnLst/>
            <a:rect l="l" t="t" r="r" b="b"/>
            <a:pathLst>
              <a:path w="3092450">
                <a:moveTo>
                  <a:pt x="0" y="0"/>
                </a:moveTo>
                <a:lnTo>
                  <a:pt x="3092161" y="0"/>
                </a:lnTo>
              </a:path>
            </a:pathLst>
          </a:custGeom>
          <a:ln w="10272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417999" y="3134920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44943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417999" y="3134920"/>
            <a:ext cx="45085" cy="0"/>
          </a:xfrm>
          <a:custGeom>
            <a:avLst/>
            <a:gdLst/>
            <a:ahLst/>
            <a:cxnLst/>
            <a:rect l="l" t="t" r="r" b="b"/>
            <a:pathLst>
              <a:path w="45084">
                <a:moveTo>
                  <a:pt x="44943" y="0"/>
                </a:moveTo>
                <a:lnTo>
                  <a:pt x="0" y="0"/>
                </a:lnTo>
              </a:path>
            </a:pathLst>
          </a:custGeom>
          <a:ln w="10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7189004" y="2986464"/>
            <a:ext cx="196850" cy="113538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200" dirty="0"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1200" dirty="0"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1200" dirty="0"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1200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  <a:p>
            <a:pPr marL="85090" algn="ctr">
              <a:lnSpc>
                <a:spcPct val="100000"/>
              </a:lnSpc>
              <a:spcBef>
                <a:spcPts val="305"/>
              </a:spcBef>
            </a:pPr>
            <a:r>
              <a:rPr sz="1200" spc="5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823808" y="3304767"/>
            <a:ext cx="346710" cy="81406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210"/>
              </a:lnSpc>
            </a:pPr>
            <a:r>
              <a:rPr sz="1200" dirty="0">
                <a:latin typeface="Arial"/>
                <a:cs typeface="Arial"/>
              </a:rPr>
              <a:t>Throughput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375"/>
              </a:lnSpc>
            </a:pPr>
            <a:r>
              <a:rPr sz="1200" spc="5" dirty="0">
                <a:latin typeface="Arial"/>
                <a:cs typeface="Arial"/>
              </a:rPr>
              <a:t>(Gbps)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7503374" y="3188057"/>
            <a:ext cx="3051810" cy="835025"/>
          </a:xfrm>
          <a:custGeom>
            <a:avLst/>
            <a:gdLst/>
            <a:ahLst/>
            <a:cxnLst/>
            <a:rect l="l" t="t" r="r" b="b"/>
            <a:pathLst>
              <a:path w="3051809" h="835025">
                <a:moveTo>
                  <a:pt x="0" y="834439"/>
                </a:moveTo>
                <a:lnTo>
                  <a:pt x="624377" y="834424"/>
                </a:lnTo>
                <a:lnTo>
                  <a:pt x="632108" y="785501"/>
                </a:lnTo>
                <a:lnTo>
                  <a:pt x="639838" y="82902"/>
                </a:lnTo>
                <a:lnTo>
                  <a:pt x="647568" y="49168"/>
                </a:lnTo>
                <a:lnTo>
                  <a:pt x="655312" y="31678"/>
                </a:lnTo>
                <a:lnTo>
                  <a:pt x="663042" y="48231"/>
                </a:lnTo>
                <a:lnTo>
                  <a:pt x="670759" y="50234"/>
                </a:lnTo>
                <a:lnTo>
                  <a:pt x="678503" y="9027"/>
                </a:lnTo>
                <a:lnTo>
                  <a:pt x="686220" y="10157"/>
                </a:lnTo>
                <a:lnTo>
                  <a:pt x="693950" y="13354"/>
                </a:lnTo>
                <a:lnTo>
                  <a:pt x="701694" y="6664"/>
                </a:lnTo>
                <a:lnTo>
                  <a:pt x="709411" y="11980"/>
                </a:lnTo>
                <a:lnTo>
                  <a:pt x="717154" y="13226"/>
                </a:lnTo>
                <a:lnTo>
                  <a:pt x="724885" y="23961"/>
                </a:lnTo>
                <a:lnTo>
                  <a:pt x="732602" y="52545"/>
                </a:lnTo>
                <a:lnTo>
                  <a:pt x="740345" y="24372"/>
                </a:lnTo>
                <a:lnTo>
                  <a:pt x="755806" y="2105"/>
                </a:lnTo>
                <a:lnTo>
                  <a:pt x="763536" y="1451"/>
                </a:lnTo>
                <a:lnTo>
                  <a:pt x="771267" y="6548"/>
                </a:lnTo>
                <a:lnTo>
                  <a:pt x="794458" y="27929"/>
                </a:lnTo>
                <a:lnTo>
                  <a:pt x="802175" y="0"/>
                </a:lnTo>
                <a:lnTo>
                  <a:pt x="809918" y="2157"/>
                </a:lnTo>
                <a:lnTo>
                  <a:pt x="817649" y="693"/>
                </a:lnTo>
                <a:lnTo>
                  <a:pt x="825379" y="1451"/>
                </a:lnTo>
                <a:lnTo>
                  <a:pt x="833109" y="4378"/>
                </a:lnTo>
                <a:lnTo>
                  <a:pt x="840840" y="4558"/>
                </a:lnTo>
                <a:lnTo>
                  <a:pt x="848570" y="2542"/>
                </a:lnTo>
                <a:lnTo>
                  <a:pt x="856300" y="16038"/>
                </a:lnTo>
                <a:lnTo>
                  <a:pt x="864031" y="2491"/>
                </a:lnTo>
                <a:lnTo>
                  <a:pt x="879491" y="51"/>
                </a:lnTo>
                <a:lnTo>
                  <a:pt x="887222" y="1476"/>
                </a:lnTo>
                <a:lnTo>
                  <a:pt x="894952" y="51"/>
                </a:lnTo>
                <a:lnTo>
                  <a:pt x="902682" y="834"/>
                </a:lnTo>
                <a:lnTo>
                  <a:pt x="910413" y="3903"/>
                </a:lnTo>
                <a:lnTo>
                  <a:pt x="918143" y="808"/>
                </a:lnTo>
                <a:lnTo>
                  <a:pt x="925873" y="2825"/>
                </a:lnTo>
                <a:lnTo>
                  <a:pt x="933604" y="7229"/>
                </a:lnTo>
                <a:lnTo>
                  <a:pt x="949065" y="445524"/>
                </a:lnTo>
                <a:lnTo>
                  <a:pt x="956795" y="380816"/>
                </a:lnTo>
                <a:lnTo>
                  <a:pt x="964525" y="430804"/>
                </a:lnTo>
                <a:lnTo>
                  <a:pt x="979986" y="399454"/>
                </a:lnTo>
                <a:lnTo>
                  <a:pt x="987716" y="397795"/>
                </a:lnTo>
                <a:lnTo>
                  <a:pt x="995447" y="369937"/>
                </a:lnTo>
                <a:lnTo>
                  <a:pt x="1003177" y="383647"/>
                </a:lnTo>
                <a:lnTo>
                  <a:pt x="1010907" y="434993"/>
                </a:lnTo>
                <a:lnTo>
                  <a:pt x="1018638" y="457464"/>
                </a:lnTo>
                <a:lnTo>
                  <a:pt x="1026368" y="498621"/>
                </a:lnTo>
                <a:lnTo>
                  <a:pt x="1034098" y="492619"/>
                </a:lnTo>
                <a:lnTo>
                  <a:pt x="1041829" y="469150"/>
                </a:lnTo>
                <a:lnTo>
                  <a:pt x="1049559" y="476481"/>
                </a:lnTo>
                <a:lnTo>
                  <a:pt x="1057289" y="479866"/>
                </a:lnTo>
                <a:lnTo>
                  <a:pt x="1080480" y="481586"/>
                </a:lnTo>
                <a:lnTo>
                  <a:pt x="1088211" y="482162"/>
                </a:lnTo>
                <a:lnTo>
                  <a:pt x="1095941" y="475595"/>
                </a:lnTo>
                <a:lnTo>
                  <a:pt x="1103671" y="454239"/>
                </a:lnTo>
                <a:lnTo>
                  <a:pt x="1111402" y="418364"/>
                </a:lnTo>
                <a:lnTo>
                  <a:pt x="1119132" y="302469"/>
                </a:lnTo>
                <a:lnTo>
                  <a:pt x="1134593" y="467639"/>
                </a:lnTo>
                <a:lnTo>
                  <a:pt x="1142323" y="538205"/>
                </a:lnTo>
                <a:lnTo>
                  <a:pt x="1150053" y="533624"/>
                </a:lnTo>
                <a:lnTo>
                  <a:pt x="1157784" y="501824"/>
                </a:lnTo>
                <a:lnTo>
                  <a:pt x="1165514" y="495223"/>
                </a:lnTo>
                <a:lnTo>
                  <a:pt x="1173244" y="494863"/>
                </a:lnTo>
                <a:lnTo>
                  <a:pt x="1180975" y="455052"/>
                </a:lnTo>
                <a:lnTo>
                  <a:pt x="1188705" y="448883"/>
                </a:lnTo>
                <a:lnTo>
                  <a:pt x="1196435" y="425218"/>
                </a:lnTo>
                <a:lnTo>
                  <a:pt x="1204166" y="390647"/>
                </a:lnTo>
                <a:lnTo>
                  <a:pt x="1211896" y="402809"/>
                </a:lnTo>
                <a:lnTo>
                  <a:pt x="1219626" y="373280"/>
                </a:lnTo>
                <a:lnTo>
                  <a:pt x="1227357" y="372024"/>
                </a:lnTo>
                <a:lnTo>
                  <a:pt x="1235087" y="362624"/>
                </a:lnTo>
                <a:lnTo>
                  <a:pt x="1242817" y="479605"/>
                </a:lnTo>
                <a:lnTo>
                  <a:pt x="1258278" y="734007"/>
                </a:lnTo>
                <a:lnTo>
                  <a:pt x="1266008" y="740661"/>
                </a:lnTo>
                <a:lnTo>
                  <a:pt x="1273739" y="768799"/>
                </a:lnTo>
                <a:lnTo>
                  <a:pt x="1281469" y="724868"/>
                </a:lnTo>
                <a:lnTo>
                  <a:pt x="1296930" y="702908"/>
                </a:lnTo>
                <a:lnTo>
                  <a:pt x="1304660" y="750720"/>
                </a:lnTo>
                <a:lnTo>
                  <a:pt x="1312390" y="744605"/>
                </a:lnTo>
                <a:lnTo>
                  <a:pt x="1320121" y="724696"/>
                </a:lnTo>
                <a:lnTo>
                  <a:pt x="1327851" y="723861"/>
                </a:lnTo>
                <a:lnTo>
                  <a:pt x="1335582" y="708969"/>
                </a:lnTo>
                <a:lnTo>
                  <a:pt x="1351042" y="672160"/>
                </a:lnTo>
                <a:lnTo>
                  <a:pt x="1358773" y="706731"/>
                </a:lnTo>
                <a:lnTo>
                  <a:pt x="1366503" y="730939"/>
                </a:lnTo>
                <a:lnTo>
                  <a:pt x="1374233" y="733208"/>
                </a:lnTo>
                <a:lnTo>
                  <a:pt x="1381964" y="705783"/>
                </a:lnTo>
                <a:lnTo>
                  <a:pt x="1389694" y="701042"/>
                </a:lnTo>
                <a:lnTo>
                  <a:pt x="1397424" y="685592"/>
                </a:lnTo>
                <a:lnTo>
                  <a:pt x="1405155" y="658062"/>
                </a:lnTo>
                <a:lnTo>
                  <a:pt x="1412885" y="647716"/>
                </a:lnTo>
                <a:lnTo>
                  <a:pt x="1420615" y="632914"/>
                </a:lnTo>
                <a:lnTo>
                  <a:pt x="1428346" y="596285"/>
                </a:lnTo>
                <a:lnTo>
                  <a:pt x="1436076" y="620995"/>
                </a:lnTo>
                <a:lnTo>
                  <a:pt x="1443806" y="630613"/>
                </a:lnTo>
                <a:lnTo>
                  <a:pt x="1451537" y="647046"/>
                </a:lnTo>
                <a:lnTo>
                  <a:pt x="1459267" y="648016"/>
                </a:lnTo>
                <a:lnTo>
                  <a:pt x="1466997" y="640953"/>
                </a:lnTo>
                <a:lnTo>
                  <a:pt x="1482458" y="637525"/>
                </a:lnTo>
                <a:lnTo>
                  <a:pt x="1490188" y="625989"/>
                </a:lnTo>
                <a:lnTo>
                  <a:pt x="1497919" y="602256"/>
                </a:lnTo>
                <a:lnTo>
                  <a:pt x="1505649" y="613918"/>
                </a:lnTo>
                <a:lnTo>
                  <a:pt x="1513379" y="612623"/>
                </a:lnTo>
                <a:lnTo>
                  <a:pt x="1521110" y="603966"/>
                </a:lnTo>
                <a:lnTo>
                  <a:pt x="1528840" y="614188"/>
                </a:lnTo>
                <a:lnTo>
                  <a:pt x="1536570" y="614413"/>
                </a:lnTo>
                <a:lnTo>
                  <a:pt x="1544301" y="634505"/>
                </a:lnTo>
                <a:lnTo>
                  <a:pt x="1552031" y="641018"/>
                </a:lnTo>
                <a:lnTo>
                  <a:pt x="1559761" y="681812"/>
                </a:lnTo>
                <a:lnTo>
                  <a:pt x="1567492" y="675373"/>
                </a:lnTo>
                <a:lnTo>
                  <a:pt x="1575222" y="738464"/>
                </a:lnTo>
                <a:lnTo>
                  <a:pt x="1590683" y="805107"/>
                </a:lnTo>
                <a:lnTo>
                  <a:pt x="1598413" y="797326"/>
                </a:lnTo>
                <a:lnTo>
                  <a:pt x="1606143" y="822930"/>
                </a:lnTo>
                <a:lnTo>
                  <a:pt x="1613874" y="816535"/>
                </a:lnTo>
                <a:lnTo>
                  <a:pt x="1621604" y="818770"/>
                </a:lnTo>
                <a:lnTo>
                  <a:pt x="1637065" y="807120"/>
                </a:lnTo>
                <a:lnTo>
                  <a:pt x="1644795" y="807612"/>
                </a:lnTo>
                <a:lnTo>
                  <a:pt x="1652525" y="796366"/>
                </a:lnTo>
                <a:lnTo>
                  <a:pt x="1660256" y="790596"/>
                </a:lnTo>
                <a:lnTo>
                  <a:pt x="1675716" y="825998"/>
                </a:lnTo>
                <a:lnTo>
                  <a:pt x="1691177" y="810613"/>
                </a:lnTo>
                <a:lnTo>
                  <a:pt x="1698907" y="796311"/>
                </a:lnTo>
                <a:lnTo>
                  <a:pt x="1706638" y="801650"/>
                </a:lnTo>
                <a:lnTo>
                  <a:pt x="1714368" y="812892"/>
                </a:lnTo>
                <a:lnTo>
                  <a:pt x="1722099" y="815314"/>
                </a:lnTo>
                <a:lnTo>
                  <a:pt x="1729829" y="822099"/>
                </a:lnTo>
                <a:lnTo>
                  <a:pt x="1737559" y="793638"/>
                </a:lnTo>
                <a:lnTo>
                  <a:pt x="1745290" y="785940"/>
                </a:lnTo>
                <a:lnTo>
                  <a:pt x="1753020" y="803273"/>
                </a:lnTo>
                <a:lnTo>
                  <a:pt x="1760750" y="812371"/>
                </a:lnTo>
                <a:lnTo>
                  <a:pt x="1768481" y="774027"/>
                </a:lnTo>
                <a:lnTo>
                  <a:pt x="1776211" y="765080"/>
                </a:lnTo>
                <a:lnTo>
                  <a:pt x="1791672" y="796242"/>
                </a:lnTo>
                <a:lnTo>
                  <a:pt x="1799402" y="820043"/>
                </a:lnTo>
                <a:lnTo>
                  <a:pt x="1807132" y="817191"/>
                </a:lnTo>
                <a:lnTo>
                  <a:pt x="1814863" y="816774"/>
                </a:lnTo>
                <a:lnTo>
                  <a:pt x="1822593" y="823315"/>
                </a:lnTo>
                <a:lnTo>
                  <a:pt x="1830323" y="820796"/>
                </a:lnTo>
                <a:lnTo>
                  <a:pt x="1838054" y="825890"/>
                </a:lnTo>
                <a:lnTo>
                  <a:pt x="1845784" y="824055"/>
                </a:lnTo>
                <a:lnTo>
                  <a:pt x="1853514" y="812936"/>
                </a:lnTo>
                <a:lnTo>
                  <a:pt x="1861245" y="805141"/>
                </a:lnTo>
                <a:lnTo>
                  <a:pt x="1868975" y="801650"/>
                </a:lnTo>
                <a:lnTo>
                  <a:pt x="1876705" y="819749"/>
                </a:lnTo>
                <a:lnTo>
                  <a:pt x="1884436" y="817997"/>
                </a:lnTo>
                <a:lnTo>
                  <a:pt x="1892166" y="812971"/>
                </a:lnTo>
                <a:lnTo>
                  <a:pt x="1899896" y="817470"/>
                </a:lnTo>
                <a:lnTo>
                  <a:pt x="1907627" y="794130"/>
                </a:lnTo>
                <a:lnTo>
                  <a:pt x="1915357" y="734149"/>
                </a:lnTo>
                <a:lnTo>
                  <a:pt x="1923087" y="650171"/>
                </a:lnTo>
                <a:lnTo>
                  <a:pt x="1930818" y="592028"/>
                </a:lnTo>
                <a:lnTo>
                  <a:pt x="1938548" y="630619"/>
                </a:lnTo>
                <a:lnTo>
                  <a:pt x="1946278" y="657615"/>
                </a:lnTo>
                <a:lnTo>
                  <a:pt x="1954009" y="669506"/>
                </a:lnTo>
                <a:lnTo>
                  <a:pt x="1961739" y="693720"/>
                </a:lnTo>
                <a:lnTo>
                  <a:pt x="1969469" y="702925"/>
                </a:lnTo>
                <a:lnTo>
                  <a:pt x="1977200" y="761975"/>
                </a:lnTo>
                <a:lnTo>
                  <a:pt x="1984930" y="739157"/>
                </a:lnTo>
                <a:lnTo>
                  <a:pt x="1992660" y="737398"/>
                </a:lnTo>
                <a:lnTo>
                  <a:pt x="2000391" y="725891"/>
                </a:lnTo>
                <a:lnTo>
                  <a:pt x="2008121" y="730450"/>
                </a:lnTo>
                <a:lnTo>
                  <a:pt x="2015851" y="722124"/>
                </a:lnTo>
                <a:lnTo>
                  <a:pt x="2023582" y="743947"/>
                </a:lnTo>
                <a:lnTo>
                  <a:pt x="2031312" y="774197"/>
                </a:lnTo>
                <a:lnTo>
                  <a:pt x="2039042" y="770730"/>
                </a:lnTo>
                <a:lnTo>
                  <a:pt x="2046773" y="722497"/>
                </a:lnTo>
                <a:lnTo>
                  <a:pt x="2054503" y="711622"/>
                </a:lnTo>
                <a:lnTo>
                  <a:pt x="2062233" y="715485"/>
                </a:lnTo>
                <a:lnTo>
                  <a:pt x="2069964" y="738802"/>
                </a:lnTo>
                <a:lnTo>
                  <a:pt x="2077694" y="702406"/>
                </a:lnTo>
                <a:lnTo>
                  <a:pt x="2085424" y="718592"/>
                </a:lnTo>
                <a:lnTo>
                  <a:pt x="2093155" y="718387"/>
                </a:lnTo>
                <a:lnTo>
                  <a:pt x="2100885" y="745226"/>
                </a:lnTo>
                <a:lnTo>
                  <a:pt x="2108616" y="730599"/>
                </a:lnTo>
                <a:lnTo>
                  <a:pt x="2116346" y="707674"/>
                </a:lnTo>
                <a:lnTo>
                  <a:pt x="2124076" y="678309"/>
                </a:lnTo>
                <a:lnTo>
                  <a:pt x="2131807" y="666289"/>
                </a:lnTo>
                <a:lnTo>
                  <a:pt x="2139537" y="675350"/>
                </a:lnTo>
                <a:lnTo>
                  <a:pt x="2147267" y="674564"/>
                </a:lnTo>
                <a:lnTo>
                  <a:pt x="2154998" y="694247"/>
                </a:lnTo>
                <a:lnTo>
                  <a:pt x="2162728" y="688786"/>
                </a:lnTo>
                <a:lnTo>
                  <a:pt x="2170458" y="725798"/>
                </a:lnTo>
                <a:lnTo>
                  <a:pt x="2178189" y="728201"/>
                </a:lnTo>
                <a:lnTo>
                  <a:pt x="2185919" y="710985"/>
                </a:lnTo>
                <a:lnTo>
                  <a:pt x="2193649" y="617646"/>
                </a:lnTo>
                <a:lnTo>
                  <a:pt x="2201380" y="479220"/>
                </a:lnTo>
                <a:lnTo>
                  <a:pt x="2216840" y="290596"/>
                </a:lnTo>
                <a:lnTo>
                  <a:pt x="2232301" y="401128"/>
                </a:lnTo>
                <a:lnTo>
                  <a:pt x="2240031" y="409514"/>
                </a:lnTo>
                <a:lnTo>
                  <a:pt x="2247762" y="404100"/>
                </a:lnTo>
                <a:lnTo>
                  <a:pt x="2263222" y="343968"/>
                </a:lnTo>
                <a:lnTo>
                  <a:pt x="2270953" y="358585"/>
                </a:lnTo>
                <a:lnTo>
                  <a:pt x="2286413" y="359433"/>
                </a:lnTo>
                <a:lnTo>
                  <a:pt x="2294144" y="364212"/>
                </a:lnTo>
                <a:lnTo>
                  <a:pt x="2301874" y="402519"/>
                </a:lnTo>
                <a:lnTo>
                  <a:pt x="2309604" y="416463"/>
                </a:lnTo>
                <a:lnTo>
                  <a:pt x="2325065" y="417256"/>
                </a:lnTo>
                <a:lnTo>
                  <a:pt x="2348256" y="417648"/>
                </a:lnTo>
                <a:lnTo>
                  <a:pt x="2355999" y="416354"/>
                </a:lnTo>
                <a:lnTo>
                  <a:pt x="2379190" y="420016"/>
                </a:lnTo>
                <a:lnTo>
                  <a:pt x="2386921" y="476661"/>
                </a:lnTo>
                <a:lnTo>
                  <a:pt x="2394651" y="417835"/>
                </a:lnTo>
                <a:lnTo>
                  <a:pt x="2402381" y="388811"/>
                </a:lnTo>
                <a:lnTo>
                  <a:pt x="2410112" y="406501"/>
                </a:lnTo>
                <a:lnTo>
                  <a:pt x="2417842" y="416106"/>
                </a:lnTo>
                <a:lnTo>
                  <a:pt x="2425572" y="416246"/>
                </a:lnTo>
                <a:lnTo>
                  <a:pt x="2433303" y="413265"/>
                </a:lnTo>
                <a:lnTo>
                  <a:pt x="2441033" y="414167"/>
                </a:lnTo>
                <a:lnTo>
                  <a:pt x="2448763" y="417103"/>
                </a:lnTo>
                <a:lnTo>
                  <a:pt x="2456494" y="468450"/>
                </a:lnTo>
                <a:lnTo>
                  <a:pt x="2464224" y="470610"/>
                </a:lnTo>
                <a:lnTo>
                  <a:pt x="2471954" y="476679"/>
                </a:lnTo>
                <a:lnTo>
                  <a:pt x="2479685" y="469194"/>
                </a:lnTo>
                <a:lnTo>
                  <a:pt x="2487415" y="344985"/>
                </a:lnTo>
                <a:lnTo>
                  <a:pt x="2495145" y="13367"/>
                </a:lnTo>
                <a:lnTo>
                  <a:pt x="2502876" y="62510"/>
                </a:lnTo>
                <a:lnTo>
                  <a:pt x="2510606" y="7203"/>
                </a:lnTo>
                <a:lnTo>
                  <a:pt x="2526067" y="3261"/>
                </a:lnTo>
                <a:lnTo>
                  <a:pt x="2533797" y="886"/>
                </a:lnTo>
                <a:lnTo>
                  <a:pt x="2541527" y="487"/>
                </a:lnTo>
                <a:lnTo>
                  <a:pt x="2556988" y="3313"/>
                </a:lnTo>
                <a:lnTo>
                  <a:pt x="2564718" y="821"/>
                </a:lnTo>
                <a:lnTo>
                  <a:pt x="2580179" y="18401"/>
                </a:lnTo>
                <a:lnTo>
                  <a:pt x="2587909" y="4186"/>
                </a:lnTo>
                <a:lnTo>
                  <a:pt x="2595640" y="17926"/>
                </a:lnTo>
                <a:lnTo>
                  <a:pt x="2603370" y="3813"/>
                </a:lnTo>
                <a:lnTo>
                  <a:pt x="2611100" y="5778"/>
                </a:lnTo>
                <a:lnTo>
                  <a:pt x="2618831" y="3402"/>
                </a:lnTo>
                <a:lnTo>
                  <a:pt x="2626561" y="9720"/>
                </a:lnTo>
                <a:lnTo>
                  <a:pt x="2634291" y="2208"/>
                </a:lnTo>
                <a:lnTo>
                  <a:pt x="2642022" y="6099"/>
                </a:lnTo>
                <a:lnTo>
                  <a:pt x="2649752" y="14767"/>
                </a:lnTo>
                <a:lnTo>
                  <a:pt x="2657482" y="29868"/>
                </a:lnTo>
                <a:lnTo>
                  <a:pt x="2665213" y="16500"/>
                </a:lnTo>
                <a:lnTo>
                  <a:pt x="2672943" y="13714"/>
                </a:lnTo>
                <a:lnTo>
                  <a:pt x="2680674" y="19441"/>
                </a:lnTo>
                <a:lnTo>
                  <a:pt x="2688404" y="11878"/>
                </a:lnTo>
                <a:lnTo>
                  <a:pt x="2696134" y="13791"/>
                </a:lnTo>
                <a:lnTo>
                  <a:pt x="2703865" y="4288"/>
                </a:lnTo>
                <a:lnTo>
                  <a:pt x="2711595" y="4443"/>
                </a:lnTo>
                <a:lnTo>
                  <a:pt x="2727056" y="1194"/>
                </a:lnTo>
                <a:lnTo>
                  <a:pt x="2742516" y="937"/>
                </a:lnTo>
                <a:lnTo>
                  <a:pt x="2750247" y="6035"/>
                </a:lnTo>
                <a:lnTo>
                  <a:pt x="2757977" y="5842"/>
                </a:lnTo>
                <a:lnTo>
                  <a:pt x="2765707" y="256"/>
                </a:lnTo>
                <a:lnTo>
                  <a:pt x="2773438" y="19698"/>
                </a:lnTo>
                <a:lnTo>
                  <a:pt x="2781168" y="8166"/>
                </a:lnTo>
                <a:lnTo>
                  <a:pt x="2788898" y="29470"/>
                </a:lnTo>
                <a:lnTo>
                  <a:pt x="2796629" y="15011"/>
                </a:lnTo>
                <a:lnTo>
                  <a:pt x="2804359" y="641503"/>
                </a:lnTo>
                <a:lnTo>
                  <a:pt x="2812089" y="834427"/>
                </a:lnTo>
                <a:lnTo>
                  <a:pt x="3051735" y="834434"/>
                </a:lnTo>
              </a:path>
            </a:pathLst>
          </a:custGeom>
          <a:ln w="19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551799" y="3474067"/>
            <a:ext cx="3003550" cy="548640"/>
          </a:xfrm>
          <a:custGeom>
            <a:avLst/>
            <a:gdLst/>
            <a:ahLst/>
            <a:cxnLst/>
            <a:rect l="l" t="t" r="r" b="b"/>
            <a:pathLst>
              <a:path w="3003550" h="548639">
                <a:moveTo>
                  <a:pt x="0" y="548429"/>
                </a:moveTo>
                <a:lnTo>
                  <a:pt x="885179" y="548420"/>
                </a:lnTo>
                <a:lnTo>
                  <a:pt x="892909" y="345424"/>
                </a:lnTo>
                <a:lnTo>
                  <a:pt x="900640" y="102695"/>
                </a:lnTo>
                <a:lnTo>
                  <a:pt x="908370" y="167938"/>
                </a:lnTo>
                <a:lnTo>
                  <a:pt x="916100" y="118249"/>
                </a:lnTo>
                <a:lnTo>
                  <a:pt x="931561" y="148604"/>
                </a:lnTo>
                <a:lnTo>
                  <a:pt x="939291" y="150493"/>
                </a:lnTo>
                <a:lnTo>
                  <a:pt x="947022" y="178034"/>
                </a:lnTo>
                <a:lnTo>
                  <a:pt x="954752" y="164601"/>
                </a:lnTo>
                <a:lnTo>
                  <a:pt x="962482" y="113452"/>
                </a:lnTo>
                <a:lnTo>
                  <a:pt x="970213" y="90979"/>
                </a:lnTo>
                <a:lnTo>
                  <a:pt x="977943" y="49530"/>
                </a:lnTo>
                <a:lnTo>
                  <a:pt x="985673" y="55093"/>
                </a:lnTo>
                <a:lnTo>
                  <a:pt x="993404" y="78962"/>
                </a:lnTo>
                <a:lnTo>
                  <a:pt x="1001134" y="71540"/>
                </a:lnTo>
                <a:lnTo>
                  <a:pt x="1008865" y="68618"/>
                </a:lnTo>
                <a:lnTo>
                  <a:pt x="1024325" y="67851"/>
                </a:lnTo>
                <a:lnTo>
                  <a:pt x="1039786" y="66439"/>
                </a:lnTo>
                <a:lnTo>
                  <a:pt x="1047516" y="72642"/>
                </a:lnTo>
                <a:lnTo>
                  <a:pt x="1055247" y="93859"/>
                </a:lnTo>
                <a:lnTo>
                  <a:pt x="1062977" y="129219"/>
                </a:lnTo>
                <a:lnTo>
                  <a:pt x="1070707" y="245593"/>
                </a:lnTo>
                <a:lnTo>
                  <a:pt x="1086168" y="81085"/>
                </a:lnTo>
                <a:lnTo>
                  <a:pt x="1093898" y="10299"/>
                </a:lnTo>
                <a:lnTo>
                  <a:pt x="1101629" y="14523"/>
                </a:lnTo>
                <a:lnTo>
                  <a:pt x="1109359" y="46035"/>
                </a:lnTo>
                <a:lnTo>
                  <a:pt x="1117089" y="52853"/>
                </a:lnTo>
                <a:lnTo>
                  <a:pt x="1124820" y="52805"/>
                </a:lnTo>
                <a:lnTo>
                  <a:pt x="1132550" y="93637"/>
                </a:lnTo>
                <a:lnTo>
                  <a:pt x="1140280" y="99224"/>
                </a:lnTo>
                <a:lnTo>
                  <a:pt x="1148011" y="123029"/>
                </a:lnTo>
                <a:lnTo>
                  <a:pt x="1155741" y="157474"/>
                </a:lnTo>
                <a:lnTo>
                  <a:pt x="1163471" y="145280"/>
                </a:lnTo>
                <a:lnTo>
                  <a:pt x="1171202" y="174677"/>
                </a:lnTo>
                <a:lnTo>
                  <a:pt x="1178932" y="176034"/>
                </a:lnTo>
                <a:lnTo>
                  <a:pt x="1186662" y="186009"/>
                </a:lnTo>
                <a:lnTo>
                  <a:pt x="1194393" y="80414"/>
                </a:lnTo>
                <a:lnTo>
                  <a:pt x="1202123" y="0"/>
                </a:lnTo>
                <a:lnTo>
                  <a:pt x="1217584" y="465660"/>
                </a:lnTo>
                <a:lnTo>
                  <a:pt x="1225314" y="479468"/>
                </a:lnTo>
                <a:lnTo>
                  <a:pt x="1233044" y="482594"/>
                </a:lnTo>
                <a:lnTo>
                  <a:pt x="1240775" y="468904"/>
                </a:lnTo>
                <a:lnTo>
                  <a:pt x="1248505" y="471296"/>
                </a:lnTo>
                <a:lnTo>
                  <a:pt x="1256235" y="483021"/>
                </a:lnTo>
                <a:lnTo>
                  <a:pt x="1263966" y="471236"/>
                </a:lnTo>
                <a:lnTo>
                  <a:pt x="1271696" y="476506"/>
                </a:lnTo>
                <a:lnTo>
                  <a:pt x="1279426" y="479817"/>
                </a:lnTo>
                <a:lnTo>
                  <a:pt x="1287157" y="485433"/>
                </a:lnTo>
                <a:lnTo>
                  <a:pt x="1294887" y="451882"/>
                </a:lnTo>
                <a:lnTo>
                  <a:pt x="1302617" y="473950"/>
                </a:lnTo>
                <a:lnTo>
                  <a:pt x="1310348" y="450992"/>
                </a:lnTo>
                <a:lnTo>
                  <a:pt x="1318078" y="423007"/>
                </a:lnTo>
                <a:lnTo>
                  <a:pt x="1325808" y="409469"/>
                </a:lnTo>
                <a:lnTo>
                  <a:pt x="1333539" y="408407"/>
                </a:lnTo>
                <a:lnTo>
                  <a:pt x="1341269" y="411744"/>
                </a:lnTo>
                <a:lnTo>
                  <a:pt x="1356730" y="440845"/>
                </a:lnTo>
                <a:lnTo>
                  <a:pt x="1364460" y="425564"/>
                </a:lnTo>
                <a:lnTo>
                  <a:pt x="1379921" y="444712"/>
                </a:lnTo>
                <a:lnTo>
                  <a:pt x="1387651" y="436141"/>
                </a:lnTo>
                <a:lnTo>
                  <a:pt x="1395382" y="445632"/>
                </a:lnTo>
                <a:lnTo>
                  <a:pt x="1403112" y="460209"/>
                </a:lnTo>
                <a:lnTo>
                  <a:pt x="1410842" y="440272"/>
                </a:lnTo>
                <a:lnTo>
                  <a:pt x="1418573" y="459813"/>
                </a:lnTo>
                <a:lnTo>
                  <a:pt x="1426303" y="457176"/>
                </a:lnTo>
                <a:lnTo>
                  <a:pt x="1434033" y="448783"/>
                </a:lnTo>
                <a:lnTo>
                  <a:pt x="1441764" y="436063"/>
                </a:lnTo>
                <a:lnTo>
                  <a:pt x="1449494" y="418585"/>
                </a:lnTo>
                <a:lnTo>
                  <a:pt x="1457224" y="416051"/>
                </a:lnTo>
                <a:lnTo>
                  <a:pt x="1464955" y="444434"/>
                </a:lnTo>
                <a:lnTo>
                  <a:pt x="1472685" y="444235"/>
                </a:lnTo>
                <a:lnTo>
                  <a:pt x="1480415" y="431754"/>
                </a:lnTo>
                <a:lnTo>
                  <a:pt x="1488146" y="426017"/>
                </a:lnTo>
                <a:lnTo>
                  <a:pt x="1495876" y="449491"/>
                </a:lnTo>
                <a:lnTo>
                  <a:pt x="1503606" y="443929"/>
                </a:lnTo>
                <a:lnTo>
                  <a:pt x="1511337" y="404073"/>
                </a:lnTo>
                <a:lnTo>
                  <a:pt x="1519067" y="407977"/>
                </a:lnTo>
                <a:lnTo>
                  <a:pt x="1526797" y="376500"/>
                </a:lnTo>
                <a:lnTo>
                  <a:pt x="1534528" y="483358"/>
                </a:lnTo>
                <a:lnTo>
                  <a:pt x="1542258" y="493068"/>
                </a:lnTo>
                <a:lnTo>
                  <a:pt x="1549988" y="465754"/>
                </a:lnTo>
                <a:lnTo>
                  <a:pt x="1557719" y="512747"/>
                </a:lnTo>
                <a:lnTo>
                  <a:pt x="1565449" y="504281"/>
                </a:lnTo>
                <a:lnTo>
                  <a:pt x="1573179" y="498185"/>
                </a:lnTo>
                <a:lnTo>
                  <a:pt x="1580910" y="538845"/>
                </a:lnTo>
                <a:lnTo>
                  <a:pt x="1588640" y="539362"/>
                </a:lnTo>
                <a:lnTo>
                  <a:pt x="1596370" y="526505"/>
                </a:lnTo>
                <a:lnTo>
                  <a:pt x="1604101" y="510694"/>
                </a:lnTo>
                <a:lnTo>
                  <a:pt x="1611831" y="513053"/>
                </a:lnTo>
                <a:lnTo>
                  <a:pt x="1627292" y="513882"/>
                </a:lnTo>
                <a:lnTo>
                  <a:pt x="1635022" y="518908"/>
                </a:lnTo>
                <a:lnTo>
                  <a:pt x="1642752" y="497883"/>
                </a:lnTo>
                <a:lnTo>
                  <a:pt x="1650483" y="521901"/>
                </a:lnTo>
                <a:lnTo>
                  <a:pt x="1658213" y="526249"/>
                </a:lnTo>
                <a:lnTo>
                  <a:pt x="1665943" y="535758"/>
                </a:lnTo>
                <a:lnTo>
                  <a:pt x="1673674" y="525333"/>
                </a:lnTo>
                <a:lnTo>
                  <a:pt x="1681404" y="520465"/>
                </a:lnTo>
                <a:lnTo>
                  <a:pt x="1689134" y="520253"/>
                </a:lnTo>
                <a:lnTo>
                  <a:pt x="1696865" y="511766"/>
                </a:lnTo>
                <a:lnTo>
                  <a:pt x="1704595" y="521708"/>
                </a:lnTo>
                <a:lnTo>
                  <a:pt x="1712325" y="541609"/>
                </a:lnTo>
                <a:lnTo>
                  <a:pt x="1720056" y="525999"/>
                </a:lnTo>
                <a:lnTo>
                  <a:pt x="1727786" y="495876"/>
                </a:lnTo>
                <a:lnTo>
                  <a:pt x="1735516" y="515897"/>
                </a:lnTo>
                <a:lnTo>
                  <a:pt x="1743247" y="527829"/>
                </a:lnTo>
                <a:lnTo>
                  <a:pt x="1750977" y="529236"/>
                </a:lnTo>
                <a:lnTo>
                  <a:pt x="1758707" y="535784"/>
                </a:lnTo>
                <a:lnTo>
                  <a:pt x="1766438" y="528882"/>
                </a:lnTo>
                <a:lnTo>
                  <a:pt x="1774168" y="519987"/>
                </a:lnTo>
                <a:lnTo>
                  <a:pt x="1781899" y="516606"/>
                </a:lnTo>
                <a:lnTo>
                  <a:pt x="1789629" y="524933"/>
                </a:lnTo>
                <a:lnTo>
                  <a:pt x="1797359" y="528744"/>
                </a:lnTo>
                <a:lnTo>
                  <a:pt x="1805090" y="516323"/>
                </a:lnTo>
                <a:lnTo>
                  <a:pt x="1812820" y="516274"/>
                </a:lnTo>
                <a:lnTo>
                  <a:pt x="1820550" y="512967"/>
                </a:lnTo>
                <a:lnTo>
                  <a:pt x="1828281" y="526727"/>
                </a:lnTo>
                <a:lnTo>
                  <a:pt x="1836011" y="528554"/>
                </a:lnTo>
                <a:lnTo>
                  <a:pt x="1843741" y="468827"/>
                </a:lnTo>
                <a:lnTo>
                  <a:pt x="1851472" y="450451"/>
                </a:lnTo>
                <a:lnTo>
                  <a:pt x="1859202" y="424995"/>
                </a:lnTo>
                <a:lnTo>
                  <a:pt x="1866932" y="417764"/>
                </a:lnTo>
                <a:lnTo>
                  <a:pt x="1874663" y="457610"/>
                </a:lnTo>
                <a:lnTo>
                  <a:pt x="1882393" y="413168"/>
                </a:lnTo>
                <a:lnTo>
                  <a:pt x="1890123" y="391333"/>
                </a:lnTo>
                <a:lnTo>
                  <a:pt x="1897854" y="360805"/>
                </a:lnTo>
                <a:lnTo>
                  <a:pt x="1905584" y="345060"/>
                </a:lnTo>
                <a:lnTo>
                  <a:pt x="1913314" y="363229"/>
                </a:lnTo>
                <a:lnTo>
                  <a:pt x="1921045" y="360792"/>
                </a:lnTo>
                <a:lnTo>
                  <a:pt x="1928775" y="340468"/>
                </a:lnTo>
                <a:lnTo>
                  <a:pt x="1936505" y="353580"/>
                </a:lnTo>
                <a:lnTo>
                  <a:pt x="1944236" y="360161"/>
                </a:lnTo>
                <a:lnTo>
                  <a:pt x="1951966" y="392760"/>
                </a:lnTo>
                <a:lnTo>
                  <a:pt x="1959696" y="385234"/>
                </a:lnTo>
                <a:lnTo>
                  <a:pt x="1967427" y="357003"/>
                </a:lnTo>
                <a:lnTo>
                  <a:pt x="1975157" y="353425"/>
                </a:lnTo>
                <a:lnTo>
                  <a:pt x="1982887" y="339889"/>
                </a:lnTo>
                <a:lnTo>
                  <a:pt x="1990618" y="367477"/>
                </a:lnTo>
                <a:lnTo>
                  <a:pt x="1998348" y="353882"/>
                </a:lnTo>
                <a:lnTo>
                  <a:pt x="2006078" y="346129"/>
                </a:lnTo>
                <a:lnTo>
                  <a:pt x="2013809" y="323581"/>
                </a:lnTo>
                <a:lnTo>
                  <a:pt x="2021539" y="351720"/>
                </a:lnTo>
                <a:lnTo>
                  <a:pt x="2044730" y="374565"/>
                </a:lnTo>
                <a:lnTo>
                  <a:pt x="2052460" y="388963"/>
                </a:lnTo>
                <a:lnTo>
                  <a:pt x="2060191" y="368043"/>
                </a:lnTo>
                <a:lnTo>
                  <a:pt x="2067921" y="353728"/>
                </a:lnTo>
                <a:lnTo>
                  <a:pt x="2075651" y="358814"/>
                </a:lnTo>
                <a:lnTo>
                  <a:pt x="2083382" y="356366"/>
                </a:lnTo>
                <a:lnTo>
                  <a:pt x="2091112" y="383010"/>
                </a:lnTo>
                <a:lnTo>
                  <a:pt x="2098842" y="364066"/>
                </a:lnTo>
                <a:lnTo>
                  <a:pt x="2106573" y="378391"/>
                </a:lnTo>
                <a:lnTo>
                  <a:pt x="2114303" y="381240"/>
                </a:lnTo>
                <a:lnTo>
                  <a:pt x="2122033" y="346002"/>
                </a:lnTo>
                <a:lnTo>
                  <a:pt x="2129764" y="324567"/>
                </a:lnTo>
                <a:lnTo>
                  <a:pt x="2137494" y="275324"/>
                </a:lnTo>
                <a:lnTo>
                  <a:pt x="2145224" y="49130"/>
                </a:lnTo>
                <a:lnTo>
                  <a:pt x="2152955" y="70321"/>
                </a:lnTo>
                <a:lnTo>
                  <a:pt x="2168416" y="257333"/>
                </a:lnTo>
                <a:lnTo>
                  <a:pt x="2183876" y="147056"/>
                </a:lnTo>
                <a:lnTo>
                  <a:pt x="2191607" y="138957"/>
                </a:lnTo>
                <a:lnTo>
                  <a:pt x="2199337" y="144387"/>
                </a:lnTo>
                <a:lnTo>
                  <a:pt x="2214798" y="204220"/>
                </a:lnTo>
                <a:lnTo>
                  <a:pt x="2222528" y="189661"/>
                </a:lnTo>
                <a:lnTo>
                  <a:pt x="2237989" y="188366"/>
                </a:lnTo>
                <a:lnTo>
                  <a:pt x="2245719" y="183781"/>
                </a:lnTo>
                <a:lnTo>
                  <a:pt x="2253449" y="145710"/>
                </a:lnTo>
                <a:lnTo>
                  <a:pt x="2261180" y="131780"/>
                </a:lnTo>
                <a:lnTo>
                  <a:pt x="2268910" y="132444"/>
                </a:lnTo>
                <a:lnTo>
                  <a:pt x="2292101" y="128819"/>
                </a:lnTo>
                <a:lnTo>
                  <a:pt x="2299831" y="130844"/>
                </a:lnTo>
                <a:lnTo>
                  <a:pt x="2315305" y="131078"/>
                </a:lnTo>
                <a:lnTo>
                  <a:pt x="2323035" y="130839"/>
                </a:lnTo>
                <a:lnTo>
                  <a:pt x="2330765" y="128281"/>
                </a:lnTo>
                <a:lnTo>
                  <a:pt x="2338496" y="71250"/>
                </a:lnTo>
                <a:lnTo>
                  <a:pt x="2346226" y="130730"/>
                </a:lnTo>
                <a:lnTo>
                  <a:pt x="2353957" y="159092"/>
                </a:lnTo>
                <a:lnTo>
                  <a:pt x="2361687" y="142343"/>
                </a:lnTo>
                <a:lnTo>
                  <a:pt x="2369417" y="131634"/>
                </a:lnTo>
                <a:lnTo>
                  <a:pt x="2377148" y="132200"/>
                </a:lnTo>
                <a:lnTo>
                  <a:pt x="2384878" y="135143"/>
                </a:lnTo>
                <a:lnTo>
                  <a:pt x="2392608" y="134257"/>
                </a:lnTo>
                <a:lnTo>
                  <a:pt x="2400339" y="130769"/>
                </a:lnTo>
                <a:lnTo>
                  <a:pt x="2408069" y="79870"/>
                </a:lnTo>
                <a:lnTo>
                  <a:pt x="2415799" y="77516"/>
                </a:lnTo>
                <a:lnTo>
                  <a:pt x="2423530" y="71456"/>
                </a:lnTo>
                <a:lnTo>
                  <a:pt x="2431260" y="79069"/>
                </a:lnTo>
                <a:lnTo>
                  <a:pt x="2438990" y="227257"/>
                </a:lnTo>
                <a:lnTo>
                  <a:pt x="2446721" y="548417"/>
                </a:lnTo>
                <a:lnTo>
                  <a:pt x="3003310" y="548426"/>
                </a:lnTo>
              </a:path>
            </a:pathLst>
          </a:custGeom>
          <a:ln w="19261">
            <a:solidFill>
              <a:srgbClr val="0000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487736" y="3322208"/>
            <a:ext cx="3067685" cy="700405"/>
          </a:xfrm>
          <a:custGeom>
            <a:avLst/>
            <a:gdLst/>
            <a:ahLst/>
            <a:cxnLst/>
            <a:rect l="l" t="t" r="r" b="b"/>
            <a:pathLst>
              <a:path w="3067684" h="700404">
                <a:moveTo>
                  <a:pt x="0" y="700288"/>
                </a:moveTo>
                <a:lnTo>
                  <a:pt x="1266186" y="700240"/>
                </a:lnTo>
                <a:lnTo>
                  <a:pt x="1273916" y="321528"/>
                </a:lnTo>
                <a:lnTo>
                  <a:pt x="1281646" y="41309"/>
                </a:lnTo>
                <a:lnTo>
                  <a:pt x="1289377" y="0"/>
                </a:lnTo>
                <a:lnTo>
                  <a:pt x="1297107" y="41990"/>
                </a:lnTo>
                <a:lnTo>
                  <a:pt x="1304837" y="66645"/>
                </a:lnTo>
                <a:lnTo>
                  <a:pt x="1312568" y="73759"/>
                </a:lnTo>
                <a:lnTo>
                  <a:pt x="1320298" y="13817"/>
                </a:lnTo>
                <a:lnTo>
                  <a:pt x="1335759" y="46394"/>
                </a:lnTo>
                <a:lnTo>
                  <a:pt x="1343489" y="44276"/>
                </a:lnTo>
                <a:lnTo>
                  <a:pt x="1351219" y="53393"/>
                </a:lnTo>
                <a:lnTo>
                  <a:pt x="1358950" y="106234"/>
                </a:lnTo>
                <a:lnTo>
                  <a:pt x="1366680" y="101470"/>
                </a:lnTo>
                <a:lnTo>
                  <a:pt x="1374410" y="90028"/>
                </a:lnTo>
                <a:lnTo>
                  <a:pt x="1382141" y="93367"/>
                </a:lnTo>
                <a:lnTo>
                  <a:pt x="1389871" y="105207"/>
                </a:lnTo>
                <a:lnTo>
                  <a:pt x="1397601" y="133585"/>
                </a:lnTo>
                <a:lnTo>
                  <a:pt x="1413062" y="134882"/>
                </a:lnTo>
                <a:lnTo>
                  <a:pt x="1420792" y="148263"/>
                </a:lnTo>
                <a:lnTo>
                  <a:pt x="1428523" y="174134"/>
                </a:lnTo>
                <a:lnTo>
                  <a:pt x="1436253" y="179184"/>
                </a:lnTo>
                <a:lnTo>
                  <a:pt x="1443983" y="206524"/>
                </a:lnTo>
                <a:lnTo>
                  <a:pt x="1451714" y="190533"/>
                </a:lnTo>
                <a:lnTo>
                  <a:pt x="1459444" y="171036"/>
                </a:lnTo>
                <a:lnTo>
                  <a:pt x="1467174" y="140584"/>
                </a:lnTo>
                <a:lnTo>
                  <a:pt x="1474905" y="159327"/>
                </a:lnTo>
                <a:lnTo>
                  <a:pt x="1482635" y="146401"/>
                </a:lnTo>
                <a:lnTo>
                  <a:pt x="1490365" y="150805"/>
                </a:lnTo>
                <a:lnTo>
                  <a:pt x="1498096" y="160497"/>
                </a:lnTo>
                <a:lnTo>
                  <a:pt x="1505826" y="184934"/>
                </a:lnTo>
                <a:lnTo>
                  <a:pt x="1513556" y="226283"/>
                </a:lnTo>
                <a:lnTo>
                  <a:pt x="1521287" y="217425"/>
                </a:lnTo>
                <a:lnTo>
                  <a:pt x="1529017" y="190234"/>
                </a:lnTo>
                <a:lnTo>
                  <a:pt x="1536747" y="199142"/>
                </a:lnTo>
                <a:lnTo>
                  <a:pt x="1544478" y="201270"/>
                </a:lnTo>
                <a:lnTo>
                  <a:pt x="1552208" y="206696"/>
                </a:lnTo>
                <a:lnTo>
                  <a:pt x="1559939" y="163423"/>
                </a:lnTo>
                <a:lnTo>
                  <a:pt x="1575399" y="162050"/>
                </a:lnTo>
                <a:lnTo>
                  <a:pt x="1583130" y="207306"/>
                </a:lnTo>
                <a:lnTo>
                  <a:pt x="1590860" y="294832"/>
                </a:lnTo>
                <a:lnTo>
                  <a:pt x="1598590" y="463444"/>
                </a:lnTo>
                <a:lnTo>
                  <a:pt x="1606321" y="484159"/>
                </a:lnTo>
                <a:lnTo>
                  <a:pt x="1614051" y="469055"/>
                </a:lnTo>
                <a:lnTo>
                  <a:pt x="1621781" y="524454"/>
                </a:lnTo>
                <a:lnTo>
                  <a:pt x="1629512" y="546803"/>
                </a:lnTo>
                <a:lnTo>
                  <a:pt x="1637242" y="558881"/>
                </a:lnTo>
                <a:lnTo>
                  <a:pt x="1644972" y="528834"/>
                </a:lnTo>
                <a:lnTo>
                  <a:pt x="1652703" y="565786"/>
                </a:lnTo>
                <a:lnTo>
                  <a:pt x="1660433" y="576349"/>
                </a:lnTo>
                <a:lnTo>
                  <a:pt x="1668163" y="568643"/>
                </a:lnTo>
                <a:lnTo>
                  <a:pt x="1675894" y="593993"/>
                </a:lnTo>
                <a:lnTo>
                  <a:pt x="1683624" y="626474"/>
                </a:lnTo>
                <a:lnTo>
                  <a:pt x="1699085" y="566639"/>
                </a:lnTo>
                <a:lnTo>
                  <a:pt x="1714545" y="529896"/>
                </a:lnTo>
                <a:lnTo>
                  <a:pt x="1722276" y="556888"/>
                </a:lnTo>
                <a:lnTo>
                  <a:pt x="1730006" y="541383"/>
                </a:lnTo>
                <a:lnTo>
                  <a:pt x="1737736" y="558992"/>
                </a:lnTo>
                <a:lnTo>
                  <a:pt x="1745467" y="568397"/>
                </a:lnTo>
                <a:lnTo>
                  <a:pt x="1760927" y="606827"/>
                </a:lnTo>
                <a:lnTo>
                  <a:pt x="1768658" y="600162"/>
                </a:lnTo>
                <a:lnTo>
                  <a:pt x="1776388" y="604725"/>
                </a:lnTo>
                <a:lnTo>
                  <a:pt x="1784118" y="603626"/>
                </a:lnTo>
                <a:lnTo>
                  <a:pt x="1791849" y="574849"/>
                </a:lnTo>
                <a:lnTo>
                  <a:pt x="1799579" y="609568"/>
                </a:lnTo>
                <a:lnTo>
                  <a:pt x="1807309" y="587527"/>
                </a:lnTo>
                <a:lnTo>
                  <a:pt x="1815040" y="523649"/>
                </a:lnTo>
                <a:lnTo>
                  <a:pt x="1822770" y="568652"/>
                </a:lnTo>
                <a:lnTo>
                  <a:pt x="1830500" y="534682"/>
                </a:lnTo>
                <a:lnTo>
                  <a:pt x="1838231" y="540462"/>
                </a:lnTo>
                <a:lnTo>
                  <a:pt x="1845961" y="569790"/>
                </a:lnTo>
                <a:lnTo>
                  <a:pt x="1853691" y="562684"/>
                </a:lnTo>
                <a:lnTo>
                  <a:pt x="1861422" y="572788"/>
                </a:lnTo>
                <a:lnTo>
                  <a:pt x="1869152" y="565004"/>
                </a:lnTo>
                <a:lnTo>
                  <a:pt x="1876882" y="567277"/>
                </a:lnTo>
                <a:lnTo>
                  <a:pt x="1884613" y="573884"/>
                </a:lnTo>
                <a:lnTo>
                  <a:pt x="1892343" y="569840"/>
                </a:lnTo>
                <a:lnTo>
                  <a:pt x="1900073" y="556146"/>
                </a:lnTo>
                <a:lnTo>
                  <a:pt x="1907804" y="462804"/>
                </a:lnTo>
                <a:lnTo>
                  <a:pt x="1915534" y="418737"/>
                </a:lnTo>
                <a:lnTo>
                  <a:pt x="1923264" y="452272"/>
                </a:lnTo>
                <a:lnTo>
                  <a:pt x="1930995" y="355897"/>
                </a:lnTo>
                <a:lnTo>
                  <a:pt x="1938725" y="240313"/>
                </a:lnTo>
                <a:lnTo>
                  <a:pt x="1946456" y="306312"/>
                </a:lnTo>
                <a:lnTo>
                  <a:pt x="1954186" y="299668"/>
                </a:lnTo>
                <a:lnTo>
                  <a:pt x="1961916" y="268666"/>
                </a:lnTo>
                <a:lnTo>
                  <a:pt x="1969647" y="273376"/>
                </a:lnTo>
                <a:lnTo>
                  <a:pt x="1977377" y="225476"/>
                </a:lnTo>
                <a:lnTo>
                  <a:pt x="1985107" y="210139"/>
                </a:lnTo>
                <a:lnTo>
                  <a:pt x="1992838" y="173773"/>
                </a:lnTo>
                <a:lnTo>
                  <a:pt x="2000568" y="207910"/>
                </a:lnTo>
                <a:lnTo>
                  <a:pt x="2008298" y="216283"/>
                </a:lnTo>
                <a:lnTo>
                  <a:pt x="2016029" y="200177"/>
                </a:lnTo>
                <a:lnTo>
                  <a:pt x="2023759" y="192282"/>
                </a:lnTo>
                <a:lnTo>
                  <a:pt x="2031489" y="231698"/>
                </a:lnTo>
                <a:lnTo>
                  <a:pt x="2039220" y="190317"/>
                </a:lnTo>
                <a:lnTo>
                  <a:pt x="2054680" y="146067"/>
                </a:lnTo>
                <a:lnTo>
                  <a:pt x="2062411" y="207699"/>
                </a:lnTo>
                <a:lnTo>
                  <a:pt x="2077871" y="260322"/>
                </a:lnTo>
                <a:lnTo>
                  <a:pt x="2085602" y="206724"/>
                </a:lnTo>
                <a:lnTo>
                  <a:pt x="2101062" y="162651"/>
                </a:lnTo>
                <a:lnTo>
                  <a:pt x="2108793" y="154375"/>
                </a:lnTo>
                <a:lnTo>
                  <a:pt x="2116523" y="113553"/>
                </a:lnTo>
                <a:lnTo>
                  <a:pt x="2131984" y="186545"/>
                </a:lnTo>
                <a:lnTo>
                  <a:pt x="2139714" y="210525"/>
                </a:lnTo>
                <a:lnTo>
                  <a:pt x="2147444" y="225158"/>
                </a:lnTo>
                <a:lnTo>
                  <a:pt x="2155175" y="188748"/>
                </a:lnTo>
                <a:lnTo>
                  <a:pt x="2162905" y="208531"/>
                </a:lnTo>
                <a:lnTo>
                  <a:pt x="2170635" y="175101"/>
                </a:lnTo>
                <a:lnTo>
                  <a:pt x="2178366" y="177537"/>
                </a:lnTo>
                <a:lnTo>
                  <a:pt x="2186096" y="175596"/>
                </a:lnTo>
                <a:lnTo>
                  <a:pt x="2193826" y="194908"/>
                </a:lnTo>
                <a:lnTo>
                  <a:pt x="2201557" y="261176"/>
                </a:lnTo>
                <a:lnTo>
                  <a:pt x="2209287" y="581423"/>
                </a:lnTo>
                <a:lnTo>
                  <a:pt x="2217017" y="700245"/>
                </a:lnTo>
                <a:lnTo>
                  <a:pt x="3067373" y="700280"/>
                </a:lnTo>
              </a:path>
            </a:pathLst>
          </a:custGeom>
          <a:ln w="19261">
            <a:solidFill>
              <a:srgbClr val="007F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483898" y="3310766"/>
            <a:ext cx="2998470" cy="711835"/>
          </a:xfrm>
          <a:custGeom>
            <a:avLst/>
            <a:gdLst/>
            <a:ahLst/>
            <a:cxnLst/>
            <a:rect l="l" t="t" r="r" b="b"/>
            <a:pathLst>
              <a:path w="2998470" h="711835">
                <a:moveTo>
                  <a:pt x="0" y="711729"/>
                </a:moveTo>
                <a:lnTo>
                  <a:pt x="1586968" y="711658"/>
                </a:lnTo>
                <a:lnTo>
                  <a:pt x="1594699" y="572589"/>
                </a:lnTo>
                <a:lnTo>
                  <a:pt x="1602429" y="249652"/>
                </a:lnTo>
                <a:lnTo>
                  <a:pt x="1610159" y="180694"/>
                </a:lnTo>
                <a:lnTo>
                  <a:pt x="1617890" y="226983"/>
                </a:lnTo>
                <a:lnTo>
                  <a:pt x="1625620" y="99184"/>
                </a:lnTo>
                <a:lnTo>
                  <a:pt x="1641081" y="83646"/>
                </a:lnTo>
                <a:lnTo>
                  <a:pt x="1648811" y="82401"/>
                </a:lnTo>
                <a:lnTo>
                  <a:pt x="1656541" y="50324"/>
                </a:lnTo>
                <a:lnTo>
                  <a:pt x="1664272" y="47807"/>
                </a:lnTo>
                <a:lnTo>
                  <a:pt x="1672002" y="82773"/>
                </a:lnTo>
                <a:lnTo>
                  <a:pt x="1679733" y="62099"/>
                </a:lnTo>
                <a:lnTo>
                  <a:pt x="1687463" y="9078"/>
                </a:lnTo>
                <a:lnTo>
                  <a:pt x="1695193" y="24423"/>
                </a:lnTo>
                <a:lnTo>
                  <a:pt x="1702924" y="55486"/>
                </a:lnTo>
                <a:lnTo>
                  <a:pt x="1710654" y="100571"/>
                </a:lnTo>
                <a:lnTo>
                  <a:pt x="1718384" y="109842"/>
                </a:lnTo>
                <a:lnTo>
                  <a:pt x="1726115" y="73566"/>
                </a:lnTo>
                <a:lnTo>
                  <a:pt x="1733845" y="69585"/>
                </a:lnTo>
                <a:lnTo>
                  <a:pt x="1749306" y="49489"/>
                </a:lnTo>
                <a:lnTo>
                  <a:pt x="1757036" y="58388"/>
                </a:lnTo>
                <a:lnTo>
                  <a:pt x="1764766" y="54369"/>
                </a:lnTo>
                <a:lnTo>
                  <a:pt x="1772497" y="32603"/>
                </a:lnTo>
                <a:lnTo>
                  <a:pt x="1780227" y="0"/>
                </a:lnTo>
                <a:lnTo>
                  <a:pt x="1787957" y="54459"/>
                </a:lnTo>
                <a:lnTo>
                  <a:pt x="1795688" y="122311"/>
                </a:lnTo>
                <a:lnTo>
                  <a:pt x="1803418" y="53573"/>
                </a:lnTo>
                <a:lnTo>
                  <a:pt x="1811148" y="46497"/>
                </a:lnTo>
                <a:lnTo>
                  <a:pt x="1818879" y="84931"/>
                </a:lnTo>
                <a:lnTo>
                  <a:pt x="1826609" y="36224"/>
                </a:lnTo>
                <a:lnTo>
                  <a:pt x="1834339" y="77791"/>
                </a:lnTo>
                <a:lnTo>
                  <a:pt x="1842070" y="74414"/>
                </a:lnTo>
                <a:lnTo>
                  <a:pt x="1849800" y="50837"/>
                </a:lnTo>
                <a:lnTo>
                  <a:pt x="1857530" y="45354"/>
                </a:lnTo>
                <a:lnTo>
                  <a:pt x="1865261" y="32410"/>
                </a:lnTo>
                <a:lnTo>
                  <a:pt x="1872991" y="63807"/>
                </a:lnTo>
                <a:lnTo>
                  <a:pt x="1888452" y="78536"/>
                </a:lnTo>
                <a:lnTo>
                  <a:pt x="1896182" y="44738"/>
                </a:lnTo>
                <a:lnTo>
                  <a:pt x="1903912" y="55614"/>
                </a:lnTo>
                <a:lnTo>
                  <a:pt x="1911643" y="214236"/>
                </a:lnTo>
                <a:lnTo>
                  <a:pt x="1919373" y="272586"/>
                </a:lnTo>
                <a:lnTo>
                  <a:pt x="1927103" y="287467"/>
                </a:lnTo>
                <a:lnTo>
                  <a:pt x="1942564" y="611480"/>
                </a:lnTo>
                <a:lnTo>
                  <a:pt x="1950294" y="647748"/>
                </a:lnTo>
                <a:lnTo>
                  <a:pt x="1958025" y="637451"/>
                </a:lnTo>
                <a:lnTo>
                  <a:pt x="1965755" y="672539"/>
                </a:lnTo>
                <a:lnTo>
                  <a:pt x="1973485" y="671398"/>
                </a:lnTo>
                <a:lnTo>
                  <a:pt x="1981216" y="676623"/>
                </a:lnTo>
                <a:lnTo>
                  <a:pt x="1988946" y="685084"/>
                </a:lnTo>
                <a:lnTo>
                  <a:pt x="1996676" y="683151"/>
                </a:lnTo>
                <a:lnTo>
                  <a:pt x="2004407" y="658604"/>
                </a:lnTo>
                <a:lnTo>
                  <a:pt x="2012137" y="645460"/>
                </a:lnTo>
                <a:lnTo>
                  <a:pt x="2019867" y="639902"/>
                </a:lnTo>
                <a:lnTo>
                  <a:pt x="2027598" y="651455"/>
                </a:lnTo>
                <a:lnTo>
                  <a:pt x="2035328" y="648205"/>
                </a:lnTo>
                <a:lnTo>
                  <a:pt x="2043058" y="671338"/>
                </a:lnTo>
                <a:lnTo>
                  <a:pt x="2050789" y="675622"/>
                </a:lnTo>
                <a:lnTo>
                  <a:pt x="2066250" y="675097"/>
                </a:lnTo>
                <a:lnTo>
                  <a:pt x="2073980" y="668723"/>
                </a:lnTo>
                <a:lnTo>
                  <a:pt x="2081710" y="659762"/>
                </a:lnTo>
                <a:lnTo>
                  <a:pt x="2089441" y="661912"/>
                </a:lnTo>
                <a:lnTo>
                  <a:pt x="2097171" y="711726"/>
                </a:lnTo>
                <a:lnTo>
                  <a:pt x="2998052" y="711729"/>
                </a:lnTo>
              </a:path>
            </a:pathLst>
          </a:custGeom>
          <a:ln w="1926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462943" y="3134920"/>
            <a:ext cx="0" cy="887730"/>
          </a:xfrm>
          <a:custGeom>
            <a:avLst/>
            <a:gdLst/>
            <a:ahLst/>
            <a:cxnLst/>
            <a:rect l="l" t="t" r="r" b="b"/>
            <a:pathLst>
              <a:path h="887729">
                <a:moveTo>
                  <a:pt x="0" y="887576"/>
                </a:moveTo>
                <a:lnTo>
                  <a:pt x="0" y="0"/>
                </a:lnTo>
              </a:path>
            </a:pathLst>
          </a:custGeom>
          <a:ln w="10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0555105" y="3134920"/>
            <a:ext cx="0" cy="887730"/>
          </a:xfrm>
          <a:custGeom>
            <a:avLst/>
            <a:gdLst/>
            <a:ahLst/>
            <a:cxnLst/>
            <a:rect l="l" t="t" r="r" b="b"/>
            <a:pathLst>
              <a:path h="887729">
                <a:moveTo>
                  <a:pt x="0" y="887576"/>
                </a:moveTo>
                <a:lnTo>
                  <a:pt x="0" y="0"/>
                </a:lnTo>
              </a:path>
            </a:pathLst>
          </a:custGeom>
          <a:ln w="10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462943" y="4022497"/>
            <a:ext cx="3092450" cy="0"/>
          </a:xfrm>
          <a:custGeom>
            <a:avLst/>
            <a:gdLst/>
            <a:ahLst/>
            <a:cxnLst/>
            <a:rect l="l" t="t" r="r" b="b"/>
            <a:pathLst>
              <a:path w="3092450">
                <a:moveTo>
                  <a:pt x="0" y="0"/>
                </a:moveTo>
                <a:lnTo>
                  <a:pt x="3092161" y="0"/>
                </a:lnTo>
              </a:path>
            </a:pathLst>
          </a:custGeom>
          <a:ln w="10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462943" y="3134920"/>
            <a:ext cx="3092450" cy="0"/>
          </a:xfrm>
          <a:custGeom>
            <a:avLst/>
            <a:gdLst/>
            <a:ahLst/>
            <a:cxnLst/>
            <a:rect l="l" t="t" r="r" b="b"/>
            <a:pathLst>
              <a:path w="3092450">
                <a:moveTo>
                  <a:pt x="0" y="0"/>
                </a:moveTo>
                <a:lnTo>
                  <a:pt x="3092161" y="0"/>
                </a:lnTo>
              </a:path>
            </a:pathLst>
          </a:custGeom>
          <a:ln w="10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8174391" y="4439563"/>
            <a:ext cx="205740" cy="2108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" dirty="0">
                <a:latin typeface="Arial"/>
                <a:cs typeface="Arial"/>
              </a:rPr>
              <a:t>T1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9086070" y="4552423"/>
            <a:ext cx="231140" cy="0"/>
          </a:xfrm>
          <a:custGeom>
            <a:avLst/>
            <a:gdLst/>
            <a:ahLst/>
            <a:cxnLst/>
            <a:rect l="l" t="t" r="r" b="b"/>
            <a:pathLst>
              <a:path w="231140">
                <a:moveTo>
                  <a:pt x="0" y="0"/>
                </a:moveTo>
                <a:lnTo>
                  <a:pt x="231139" y="0"/>
                </a:lnTo>
              </a:path>
            </a:pathLst>
          </a:custGeom>
          <a:ln w="19261">
            <a:solidFill>
              <a:srgbClr val="007F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651130" y="4552423"/>
            <a:ext cx="231140" cy="0"/>
          </a:xfrm>
          <a:custGeom>
            <a:avLst/>
            <a:gdLst/>
            <a:ahLst/>
            <a:cxnLst/>
            <a:rect l="l" t="t" r="r" b="b"/>
            <a:pathLst>
              <a:path w="231140">
                <a:moveTo>
                  <a:pt x="0" y="0"/>
                </a:moveTo>
                <a:lnTo>
                  <a:pt x="231139" y="0"/>
                </a:lnTo>
              </a:path>
            </a:pathLst>
          </a:custGeom>
          <a:ln w="1926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9869570" y="4439563"/>
            <a:ext cx="205740" cy="2108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" dirty="0">
                <a:latin typeface="Arial"/>
                <a:cs typeface="Arial"/>
              </a:rPr>
              <a:t>T4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6807568" y="4952962"/>
            <a:ext cx="4114800" cy="1828800"/>
          </a:xfrm>
          <a:custGeom>
            <a:avLst/>
            <a:gdLst/>
            <a:ahLst/>
            <a:cxnLst/>
            <a:rect l="l" t="t" r="r" b="b"/>
            <a:pathLst>
              <a:path w="4114800" h="1828800">
                <a:moveTo>
                  <a:pt x="0" y="1828800"/>
                </a:moveTo>
                <a:lnTo>
                  <a:pt x="4114800" y="1828800"/>
                </a:lnTo>
                <a:lnTo>
                  <a:pt x="4114800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602435" y="5172418"/>
            <a:ext cx="3058795" cy="878205"/>
          </a:xfrm>
          <a:custGeom>
            <a:avLst/>
            <a:gdLst/>
            <a:ahLst/>
            <a:cxnLst/>
            <a:rect l="l" t="t" r="r" b="b"/>
            <a:pathLst>
              <a:path w="3058795" h="878204">
                <a:moveTo>
                  <a:pt x="0" y="877824"/>
                </a:moveTo>
                <a:lnTo>
                  <a:pt x="3058185" y="877824"/>
                </a:lnTo>
                <a:lnTo>
                  <a:pt x="3058185" y="0"/>
                </a:lnTo>
                <a:lnTo>
                  <a:pt x="0" y="0"/>
                </a:lnTo>
                <a:lnTo>
                  <a:pt x="0" y="877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602435" y="6050241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45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602435" y="6050241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45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7547368" y="608346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8366976" y="6050241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45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366976" y="6050241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45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8311921" y="608346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9131528" y="6050241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45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131528" y="6050241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45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896068" y="6050241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45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896068" y="6050241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45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9798634" y="6083465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10660621" y="6050241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45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0660621" y="6050241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45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10563187" y="6083465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8593810" y="6083465"/>
            <a:ext cx="1076325" cy="400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1200" dirty="0">
                <a:latin typeface="Arial"/>
                <a:cs typeface="Arial"/>
              </a:rPr>
              <a:t>Time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(seconds)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7602435" y="6050241"/>
            <a:ext cx="3058795" cy="0"/>
          </a:xfrm>
          <a:custGeom>
            <a:avLst/>
            <a:gdLst/>
            <a:ahLst/>
            <a:cxnLst/>
            <a:rect l="l" t="t" r="r" b="b"/>
            <a:pathLst>
              <a:path w="3058795">
                <a:moveTo>
                  <a:pt x="0" y="0"/>
                </a:moveTo>
                <a:lnTo>
                  <a:pt x="3058185" y="0"/>
                </a:lnTo>
              </a:path>
            </a:pathLst>
          </a:custGeom>
          <a:ln w="10160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557985" y="6050241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4445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557985" y="6050241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602435" y="5830785"/>
            <a:ext cx="3058795" cy="0"/>
          </a:xfrm>
          <a:custGeom>
            <a:avLst/>
            <a:gdLst/>
            <a:ahLst/>
            <a:cxnLst/>
            <a:rect l="l" t="t" r="r" b="b"/>
            <a:pathLst>
              <a:path w="3058795">
                <a:moveTo>
                  <a:pt x="0" y="0"/>
                </a:moveTo>
                <a:lnTo>
                  <a:pt x="3058185" y="0"/>
                </a:lnTo>
              </a:path>
            </a:pathLst>
          </a:custGeom>
          <a:ln w="10160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557985" y="5830785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4445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557985" y="5830785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602435" y="5611329"/>
            <a:ext cx="3058795" cy="0"/>
          </a:xfrm>
          <a:custGeom>
            <a:avLst/>
            <a:gdLst/>
            <a:ahLst/>
            <a:cxnLst/>
            <a:rect l="l" t="t" r="r" b="b"/>
            <a:pathLst>
              <a:path w="3058795">
                <a:moveTo>
                  <a:pt x="0" y="0"/>
                </a:moveTo>
                <a:lnTo>
                  <a:pt x="3058185" y="0"/>
                </a:lnTo>
              </a:path>
            </a:pathLst>
          </a:custGeom>
          <a:ln w="10160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557985" y="561132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4445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557985" y="5611329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602435" y="5391873"/>
            <a:ext cx="3058795" cy="0"/>
          </a:xfrm>
          <a:custGeom>
            <a:avLst/>
            <a:gdLst/>
            <a:ahLst/>
            <a:cxnLst/>
            <a:rect l="l" t="t" r="r" b="b"/>
            <a:pathLst>
              <a:path w="3058795">
                <a:moveTo>
                  <a:pt x="0" y="0"/>
                </a:moveTo>
                <a:lnTo>
                  <a:pt x="3058185" y="0"/>
                </a:lnTo>
              </a:path>
            </a:pathLst>
          </a:custGeom>
          <a:ln w="10160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557985" y="5391873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4445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557985" y="5391873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602435" y="5172418"/>
            <a:ext cx="3058795" cy="0"/>
          </a:xfrm>
          <a:custGeom>
            <a:avLst/>
            <a:gdLst/>
            <a:ahLst/>
            <a:cxnLst/>
            <a:rect l="l" t="t" r="r" b="b"/>
            <a:pathLst>
              <a:path w="3058795">
                <a:moveTo>
                  <a:pt x="0" y="0"/>
                </a:moveTo>
                <a:lnTo>
                  <a:pt x="3058185" y="0"/>
                </a:lnTo>
              </a:path>
            </a:pathLst>
          </a:custGeom>
          <a:ln w="10160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557985" y="5172418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44450" y="0"/>
                </a:moveTo>
                <a:lnTo>
                  <a:pt x="0" y="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557985" y="5172418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>
                <a:moveTo>
                  <a:pt x="44450" y="0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 txBox="1"/>
          <p:nvPr/>
        </p:nvSpPr>
        <p:spPr>
          <a:xfrm>
            <a:off x="7331367" y="5025453"/>
            <a:ext cx="194945" cy="11226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1200" spc="-5" dirty="0"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  <a:p>
            <a:pPr marL="84455" algn="ctr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6970183" y="5340258"/>
            <a:ext cx="342900" cy="8051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algn="ctr">
              <a:lnSpc>
                <a:spcPts val="1195"/>
              </a:lnSpc>
            </a:pPr>
            <a:r>
              <a:rPr sz="1200" dirty="0">
                <a:latin typeface="Arial"/>
                <a:cs typeface="Arial"/>
              </a:rPr>
              <a:t>Throughput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370"/>
              </a:lnSpc>
            </a:pPr>
            <a:r>
              <a:rPr sz="1200" dirty="0">
                <a:latin typeface="Arial"/>
                <a:cs typeface="Arial"/>
              </a:rPr>
              <a:t>(Gbps)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7602659" y="5247589"/>
            <a:ext cx="3058160" cy="803275"/>
          </a:xfrm>
          <a:custGeom>
            <a:avLst/>
            <a:gdLst/>
            <a:ahLst/>
            <a:cxnLst/>
            <a:rect l="l" t="t" r="r" b="b"/>
            <a:pathLst>
              <a:path w="3058159" h="803275">
                <a:moveTo>
                  <a:pt x="0" y="802652"/>
                </a:moveTo>
                <a:lnTo>
                  <a:pt x="619052" y="802645"/>
                </a:lnTo>
                <a:lnTo>
                  <a:pt x="626698" y="177901"/>
                </a:lnTo>
                <a:lnTo>
                  <a:pt x="634343" y="19049"/>
                </a:lnTo>
                <a:lnTo>
                  <a:pt x="641989" y="53835"/>
                </a:lnTo>
                <a:lnTo>
                  <a:pt x="649634" y="69595"/>
                </a:lnTo>
                <a:lnTo>
                  <a:pt x="657279" y="49822"/>
                </a:lnTo>
                <a:lnTo>
                  <a:pt x="664925" y="70840"/>
                </a:lnTo>
                <a:lnTo>
                  <a:pt x="672570" y="85991"/>
                </a:lnTo>
                <a:lnTo>
                  <a:pt x="680216" y="97294"/>
                </a:lnTo>
                <a:lnTo>
                  <a:pt x="695519" y="57696"/>
                </a:lnTo>
                <a:lnTo>
                  <a:pt x="703152" y="41935"/>
                </a:lnTo>
                <a:lnTo>
                  <a:pt x="710810" y="83629"/>
                </a:lnTo>
                <a:lnTo>
                  <a:pt x="718443" y="85305"/>
                </a:lnTo>
                <a:lnTo>
                  <a:pt x="726088" y="96672"/>
                </a:lnTo>
                <a:lnTo>
                  <a:pt x="741379" y="26860"/>
                </a:lnTo>
                <a:lnTo>
                  <a:pt x="749037" y="66636"/>
                </a:lnTo>
                <a:lnTo>
                  <a:pt x="756682" y="70053"/>
                </a:lnTo>
                <a:lnTo>
                  <a:pt x="764315" y="55765"/>
                </a:lnTo>
                <a:lnTo>
                  <a:pt x="771973" y="63880"/>
                </a:lnTo>
                <a:lnTo>
                  <a:pt x="779619" y="22021"/>
                </a:lnTo>
                <a:lnTo>
                  <a:pt x="787264" y="38188"/>
                </a:lnTo>
                <a:lnTo>
                  <a:pt x="794909" y="58267"/>
                </a:lnTo>
                <a:lnTo>
                  <a:pt x="802555" y="41948"/>
                </a:lnTo>
                <a:lnTo>
                  <a:pt x="810200" y="46672"/>
                </a:lnTo>
                <a:lnTo>
                  <a:pt x="817833" y="5473"/>
                </a:lnTo>
                <a:lnTo>
                  <a:pt x="825491" y="30937"/>
                </a:lnTo>
                <a:lnTo>
                  <a:pt x="833124" y="45719"/>
                </a:lnTo>
                <a:lnTo>
                  <a:pt x="840782" y="40538"/>
                </a:lnTo>
                <a:lnTo>
                  <a:pt x="848427" y="11582"/>
                </a:lnTo>
                <a:lnTo>
                  <a:pt x="856073" y="100368"/>
                </a:lnTo>
                <a:lnTo>
                  <a:pt x="863718" y="41592"/>
                </a:lnTo>
                <a:lnTo>
                  <a:pt x="871363" y="45707"/>
                </a:lnTo>
                <a:lnTo>
                  <a:pt x="879009" y="43611"/>
                </a:lnTo>
                <a:lnTo>
                  <a:pt x="886654" y="9042"/>
                </a:lnTo>
                <a:lnTo>
                  <a:pt x="901945" y="101130"/>
                </a:lnTo>
                <a:lnTo>
                  <a:pt x="909590" y="104952"/>
                </a:lnTo>
                <a:lnTo>
                  <a:pt x="917236" y="68745"/>
                </a:lnTo>
                <a:lnTo>
                  <a:pt x="924881" y="83489"/>
                </a:lnTo>
                <a:lnTo>
                  <a:pt x="932527" y="448871"/>
                </a:lnTo>
                <a:lnTo>
                  <a:pt x="940172" y="581235"/>
                </a:lnTo>
                <a:lnTo>
                  <a:pt x="947817" y="468040"/>
                </a:lnTo>
                <a:lnTo>
                  <a:pt x="955463" y="444624"/>
                </a:lnTo>
                <a:lnTo>
                  <a:pt x="963108" y="406238"/>
                </a:lnTo>
                <a:lnTo>
                  <a:pt x="970754" y="411902"/>
                </a:lnTo>
                <a:lnTo>
                  <a:pt x="978399" y="445006"/>
                </a:lnTo>
                <a:lnTo>
                  <a:pt x="986044" y="465292"/>
                </a:lnTo>
                <a:lnTo>
                  <a:pt x="993690" y="427236"/>
                </a:lnTo>
                <a:lnTo>
                  <a:pt x="1001335" y="412195"/>
                </a:lnTo>
                <a:lnTo>
                  <a:pt x="1008981" y="420262"/>
                </a:lnTo>
                <a:lnTo>
                  <a:pt x="1016626" y="363646"/>
                </a:lnTo>
                <a:lnTo>
                  <a:pt x="1024271" y="504266"/>
                </a:lnTo>
                <a:lnTo>
                  <a:pt x="1031917" y="394567"/>
                </a:lnTo>
                <a:lnTo>
                  <a:pt x="1039562" y="389313"/>
                </a:lnTo>
                <a:lnTo>
                  <a:pt x="1047208" y="427116"/>
                </a:lnTo>
                <a:lnTo>
                  <a:pt x="1054853" y="365124"/>
                </a:lnTo>
                <a:lnTo>
                  <a:pt x="1062498" y="454431"/>
                </a:lnTo>
                <a:lnTo>
                  <a:pt x="1070144" y="301873"/>
                </a:lnTo>
                <a:lnTo>
                  <a:pt x="1077789" y="450937"/>
                </a:lnTo>
                <a:lnTo>
                  <a:pt x="1085435" y="372028"/>
                </a:lnTo>
                <a:lnTo>
                  <a:pt x="1093080" y="392822"/>
                </a:lnTo>
                <a:lnTo>
                  <a:pt x="1100725" y="395142"/>
                </a:lnTo>
                <a:lnTo>
                  <a:pt x="1108371" y="425080"/>
                </a:lnTo>
                <a:lnTo>
                  <a:pt x="1116016" y="378475"/>
                </a:lnTo>
                <a:lnTo>
                  <a:pt x="1123662" y="427743"/>
                </a:lnTo>
                <a:lnTo>
                  <a:pt x="1131307" y="389007"/>
                </a:lnTo>
                <a:lnTo>
                  <a:pt x="1138952" y="390466"/>
                </a:lnTo>
                <a:lnTo>
                  <a:pt x="1146598" y="407730"/>
                </a:lnTo>
                <a:lnTo>
                  <a:pt x="1154243" y="394591"/>
                </a:lnTo>
                <a:lnTo>
                  <a:pt x="1161889" y="462385"/>
                </a:lnTo>
                <a:lnTo>
                  <a:pt x="1169534" y="398506"/>
                </a:lnTo>
                <a:lnTo>
                  <a:pt x="1177179" y="396416"/>
                </a:lnTo>
                <a:lnTo>
                  <a:pt x="1184825" y="387720"/>
                </a:lnTo>
                <a:lnTo>
                  <a:pt x="1200116" y="418461"/>
                </a:lnTo>
                <a:lnTo>
                  <a:pt x="1207761" y="381060"/>
                </a:lnTo>
                <a:lnTo>
                  <a:pt x="1215406" y="409046"/>
                </a:lnTo>
                <a:lnTo>
                  <a:pt x="1223052" y="411279"/>
                </a:lnTo>
                <a:lnTo>
                  <a:pt x="1230697" y="450237"/>
                </a:lnTo>
                <a:lnTo>
                  <a:pt x="1238343" y="530969"/>
                </a:lnTo>
                <a:lnTo>
                  <a:pt x="1245988" y="541252"/>
                </a:lnTo>
                <a:lnTo>
                  <a:pt x="1253633" y="520230"/>
                </a:lnTo>
                <a:lnTo>
                  <a:pt x="1261279" y="525006"/>
                </a:lnTo>
                <a:lnTo>
                  <a:pt x="1268924" y="556751"/>
                </a:lnTo>
                <a:lnTo>
                  <a:pt x="1276570" y="519946"/>
                </a:lnTo>
                <a:lnTo>
                  <a:pt x="1284215" y="534071"/>
                </a:lnTo>
                <a:lnTo>
                  <a:pt x="1291860" y="530509"/>
                </a:lnTo>
                <a:lnTo>
                  <a:pt x="1299506" y="525120"/>
                </a:lnTo>
                <a:lnTo>
                  <a:pt x="1307151" y="530226"/>
                </a:lnTo>
                <a:lnTo>
                  <a:pt x="1314797" y="551925"/>
                </a:lnTo>
                <a:lnTo>
                  <a:pt x="1322442" y="532719"/>
                </a:lnTo>
                <a:lnTo>
                  <a:pt x="1330087" y="503553"/>
                </a:lnTo>
                <a:lnTo>
                  <a:pt x="1337733" y="626442"/>
                </a:lnTo>
                <a:lnTo>
                  <a:pt x="1345378" y="627418"/>
                </a:lnTo>
                <a:lnTo>
                  <a:pt x="1353024" y="541536"/>
                </a:lnTo>
                <a:lnTo>
                  <a:pt x="1360669" y="530153"/>
                </a:lnTo>
                <a:lnTo>
                  <a:pt x="1368314" y="570491"/>
                </a:lnTo>
                <a:lnTo>
                  <a:pt x="1375960" y="598289"/>
                </a:lnTo>
                <a:lnTo>
                  <a:pt x="1383605" y="646089"/>
                </a:lnTo>
                <a:lnTo>
                  <a:pt x="1391251" y="530362"/>
                </a:lnTo>
                <a:lnTo>
                  <a:pt x="1398896" y="575976"/>
                </a:lnTo>
                <a:lnTo>
                  <a:pt x="1406541" y="518623"/>
                </a:lnTo>
                <a:lnTo>
                  <a:pt x="1414187" y="507955"/>
                </a:lnTo>
                <a:lnTo>
                  <a:pt x="1421832" y="576789"/>
                </a:lnTo>
                <a:lnTo>
                  <a:pt x="1429478" y="512664"/>
                </a:lnTo>
                <a:lnTo>
                  <a:pt x="1437123" y="551324"/>
                </a:lnTo>
                <a:lnTo>
                  <a:pt x="1444768" y="520363"/>
                </a:lnTo>
                <a:lnTo>
                  <a:pt x="1452414" y="539283"/>
                </a:lnTo>
                <a:lnTo>
                  <a:pt x="1460059" y="525752"/>
                </a:lnTo>
                <a:lnTo>
                  <a:pt x="1467705" y="551362"/>
                </a:lnTo>
                <a:lnTo>
                  <a:pt x="1475350" y="507439"/>
                </a:lnTo>
                <a:lnTo>
                  <a:pt x="1482995" y="523726"/>
                </a:lnTo>
                <a:lnTo>
                  <a:pt x="1490641" y="536446"/>
                </a:lnTo>
                <a:lnTo>
                  <a:pt x="1498286" y="536272"/>
                </a:lnTo>
                <a:lnTo>
                  <a:pt x="1505932" y="512931"/>
                </a:lnTo>
                <a:lnTo>
                  <a:pt x="1513577" y="525908"/>
                </a:lnTo>
                <a:lnTo>
                  <a:pt x="1521222" y="548372"/>
                </a:lnTo>
                <a:lnTo>
                  <a:pt x="1528868" y="522725"/>
                </a:lnTo>
                <a:lnTo>
                  <a:pt x="1536513" y="531394"/>
                </a:lnTo>
                <a:lnTo>
                  <a:pt x="1544159" y="590076"/>
                </a:lnTo>
                <a:lnTo>
                  <a:pt x="1559449" y="648540"/>
                </a:lnTo>
                <a:lnTo>
                  <a:pt x="1567095" y="649356"/>
                </a:lnTo>
                <a:lnTo>
                  <a:pt x="1574740" y="639983"/>
                </a:lnTo>
                <a:lnTo>
                  <a:pt x="1582386" y="741592"/>
                </a:lnTo>
                <a:lnTo>
                  <a:pt x="1590031" y="635430"/>
                </a:lnTo>
                <a:lnTo>
                  <a:pt x="1597676" y="601648"/>
                </a:lnTo>
                <a:lnTo>
                  <a:pt x="1605322" y="591220"/>
                </a:lnTo>
                <a:lnTo>
                  <a:pt x="1612967" y="623676"/>
                </a:lnTo>
                <a:lnTo>
                  <a:pt x="1620613" y="578487"/>
                </a:lnTo>
                <a:lnTo>
                  <a:pt x="1628258" y="601422"/>
                </a:lnTo>
                <a:lnTo>
                  <a:pt x="1635903" y="615257"/>
                </a:lnTo>
                <a:lnTo>
                  <a:pt x="1651194" y="611099"/>
                </a:lnTo>
                <a:lnTo>
                  <a:pt x="1658840" y="598839"/>
                </a:lnTo>
                <a:lnTo>
                  <a:pt x="1666485" y="581132"/>
                </a:lnTo>
                <a:lnTo>
                  <a:pt x="1674130" y="607773"/>
                </a:lnTo>
                <a:lnTo>
                  <a:pt x="1681776" y="586395"/>
                </a:lnTo>
                <a:lnTo>
                  <a:pt x="1689421" y="595612"/>
                </a:lnTo>
                <a:lnTo>
                  <a:pt x="1697067" y="617075"/>
                </a:lnTo>
                <a:lnTo>
                  <a:pt x="1704712" y="671536"/>
                </a:lnTo>
                <a:lnTo>
                  <a:pt x="1712357" y="569170"/>
                </a:lnTo>
                <a:lnTo>
                  <a:pt x="1720003" y="595030"/>
                </a:lnTo>
                <a:lnTo>
                  <a:pt x="1727648" y="598986"/>
                </a:lnTo>
                <a:lnTo>
                  <a:pt x="1735294" y="600866"/>
                </a:lnTo>
                <a:lnTo>
                  <a:pt x="1742939" y="600595"/>
                </a:lnTo>
                <a:lnTo>
                  <a:pt x="1750584" y="594721"/>
                </a:lnTo>
                <a:lnTo>
                  <a:pt x="1758230" y="641633"/>
                </a:lnTo>
                <a:lnTo>
                  <a:pt x="1765875" y="577950"/>
                </a:lnTo>
                <a:lnTo>
                  <a:pt x="1773521" y="604142"/>
                </a:lnTo>
                <a:lnTo>
                  <a:pt x="1781166" y="597127"/>
                </a:lnTo>
                <a:lnTo>
                  <a:pt x="1788811" y="612984"/>
                </a:lnTo>
                <a:lnTo>
                  <a:pt x="1796457" y="644522"/>
                </a:lnTo>
                <a:lnTo>
                  <a:pt x="1804102" y="635937"/>
                </a:lnTo>
                <a:lnTo>
                  <a:pt x="1811748" y="588044"/>
                </a:lnTo>
                <a:lnTo>
                  <a:pt x="1819393" y="600146"/>
                </a:lnTo>
                <a:lnTo>
                  <a:pt x="1827038" y="596254"/>
                </a:lnTo>
                <a:lnTo>
                  <a:pt x="1834684" y="598322"/>
                </a:lnTo>
                <a:lnTo>
                  <a:pt x="1849975" y="598060"/>
                </a:lnTo>
                <a:lnTo>
                  <a:pt x="1857620" y="599770"/>
                </a:lnTo>
                <a:lnTo>
                  <a:pt x="1865265" y="597025"/>
                </a:lnTo>
                <a:lnTo>
                  <a:pt x="1872911" y="654530"/>
                </a:lnTo>
                <a:lnTo>
                  <a:pt x="1880556" y="579396"/>
                </a:lnTo>
                <a:lnTo>
                  <a:pt x="1888202" y="594008"/>
                </a:lnTo>
                <a:lnTo>
                  <a:pt x="1895847" y="585749"/>
                </a:lnTo>
                <a:lnTo>
                  <a:pt x="1903492" y="592043"/>
                </a:lnTo>
                <a:lnTo>
                  <a:pt x="1911138" y="605285"/>
                </a:lnTo>
                <a:lnTo>
                  <a:pt x="1918783" y="599379"/>
                </a:lnTo>
                <a:lnTo>
                  <a:pt x="1926429" y="606581"/>
                </a:lnTo>
                <a:lnTo>
                  <a:pt x="1934074" y="616844"/>
                </a:lnTo>
                <a:lnTo>
                  <a:pt x="1941719" y="572364"/>
                </a:lnTo>
                <a:lnTo>
                  <a:pt x="1949365" y="580951"/>
                </a:lnTo>
                <a:lnTo>
                  <a:pt x="1957010" y="599558"/>
                </a:lnTo>
                <a:lnTo>
                  <a:pt x="1972301" y="577717"/>
                </a:lnTo>
                <a:lnTo>
                  <a:pt x="1979946" y="609015"/>
                </a:lnTo>
                <a:lnTo>
                  <a:pt x="1987592" y="591353"/>
                </a:lnTo>
                <a:lnTo>
                  <a:pt x="1995237" y="579823"/>
                </a:lnTo>
                <a:lnTo>
                  <a:pt x="2002883" y="608490"/>
                </a:lnTo>
                <a:lnTo>
                  <a:pt x="2010528" y="571440"/>
                </a:lnTo>
                <a:lnTo>
                  <a:pt x="2018173" y="677393"/>
                </a:lnTo>
                <a:lnTo>
                  <a:pt x="2025819" y="573643"/>
                </a:lnTo>
                <a:lnTo>
                  <a:pt x="2033464" y="600057"/>
                </a:lnTo>
                <a:lnTo>
                  <a:pt x="2041110" y="638813"/>
                </a:lnTo>
                <a:lnTo>
                  <a:pt x="2048755" y="527103"/>
                </a:lnTo>
                <a:lnTo>
                  <a:pt x="2056400" y="524663"/>
                </a:lnTo>
                <a:lnTo>
                  <a:pt x="2064046" y="509032"/>
                </a:lnTo>
                <a:lnTo>
                  <a:pt x="2071691" y="534380"/>
                </a:lnTo>
                <a:lnTo>
                  <a:pt x="2079337" y="540599"/>
                </a:lnTo>
                <a:lnTo>
                  <a:pt x="2086982" y="485908"/>
                </a:lnTo>
                <a:lnTo>
                  <a:pt x="2094627" y="549549"/>
                </a:lnTo>
                <a:lnTo>
                  <a:pt x="2102273" y="529569"/>
                </a:lnTo>
                <a:lnTo>
                  <a:pt x="2109918" y="520608"/>
                </a:lnTo>
                <a:lnTo>
                  <a:pt x="2117564" y="542955"/>
                </a:lnTo>
                <a:lnTo>
                  <a:pt x="2125209" y="502705"/>
                </a:lnTo>
                <a:lnTo>
                  <a:pt x="2132854" y="534725"/>
                </a:lnTo>
                <a:lnTo>
                  <a:pt x="2140500" y="539214"/>
                </a:lnTo>
                <a:lnTo>
                  <a:pt x="2148145" y="525312"/>
                </a:lnTo>
                <a:lnTo>
                  <a:pt x="2155791" y="527618"/>
                </a:lnTo>
                <a:lnTo>
                  <a:pt x="2163436" y="451613"/>
                </a:lnTo>
                <a:lnTo>
                  <a:pt x="2171081" y="447600"/>
                </a:lnTo>
                <a:lnTo>
                  <a:pt x="2178727" y="392974"/>
                </a:lnTo>
                <a:lnTo>
                  <a:pt x="2186372" y="398475"/>
                </a:lnTo>
                <a:lnTo>
                  <a:pt x="2194018" y="392765"/>
                </a:lnTo>
                <a:lnTo>
                  <a:pt x="2201663" y="398967"/>
                </a:lnTo>
                <a:lnTo>
                  <a:pt x="2209308" y="414047"/>
                </a:lnTo>
                <a:lnTo>
                  <a:pt x="2216954" y="636257"/>
                </a:lnTo>
                <a:lnTo>
                  <a:pt x="2224599" y="419734"/>
                </a:lnTo>
                <a:lnTo>
                  <a:pt x="2232245" y="368708"/>
                </a:lnTo>
                <a:lnTo>
                  <a:pt x="2239890" y="443711"/>
                </a:lnTo>
                <a:lnTo>
                  <a:pt x="2247535" y="377361"/>
                </a:lnTo>
                <a:lnTo>
                  <a:pt x="2255181" y="406624"/>
                </a:lnTo>
                <a:lnTo>
                  <a:pt x="2262826" y="395692"/>
                </a:lnTo>
                <a:lnTo>
                  <a:pt x="2270472" y="381741"/>
                </a:lnTo>
                <a:lnTo>
                  <a:pt x="2278117" y="416554"/>
                </a:lnTo>
                <a:lnTo>
                  <a:pt x="2285762" y="350066"/>
                </a:lnTo>
                <a:lnTo>
                  <a:pt x="2293408" y="401123"/>
                </a:lnTo>
                <a:lnTo>
                  <a:pt x="2301053" y="340893"/>
                </a:lnTo>
                <a:lnTo>
                  <a:pt x="2308699" y="442978"/>
                </a:lnTo>
                <a:lnTo>
                  <a:pt x="2316344" y="372699"/>
                </a:lnTo>
                <a:lnTo>
                  <a:pt x="2323989" y="433685"/>
                </a:lnTo>
                <a:lnTo>
                  <a:pt x="2331635" y="374196"/>
                </a:lnTo>
                <a:lnTo>
                  <a:pt x="2339280" y="377864"/>
                </a:lnTo>
                <a:lnTo>
                  <a:pt x="2346926" y="442151"/>
                </a:lnTo>
                <a:lnTo>
                  <a:pt x="2354571" y="377892"/>
                </a:lnTo>
                <a:lnTo>
                  <a:pt x="2362216" y="359884"/>
                </a:lnTo>
                <a:lnTo>
                  <a:pt x="2369874" y="414680"/>
                </a:lnTo>
                <a:lnTo>
                  <a:pt x="2377520" y="394237"/>
                </a:lnTo>
                <a:lnTo>
                  <a:pt x="2385165" y="395330"/>
                </a:lnTo>
                <a:lnTo>
                  <a:pt x="2392811" y="410644"/>
                </a:lnTo>
                <a:lnTo>
                  <a:pt x="2400456" y="431262"/>
                </a:lnTo>
                <a:lnTo>
                  <a:pt x="2408101" y="388637"/>
                </a:lnTo>
                <a:lnTo>
                  <a:pt x="2415747" y="421054"/>
                </a:lnTo>
                <a:lnTo>
                  <a:pt x="2423392" y="389561"/>
                </a:lnTo>
                <a:lnTo>
                  <a:pt x="2431038" y="396824"/>
                </a:lnTo>
                <a:lnTo>
                  <a:pt x="2446328" y="374303"/>
                </a:lnTo>
                <a:lnTo>
                  <a:pt x="2453974" y="479598"/>
                </a:lnTo>
                <a:lnTo>
                  <a:pt x="2461619" y="162940"/>
                </a:lnTo>
                <a:lnTo>
                  <a:pt x="2469265" y="52527"/>
                </a:lnTo>
                <a:lnTo>
                  <a:pt x="2476910" y="54038"/>
                </a:lnTo>
                <a:lnTo>
                  <a:pt x="2484555" y="45923"/>
                </a:lnTo>
                <a:lnTo>
                  <a:pt x="2492201" y="67030"/>
                </a:lnTo>
                <a:lnTo>
                  <a:pt x="2499846" y="93941"/>
                </a:lnTo>
                <a:lnTo>
                  <a:pt x="2507492" y="24155"/>
                </a:lnTo>
                <a:lnTo>
                  <a:pt x="2515137" y="10159"/>
                </a:lnTo>
                <a:lnTo>
                  <a:pt x="2522782" y="67005"/>
                </a:lnTo>
                <a:lnTo>
                  <a:pt x="2530428" y="96634"/>
                </a:lnTo>
                <a:lnTo>
                  <a:pt x="2538073" y="48336"/>
                </a:lnTo>
                <a:lnTo>
                  <a:pt x="2545719" y="73367"/>
                </a:lnTo>
                <a:lnTo>
                  <a:pt x="2553364" y="17945"/>
                </a:lnTo>
                <a:lnTo>
                  <a:pt x="2561009" y="26415"/>
                </a:lnTo>
                <a:lnTo>
                  <a:pt x="2568655" y="9880"/>
                </a:lnTo>
                <a:lnTo>
                  <a:pt x="2576300" y="18656"/>
                </a:lnTo>
                <a:lnTo>
                  <a:pt x="2583946" y="21234"/>
                </a:lnTo>
                <a:lnTo>
                  <a:pt x="2591591" y="33185"/>
                </a:lnTo>
                <a:lnTo>
                  <a:pt x="2599236" y="54025"/>
                </a:lnTo>
                <a:lnTo>
                  <a:pt x="2606882" y="33781"/>
                </a:lnTo>
                <a:lnTo>
                  <a:pt x="2614527" y="19392"/>
                </a:lnTo>
                <a:lnTo>
                  <a:pt x="2622173" y="11353"/>
                </a:lnTo>
                <a:lnTo>
                  <a:pt x="2629818" y="11239"/>
                </a:lnTo>
                <a:lnTo>
                  <a:pt x="2637463" y="0"/>
                </a:lnTo>
                <a:lnTo>
                  <a:pt x="2645109" y="36601"/>
                </a:lnTo>
                <a:lnTo>
                  <a:pt x="2652754" y="1422"/>
                </a:lnTo>
                <a:lnTo>
                  <a:pt x="2660400" y="228"/>
                </a:lnTo>
                <a:lnTo>
                  <a:pt x="2668045" y="74612"/>
                </a:lnTo>
                <a:lnTo>
                  <a:pt x="2675690" y="65189"/>
                </a:lnTo>
                <a:lnTo>
                  <a:pt x="2683336" y="45948"/>
                </a:lnTo>
                <a:lnTo>
                  <a:pt x="2690981" y="57264"/>
                </a:lnTo>
                <a:lnTo>
                  <a:pt x="2698627" y="59969"/>
                </a:lnTo>
                <a:lnTo>
                  <a:pt x="2706272" y="60451"/>
                </a:lnTo>
                <a:lnTo>
                  <a:pt x="2713917" y="37477"/>
                </a:lnTo>
                <a:lnTo>
                  <a:pt x="2721563" y="25247"/>
                </a:lnTo>
                <a:lnTo>
                  <a:pt x="2729208" y="40855"/>
                </a:lnTo>
                <a:lnTo>
                  <a:pt x="2736854" y="51612"/>
                </a:lnTo>
                <a:lnTo>
                  <a:pt x="2744499" y="65481"/>
                </a:lnTo>
                <a:lnTo>
                  <a:pt x="2752144" y="20878"/>
                </a:lnTo>
                <a:lnTo>
                  <a:pt x="2759790" y="28587"/>
                </a:lnTo>
                <a:lnTo>
                  <a:pt x="2767435" y="579394"/>
                </a:lnTo>
                <a:lnTo>
                  <a:pt x="2775081" y="802638"/>
                </a:lnTo>
                <a:lnTo>
                  <a:pt x="3057961" y="80264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602721" y="5420271"/>
            <a:ext cx="3058160" cy="630555"/>
          </a:xfrm>
          <a:custGeom>
            <a:avLst/>
            <a:gdLst/>
            <a:ahLst/>
            <a:cxnLst/>
            <a:rect l="l" t="t" r="r" b="b"/>
            <a:pathLst>
              <a:path w="3058159" h="630554">
                <a:moveTo>
                  <a:pt x="0" y="629970"/>
                </a:moveTo>
                <a:lnTo>
                  <a:pt x="917175" y="629961"/>
                </a:lnTo>
                <a:lnTo>
                  <a:pt x="924821" y="575186"/>
                </a:lnTo>
                <a:lnTo>
                  <a:pt x="932466" y="209951"/>
                </a:lnTo>
                <a:lnTo>
                  <a:pt x="940111" y="85305"/>
                </a:lnTo>
                <a:lnTo>
                  <a:pt x="947757" y="238365"/>
                </a:lnTo>
                <a:lnTo>
                  <a:pt x="955402" y="305479"/>
                </a:lnTo>
                <a:lnTo>
                  <a:pt x="963048" y="240457"/>
                </a:lnTo>
                <a:lnTo>
                  <a:pt x="970693" y="244092"/>
                </a:lnTo>
                <a:lnTo>
                  <a:pt x="985984" y="177086"/>
                </a:lnTo>
                <a:lnTo>
                  <a:pt x="993629" y="202526"/>
                </a:lnTo>
                <a:lnTo>
                  <a:pt x="1008920" y="225069"/>
                </a:lnTo>
                <a:lnTo>
                  <a:pt x="1016565" y="261644"/>
                </a:lnTo>
                <a:lnTo>
                  <a:pt x="1024211" y="137895"/>
                </a:lnTo>
                <a:lnTo>
                  <a:pt x="1031856" y="245347"/>
                </a:lnTo>
                <a:lnTo>
                  <a:pt x="1039502" y="235573"/>
                </a:lnTo>
                <a:lnTo>
                  <a:pt x="1047147" y="195310"/>
                </a:lnTo>
                <a:lnTo>
                  <a:pt x="1054792" y="278513"/>
                </a:lnTo>
                <a:lnTo>
                  <a:pt x="1062438" y="185040"/>
                </a:lnTo>
                <a:lnTo>
                  <a:pt x="1070083" y="319830"/>
                </a:lnTo>
                <a:lnTo>
                  <a:pt x="1077729" y="160945"/>
                </a:lnTo>
                <a:lnTo>
                  <a:pt x="1085374" y="252931"/>
                </a:lnTo>
                <a:lnTo>
                  <a:pt x="1093019" y="238184"/>
                </a:lnTo>
                <a:lnTo>
                  <a:pt x="1100665" y="266557"/>
                </a:lnTo>
                <a:lnTo>
                  <a:pt x="1108310" y="197223"/>
                </a:lnTo>
                <a:lnTo>
                  <a:pt x="1115956" y="236213"/>
                </a:lnTo>
                <a:lnTo>
                  <a:pt x="1123601" y="189939"/>
                </a:lnTo>
                <a:lnTo>
                  <a:pt x="1131246" y="229816"/>
                </a:lnTo>
                <a:lnTo>
                  <a:pt x="1138892" y="240356"/>
                </a:lnTo>
                <a:lnTo>
                  <a:pt x="1146537" y="237191"/>
                </a:lnTo>
                <a:lnTo>
                  <a:pt x="1154183" y="232140"/>
                </a:lnTo>
                <a:lnTo>
                  <a:pt x="1161828" y="170220"/>
                </a:lnTo>
                <a:lnTo>
                  <a:pt x="1169473" y="273199"/>
                </a:lnTo>
                <a:lnTo>
                  <a:pt x="1177119" y="229106"/>
                </a:lnTo>
                <a:lnTo>
                  <a:pt x="1184764" y="228699"/>
                </a:lnTo>
                <a:lnTo>
                  <a:pt x="1192410" y="213113"/>
                </a:lnTo>
                <a:lnTo>
                  <a:pt x="1200055" y="204501"/>
                </a:lnTo>
                <a:lnTo>
                  <a:pt x="1207700" y="261923"/>
                </a:lnTo>
                <a:lnTo>
                  <a:pt x="1215346" y="228907"/>
                </a:lnTo>
                <a:lnTo>
                  <a:pt x="1222991" y="234581"/>
                </a:lnTo>
                <a:lnTo>
                  <a:pt x="1230637" y="277154"/>
                </a:lnTo>
                <a:lnTo>
                  <a:pt x="1238282" y="370000"/>
                </a:lnTo>
                <a:lnTo>
                  <a:pt x="1245927" y="357254"/>
                </a:lnTo>
                <a:lnTo>
                  <a:pt x="1253573" y="360714"/>
                </a:lnTo>
                <a:lnTo>
                  <a:pt x="1261218" y="354830"/>
                </a:lnTo>
                <a:lnTo>
                  <a:pt x="1268864" y="352830"/>
                </a:lnTo>
                <a:lnTo>
                  <a:pt x="1284154" y="370525"/>
                </a:lnTo>
                <a:lnTo>
                  <a:pt x="1291800" y="352932"/>
                </a:lnTo>
                <a:lnTo>
                  <a:pt x="1299445" y="362010"/>
                </a:lnTo>
                <a:lnTo>
                  <a:pt x="1307091" y="351723"/>
                </a:lnTo>
                <a:lnTo>
                  <a:pt x="1314736" y="338698"/>
                </a:lnTo>
                <a:lnTo>
                  <a:pt x="1322381" y="321496"/>
                </a:lnTo>
                <a:lnTo>
                  <a:pt x="1330027" y="453322"/>
                </a:lnTo>
                <a:lnTo>
                  <a:pt x="1337672" y="403442"/>
                </a:lnTo>
                <a:lnTo>
                  <a:pt x="1345318" y="484676"/>
                </a:lnTo>
                <a:lnTo>
                  <a:pt x="1352963" y="364987"/>
                </a:lnTo>
                <a:lnTo>
                  <a:pt x="1360608" y="353406"/>
                </a:lnTo>
                <a:lnTo>
                  <a:pt x="1375899" y="458983"/>
                </a:lnTo>
                <a:lnTo>
                  <a:pt x="1383545" y="492479"/>
                </a:lnTo>
                <a:lnTo>
                  <a:pt x="1391190" y="393503"/>
                </a:lnTo>
                <a:lnTo>
                  <a:pt x="1398835" y="329609"/>
                </a:lnTo>
                <a:lnTo>
                  <a:pt x="1406481" y="414958"/>
                </a:lnTo>
                <a:lnTo>
                  <a:pt x="1414126" y="345981"/>
                </a:lnTo>
                <a:lnTo>
                  <a:pt x="1421772" y="378747"/>
                </a:lnTo>
                <a:lnTo>
                  <a:pt x="1429417" y="334170"/>
                </a:lnTo>
                <a:lnTo>
                  <a:pt x="1437062" y="343242"/>
                </a:lnTo>
                <a:lnTo>
                  <a:pt x="1444708" y="390999"/>
                </a:lnTo>
                <a:lnTo>
                  <a:pt x="1452353" y="365090"/>
                </a:lnTo>
                <a:lnTo>
                  <a:pt x="1459999" y="349495"/>
                </a:lnTo>
                <a:lnTo>
                  <a:pt x="1467644" y="358900"/>
                </a:lnTo>
                <a:lnTo>
                  <a:pt x="1475289" y="351997"/>
                </a:lnTo>
                <a:lnTo>
                  <a:pt x="1482935" y="364472"/>
                </a:lnTo>
                <a:lnTo>
                  <a:pt x="1490580" y="349857"/>
                </a:lnTo>
                <a:lnTo>
                  <a:pt x="1498226" y="347996"/>
                </a:lnTo>
                <a:lnTo>
                  <a:pt x="1505871" y="362512"/>
                </a:lnTo>
                <a:lnTo>
                  <a:pt x="1521162" y="366873"/>
                </a:lnTo>
                <a:lnTo>
                  <a:pt x="1528807" y="329726"/>
                </a:lnTo>
                <a:lnTo>
                  <a:pt x="1536453" y="356951"/>
                </a:lnTo>
                <a:lnTo>
                  <a:pt x="1544098" y="429412"/>
                </a:lnTo>
                <a:lnTo>
                  <a:pt x="1551743" y="473123"/>
                </a:lnTo>
                <a:lnTo>
                  <a:pt x="1559389" y="475689"/>
                </a:lnTo>
                <a:lnTo>
                  <a:pt x="1567034" y="475989"/>
                </a:lnTo>
                <a:lnTo>
                  <a:pt x="1574680" y="467676"/>
                </a:lnTo>
                <a:lnTo>
                  <a:pt x="1582325" y="565369"/>
                </a:lnTo>
                <a:lnTo>
                  <a:pt x="1589970" y="460787"/>
                </a:lnTo>
                <a:lnTo>
                  <a:pt x="1597616" y="430975"/>
                </a:lnTo>
                <a:lnTo>
                  <a:pt x="1605261" y="435834"/>
                </a:lnTo>
                <a:lnTo>
                  <a:pt x="1612907" y="434941"/>
                </a:lnTo>
                <a:lnTo>
                  <a:pt x="1620552" y="418071"/>
                </a:lnTo>
                <a:lnTo>
                  <a:pt x="1628197" y="426233"/>
                </a:lnTo>
                <a:lnTo>
                  <a:pt x="1635843" y="426928"/>
                </a:lnTo>
                <a:lnTo>
                  <a:pt x="1643488" y="422362"/>
                </a:lnTo>
                <a:lnTo>
                  <a:pt x="1651134" y="425293"/>
                </a:lnTo>
                <a:lnTo>
                  <a:pt x="1658779" y="493828"/>
                </a:lnTo>
                <a:lnTo>
                  <a:pt x="1666424" y="403929"/>
                </a:lnTo>
                <a:lnTo>
                  <a:pt x="1674070" y="421768"/>
                </a:lnTo>
                <a:lnTo>
                  <a:pt x="1681715" y="428533"/>
                </a:lnTo>
                <a:lnTo>
                  <a:pt x="1689361" y="430684"/>
                </a:lnTo>
                <a:lnTo>
                  <a:pt x="1697006" y="446557"/>
                </a:lnTo>
                <a:lnTo>
                  <a:pt x="1704651" y="376494"/>
                </a:lnTo>
                <a:lnTo>
                  <a:pt x="1712297" y="442020"/>
                </a:lnTo>
                <a:lnTo>
                  <a:pt x="1727588" y="422421"/>
                </a:lnTo>
                <a:lnTo>
                  <a:pt x="1735233" y="424248"/>
                </a:lnTo>
                <a:lnTo>
                  <a:pt x="1742878" y="428701"/>
                </a:lnTo>
                <a:lnTo>
                  <a:pt x="1750524" y="424172"/>
                </a:lnTo>
                <a:lnTo>
                  <a:pt x="1758169" y="429416"/>
                </a:lnTo>
                <a:lnTo>
                  <a:pt x="1765815" y="423830"/>
                </a:lnTo>
                <a:lnTo>
                  <a:pt x="1773460" y="424726"/>
                </a:lnTo>
                <a:lnTo>
                  <a:pt x="1781105" y="423129"/>
                </a:lnTo>
                <a:lnTo>
                  <a:pt x="1788751" y="425441"/>
                </a:lnTo>
                <a:lnTo>
                  <a:pt x="1796396" y="483370"/>
                </a:lnTo>
                <a:lnTo>
                  <a:pt x="1804042" y="507767"/>
                </a:lnTo>
                <a:lnTo>
                  <a:pt x="1811687" y="408800"/>
                </a:lnTo>
                <a:lnTo>
                  <a:pt x="1819332" y="423726"/>
                </a:lnTo>
                <a:lnTo>
                  <a:pt x="1834623" y="427898"/>
                </a:lnTo>
                <a:lnTo>
                  <a:pt x="1842269" y="424000"/>
                </a:lnTo>
                <a:lnTo>
                  <a:pt x="1857559" y="429267"/>
                </a:lnTo>
                <a:lnTo>
                  <a:pt x="1865205" y="429051"/>
                </a:lnTo>
                <a:lnTo>
                  <a:pt x="1872850" y="448518"/>
                </a:lnTo>
                <a:lnTo>
                  <a:pt x="1880496" y="399950"/>
                </a:lnTo>
                <a:lnTo>
                  <a:pt x="1888141" y="425027"/>
                </a:lnTo>
                <a:lnTo>
                  <a:pt x="1895786" y="425115"/>
                </a:lnTo>
                <a:lnTo>
                  <a:pt x="1903432" y="430340"/>
                </a:lnTo>
                <a:lnTo>
                  <a:pt x="1911077" y="415508"/>
                </a:lnTo>
                <a:lnTo>
                  <a:pt x="1926368" y="430372"/>
                </a:lnTo>
                <a:lnTo>
                  <a:pt x="1934013" y="411708"/>
                </a:lnTo>
                <a:lnTo>
                  <a:pt x="1941659" y="434696"/>
                </a:lnTo>
                <a:lnTo>
                  <a:pt x="1949304" y="397291"/>
                </a:lnTo>
                <a:lnTo>
                  <a:pt x="1956950" y="441987"/>
                </a:lnTo>
                <a:lnTo>
                  <a:pt x="1964595" y="505049"/>
                </a:lnTo>
                <a:lnTo>
                  <a:pt x="1972240" y="418386"/>
                </a:lnTo>
                <a:lnTo>
                  <a:pt x="1979886" y="417818"/>
                </a:lnTo>
                <a:lnTo>
                  <a:pt x="1987531" y="426852"/>
                </a:lnTo>
                <a:lnTo>
                  <a:pt x="1995177" y="382489"/>
                </a:lnTo>
                <a:lnTo>
                  <a:pt x="2002822" y="433735"/>
                </a:lnTo>
                <a:lnTo>
                  <a:pt x="2010467" y="459963"/>
                </a:lnTo>
                <a:lnTo>
                  <a:pt x="2018113" y="407093"/>
                </a:lnTo>
                <a:lnTo>
                  <a:pt x="2025758" y="442338"/>
                </a:lnTo>
                <a:lnTo>
                  <a:pt x="2033404" y="440659"/>
                </a:lnTo>
                <a:lnTo>
                  <a:pt x="2041049" y="486834"/>
                </a:lnTo>
                <a:lnTo>
                  <a:pt x="2048694" y="521216"/>
                </a:lnTo>
                <a:lnTo>
                  <a:pt x="2056340" y="337755"/>
                </a:lnTo>
                <a:lnTo>
                  <a:pt x="2063985" y="355389"/>
                </a:lnTo>
                <a:lnTo>
                  <a:pt x="2079276" y="355033"/>
                </a:lnTo>
                <a:lnTo>
                  <a:pt x="2086921" y="453594"/>
                </a:lnTo>
                <a:lnTo>
                  <a:pt x="2094567" y="321635"/>
                </a:lnTo>
                <a:lnTo>
                  <a:pt x="2102212" y="362950"/>
                </a:lnTo>
                <a:lnTo>
                  <a:pt x="2109858" y="348449"/>
                </a:lnTo>
                <a:lnTo>
                  <a:pt x="2117503" y="373708"/>
                </a:lnTo>
                <a:lnTo>
                  <a:pt x="2125148" y="350180"/>
                </a:lnTo>
                <a:lnTo>
                  <a:pt x="2132794" y="363179"/>
                </a:lnTo>
                <a:lnTo>
                  <a:pt x="2140439" y="337144"/>
                </a:lnTo>
                <a:lnTo>
                  <a:pt x="2148085" y="359510"/>
                </a:lnTo>
                <a:lnTo>
                  <a:pt x="2155730" y="356283"/>
                </a:lnTo>
                <a:lnTo>
                  <a:pt x="2163375" y="304167"/>
                </a:lnTo>
                <a:lnTo>
                  <a:pt x="2171021" y="213260"/>
                </a:lnTo>
                <a:lnTo>
                  <a:pt x="2178666" y="241284"/>
                </a:lnTo>
                <a:lnTo>
                  <a:pt x="2186312" y="226063"/>
                </a:lnTo>
                <a:lnTo>
                  <a:pt x="2193957" y="223577"/>
                </a:lnTo>
                <a:lnTo>
                  <a:pt x="2201602" y="232840"/>
                </a:lnTo>
                <a:lnTo>
                  <a:pt x="2209248" y="217815"/>
                </a:lnTo>
                <a:lnTo>
                  <a:pt x="2216893" y="0"/>
                </a:lnTo>
                <a:lnTo>
                  <a:pt x="2224539" y="212342"/>
                </a:lnTo>
                <a:lnTo>
                  <a:pt x="2232184" y="259005"/>
                </a:lnTo>
                <a:lnTo>
                  <a:pt x="2239829" y="195734"/>
                </a:lnTo>
                <a:lnTo>
                  <a:pt x="2247475" y="285676"/>
                </a:lnTo>
                <a:lnTo>
                  <a:pt x="2255120" y="217119"/>
                </a:lnTo>
                <a:lnTo>
                  <a:pt x="2262766" y="219246"/>
                </a:lnTo>
                <a:lnTo>
                  <a:pt x="2270411" y="242321"/>
                </a:lnTo>
                <a:lnTo>
                  <a:pt x="2278056" y="202926"/>
                </a:lnTo>
                <a:lnTo>
                  <a:pt x="2285702" y="305489"/>
                </a:lnTo>
                <a:lnTo>
                  <a:pt x="2293347" y="227791"/>
                </a:lnTo>
                <a:lnTo>
                  <a:pt x="2300993" y="286124"/>
                </a:lnTo>
                <a:lnTo>
                  <a:pt x="2308638" y="175727"/>
                </a:lnTo>
                <a:lnTo>
                  <a:pt x="2316283" y="238759"/>
                </a:lnTo>
                <a:lnTo>
                  <a:pt x="2323929" y="196528"/>
                </a:lnTo>
                <a:lnTo>
                  <a:pt x="2331574" y="251896"/>
                </a:lnTo>
                <a:lnTo>
                  <a:pt x="2339220" y="252834"/>
                </a:lnTo>
                <a:lnTo>
                  <a:pt x="2346865" y="178194"/>
                </a:lnTo>
                <a:lnTo>
                  <a:pt x="2354510" y="234209"/>
                </a:lnTo>
                <a:lnTo>
                  <a:pt x="2362156" y="274951"/>
                </a:lnTo>
                <a:lnTo>
                  <a:pt x="2369814" y="218467"/>
                </a:lnTo>
                <a:lnTo>
                  <a:pt x="2377459" y="221743"/>
                </a:lnTo>
                <a:lnTo>
                  <a:pt x="2385105" y="239328"/>
                </a:lnTo>
                <a:lnTo>
                  <a:pt x="2392750" y="234243"/>
                </a:lnTo>
                <a:lnTo>
                  <a:pt x="2400396" y="204346"/>
                </a:lnTo>
                <a:lnTo>
                  <a:pt x="2408041" y="237549"/>
                </a:lnTo>
                <a:lnTo>
                  <a:pt x="2415686" y="202396"/>
                </a:lnTo>
                <a:lnTo>
                  <a:pt x="2423332" y="226374"/>
                </a:lnTo>
                <a:lnTo>
                  <a:pt x="2430977" y="242369"/>
                </a:lnTo>
                <a:lnTo>
                  <a:pt x="2438623" y="235411"/>
                </a:lnTo>
                <a:lnTo>
                  <a:pt x="2446268" y="274491"/>
                </a:lnTo>
                <a:lnTo>
                  <a:pt x="2453913" y="189863"/>
                </a:lnTo>
                <a:lnTo>
                  <a:pt x="2461559" y="487495"/>
                </a:lnTo>
                <a:lnTo>
                  <a:pt x="2469204" y="613662"/>
                </a:lnTo>
                <a:lnTo>
                  <a:pt x="2476850" y="629969"/>
                </a:lnTo>
                <a:lnTo>
                  <a:pt x="3057900" y="629970"/>
                </a:lnTo>
              </a:path>
            </a:pathLst>
          </a:custGeom>
          <a:ln w="19050">
            <a:solidFill>
              <a:srgbClr val="0000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602514" y="5520961"/>
            <a:ext cx="2469515" cy="529590"/>
          </a:xfrm>
          <a:custGeom>
            <a:avLst/>
            <a:gdLst/>
            <a:ahLst/>
            <a:cxnLst/>
            <a:rect l="l" t="t" r="r" b="b"/>
            <a:pathLst>
              <a:path w="2469515" h="529589">
                <a:moveTo>
                  <a:pt x="0" y="529280"/>
                </a:moveTo>
                <a:lnTo>
                  <a:pt x="1230843" y="529236"/>
                </a:lnTo>
                <a:lnTo>
                  <a:pt x="1238488" y="332530"/>
                </a:lnTo>
                <a:lnTo>
                  <a:pt x="1246134" y="255906"/>
                </a:lnTo>
                <a:lnTo>
                  <a:pt x="1253779" y="264038"/>
                </a:lnTo>
                <a:lnTo>
                  <a:pt x="1261424" y="259800"/>
                </a:lnTo>
                <a:lnTo>
                  <a:pt x="1269070" y="248230"/>
                </a:lnTo>
                <a:lnTo>
                  <a:pt x="1276715" y="258232"/>
                </a:lnTo>
                <a:lnTo>
                  <a:pt x="1284361" y="240962"/>
                </a:lnTo>
                <a:lnTo>
                  <a:pt x="1292006" y="258147"/>
                </a:lnTo>
                <a:lnTo>
                  <a:pt x="1299651" y="254539"/>
                </a:lnTo>
                <a:lnTo>
                  <a:pt x="1307297" y="258338"/>
                </a:lnTo>
                <a:lnTo>
                  <a:pt x="1314942" y="252195"/>
                </a:lnTo>
                <a:lnTo>
                  <a:pt x="1322588" y="290518"/>
                </a:lnTo>
                <a:lnTo>
                  <a:pt x="1330233" y="184772"/>
                </a:lnTo>
                <a:lnTo>
                  <a:pt x="1345524" y="35460"/>
                </a:lnTo>
                <a:lnTo>
                  <a:pt x="1353169" y="236392"/>
                </a:lnTo>
                <a:lnTo>
                  <a:pt x="1360815" y="256466"/>
                </a:lnTo>
                <a:lnTo>
                  <a:pt x="1376105" y="80888"/>
                </a:lnTo>
                <a:lnTo>
                  <a:pt x="1383751" y="0"/>
                </a:lnTo>
                <a:lnTo>
                  <a:pt x="1391396" y="215656"/>
                </a:lnTo>
                <a:lnTo>
                  <a:pt x="1399042" y="236814"/>
                </a:lnTo>
                <a:lnTo>
                  <a:pt x="1406687" y="222865"/>
                </a:lnTo>
                <a:lnTo>
                  <a:pt x="1414332" y="287940"/>
                </a:lnTo>
                <a:lnTo>
                  <a:pt x="1421978" y="185552"/>
                </a:lnTo>
                <a:lnTo>
                  <a:pt x="1429623" y="290560"/>
                </a:lnTo>
                <a:lnTo>
                  <a:pt x="1437269" y="246203"/>
                </a:lnTo>
                <a:lnTo>
                  <a:pt x="1444914" y="238558"/>
                </a:lnTo>
                <a:lnTo>
                  <a:pt x="1452559" y="234938"/>
                </a:lnTo>
                <a:lnTo>
                  <a:pt x="1460205" y="266729"/>
                </a:lnTo>
                <a:lnTo>
                  <a:pt x="1467850" y="229448"/>
                </a:lnTo>
                <a:lnTo>
                  <a:pt x="1475496" y="283342"/>
                </a:lnTo>
                <a:lnTo>
                  <a:pt x="1483141" y="255108"/>
                </a:lnTo>
                <a:lnTo>
                  <a:pt x="1490786" y="253488"/>
                </a:lnTo>
                <a:lnTo>
                  <a:pt x="1498432" y="257009"/>
                </a:lnTo>
                <a:lnTo>
                  <a:pt x="1506077" y="263505"/>
                </a:lnTo>
                <a:lnTo>
                  <a:pt x="1513723" y="250841"/>
                </a:lnTo>
                <a:lnTo>
                  <a:pt x="1521368" y="228961"/>
                </a:lnTo>
                <a:lnTo>
                  <a:pt x="1529013" y="288966"/>
                </a:lnTo>
                <a:lnTo>
                  <a:pt x="1536659" y="254074"/>
                </a:lnTo>
                <a:lnTo>
                  <a:pt x="1544304" y="227413"/>
                </a:lnTo>
                <a:lnTo>
                  <a:pt x="1551950" y="393797"/>
                </a:lnTo>
                <a:lnTo>
                  <a:pt x="1559595" y="374915"/>
                </a:lnTo>
                <a:lnTo>
                  <a:pt x="1567240" y="373520"/>
                </a:lnTo>
                <a:lnTo>
                  <a:pt x="1574886" y="365674"/>
                </a:lnTo>
                <a:lnTo>
                  <a:pt x="1582531" y="452180"/>
                </a:lnTo>
                <a:lnTo>
                  <a:pt x="1590177" y="355657"/>
                </a:lnTo>
                <a:lnTo>
                  <a:pt x="1597822" y="328007"/>
                </a:lnTo>
                <a:lnTo>
                  <a:pt x="1605467" y="321557"/>
                </a:lnTo>
                <a:lnTo>
                  <a:pt x="1613113" y="307140"/>
                </a:lnTo>
                <a:lnTo>
                  <a:pt x="1620758" y="335517"/>
                </a:lnTo>
                <a:lnTo>
                  <a:pt x="1628404" y="327505"/>
                </a:lnTo>
                <a:lnTo>
                  <a:pt x="1636049" y="314742"/>
                </a:lnTo>
                <a:lnTo>
                  <a:pt x="1643694" y="320073"/>
                </a:lnTo>
                <a:lnTo>
                  <a:pt x="1651340" y="322168"/>
                </a:lnTo>
                <a:lnTo>
                  <a:pt x="1658985" y="290676"/>
                </a:lnTo>
                <a:lnTo>
                  <a:pt x="1666631" y="346903"/>
                </a:lnTo>
                <a:lnTo>
                  <a:pt x="1674276" y="320748"/>
                </a:lnTo>
                <a:lnTo>
                  <a:pt x="1681921" y="328043"/>
                </a:lnTo>
                <a:lnTo>
                  <a:pt x="1689567" y="320454"/>
                </a:lnTo>
                <a:lnTo>
                  <a:pt x="1697212" y="305140"/>
                </a:lnTo>
                <a:lnTo>
                  <a:pt x="1704858" y="312491"/>
                </a:lnTo>
                <a:lnTo>
                  <a:pt x="1712503" y="328443"/>
                </a:lnTo>
                <a:lnTo>
                  <a:pt x="1720148" y="324054"/>
                </a:lnTo>
                <a:lnTo>
                  <a:pt x="1727794" y="325572"/>
                </a:lnTo>
                <a:lnTo>
                  <a:pt x="1735439" y="329749"/>
                </a:lnTo>
                <a:lnTo>
                  <a:pt x="1743085" y="330017"/>
                </a:lnTo>
                <a:lnTo>
                  <a:pt x="1750730" y="325144"/>
                </a:lnTo>
                <a:lnTo>
                  <a:pt x="1758375" y="307931"/>
                </a:lnTo>
                <a:lnTo>
                  <a:pt x="1766021" y="343349"/>
                </a:lnTo>
                <a:lnTo>
                  <a:pt x="1773666" y="329512"/>
                </a:lnTo>
                <a:lnTo>
                  <a:pt x="1781312" y="325145"/>
                </a:lnTo>
                <a:lnTo>
                  <a:pt x="1788957" y="316778"/>
                </a:lnTo>
                <a:lnTo>
                  <a:pt x="1796602" y="272745"/>
                </a:lnTo>
                <a:lnTo>
                  <a:pt x="1804248" y="264054"/>
                </a:lnTo>
                <a:lnTo>
                  <a:pt x="1811893" y="340676"/>
                </a:lnTo>
                <a:lnTo>
                  <a:pt x="1819539" y="323467"/>
                </a:lnTo>
                <a:lnTo>
                  <a:pt x="1827184" y="326750"/>
                </a:lnTo>
                <a:lnTo>
                  <a:pt x="1842475" y="324879"/>
                </a:lnTo>
                <a:lnTo>
                  <a:pt x="1850120" y="326331"/>
                </a:lnTo>
                <a:lnTo>
                  <a:pt x="1857766" y="325794"/>
                </a:lnTo>
                <a:lnTo>
                  <a:pt x="1865411" y="323134"/>
                </a:lnTo>
                <a:lnTo>
                  <a:pt x="1873056" y="283988"/>
                </a:lnTo>
                <a:lnTo>
                  <a:pt x="1880702" y="345351"/>
                </a:lnTo>
                <a:lnTo>
                  <a:pt x="1888347" y="324835"/>
                </a:lnTo>
                <a:lnTo>
                  <a:pt x="1895993" y="328048"/>
                </a:lnTo>
                <a:lnTo>
                  <a:pt x="1903638" y="317624"/>
                </a:lnTo>
                <a:lnTo>
                  <a:pt x="1911283" y="330121"/>
                </a:lnTo>
                <a:lnTo>
                  <a:pt x="1918929" y="326005"/>
                </a:lnTo>
                <a:lnTo>
                  <a:pt x="1926574" y="333604"/>
                </a:lnTo>
                <a:lnTo>
                  <a:pt x="1934220" y="317312"/>
                </a:lnTo>
                <a:lnTo>
                  <a:pt x="1941865" y="338693"/>
                </a:lnTo>
                <a:lnTo>
                  <a:pt x="1949510" y="332317"/>
                </a:lnTo>
                <a:lnTo>
                  <a:pt x="1957156" y="306463"/>
                </a:lnTo>
                <a:lnTo>
                  <a:pt x="1964801" y="273373"/>
                </a:lnTo>
                <a:lnTo>
                  <a:pt x="1972447" y="337456"/>
                </a:lnTo>
                <a:lnTo>
                  <a:pt x="1980092" y="333176"/>
                </a:lnTo>
                <a:lnTo>
                  <a:pt x="1987737" y="294810"/>
                </a:lnTo>
                <a:lnTo>
                  <a:pt x="1995383" y="312246"/>
                </a:lnTo>
                <a:lnTo>
                  <a:pt x="2003028" y="241874"/>
                </a:lnTo>
                <a:lnTo>
                  <a:pt x="2010674" y="343604"/>
                </a:lnTo>
                <a:lnTo>
                  <a:pt x="2018319" y="257997"/>
                </a:lnTo>
                <a:lnTo>
                  <a:pt x="2025964" y="315191"/>
                </a:lnTo>
                <a:lnTo>
                  <a:pt x="2033610" y="299233"/>
                </a:lnTo>
                <a:lnTo>
                  <a:pt x="2041255" y="235521"/>
                </a:lnTo>
                <a:lnTo>
                  <a:pt x="2048901" y="205023"/>
                </a:lnTo>
                <a:lnTo>
                  <a:pt x="2056546" y="277934"/>
                </a:lnTo>
                <a:lnTo>
                  <a:pt x="2064191" y="275553"/>
                </a:lnTo>
                <a:lnTo>
                  <a:pt x="2071837" y="249793"/>
                </a:lnTo>
                <a:lnTo>
                  <a:pt x="2079482" y="252666"/>
                </a:lnTo>
                <a:lnTo>
                  <a:pt x="2087128" y="202540"/>
                </a:lnTo>
                <a:lnTo>
                  <a:pt x="2094773" y="271425"/>
                </a:lnTo>
                <a:lnTo>
                  <a:pt x="2102418" y="245571"/>
                </a:lnTo>
                <a:lnTo>
                  <a:pt x="2110064" y="271566"/>
                </a:lnTo>
                <a:lnTo>
                  <a:pt x="2117709" y="227761"/>
                </a:lnTo>
                <a:lnTo>
                  <a:pt x="2125355" y="288834"/>
                </a:lnTo>
                <a:lnTo>
                  <a:pt x="2133000" y="254763"/>
                </a:lnTo>
                <a:lnTo>
                  <a:pt x="2140645" y="264632"/>
                </a:lnTo>
                <a:lnTo>
                  <a:pt x="2148291" y="255267"/>
                </a:lnTo>
                <a:lnTo>
                  <a:pt x="2155936" y="256840"/>
                </a:lnTo>
                <a:lnTo>
                  <a:pt x="2171227" y="529197"/>
                </a:lnTo>
                <a:lnTo>
                  <a:pt x="2469400" y="529280"/>
                </a:lnTo>
              </a:path>
            </a:pathLst>
          </a:custGeom>
          <a:ln w="19050">
            <a:solidFill>
              <a:srgbClr val="007F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602507" y="5782001"/>
            <a:ext cx="3058160" cy="268605"/>
          </a:xfrm>
          <a:custGeom>
            <a:avLst/>
            <a:gdLst/>
            <a:ahLst/>
            <a:cxnLst/>
            <a:rect l="l" t="t" r="r" b="b"/>
            <a:pathLst>
              <a:path w="3058159" h="268604">
                <a:moveTo>
                  <a:pt x="0" y="268240"/>
                </a:moveTo>
                <a:lnTo>
                  <a:pt x="1544312" y="268180"/>
                </a:lnTo>
                <a:lnTo>
                  <a:pt x="1551957" y="165150"/>
                </a:lnTo>
                <a:lnTo>
                  <a:pt x="1559602" y="121370"/>
                </a:lnTo>
                <a:lnTo>
                  <a:pt x="1567248" y="119987"/>
                </a:lnTo>
                <a:lnTo>
                  <a:pt x="1574893" y="101598"/>
                </a:lnTo>
                <a:lnTo>
                  <a:pt x="1582539" y="137091"/>
                </a:lnTo>
                <a:lnTo>
                  <a:pt x="1590184" y="148250"/>
                </a:lnTo>
                <a:lnTo>
                  <a:pt x="1597829" y="61092"/>
                </a:lnTo>
                <a:lnTo>
                  <a:pt x="1605475" y="62999"/>
                </a:lnTo>
                <a:lnTo>
                  <a:pt x="1613120" y="42110"/>
                </a:lnTo>
                <a:lnTo>
                  <a:pt x="1620766" y="75874"/>
                </a:lnTo>
                <a:lnTo>
                  <a:pt x="1628411" y="61012"/>
                </a:lnTo>
                <a:lnTo>
                  <a:pt x="1636056" y="51227"/>
                </a:lnTo>
                <a:lnTo>
                  <a:pt x="1651347" y="58428"/>
                </a:lnTo>
                <a:lnTo>
                  <a:pt x="1658993" y="31008"/>
                </a:lnTo>
                <a:lnTo>
                  <a:pt x="1666638" y="77374"/>
                </a:lnTo>
                <a:lnTo>
                  <a:pt x="1674283" y="59148"/>
                </a:lnTo>
                <a:lnTo>
                  <a:pt x="1681929" y="66023"/>
                </a:lnTo>
                <a:lnTo>
                  <a:pt x="1689574" y="59268"/>
                </a:lnTo>
                <a:lnTo>
                  <a:pt x="1697220" y="41447"/>
                </a:lnTo>
                <a:lnTo>
                  <a:pt x="1704865" y="47677"/>
                </a:lnTo>
                <a:lnTo>
                  <a:pt x="1712510" y="67694"/>
                </a:lnTo>
                <a:lnTo>
                  <a:pt x="1720156" y="57167"/>
                </a:lnTo>
                <a:lnTo>
                  <a:pt x="1727801" y="62603"/>
                </a:lnTo>
                <a:lnTo>
                  <a:pt x="1735447" y="64684"/>
                </a:lnTo>
                <a:lnTo>
                  <a:pt x="1743092" y="61781"/>
                </a:lnTo>
                <a:lnTo>
                  <a:pt x="1750737" y="68986"/>
                </a:lnTo>
                <a:lnTo>
                  <a:pt x="1758383" y="36539"/>
                </a:lnTo>
                <a:lnTo>
                  <a:pt x="1766028" y="76594"/>
                </a:lnTo>
                <a:lnTo>
                  <a:pt x="1773674" y="61690"/>
                </a:lnTo>
                <a:lnTo>
                  <a:pt x="1781319" y="67814"/>
                </a:lnTo>
                <a:lnTo>
                  <a:pt x="1788964" y="53120"/>
                </a:lnTo>
                <a:lnTo>
                  <a:pt x="1796610" y="6197"/>
                </a:lnTo>
                <a:lnTo>
                  <a:pt x="1804255" y="0"/>
                </a:lnTo>
                <a:lnTo>
                  <a:pt x="1811901" y="72370"/>
                </a:lnTo>
                <a:lnTo>
                  <a:pt x="1819546" y="62588"/>
                </a:lnTo>
                <a:lnTo>
                  <a:pt x="1827191" y="60336"/>
                </a:lnTo>
                <a:lnTo>
                  <a:pt x="1834837" y="63715"/>
                </a:lnTo>
                <a:lnTo>
                  <a:pt x="1842482" y="63271"/>
                </a:lnTo>
                <a:lnTo>
                  <a:pt x="1850128" y="59474"/>
                </a:lnTo>
                <a:lnTo>
                  <a:pt x="1857773" y="62623"/>
                </a:lnTo>
                <a:lnTo>
                  <a:pt x="1865418" y="63408"/>
                </a:lnTo>
                <a:lnTo>
                  <a:pt x="1873064" y="24364"/>
                </a:lnTo>
                <a:lnTo>
                  <a:pt x="1880709" y="84931"/>
                </a:lnTo>
                <a:lnTo>
                  <a:pt x="1888355" y="65891"/>
                </a:lnTo>
                <a:lnTo>
                  <a:pt x="1896000" y="70121"/>
                </a:lnTo>
                <a:lnTo>
                  <a:pt x="1903645" y="76194"/>
                </a:lnTo>
                <a:lnTo>
                  <a:pt x="1911291" y="65594"/>
                </a:lnTo>
                <a:lnTo>
                  <a:pt x="1918936" y="62656"/>
                </a:lnTo>
                <a:lnTo>
                  <a:pt x="1926582" y="41630"/>
                </a:lnTo>
                <a:lnTo>
                  <a:pt x="1934227" y="60773"/>
                </a:lnTo>
                <a:lnTo>
                  <a:pt x="1941872" y="62482"/>
                </a:lnTo>
                <a:lnTo>
                  <a:pt x="1949518" y="97632"/>
                </a:lnTo>
                <a:lnTo>
                  <a:pt x="1957163" y="60765"/>
                </a:lnTo>
                <a:lnTo>
                  <a:pt x="1964809" y="39298"/>
                </a:lnTo>
                <a:lnTo>
                  <a:pt x="1972454" y="74341"/>
                </a:lnTo>
                <a:lnTo>
                  <a:pt x="1980099" y="49229"/>
                </a:lnTo>
                <a:lnTo>
                  <a:pt x="1987745" y="100952"/>
                </a:lnTo>
                <a:lnTo>
                  <a:pt x="1995390" y="131944"/>
                </a:lnTo>
                <a:lnTo>
                  <a:pt x="2003036" y="122326"/>
                </a:lnTo>
                <a:lnTo>
                  <a:pt x="2010681" y="39978"/>
                </a:lnTo>
                <a:lnTo>
                  <a:pt x="2018326" y="70646"/>
                </a:lnTo>
                <a:lnTo>
                  <a:pt x="2025972" y="81390"/>
                </a:lnTo>
                <a:lnTo>
                  <a:pt x="2033617" y="70083"/>
                </a:lnTo>
                <a:lnTo>
                  <a:pt x="2041263" y="48482"/>
                </a:lnTo>
                <a:lnTo>
                  <a:pt x="2056553" y="268239"/>
                </a:lnTo>
                <a:lnTo>
                  <a:pt x="3058114" y="26824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602435" y="5172418"/>
            <a:ext cx="0" cy="878205"/>
          </a:xfrm>
          <a:custGeom>
            <a:avLst/>
            <a:gdLst/>
            <a:ahLst/>
            <a:cxnLst/>
            <a:rect l="l" t="t" r="r" b="b"/>
            <a:pathLst>
              <a:path h="878204">
                <a:moveTo>
                  <a:pt x="0" y="877824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0660621" y="5172418"/>
            <a:ext cx="0" cy="878205"/>
          </a:xfrm>
          <a:custGeom>
            <a:avLst/>
            <a:gdLst/>
            <a:ahLst/>
            <a:cxnLst/>
            <a:rect l="l" t="t" r="r" b="b"/>
            <a:pathLst>
              <a:path h="878204">
                <a:moveTo>
                  <a:pt x="0" y="877824"/>
                </a:move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602435" y="6050241"/>
            <a:ext cx="3058795" cy="0"/>
          </a:xfrm>
          <a:custGeom>
            <a:avLst/>
            <a:gdLst/>
            <a:ahLst/>
            <a:cxnLst/>
            <a:rect l="l" t="t" r="r" b="b"/>
            <a:pathLst>
              <a:path w="3058795">
                <a:moveTo>
                  <a:pt x="0" y="0"/>
                </a:moveTo>
                <a:lnTo>
                  <a:pt x="3058185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602435" y="5172418"/>
            <a:ext cx="3058795" cy="0"/>
          </a:xfrm>
          <a:custGeom>
            <a:avLst/>
            <a:gdLst/>
            <a:ahLst/>
            <a:cxnLst/>
            <a:rect l="l" t="t" r="r" b="b"/>
            <a:pathLst>
              <a:path w="3058795">
                <a:moveTo>
                  <a:pt x="0" y="0"/>
                </a:moveTo>
                <a:lnTo>
                  <a:pt x="3058185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090027" y="657434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648877" y="657434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9207728" y="657434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99" y="0"/>
                </a:lnTo>
              </a:path>
            </a:pathLst>
          </a:custGeom>
          <a:ln w="19050">
            <a:solidFill>
              <a:srgbClr val="007F00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9766579" y="657434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 txBox="1"/>
          <p:nvPr/>
        </p:nvSpPr>
        <p:spPr>
          <a:xfrm>
            <a:off x="8976538" y="427227"/>
            <a:ext cx="4286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5" dirty="0">
                <a:solidFill>
                  <a:srgbClr val="44546A"/>
                </a:solidFill>
                <a:latin typeface="Trebuchet MS"/>
                <a:cs typeface="Trebuchet MS"/>
              </a:rPr>
              <a:t>SQ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9983787" y="6271730"/>
            <a:ext cx="38608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sz="2000" spc="-45" dirty="0">
                <a:solidFill>
                  <a:srgbClr val="C59189"/>
                </a:solidFill>
                <a:latin typeface="Trebuchet MS"/>
                <a:cs typeface="Trebuchet MS"/>
              </a:rPr>
              <a:t>105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11549557" y="6396190"/>
            <a:ext cx="411480" cy="33591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45" dirty="0">
                <a:solidFill>
                  <a:srgbClr val="C59189"/>
                </a:solidFill>
                <a:latin typeface="Trebuchet MS"/>
                <a:cs typeface="Trebuchet MS"/>
              </a:rPr>
              <a:t>105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8305927" y="6497634"/>
            <a:ext cx="13214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  <a:tabLst>
                <a:tab pos="342265" algn="l"/>
                <a:tab pos="570865" algn="l"/>
                <a:tab pos="901700" algn="l"/>
                <a:tab pos="1130300" algn="l"/>
              </a:tabLst>
            </a:pPr>
            <a:r>
              <a:rPr sz="1200" dirty="0">
                <a:latin typeface="Arial"/>
                <a:cs typeface="Arial"/>
              </a:rPr>
              <a:t>T1	 	T2	 	T3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9982479" y="6497634"/>
            <a:ext cx="20383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5"/>
              </a:lnSpc>
            </a:pPr>
            <a:r>
              <a:rPr sz="1200" dirty="0">
                <a:latin typeface="Arial"/>
                <a:cs typeface="Arial"/>
              </a:rPr>
              <a:t>T4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8260134" y="1901419"/>
            <a:ext cx="1374140" cy="11487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46125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  <a:p>
            <a:pPr marL="12700" marR="5080" indent="289560">
              <a:lnSpc>
                <a:spcPct val="103200"/>
              </a:lnSpc>
              <a:spcBef>
                <a:spcPts val="35"/>
              </a:spcBef>
              <a:tabLst>
                <a:tab pos="345440" algn="l"/>
                <a:tab pos="575310" algn="l"/>
                <a:tab pos="908050" algn="l"/>
                <a:tab pos="1138555" algn="l"/>
              </a:tabLst>
            </a:pPr>
            <a:r>
              <a:rPr sz="1200" spc="5" dirty="0">
                <a:latin typeface="Arial"/>
                <a:cs typeface="Arial"/>
              </a:rPr>
              <a:t>Time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(seconds)  </a:t>
            </a:r>
            <a:r>
              <a:rPr sz="1200" spc="5" dirty="0">
                <a:latin typeface="Arial"/>
                <a:cs typeface="Arial"/>
              </a:rPr>
              <a:t>T1		T2		T3</a:t>
            </a:r>
            <a:endParaRPr sz="1200">
              <a:latin typeface="Arial"/>
              <a:cs typeface="Arial"/>
            </a:endParaRPr>
          </a:p>
          <a:p>
            <a:pPr marL="657860">
              <a:lnSpc>
                <a:spcPct val="100000"/>
              </a:lnSpc>
              <a:spcBef>
                <a:spcPts val="1019"/>
              </a:spcBef>
            </a:pPr>
            <a:r>
              <a:rPr sz="2800" spc="200" dirty="0">
                <a:solidFill>
                  <a:srgbClr val="44546A"/>
                </a:solidFill>
                <a:latin typeface="Trebuchet MS"/>
                <a:cs typeface="Trebuchet MS"/>
              </a:rPr>
              <a:t>MQ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8465473" y="4056230"/>
            <a:ext cx="1187450" cy="11239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57834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  <a:p>
            <a:pPr marL="286385" marR="104775" indent="-274320">
              <a:lnSpc>
                <a:spcPct val="103600"/>
              </a:lnSpc>
              <a:spcBef>
                <a:spcPts val="35"/>
              </a:spcBef>
              <a:tabLst>
                <a:tab pos="620395" algn="l"/>
                <a:tab pos="851535" algn="l"/>
              </a:tabLst>
            </a:pPr>
            <a:r>
              <a:rPr sz="1200" spc="5" dirty="0">
                <a:latin typeface="Arial"/>
                <a:cs typeface="Arial"/>
              </a:rPr>
              <a:t>T</a:t>
            </a:r>
            <a:r>
              <a:rPr sz="1200" u="heavy" spc="5" dirty="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im</a:t>
            </a:r>
            <a:r>
              <a:rPr sz="1200" spc="5" dirty="0">
                <a:latin typeface="Arial"/>
                <a:cs typeface="Arial"/>
              </a:rPr>
              <a:t>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5" dirty="0">
                <a:latin typeface="Arial"/>
                <a:cs typeface="Arial"/>
              </a:rPr>
              <a:t>(seconds)  T2		T3</a:t>
            </a:r>
            <a:endParaRPr sz="1200">
              <a:latin typeface="Arial"/>
              <a:cs typeface="Arial"/>
            </a:endParaRPr>
          </a:p>
          <a:p>
            <a:pPr marL="367030">
              <a:lnSpc>
                <a:spcPct val="100000"/>
              </a:lnSpc>
              <a:spcBef>
                <a:spcPts val="819"/>
              </a:spcBef>
            </a:pPr>
            <a:r>
              <a:rPr sz="2800" spc="-100" dirty="0">
                <a:solidFill>
                  <a:srgbClr val="44546A"/>
                </a:solidFill>
                <a:latin typeface="Trebuchet MS"/>
                <a:cs typeface="Trebuchet MS"/>
              </a:rPr>
              <a:t>Loom</a:t>
            </a:r>
            <a:endParaRPr sz="28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92039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14286" y="1487665"/>
            <a:ext cx="0" cy="4848225"/>
          </a:xfrm>
          <a:custGeom>
            <a:avLst/>
            <a:gdLst/>
            <a:ahLst/>
            <a:cxnLst/>
            <a:rect l="l" t="t" r="r" b="b"/>
            <a:pathLst>
              <a:path h="4848225">
                <a:moveTo>
                  <a:pt x="0" y="0"/>
                </a:moveTo>
                <a:lnTo>
                  <a:pt x="1" y="4848222"/>
                </a:lnTo>
              </a:path>
            </a:pathLst>
          </a:custGeom>
          <a:ln w="50800">
            <a:solidFill>
              <a:srgbClr val="AB3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7026" y="611124"/>
            <a:ext cx="75565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5" dirty="0"/>
              <a:t>Application </a:t>
            </a:r>
            <a:r>
              <a:rPr sz="4400" spc="-250" dirty="0"/>
              <a:t>Performance:</a:t>
            </a:r>
            <a:r>
              <a:rPr sz="4400" spc="-480" dirty="0"/>
              <a:t> </a:t>
            </a:r>
            <a:r>
              <a:rPr sz="4400" spc="-275" dirty="0"/>
              <a:t>Latency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0862627" y="6359652"/>
            <a:ext cx="4114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C59189"/>
                </a:solidFill>
                <a:latin typeface="Trebuchet MS"/>
                <a:cs typeface="Trebuchet MS"/>
              </a:rPr>
              <a:t>109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37303" y="1630679"/>
            <a:ext cx="1377696" cy="1377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4711" y="1584960"/>
            <a:ext cx="1377696" cy="1377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17278" y="1994916"/>
            <a:ext cx="3657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95" dirty="0">
                <a:solidFill>
                  <a:srgbClr val="181717"/>
                </a:solidFill>
                <a:latin typeface="Trebuchet MS"/>
                <a:cs typeface="Trebuchet MS"/>
              </a:rPr>
              <a:t>vs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1798" y="2968244"/>
            <a:ext cx="2143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181717"/>
                </a:solidFill>
                <a:latin typeface="Trebuchet MS"/>
                <a:cs typeface="Trebuchet MS"/>
              </a:rPr>
              <a:t>Latency</a:t>
            </a:r>
            <a:r>
              <a:rPr sz="2400" spc="-229" dirty="0">
                <a:solidFill>
                  <a:srgbClr val="181717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181717"/>
                </a:solidFill>
                <a:latin typeface="Trebuchet MS"/>
                <a:cs typeface="Trebuchet MS"/>
              </a:rPr>
              <a:t>Sensitive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9860" y="2965196"/>
            <a:ext cx="2334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181717"/>
                </a:solidFill>
                <a:latin typeface="Trebuchet MS"/>
                <a:cs typeface="Trebuchet MS"/>
              </a:rPr>
              <a:t>Bandwidth</a:t>
            </a:r>
            <a:r>
              <a:rPr sz="2400" spc="-245" dirty="0">
                <a:solidFill>
                  <a:srgbClr val="181717"/>
                </a:solidFill>
                <a:latin typeface="Trebuchet MS"/>
                <a:cs typeface="Trebuchet MS"/>
              </a:rPr>
              <a:t> </a:t>
            </a:r>
            <a:r>
              <a:rPr sz="2400" spc="-75" dirty="0">
                <a:solidFill>
                  <a:srgbClr val="181717"/>
                </a:solidFill>
                <a:latin typeface="Trebuchet MS"/>
                <a:cs typeface="Trebuchet MS"/>
              </a:rPr>
              <a:t>Hungry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3419" y="3894835"/>
            <a:ext cx="3168650" cy="16992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ct val="89400"/>
              </a:lnSpc>
              <a:spcBef>
                <a:spcPts val="405"/>
              </a:spcBef>
            </a:pPr>
            <a:r>
              <a:rPr sz="2400" spc="-120" dirty="0">
                <a:solidFill>
                  <a:srgbClr val="44546A"/>
                </a:solidFill>
                <a:latin typeface="Trebuchet MS"/>
                <a:cs typeface="Trebuchet MS"/>
              </a:rPr>
              <a:t>Setup: </a:t>
            </a:r>
            <a:r>
              <a:rPr sz="2400" spc="-125" dirty="0">
                <a:solidFill>
                  <a:srgbClr val="44546A"/>
                </a:solidFill>
                <a:latin typeface="Trebuchet MS"/>
                <a:cs typeface="Trebuchet MS"/>
              </a:rPr>
              <a:t>Linux </a:t>
            </a:r>
            <a:r>
              <a:rPr sz="2400" spc="-105" dirty="0">
                <a:solidFill>
                  <a:srgbClr val="44546A"/>
                </a:solidFill>
                <a:latin typeface="Trebuchet MS"/>
                <a:cs typeface="Trebuchet MS"/>
              </a:rPr>
              <a:t>software  </a:t>
            </a:r>
            <a:r>
              <a:rPr sz="2400" spc="-145" dirty="0">
                <a:solidFill>
                  <a:srgbClr val="44546A"/>
                </a:solidFill>
                <a:latin typeface="Trebuchet MS"/>
                <a:cs typeface="Trebuchet MS"/>
              </a:rPr>
              <a:t>packet </a:t>
            </a:r>
            <a:r>
              <a:rPr sz="2400" spc="-95" dirty="0">
                <a:solidFill>
                  <a:srgbClr val="44546A"/>
                </a:solidFill>
                <a:latin typeface="Trebuchet MS"/>
                <a:cs typeface="Trebuchet MS"/>
              </a:rPr>
              <a:t>scheduling</a:t>
            </a:r>
            <a:r>
              <a:rPr sz="2400" spc="-275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44546A"/>
                </a:solidFill>
                <a:latin typeface="Trebuchet MS"/>
                <a:cs typeface="Trebuchet MS"/>
              </a:rPr>
              <a:t>(Qdisc)  </a:t>
            </a:r>
            <a:r>
              <a:rPr sz="2400" spc="-90" dirty="0">
                <a:solidFill>
                  <a:srgbClr val="44546A"/>
                </a:solidFill>
                <a:latin typeface="Trebuchet MS"/>
                <a:cs typeface="Trebuchet MS"/>
              </a:rPr>
              <a:t>is </a:t>
            </a:r>
            <a:r>
              <a:rPr sz="2400" spc="-105" dirty="0">
                <a:solidFill>
                  <a:srgbClr val="44546A"/>
                </a:solidFill>
                <a:latin typeface="Trebuchet MS"/>
                <a:cs typeface="Trebuchet MS"/>
              </a:rPr>
              <a:t>configured </a:t>
            </a:r>
            <a:r>
              <a:rPr sz="2400" spc="-100" dirty="0">
                <a:solidFill>
                  <a:srgbClr val="44546A"/>
                </a:solidFill>
                <a:latin typeface="Trebuchet MS"/>
                <a:cs typeface="Trebuchet MS"/>
              </a:rPr>
              <a:t>to </a:t>
            </a:r>
            <a:r>
              <a:rPr sz="2400" spc="-125" dirty="0">
                <a:solidFill>
                  <a:srgbClr val="44546A"/>
                </a:solidFill>
                <a:latin typeface="Trebuchet MS"/>
                <a:cs typeface="Trebuchet MS"/>
              </a:rPr>
              <a:t>prioritize  </a:t>
            </a:r>
            <a:r>
              <a:rPr sz="2400" spc="-114" dirty="0">
                <a:solidFill>
                  <a:srgbClr val="44546A"/>
                </a:solidFill>
                <a:latin typeface="Trebuchet MS"/>
                <a:cs typeface="Trebuchet MS"/>
              </a:rPr>
              <a:t>memcached </a:t>
            </a:r>
            <a:r>
              <a:rPr sz="2400" spc="-155" dirty="0">
                <a:solidFill>
                  <a:srgbClr val="44546A"/>
                </a:solidFill>
                <a:latin typeface="Trebuchet MS"/>
                <a:cs typeface="Trebuchet MS"/>
              </a:rPr>
              <a:t>traffic </a:t>
            </a:r>
            <a:r>
              <a:rPr sz="2400" spc="-90" dirty="0">
                <a:solidFill>
                  <a:srgbClr val="44546A"/>
                </a:solidFill>
                <a:latin typeface="Trebuchet MS"/>
                <a:cs typeface="Trebuchet MS"/>
              </a:rPr>
              <a:t>over  </a:t>
            </a:r>
            <a:r>
              <a:rPr sz="2400" spc="-95" dirty="0">
                <a:solidFill>
                  <a:srgbClr val="44546A"/>
                </a:solidFill>
                <a:latin typeface="Trebuchet MS"/>
                <a:cs typeface="Trebuchet MS"/>
              </a:rPr>
              <a:t>Spark</a:t>
            </a:r>
            <a:r>
              <a:rPr sz="2400" spc="-195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400" spc="-155" dirty="0">
                <a:solidFill>
                  <a:srgbClr val="44546A"/>
                </a:solidFill>
                <a:latin typeface="Trebuchet MS"/>
                <a:cs typeface="Trebuchet MS"/>
              </a:rPr>
              <a:t>traffic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77511" y="4093464"/>
            <a:ext cx="460248" cy="4602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84064" y="4090415"/>
            <a:ext cx="460248" cy="4602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66157" y="476636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44" y="182529"/>
                </a:lnTo>
                <a:lnTo>
                  <a:pt x="17964" y="139618"/>
                </a:lnTo>
                <a:lnTo>
                  <a:pt x="39041" y="100787"/>
                </a:lnTo>
                <a:lnTo>
                  <a:pt x="66955" y="66955"/>
                </a:lnTo>
                <a:lnTo>
                  <a:pt x="100787" y="39041"/>
                </a:lnTo>
                <a:lnTo>
                  <a:pt x="139618" y="17964"/>
                </a:lnTo>
                <a:lnTo>
                  <a:pt x="182529" y="4644"/>
                </a:lnTo>
                <a:lnTo>
                  <a:pt x="228600" y="0"/>
                </a:lnTo>
                <a:lnTo>
                  <a:pt x="274670" y="4644"/>
                </a:lnTo>
                <a:lnTo>
                  <a:pt x="317581" y="17964"/>
                </a:lnTo>
                <a:lnTo>
                  <a:pt x="356412" y="39041"/>
                </a:lnTo>
                <a:lnTo>
                  <a:pt x="390244" y="66955"/>
                </a:lnTo>
                <a:lnTo>
                  <a:pt x="418158" y="100787"/>
                </a:lnTo>
                <a:lnTo>
                  <a:pt x="439235" y="139618"/>
                </a:lnTo>
                <a:lnTo>
                  <a:pt x="452555" y="182529"/>
                </a:lnTo>
                <a:lnTo>
                  <a:pt x="457200" y="228600"/>
                </a:lnTo>
                <a:lnTo>
                  <a:pt x="452555" y="274670"/>
                </a:lnTo>
                <a:lnTo>
                  <a:pt x="439235" y="317581"/>
                </a:lnTo>
                <a:lnTo>
                  <a:pt x="418158" y="356412"/>
                </a:lnTo>
                <a:lnTo>
                  <a:pt x="390244" y="390244"/>
                </a:lnTo>
                <a:lnTo>
                  <a:pt x="356412" y="418158"/>
                </a:lnTo>
                <a:lnTo>
                  <a:pt x="317581" y="439235"/>
                </a:lnTo>
                <a:lnTo>
                  <a:pt x="274670" y="452555"/>
                </a:lnTo>
                <a:lnTo>
                  <a:pt x="228600" y="457200"/>
                </a:lnTo>
                <a:lnTo>
                  <a:pt x="182529" y="452555"/>
                </a:lnTo>
                <a:lnTo>
                  <a:pt x="139618" y="439235"/>
                </a:lnTo>
                <a:lnTo>
                  <a:pt x="100787" y="418158"/>
                </a:lnTo>
                <a:lnTo>
                  <a:pt x="66955" y="390244"/>
                </a:lnTo>
                <a:lnTo>
                  <a:pt x="39041" y="356412"/>
                </a:lnTo>
                <a:lnTo>
                  <a:pt x="17964" y="317581"/>
                </a:lnTo>
                <a:lnTo>
                  <a:pt x="4644" y="274670"/>
                </a:lnTo>
                <a:lnTo>
                  <a:pt x="0" y="228600"/>
                </a:lnTo>
                <a:close/>
              </a:path>
            </a:pathLst>
          </a:custGeom>
          <a:ln w="254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857445" y="4833620"/>
            <a:ext cx="274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44546A"/>
                </a:solidFill>
                <a:latin typeface="Trebuchet MS"/>
                <a:cs typeface="Trebuchet MS"/>
              </a:rPr>
              <a:t>Pr</a:t>
            </a:r>
            <a:r>
              <a:rPr sz="1800" spc="-105" dirty="0">
                <a:solidFill>
                  <a:srgbClr val="44546A"/>
                </a:solidFill>
                <a:latin typeface="Trebuchet MS"/>
                <a:cs typeface="Trebuchet MS"/>
              </a:rPr>
              <a:t>i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97425" y="4543768"/>
            <a:ext cx="178981" cy="2430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56403" y="4542802"/>
            <a:ext cx="168910" cy="290830"/>
          </a:xfrm>
          <a:custGeom>
            <a:avLst/>
            <a:gdLst/>
            <a:ahLst/>
            <a:cxnLst/>
            <a:rect l="l" t="t" r="r" b="b"/>
            <a:pathLst>
              <a:path w="168910" h="290829">
                <a:moveTo>
                  <a:pt x="3657" y="205397"/>
                </a:moveTo>
                <a:lnTo>
                  <a:pt x="0" y="290512"/>
                </a:lnTo>
                <a:lnTo>
                  <a:pt x="70281" y="242366"/>
                </a:lnTo>
                <a:lnTo>
                  <a:pt x="68084" y="241147"/>
                </a:lnTo>
                <a:lnTo>
                  <a:pt x="41909" y="241147"/>
                </a:lnTo>
                <a:lnTo>
                  <a:pt x="19710" y="228828"/>
                </a:lnTo>
                <a:lnTo>
                  <a:pt x="25871" y="217723"/>
                </a:lnTo>
                <a:lnTo>
                  <a:pt x="3657" y="205397"/>
                </a:lnTo>
                <a:close/>
              </a:path>
              <a:path w="168910" h="290829">
                <a:moveTo>
                  <a:pt x="25871" y="217723"/>
                </a:moveTo>
                <a:lnTo>
                  <a:pt x="19710" y="228828"/>
                </a:lnTo>
                <a:lnTo>
                  <a:pt x="41909" y="241147"/>
                </a:lnTo>
                <a:lnTo>
                  <a:pt x="48071" y="230042"/>
                </a:lnTo>
                <a:lnTo>
                  <a:pt x="25871" y="217723"/>
                </a:lnTo>
                <a:close/>
              </a:path>
              <a:path w="168910" h="290829">
                <a:moveTo>
                  <a:pt x="48071" y="230042"/>
                </a:moveTo>
                <a:lnTo>
                  <a:pt x="41909" y="241147"/>
                </a:lnTo>
                <a:lnTo>
                  <a:pt x="68084" y="241147"/>
                </a:lnTo>
                <a:lnTo>
                  <a:pt x="48071" y="230042"/>
                </a:lnTo>
                <a:close/>
              </a:path>
              <a:path w="168910" h="290829">
                <a:moveTo>
                  <a:pt x="146659" y="0"/>
                </a:moveTo>
                <a:lnTo>
                  <a:pt x="25871" y="217723"/>
                </a:lnTo>
                <a:lnTo>
                  <a:pt x="48071" y="230042"/>
                </a:lnTo>
                <a:lnTo>
                  <a:pt x="168871" y="12318"/>
                </a:lnTo>
                <a:lnTo>
                  <a:pt x="146659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56657" y="5223560"/>
            <a:ext cx="76200" cy="239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4679" y="3681298"/>
            <a:ext cx="5574030" cy="0"/>
          </a:xfrm>
          <a:custGeom>
            <a:avLst/>
            <a:gdLst/>
            <a:ahLst/>
            <a:cxnLst/>
            <a:rect l="l" t="t" r="r" b="b"/>
            <a:pathLst>
              <a:path w="5574030">
                <a:moveTo>
                  <a:pt x="0" y="0"/>
                </a:moveTo>
                <a:lnTo>
                  <a:pt x="5573603" y="1"/>
                </a:lnTo>
              </a:path>
            </a:pathLst>
          </a:custGeom>
          <a:ln w="50800">
            <a:solidFill>
              <a:srgbClr val="AB3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049000" y="4584703"/>
            <a:ext cx="369570" cy="0"/>
          </a:xfrm>
          <a:custGeom>
            <a:avLst/>
            <a:gdLst/>
            <a:ahLst/>
            <a:cxnLst/>
            <a:rect l="l" t="t" r="r" b="b"/>
            <a:pathLst>
              <a:path w="369570">
                <a:moveTo>
                  <a:pt x="0" y="0"/>
                </a:moveTo>
                <a:lnTo>
                  <a:pt x="369226" y="0"/>
                </a:lnTo>
              </a:path>
            </a:pathLst>
          </a:custGeom>
          <a:ln w="952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80500" y="4584703"/>
            <a:ext cx="1625600" cy="0"/>
          </a:xfrm>
          <a:custGeom>
            <a:avLst/>
            <a:gdLst/>
            <a:ahLst/>
            <a:cxnLst/>
            <a:rect l="l" t="t" r="r" b="b"/>
            <a:pathLst>
              <a:path w="1625600">
                <a:moveTo>
                  <a:pt x="0" y="0"/>
                </a:moveTo>
                <a:lnTo>
                  <a:pt x="1625600" y="0"/>
                </a:lnTo>
              </a:path>
            </a:pathLst>
          </a:custGeom>
          <a:ln w="952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70875" y="4584703"/>
            <a:ext cx="379730" cy="0"/>
          </a:xfrm>
          <a:custGeom>
            <a:avLst/>
            <a:gdLst/>
            <a:ahLst/>
            <a:cxnLst/>
            <a:rect l="l" t="t" r="r" b="b"/>
            <a:pathLst>
              <a:path w="379729">
                <a:moveTo>
                  <a:pt x="0" y="0"/>
                </a:moveTo>
                <a:lnTo>
                  <a:pt x="379425" y="0"/>
                </a:lnTo>
              </a:path>
            </a:pathLst>
          </a:custGeom>
          <a:ln w="952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049000" y="3860803"/>
            <a:ext cx="369570" cy="0"/>
          </a:xfrm>
          <a:custGeom>
            <a:avLst/>
            <a:gdLst/>
            <a:ahLst/>
            <a:cxnLst/>
            <a:rect l="l" t="t" r="r" b="b"/>
            <a:pathLst>
              <a:path w="369570">
                <a:moveTo>
                  <a:pt x="0" y="0"/>
                </a:moveTo>
                <a:lnTo>
                  <a:pt x="369226" y="0"/>
                </a:lnTo>
              </a:path>
            </a:pathLst>
          </a:custGeom>
          <a:ln w="952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70875" y="3860803"/>
            <a:ext cx="2335530" cy="0"/>
          </a:xfrm>
          <a:custGeom>
            <a:avLst/>
            <a:gdLst/>
            <a:ahLst/>
            <a:cxnLst/>
            <a:rect l="l" t="t" r="r" b="b"/>
            <a:pathLst>
              <a:path w="2335529">
                <a:moveTo>
                  <a:pt x="0" y="0"/>
                </a:moveTo>
                <a:lnTo>
                  <a:pt x="2335225" y="0"/>
                </a:lnTo>
              </a:path>
            </a:pathLst>
          </a:custGeom>
          <a:ln w="952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049000" y="3124203"/>
            <a:ext cx="369570" cy="0"/>
          </a:xfrm>
          <a:custGeom>
            <a:avLst/>
            <a:gdLst/>
            <a:ahLst/>
            <a:cxnLst/>
            <a:rect l="l" t="t" r="r" b="b"/>
            <a:pathLst>
              <a:path w="369570">
                <a:moveTo>
                  <a:pt x="0" y="0"/>
                </a:moveTo>
                <a:lnTo>
                  <a:pt x="369226" y="0"/>
                </a:lnTo>
              </a:path>
            </a:pathLst>
          </a:custGeom>
          <a:ln w="952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70875" y="3124203"/>
            <a:ext cx="2335530" cy="0"/>
          </a:xfrm>
          <a:custGeom>
            <a:avLst/>
            <a:gdLst/>
            <a:ahLst/>
            <a:cxnLst/>
            <a:rect l="l" t="t" r="r" b="b"/>
            <a:pathLst>
              <a:path w="2335529">
                <a:moveTo>
                  <a:pt x="0" y="0"/>
                </a:moveTo>
                <a:lnTo>
                  <a:pt x="2335225" y="0"/>
                </a:lnTo>
              </a:path>
            </a:pathLst>
          </a:custGeom>
          <a:ln w="952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70875" y="2398242"/>
            <a:ext cx="3047365" cy="0"/>
          </a:xfrm>
          <a:custGeom>
            <a:avLst/>
            <a:gdLst/>
            <a:ahLst/>
            <a:cxnLst/>
            <a:rect l="l" t="t" r="r" b="b"/>
            <a:pathLst>
              <a:path w="3047365">
                <a:moveTo>
                  <a:pt x="0" y="0"/>
                </a:moveTo>
                <a:lnTo>
                  <a:pt x="3047351" y="0"/>
                </a:lnTo>
              </a:path>
            </a:pathLst>
          </a:custGeom>
          <a:ln w="952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50300" y="4445000"/>
            <a:ext cx="330200" cy="868680"/>
          </a:xfrm>
          <a:custGeom>
            <a:avLst/>
            <a:gdLst/>
            <a:ahLst/>
            <a:cxnLst/>
            <a:rect l="l" t="t" r="r" b="b"/>
            <a:pathLst>
              <a:path w="330200" h="868679">
                <a:moveTo>
                  <a:pt x="0" y="0"/>
                </a:moveTo>
                <a:lnTo>
                  <a:pt x="330200" y="0"/>
                </a:lnTo>
                <a:lnTo>
                  <a:pt x="330200" y="868540"/>
                </a:lnTo>
                <a:lnTo>
                  <a:pt x="0" y="868540"/>
                </a:lnTo>
                <a:lnTo>
                  <a:pt x="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706100" y="2654300"/>
            <a:ext cx="342900" cy="2659380"/>
          </a:xfrm>
          <a:custGeom>
            <a:avLst/>
            <a:gdLst/>
            <a:ahLst/>
            <a:cxnLst/>
            <a:rect l="l" t="t" r="r" b="b"/>
            <a:pathLst>
              <a:path w="342900" h="2659379">
                <a:moveTo>
                  <a:pt x="0" y="0"/>
                </a:moveTo>
                <a:lnTo>
                  <a:pt x="342900" y="0"/>
                </a:lnTo>
                <a:lnTo>
                  <a:pt x="342900" y="2659240"/>
                </a:lnTo>
                <a:lnTo>
                  <a:pt x="0" y="2659240"/>
                </a:lnTo>
                <a:lnTo>
                  <a:pt x="0" y="0"/>
                </a:lnTo>
                <a:close/>
              </a:path>
            </a:pathLst>
          </a:custGeom>
          <a:solidFill>
            <a:srgbClr val="70AD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70875" y="5313540"/>
            <a:ext cx="3047365" cy="0"/>
          </a:xfrm>
          <a:custGeom>
            <a:avLst/>
            <a:gdLst/>
            <a:ahLst/>
            <a:cxnLst/>
            <a:rect l="l" t="t" r="r" b="b"/>
            <a:pathLst>
              <a:path w="3047365">
                <a:moveTo>
                  <a:pt x="0" y="0"/>
                </a:moveTo>
                <a:lnTo>
                  <a:pt x="3047351" y="1"/>
                </a:lnTo>
              </a:path>
            </a:pathLst>
          </a:custGeom>
          <a:ln w="952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993862" y="5113020"/>
            <a:ext cx="154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0" dirty="0">
                <a:solidFill>
                  <a:srgbClr val="44546A"/>
                </a:solidFill>
                <a:latin typeface="Trebuchet MS"/>
                <a:cs typeface="Trebuchet MS"/>
              </a:rPr>
              <a:t>0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07719" y="4384548"/>
            <a:ext cx="533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4546A"/>
                </a:solidFill>
                <a:latin typeface="Trebuchet MS"/>
                <a:cs typeface="Trebuchet MS"/>
              </a:rPr>
              <a:t>1000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07719" y="3656076"/>
            <a:ext cx="533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4546A"/>
                </a:solidFill>
                <a:latin typeface="Trebuchet MS"/>
                <a:cs typeface="Trebuchet MS"/>
              </a:rPr>
              <a:t>2000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607719" y="2927604"/>
            <a:ext cx="533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4546A"/>
                </a:solidFill>
                <a:latin typeface="Trebuchet MS"/>
                <a:cs typeface="Trebuchet MS"/>
              </a:rPr>
              <a:t>3000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07719" y="2196084"/>
            <a:ext cx="533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44546A"/>
                </a:solidFill>
                <a:latin typeface="Trebuchet MS"/>
                <a:cs typeface="Trebuchet MS"/>
              </a:rPr>
              <a:t>4000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831250" y="5448300"/>
            <a:ext cx="609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40" dirty="0">
                <a:solidFill>
                  <a:srgbClr val="44546A"/>
                </a:solidFill>
                <a:latin typeface="Trebuchet MS"/>
                <a:cs typeface="Trebuchet MS"/>
              </a:rPr>
              <a:t>L</a:t>
            </a:r>
            <a:r>
              <a:rPr sz="2000" spc="-55" dirty="0">
                <a:solidFill>
                  <a:srgbClr val="44546A"/>
                </a:solidFill>
                <a:latin typeface="Trebuchet MS"/>
                <a:cs typeface="Trebuchet MS"/>
              </a:rPr>
              <a:t>o</a:t>
            </a:r>
            <a:r>
              <a:rPr sz="2000" spc="25" dirty="0">
                <a:solidFill>
                  <a:srgbClr val="44546A"/>
                </a:solidFill>
                <a:latin typeface="Trebuchet MS"/>
                <a:cs typeface="Trebuchet MS"/>
              </a:rPr>
              <a:t>o</a:t>
            </a:r>
            <a:r>
              <a:rPr sz="2000" spc="-65" dirty="0">
                <a:solidFill>
                  <a:srgbClr val="44546A"/>
                </a:solidFill>
                <a:latin typeface="Trebuchet MS"/>
                <a:cs typeface="Trebuchet MS"/>
              </a:rPr>
              <a:t>m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072928" y="5448300"/>
            <a:ext cx="1169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5" dirty="0">
                <a:solidFill>
                  <a:srgbClr val="44546A"/>
                </a:solidFill>
                <a:latin typeface="Trebuchet MS"/>
                <a:cs typeface="Trebuchet MS"/>
              </a:rPr>
              <a:t>Linux</a:t>
            </a:r>
            <a:r>
              <a:rPr sz="2000" spc="-229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44546A"/>
                </a:solidFill>
                <a:latin typeface="Trebuchet MS"/>
                <a:cs typeface="Trebuchet MS"/>
              </a:rPr>
              <a:t>(MQ)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05851" y="2799780"/>
            <a:ext cx="891540" cy="2111375"/>
          </a:xfrm>
          <a:prstGeom prst="rect">
            <a:avLst/>
          </a:prstGeom>
        </p:spPr>
        <p:txBody>
          <a:bodyPr vert="vert270" wrap="square" lIns="0" tIns="5715" rIns="0" bIns="0" rtlCol="0">
            <a:spAutoFit/>
          </a:bodyPr>
          <a:lstStyle/>
          <a:p>
            <a:pPr marL="189230" marR="5080" indent="-177165">
              <a:lnSpc>
                <a:spcPts val="3400"/>
              </a:lnSpc>
              <a:spcBef>
                <a:spcPts val="45"/>
              </a:spcBef>
            </a:pPr>
            <a:r>
              <a:rPr sz="2800" spc="-75" dirty="0">
                <a:solidFill>
                  <a:srgbClr val="44546A"/>
                </a:solidFill>
                <a:latin typeface="Trebuchet MS"/>
                <a:cs typeface="Trebuchet MS"/>
              </a:rPr>
              <a:t>90</a:t>
            </a:r>
            <a:r>
              <a:rPr sz="2850" spc="-112" baseline="23391" dirty="0">
                <a:solidFill>
                  <a:srgbClr val="44546A"/>
                </a:solidFill>
                <a:latin typeface="Trebuchet MS"/>
                <a:cs typeface="Trebuchet MS"/>
              </a:rPr>
              <a:t>th </a:t>
            </a:r>
            <a:r>
              <a:rPr sz="2800" spc="-155" dirty="0">
                <a:solidFill>
                  <a:srgbClr val="44546A"/>
                </a:solidFill>
                <a:latin typeface="Trebuchet MS"/>
                <a:cs typeface="Trebuchet MS"/>
              </a:rPr>
              <a:t>Percentile  </a:t>
            </a:r>
            <a:r>
              <a:rPr sz="2800" spc="-165" dirty="0">
                <a:solidFill>
                  <a:srgbClr val="44546A"/>
                </a:solidFill>
                <a:latin typeface="Trebuchet MS"/>
                <a:cs typeface="Trebuchet MS"/>
              </a:rPr>
              <a:t>Latency</a:t>
            </a:r>
            <a:r>
              <a:rPr sz="2800" spc="-235" dirty="0">
                <a:solidFill>
                  <a:srgbClr val="44546A"/>
                </a:solidFill>
                <a:latin typeface="Trebuchet MS"/>
                <a:cs typeface="Trebuchet MS"/>
              </a:rPr>
              <a:t> </a:t>
            </a:r>
            <a:r>
              <a:rPr sz="2800" spc="-114" dirty="0">
                <a:solidFill>
                  <a:srgbClr val="44546A"/>
                </a:solidFill>
                <a:latin typeface="Trebuchet MS"/>
                <a:cs typeface="Trebuchet MS"/>
              </a:rPr>
              <a:t>(us)</a:t>
            </a:r>
            <a:endParaRPr sz="28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9921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0712" y="424178"/>
            <a:ext cx="851090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-250" dirty="0"/>
              <a:t>Loom </a:t>
            </a:r>
            <a:r>
              <a:rPr sz="6400" spc="-370" dirty="0"/>
              <a:t>Interface</a:t>
            </a:r>
            <a:r>
              <a:rPr sz="6400" spc="-730" dirty="0"/>
              <a:t> </a:t>
            </a:r>
            <a:r>
              <a:rPr sz="6400" spc="-345" dirty="0"/>
              <a:t>Evaluation</a:t>
            </a:r>
            <a:endParaRPr sz="6400"/>
          </a:p>
        </p:txBody>
      </p:sp>
      <p:sp>
        <p:nvSpPr>
          <p:cNvPr id="3" name="object 3"/>
          <p:cNvSpPr txBox="1"/>
          <p:nvPr/>
        </p:nvSpPr>
        <p:spPr>
          <a:xfrm>
            <a:off x="10862627" y="6359652"/>
            <a:ext cx="4114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C59189"/>
                </a:solidFill>
                <a:latin typeface="Trebuchet MS"/>
                <a:cs typeface="Trebuchet MS"/>
              </a:rPr>
              <a:t>111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816350" y="2792729"/>
          <a:ext cx="4547234" cy="3114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5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5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7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1800" b="1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Line-rate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144780" marR="12509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spc="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Existing 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app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ro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aches:  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PCIe</a:t>
                      </a: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Writes  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per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second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146050" marR="127000" indent="289560">
                        <a:lnSpc>
                          <a:spcPct val="99400"/>
                        </a:lnSpc>
                        <a:spcBef>
                          <a:spcPts val="125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Loom:  </a:t>
                      </a:r>
                      <a:r>
                        <a:rPr sz="1800" b="1" spc="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PCIe</a:t>
                      </a: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Writes  </a:t>
                      </a:r>
                      <a:r>
                        <a:rPr sz="1800" b="1" spc="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per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second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06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800" dirty="0">
                          <a:solidFill>
                            <a:srgbClr val="181717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800" spc="-15" dirty="0">
                          <a:solidFill>
                            <a:srgbClr val="18171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0" dirty="0">
                          <a:solidFill>
                            <a:srgbClr val="181717"/>
                          </a:solidFill>
                          <a:latin typeface="Times New Roman"/>
                          <a:cs typeface="Times New Roman"/>
                        </a:rPr>
                        <a:t>Gbps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0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800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833K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0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800" spc="-55" dirty="0">
                          <a:solidFill>
                            <a:srgbClr val="AB3C00"/>
                          </a:solidFill>
                          <a:latin typeface="Trebuchet MS"/>
                          <a:cs typeface="Trebuchet MS"/>
                        </a:rPr>
                        <a:t>19K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727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06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800" dirty="0">
                          <a:solidFill>
                            <a:srgbClr val="181717"/>
                          </a:solidFill>
                          <a:latin typeface="Times New Roman"/>
                          <a:cs typeface="Times New Roman"/>
                        </a:rPr>
                        <a:t>40</a:t>
                      </a:r>
                      <a:r>
                        <a:rPr sz="1800" spc="-15" dirty="0">
                          <a:solidFill>
                            <a:srgbClr val="18171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0" dirty="0">
                          <a:solidFill>
                            <a:srgbClr val="181717"/>
                          </a:solidFill>
                          <a:latin typeface="Times New Roman"/>
                          <a:cs typeface="Times New Roman"/>
                        </a:rPr>
                        <a:t>Gbps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593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800" spc="2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3.3M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593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1800" spc="-55" dirty="0">
                          <a:solidFill>
                            <a:srgbClr val="AB3C00"/>
                          </a:solidFill>
                          <a:latin typeface="Trebuchet MS"/>
                          <a:cs typeface="Trebuchet MS"/>
                        </a:rPr>
                        <a:t>76K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746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06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dirty="0">
                          <a:solidFill>
                            <a:srgbClr val="181717"/>
                          </a:solidFill>
                          <a:latin typeface="Times New Roman"/>
                          <a:cs typeface="Times New Roman"/>
                        </a:rPr>
                        <a:t>100</a:t>
                      </a:r>
                      <a:r>
                        <a:rPr sz="1800" spc="-15" dirty="0">
                          <a:solidFill>
                            <a:srgbClr val="18171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0" dirty="0">
                          <a:solidFill>
                            <a:srgbClr val="181717"/>
                          </a:solidFill>
                          <a:latin typeface="Times New Roman"/>
                          <a:cs typeface="Times New Roman"/>
                        </a:rPr>
                        <a:t>Gbps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1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spc="25" dirty="0">
                          <a:solidFill>
                            <a:srgbClr val="414141"/>
                          </a:solidFill>
                          <a:latin typeface="Times New Roman"/>
                          <a:cs typeface="Times New Roman"/>
                        </a:rPr>
                        <a:t>8.3M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1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800" spc="-50" dirty="0">
                          <a:solidFill>
                            <a:srgbClr val="AB3C00"/>
                          </a:solidFill>
                          <a:latin typeface="Trebuchet MS"/>
                          <a:cs typeface="Trebuchet MS"/>
                        </a:rPr>
                        <a:t>191K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739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477285" y="1486915"/>
            <a:ext cx="5239385" cy="1129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8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solidFill>
                  <a:srgbClr val="181717"/>
                </a:solidFill>
                <a:latin typeface="Trebuchet MS"/>
                <a:cs typeface="Trebuchet MS"/>
              </a:rPr>
              <a:t>Worse </a:t>
            </a:r>
            <a:r>
              <a:rPr sz="2400" spc="-120" dirty="0">
                <a:solidFill>
                  <a:srgbClr val="181717"/>
                </a:solidFill>
                <a:latin typeface="Trebuchet MS"/>
                <a:cs typeface="Trebuchet MS"/>
              </a:rPr>
              <a:t>case</a:t>
            </a:r>
            <a:r>
              <a:rPr sz="2400" spc="-300" dirty="0">
                <a:solidFill>
                  <a:srgbClr val="181717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181717"/>
                </a:solidFill>
                <a:latin typeface="Trebuchet MS"/>
                <a:cs typeface="Trebuchet MS"/>
              </a:rPr>
              <a:t>scenario:</a:t>
            </a:r>
            <a:endParaRPr sz="2400">
              <a:latin typeface="Trebuchet MS"/>
              <a:cs typeface="Trebuchet MS"/>
            </a:endParaRPr>
          </a:p>
          <a:p>
            <a:pPr marL="12700" marR="5080" algn="ctr">
              <a:lnSpc>
                <a:spcPct val="100800"/>
              </a:lnSpc>
            </a:pPr>
            <a:r>
              <a:rPr sz="2400" spc="-140" dirty="0">
                <a:solidFill>
                  <a:srgbClr val="181717"/>
                </a:solidFill>
                <a:latin typeface="Trebuchet MS"/>
                <a:cs typeface="Trebuchet MS"/>
              </a:rPr>
              <a:t>Packets</a:t>
            </a:r>
            <a:r>
              <a:rPr sz="2400" spc="-195" dirty="0">
                <a:solidFill>
                  <a:srgbClr val="181717"/>
                </a:solidFill>
                <a:latin typeface="Trebuchet MS"/>
                <a:cs typeface="Trebuchet MS"/>
              </a:rPr>
              <a:t> </a:t>
            </a:r>
            <a:r>
              <a:rPr sz="2400" spc="-120" dirty="0">
                <a:solidFill>
                  <a:srgbClr val="181717"/>
                </a:solidFill>
                <a:latin typeface="Trebuchet MS"/>
                <a:cs typeface="Trebuchet MS"/>
              </a:rPr>
              <a:t>are</a:t>
            </a:r>
            <a:r>
              <a:rPr sz="2400" spc="-185" dirty="0">
                <a:solidFill>
                  <a:srgbClr val="181717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181717"/>
                </a:solidFill>
                <a:latin typeface="Trebuchet MS"/>
                <a:cs typeface="Trebuchet MS"/>
              </a:rPr>
              <a:t>sent</a:t>
            </a:r>
            <a:r>
              <a:rPr sz="2400" spc="-190" dirty="0">
                <a:solidFill>
                  <a:srgbClr val="181717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181717"/>
                </a:solidFill>
                <a:latin typeface="Trebuchet MS"/>
                <a:cs typeface="Trebuchet MS"/>
              </a:rPr>
              <a:t>in</a:t>
            </a:r>
            <a:r>
              <a:rPr sz="2400" spc="-190" dirty="0">
                <a:solidFill>
                  <a:srgbClr val="181717"/>
                </a:solidFill>
                <a:latin typeface="Trebuchet MS"/>
                <a:cs typeface="Trebuchet MS"/>
              </a:rPr>
              <a:t> </a:t>
            </a:r>
            <a:r>
              <a:rPr sz="2400" spc="-75" dirty="0">
                <a:solidFill>
                  <a:srgbClr val="181717"/>
                </a:solidFill>
                <a:latin typeface="Trebuchet MS"/>
                <a:cs typeface="Trebuchet MS"/>
              </a:rPr>
              <a:t>64KB</a:t>
            </a:r>
            <a:r>
              <a:rPr sz="2400" spc="-195" dirty="0">
                <a:solidFill>
                  <a:srgbClr val="181717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181717"/>
                </a:solidFill>
                <a:latin typeface="Trebuchet MS"/>
                <a:cs typeface="Trebuchet MS"/>
              </a:rPr>
              <a:t>batches</a:t>
            </a:r>
            <a:r>
              <a:rPr sz="2400" spc="-190" dirty="0">
                <a:solidFill>
                  <a:srgbClr val="181717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181717"/>
                </a:solidFill>
                <a:latin typeface="Trebuchet MS"/>
                <a:cs typeface="Trebuchet MS"/>
              </a:rPr>
              <a:t>and</a:t>
            </a:r>
            <a:r>
              <a:rPr sz="2400" spc="-190" dirty="0">
                <a:solidFill>
                  <a:srgbClr val="181717"/>
                </a:solidFill>
                <a:latin typeface="Trebuchet MS"/>
                <a:cs typeface="Trebuchet MS"/>
              </a:rPr>
              <a:t> </a:t>
            </a:r>
            <a:r>
              <a:rPr sz="2400" spc="-114" dirty="0">
                <a:solidFill>
                  <a:srgbClr val="181717"/>
                </a:solidFill>
                <a:latin typeface="Trebuchet MS"/>
                <a:cs typeface="Trebuchet MS"/>
              </a:rPr>
              <a:t>each  </a:t>
            </a:r>
            <a:r>
              <a:rPr sz="2400" spc="-145" dirty="0">
                <a:solidFill>
                  <a:srgbClr val="181717"/>
                </a:solidFill>
                <a:latin typeface="Trebuchet MS"/>
                <a:cs typeface="Trebuchet MS"/>
              </a:rPr>
              <a:t>packet </a:t>
            </a:r>
            <a:r>
              <a:rPr sz="2400" spc="-90" dirty="0">
                <a:solidFill>
                  <a:srgbClr val="181717"/>
                </a:solidFill>
                <a:latin typeface="Trebuchet MS"/>
                <a:cs typeface="Trebuchet MS"/>
              </a:rPr>
              <a:t>is </a:t>
            </a:r>
            <a:r>
              <a:rPr sz="2400" spc="-100" dirty="0">
                <a:solidFill>
                  <a:srgbClr val="181717"/>
                </a:solidFill>
                <a:latin typeface="Trebuchet MS"/>
                <a:cs typeface="Trebuchet MS"/>
              </a:rPr>
              <a:t>from </a:t>
            </a:r>
            <a:r>
              <a:rPr sz="2400" spc="-114" dirty="0">
                <a:solidFill>
                  <a:srgbClr val="181717"/>
                </a:solidFill>
                <a:latin typeface="Trebuchet MS"/>
                <a:cs typeface="Trebuchet MS"/>
              </a:rPr>
              <a:t>a </a:t>
            </a:r>
            <a:r>
              <a:rPr sz="2400" spc="-135" dirty="0">
                <a:solidFill>
                  <a:srgbClr val="181717"/>
                </a:solidFill>
                <a:latin typeface="Trebuchet MS"/>
                <a:cs typeface="Trebuchet MS"/>
              </a:rPr>
              <a:t>different</a:t>
            </a:r>
            <a:r>
              <a:rPr sz="2400" spc="-515" dirty="0">
                <a:solidFill>
                  <a:srgbClr val="181717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181717"/>
                </a:solidFill>
                <a:latin typeface="Trebuchet MS"/>
                <a:cs typeface="Trebuchet MS"/>
              </a:rPr>
              <a:t>flow</a:t>
            </a:r>
            <a:endParaRPr sz="24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6816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0B61-2807-5044-8FF0-C89D25BB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2C8F5-C7F8-AA49-9367-A38D56EE5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Current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NICs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ensure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competing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isolated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Loom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NIC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completely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offloads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packet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NIC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CPU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overhead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Loom’s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benefits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latency,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increases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throughput,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improvements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fairness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976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7701-6094-D343-B37A-BCEA8AFB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Weakness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8C3CA-C7F4-664B-BA7E-62F3D75E3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DAG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policy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enforced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network-wide.</a:t>
            </a:r>
          </a:p>
          <a:p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DAG.</a:t>
            </a:r>
          </a:p>
          <a:p>
            <a:r>
              <a:rPr kumimoji="1" lang="en-US" altLang="zh-CN" dirty="0"/>
              <a:t>Rate-limit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much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improve:</a:t>
            </a:r>
          </a:p>
          <a:p>
            <a:pPr lvl="1"/>
            <a:r>
              <a:rPr kumimoji="1" lang="en-US" altLang="zh-CN" dirty="0"/>
              <a:t>Extra</a:t>
            </a:r>
            <a:r>
              <a:rPr kumimoji="1" lang="zh-CN" altLang="en-US" dirty="0"/>
              <a:t> </a:t>
            </a:r>
            <a:r>
              <a:rPr kumimoji="1" lang="en-US" altLang="zh-CN" dirty="0"/>
              <a:t>enqueue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dequeue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</a:p>
          <a:p>
            <a:pPr lvl="1"/>
            <a:r>
              <a:rPr kumimoji="1" lang="en-US" altLang="zh-CN" dirty="0"/>
              <a:t>Issues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exists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global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queue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6730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CAD1-3E4A-BB42-8D72-97CA5524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82303-7B42-0D4A-80E6-0107EFE71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Aim: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multi-tenants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environment,</a:t>
            </a:r>
            <a:r>
              <a:rPr kumimoji="1" lang="zh-CN" altLang="en-US" dirty="0"/>
              <a:t> </a:t>
            </a:r>
            <a:r>
              <a:rPr kumimoji="1" lang="en-US" altLang="zh-CN" dirty="0"/>
              <a:t>it’s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desirable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achieve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high-throughput,</a:t>
            </a:r>
            <a:r>
              <a:rPr kumimoji="1" lang="zh-CN" altLang="en-US" dirty="0"/>
              <a:t> </a:t>
            </a:r>
            <a:r>
              <a:rPr kumimoji="1" lang="en-US" altLang="zh-CN" dirty="0"/>
              <a:t>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tenants’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fairness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NIC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 </a:t>
            </a:r>
            <a:r>
              <a:rPr kumimoji="1" lang="en-US" altLang="zh-CN" dirty="0"/>
              <a:t>NIC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packet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kumimoji="1" lang="en-US" altLang="zh-CN" dirty="0" err="1"/>
              <a:t>MultiQueue</a:t>
            </a:r>
            <a:r>
              <a:rPr kumimoji="1" lang="zh-CN" altLang="en-US" dirty="0"/>
              <a:t> </a:t>
            </a:r>
            <a:r>
              <a:rPr kumimoji="1" lang="en-US" altLang="zh-CN" dirty="0"/>
              <a:t>NIC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packet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scheduling</a:t>
            </a:r>
          </a:p>
        </p:txBody>
      </p:sp>
    </p:spTree>
    <p:extLst>
      <p:ext uri="{BB962C8B-B14F-4D97-AF65-F5344CB8AC3E}">
        <p14:creationId xmlns:p14="http://schemas.microsoft.com/office/powerpoint/2010/main" val="3254703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F708-3991-B044-96E7-6A42DC0338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you!</a:t>
            </a:r>
            <a:endParaRPr kumimoji="1"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AE587-B96C-8C4D-A6CD-EC4B84F5F4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297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9B87-26A9-9A40-8D0C-D4CB8FC3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547764" cy="1325563"/>
          </a:xfrm>
        </p:spPr>
        <p:txBody>
          <a:bodyPr/>
          <a:lstStyle/>
          <a:p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 </a:t>
            </a:r>
            <a:r>
              <a:rPr kumimoji="1" lang="en-US" altLang="zh-CN" dirty="0"/>
              <a:t>NIC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Packet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Limitations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3CCB-35EB-F044-BBD5-0A7AD839E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359" y="1825625"/>
            <a:ext cx="6781441" cy="4351338"/>
          </a:xfrm>
        </p:spPr>
        <p:txBody>
          <a:bodyPr/>
          <a:lstStyle/>
          <a:p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throughput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limited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kumimoji="1" lang="en-US" altLang="zh-CN" dirty="0"/>
              <a:t>Especially</a:t>
            </a:r>
            <a:r>
              <a:rPr kumimoji="1" lang="zh-CN" altLang="en-US" dirty="0"/>
              <a:t> 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small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packets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kumimoji="1" lang="en-US" altLang="zh-CN" dirty="0"/>
              <a:t>Lack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scalability</a:t>
            </a:r>
            <a:endParaRPr kumimoji="1" lang="en-HK" altLang="zh-CN" dirty="0"/>
          </a:p>
          <a:p>
            <a:pPr lvl="1">
              <a:buFont typeface="Courier New" panose="02070309020205020404" pitchFamily="49" charset="0"/>
              <a:buChar char="o"/>
            </a:pPr>
            <a:endParaRPr kumimoji="1" lang="en-US" altLang="zh-CN" dirty="0"/>
          </a:p>
          <a:p>
            <a:r>
              <a:rPr kumimoji="1" lang="en-US" altLang="zh-CN" dirty="0"/>
              <a:t>Software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consumes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CPU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Core-to-core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communication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increases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latency</a:t>
            </a:r>
          </a:p>
          <a:p>
            <a:endParaRPr kumimoji="1" lang="en-HK" altLang="zh-CN" dirty="0"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AEACA3C8-F814-DB4B-A941-C9191332E569}"/>
              </a:ext>
            </a:extLst>
          </p:cNvPr>
          <p:cNvSpPr/>
          <p:nvPr/>
        </p:nvSpPr>
        <p:spPr>
          <a:xfrm>
            <a:off x="752897" y="4402480"/>
            <a:ext cx="3404870" cy="0"/>
          </a:xfrm>
          <a:custGeom>
            <a:avLst/>
            <a:gdLst/>
            <a:ahLst/>
            <a:cxnLst/>
            <a:rect l="l" t="t" r="r" b="b"/>
            <a:pathLst>
              <a:path w="3404870">
                <a:moveTo>
                  <a:pt x="0" y="0"/>
                </a:moveTo>
                <a:lnTo>
                  <a:pt x="3404831" y="1"/>
                </a:lnTo>
              </a:path>
            </a:pathLst>
          </a:custGeom>
          <a:ln w="3810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2B31468E-8F0E-2649-9662-9CD20A68F98E}"/>
              </a:ext>
            </a:extLst>
          </p:cNvPr>
          <p:cNvSpPr txBox="1"/>
          <p:nvPr/>
        </p:nvSpPr>
        <p:spPr>
          <a:xfrm>
            <a:off x="3055708" y="3413252"/>
            <a:ext cx="800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5" dirty="0">
                <a:solidFill>
                  <a:srgbClr val="44546A"/>
                </a:solidFill>
                <a:latin typeface="Trebuchet MS"/>
                <a:cs typeface="Trebuchet MS"/>
              </a:rPr>
              <a:t>C</a:t>
            </a:r>
            <a:r>
              <a:rPr sz="3600" spc="-185" dirty="0">
                <a:solidFill>
                  <a:srgbClr val="44546A"/>
                </a:solidFill>
                <a:latin typeface="Trebuchet MS"/>
                <a:cs typeface="Trebuchet MS"/>
              </a:rPr>
              <a:t>P</a:t>
            </a:r>
            <a:r>
              <a:rPr sz="3600" spc="-25" dirty="0">
                <a:solidFill>
                  <a:srgbClr val="44546A"/>
                </a:solidFill>
                <a:latin typeface="Trebuchet MS"/>
                <a:cs typeface="Trebuchet MS"/>
              </a:rPr>
              <a:t>U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840A540B-0CE4-D641-BE68-7288CB817F77}"/>
              </a:ext>
            </a:extLst>
          </p:cNvPr>
          <p:cNvSpPr txBox="1"/>
          <p:nvPr/>
        </p:nvSpPr>
        <p:spPr>
          <a:xfrm>
            <a:off x="3115233" y="4915916"/>
            <a:ext cx="680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44546A"/>
                </a:solidFill>
                <a:latin typeface="Trebuchet MS"/>
                <a:cs typeface="Trebuchet MS"/>
              </a:rPr>
              <a:t>N</a:t>
            </a:r>
            <a:r>
              <a:rPr sz="3600" spc="-20" dirty="0">
                <a:solidFill>
                  <a:srgbClr val="44546A"/>
                </a:solidFill>
                <a:latin typeface="Trebuchet MS"/>
                <a:cs typeface="Trebuchet MS"/>
              </a:rPr>
              <a:t>I</a:t>
            </a:r>
            <a:r>
              <a:rPr sz="3600" spc="-235" dirty="0">
                <a:solidFill>
                  <a:srgbClr val="44546A"/>
                </a:solidFill>
                <a:latin typeface="Trebuchet MS"/>
                <a:cs typeface="Trebuchet MS"/>
              </a:rPr>
              <a:t>C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9" name="object 13">
            <a:extLst>
              <a:ext uri="{FF2B5EF4-FFF2-40B4-BE49-F238E27FC236}">
                <a16:creationId xmlns:a16="http://schemas.microsoft.com/office/drawing/2014/main" id="{753B0542-E9BF-2E4A-B46C-163CF046B32D}"/>
              </a:ext>
            </a:extLst>
          </p:cNvPr>
          <p:cNvSpPr/>
          <p:nvPr/>
        </p:nvSpPr>
        <p:spPr>
          <a:xfrm>
            <a:off x="2089467" y="5850221"/>
            <a:ext cx="191135" cy="407034"/>
          </a:xfrm>
          <a:custGeom>
            <a:avLst/>
            <a:gdLst/>
            <a:ahLst/>
            <a:cxnLst/>
            <a:rect l="l" t="t" r="r" b="b"/>
            <a:pathLst>
              <a:path w="191135" h="407035">
                <a:moveTo>
                  <a:pt x="63512" y="216114"/>
                </a:moveTo>
                <a:lnTo>
                  <a:pt x="0" y="216114"/>
                </a:lnTo>
                <a:lnTo>
                  <a:pt x="95262" y="406614"/>
                </a:lnTo>
                <a:lnTo>
                  <a:pt x="174637" y="247864"/>
                </a:lnTo>
                <a:lnTo>
                  <a:pt x="63512" y="247864"/>
                </a:lnTo>
                <a:lnTo>
                  <a:pt x="63512" y="216114"/>
                </a:lnTo>
                <a:close/>
              </a:path>
              <a:path w="191135" h="407035">
                <a:moveTo>
                  <a:pt x="127012" y="0"/>
                </a:moveTo>
                <a:lnTo>
                  <a:pt x="63512" y="0"/>
                </a:lnTo>
                <a:lnTo>
                  <a:pt x="63512" y="247864"/>
                </a:lnTo>
                <a:lnTo>
                  <a:pt x="127012" y="247864"/>
                </a:lnTo>
                <a:lnTo>
                  <a:pt x="127012" y="0"/>
                </a:lnTo>
                <a:close/>
              </a:path>
              <a:path w="191135" h="407035">
                <a:moveTo>
                  <a:pt x="190512" y="216114"/>
                </a:moveTo>
                <a:lnTo>
                  <a:pt x="127012" y="216114"/>
                </a:lnTo>
                <a:lnTo>
                  <a:pt x="127012" y="247864"/>
                </a:lnTo>
                <a:lnTo>
                  <a:pt x="174637" y="247864"/>
                </a:lnTo>
                <a:lnTo>
                  <a:pt x="190512" y="216114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F0CCC618-E373-3E46-A306-23AD063A698F}"/>
              </a:ext>
            </a:extLst>
          </p:cNvPr>
          <p:cNvSpPr/>
          <p:nvPr/>
        </p:nvSpPr>
        <p:spPr>
          <a:xfrm>
            <a:off x="2130539" y="4082503"/>
            <a:ext cx="190500" cy="548640"/>
          </a:xfrm>
          <a:custGeom>
            <a:avLst/>
            <a:gdLst/>
            <a:ahLst/>
            <a:cxnLst/>
            <a:rect l="l" t="t" r="r" b="b"/>
            <a:pathLst>
              <a:path w="190500" h="548639">
                <a:moveTo>
                  <a:pt x="63500" y="357517"/>
                </a:moveTo>
                <a:lnTo>
                  <a:pt x="0" y="357517"/>
                </a:lnTo>
                <a:lnTo>
                  <a:pt x="95250" y="548017"/>
                </a:lnTo>
                <a:lnTo>
                  <a:pt x="174625" y="389267"/>
                </a:lnTo>
                <a:lnTo>
                  <a:pt x="63500" y="389267"/>
                </a:lnTo>
                <a:lnTo>
                  <a:pt x="63500" y="357517"/>
                </a:lnTo>
                <a:close/>
              </a:path>
              <a:path w="190500" h="548639">
                <a:moveTo>
                  <a:pt x="127000" y="0"/>
                </a:moveTo>
                <a:lnTo>
                  <a:pt x="63500" y="0"/>
                </a:lnTo>
                <a:lnTo>
                  <a:pt x="63500" y="389267"/>
                </a:lnTo>
                <a:lnTo>
                  <a:pt x="127000" y="389267"/>
                </a:lnTo>
                <a:lnTo>
                  <a:pt x="127000" y="0"/>
                </a:lnTo>
                <a:close/>
              </a:path>
              <a:path w="190500" h="548639">
                <a:moveTo>
                  <a:pt x="190500" y="357517"/>
                </a:moveTo>
                <a:lnTo>
                  <a:pt x="127000" y="357517"/>
                </a:lnTo>
                <a:lnTo>
                  <a:pt x="127000" y="389267"/>
                </a:lnTo>
                <a:lnTo>
                  <a:pt x="174625" y="389267"/>
                </a:lnTo>
                <a:lnTo>
                  <a:pt x="190500" y="357517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5">
            <a:extLst>
              <a:ext uri="{FF2B5EF4-FFF2-40B4-BE49-F238E27FC236}">
                <a16:creationId xmlns:a16="http://schemas.microsoft.com/office/drawing/2014/main" id="{BBB9CD56-75D6-4349-B06E-423B7BCE5E3D}"/>
              </a:ext>
            </a:extLst>
          </p:cNvPr>
          <p:cNvSpPr txBox="1"/>
          <p:nvPr/>
        </p:nvSpPr>
        <p:spPr>
          <a:xfrm>
            <a:off x="1825917" y="6175754"/>
            <a:ext cx="718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70" dirty="0">
                <a:solidFill>
                  <a:srgbClr val="525252"/>
                </a:solidFill>
                <a:latin typeface="Trebuchet MS"/>
                <a:cs typeface="Trebuchet MS"/>
              </a:rPr>
              <a:t>Wi</a:t>
            </a:r>
            <a:r>
              <a:rPr sz="2800" spc="-85" dirty="0">
                <a:solidFill>
                  <a:srgbClr val="525252"/>
                </a:solidFill>
                <a:latin typeface="Trebuchet MS"/>
                <a:cs typeface="Trebuchet MS"/>
              </a:rPr>
              <a:t>r</a:t>
            </a:r>
            <a:r>
              <a:rPr sz="2800" spc="-135" dirty="0">
                <a:solidFill>
                  <a:srgbClr val="525252"/>
                </a:solidFill>
                <a:latin typeface="Trebuchet MS"/>
                <a:cs typeface="Trebuchet MS"/>
              </a:rPr>
              <a:t>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id="{E67BE0B2-0AF8-1949-BCBC-6A3388BD9120}"/>
              </a:ext>
            </a:extLst>
          </p:cNvPr>
          <p:cNvSpPr/>
          <p:nvPr/>
        </p:nvSpPr>
        <p:spPr>
          <a:xfrm>
            <a:off x="517380" y="2045677"/>
            <a:ext cx="1400175" cy="462915"/>
          </a:xfrm>
          <a:custGeom>
            <a:avLst/>
            <a:gdLst/>
            <a:ahLst/>
            <a:cxnLst/>
            <a:rect l="l" t="t" r="r" b="b"/>
            <a:pathLst>
              <a:path w="1400175" h="462914">
                <a:moveTo>
                  <a:pt x="0" y="77055"/>
                </a:moveTo>
                <a:lnTo>
                  <a:pt x="6055" y="47062"/>
                </a:lnTo>
                <a:lnTo>
                  <a:pt x="22569" y="22569"/>
                </a:lnTo>
                <a:lnTo>
                  <a:pt x="47062" y="6055"/>
                </a:lnTo>
                <a:lnTo>
                  <a:pt x="77055" y="0"/>
                </a:lnTo>
                <a:lnTo>
                  <a:pt x="1322540" y="0"/>
                </a:lnTo>
                <a:lnTo>
                  <a:pt x="1352530" y="6055"/>
                </a:lnTo>
                <a:lnTo>
                  <a:pt x="1377022" y="22569"/>
                </a:lnTo>
                <a:lnTo>
                  <a:pt x="1393535" y="47062"/>
                </a:lnTo>
                <a:lnTo>
                  <a:pt x="1399590" y="77055"/>
                </a:lnTo>
                <a:lnTo>
                  <a:pt x="1399590" y="385272"/>
                </a:lnTo>
                <a:lnTo>
                  <a:pt x="1393535" y="415265"/>
                </a:lnTo>
                <a:lnTo>
                  <a:pt x="1377022" y="439759"/>
                </a:lnTo>
                <a:lnTo>
                  <a:pt x="1352530" y="456272"/>
                </a:lnTo>
                <a:lnTo>
                  <a:pt x="1322540" y="462328"/>
                </a:lnTo>
                <a:lnTo>
                  <a:pt x="77055" y="462328"/>
                </a:lnTo>
                <a:lnTo>
                  <a:pt x="47062" y="456272"/>
                </a:lnTo>
                <a:lnTo>
                  <a:pt x="22569" y="439759"/>
                </a:lnTo>
                <a:lnTo>
                  <a:pt x="6055" y="415265"/>
                </a:lnTo>
                <a:lnTo>
                  <a:pt x="0" y="385272"/>
                </a:lnTo>
                <a:lnTo>
                  <a:pt x="0" y="77055"/>
                </a:lnTo>
                <a:close/>
              </a:path>
            </a:pathLst>
          </a:custGeom>
          <a:ln w="3810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7">
            <a:extLst>
              <a:ext uri="{FF2B5EF4-FFF2-40B4-BE49-F238E27FC236}">
                <a16:creationId xmlns:a16="http://schemas.microsoft.com/office/drawing/2014/main" id="{F4B17479-8721-3A4E-8F70-19582A7BC1DF}"/>
              </a:ext>
            </a:extLst>
          </p:cNvPr>
          <p:cNvSpPr/>
          <p:nvPr/>
        </p:nvSpPr>
        <p:spPr>
          <a:xfrm>
            <a:off x="2399944" y="2045677"/>
            <a:ext cx="1400175" cy="462915"/>
          </a:xfrm>
          <a:custGeom>
            <a:avLst/>
            <a:gdLst/>
            <a:ahLst/>
            <a:cxnLst/>
            <a:rect l="l" t="t" r="r" b="b"/>
            <a:pathLst>
              <a:path w="1400175" h="462914">
                <a:moveTo>
                  <a:pt x="0" y="77055"/>
                </a:moveTo>
                <a:lnTo>
                  <a:pt x="6055" y="47062"/>
                </a:lnTo>
                <a:lnTo>
                  <a:pt x="22569" y="22569"/>
                </a:lnTo>
                <a:lnTo>
                  <a:pt x="47062" y="6055"/>
                </a:lnTo>
                <a:lnTo>
                  <a:pt x="77055" y="0"/>
                </a:lnTo>
                <a:lnTo>
                  <a:pt x="1322540" y="0"/>
                </a:lnTo>
                <a:lnTo>
                  <a:pt x="1352530" y="6055"/>
                </a:lnTo>
                <a:lnTo>
                  <a:pt x="1377022" y="22569"/>
                </a:lnTo>
                <a:lnTo>
                  <a:pt x="1393535" y="47062"/>
                </a:lnTo>
                <a:lnTo>
                  <a:pt x="1399590" y="77055"/>
                </a:lnTo>
                <a:lnTo>
                  <a:pt x="1399590" y="385271"/>
                </a:lnTo>
                <a:lnTo>
                  <a:pt x="1393535" y="415264"/>
                </a:lnTo>
                <a:lnTo>
                  <a:pt x="1377022" y="439758"/>
                </a:lnTo>
                <a:lnTo>
                  <a:pt x="1352530" y="456271"/>
                </a:lnTo>
                <a:lnTo>
                  <a:pt x="1322540" y="462327"/>
                </a:lnTo>
                <a:lnTo>
                  <a:pt x="77055" y="462327"/>
                </a:lnTo>
                <a:lnTo>
                  <a:pt x="47062" y="456271"/>
                </a:lnTo>
                <a:lnTo>
                  <a:pt x="22569" y="439758"/>
                </a:lnTo>
                <a:lnTo>
                  <a:pt x="6055" y="415264"/>
                </a:lnTo>
                <a:lnTo>
                  <a:pt x="0" y="385271"/>
                </a:lnTo>
                <a:lnTo>
                  <a:pt x="0" y="77055"/>
                </a:lnTo>
                <a:close/>
              </a:path>
            </a:pathLst>
          </a:custGeom>
          <a:ln w="3810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8">
            <a:extLst>
              <a:ext uri="{FF2B5EF4-FFF2-40B4-BE49-F238E27FC236}">
                <a16:creationId xmlns:a16="http://schemas.microsoft.com/office/drawing/2014/main" id="{AF18A8F8-E06C-6E42-9251-F720F41115F1}"/>
              </a:ext>
            </a:extLst>
          </p:cNvPr>
          <p:cNvSpPr txBox="1"/>
          <p:nvPr/>
        </p:nvSpPr>
        <p:spPr>
          <a:xfrm>
            <a:off x="904439" y="2089404"/>
            <a:ext cx="25082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4839" algn="l"/>
              </a:tabLst>
            </a:pPr>
            <a:r>
              <a:rPr sz="2000" spc="-50" dirty="0">
                <a:solidFill>
                  <a:srgbClr val="525252"/>
                </a:solidFill>
                <a:latin typeface="Trebuchet MS"/>
                <a:cs typeface="Trebuchet MS"/>
              </a:rPr>
              <a:t>App</a:t>
            </a:r>
            <a:r>
              <a:rPr sz="2000" spc="-155" dirty="0">
                <a:solidFill>
                  <a:srgbClr val="525252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525252"/>
                </a:solidFill>
                <a:latin typeface="Trebuchet MS"/>
                <a:cs typeface="Trebuchet MS"/>
              </a:rPr>
              <a:t>1	</a:t>
            </a:r>
            <a:r>
              <a:rPr sz="2000" spc="-50" dirty="0">
                <a:solidFill>
                  <a:srgbClr val="525252"/>
                </a:solidFill>
                <a:latin typeface="Trebuchet MS"/>
                <a:cs typeface="Trebuchet MS"/>
              </a:rPr>
              <a:t>App</a:t>
            </a:r>
            <a:r>
              <a:rPr sz="2000" spc="-229" dirty="0">
                <a:solidFill>
                  <a:srgbClr val="525252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525252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46E3ACF9-70C4-2543-954A-DC54F0528F6C}"/>
              </a:ext>
            </a:extLst>
          </p:cNvPr>
          <p:cNvSpPr/>
          <p:nvPr/>
        </p:nvSpPr>
        <p:spPr>
          <a:xfrm>
            <a:off x="2640964" y="2482989"/>
            <a:ext cx="478790" cy="383540"/>
          </a:xfrm>
          <a:custGeom>
            <a:avLst/>
            <a:gdLst/>
            <a:ahLst/>
            <a:cxnLst/>
            <a:rect l="l" t="t" r="r" b="b"/>
            <a:pathLst>
              <a:path w="478789" h="383539">
                <a:moveTo>
                  <a:pt x="91465" y="191134"/>
                </a:moveTo>
                <a:lnTo>
                  <a:pt x="0" y="383476"/>
                </a:lnTo>
                <a:lnTo>
                  <a:pt x="208749" y="341236"/>
                </a:lnTo>
                <a:lnTo>
                  <a:pt x="184933" y="310756"/>
                </a:lnTo>
                <a:lnTo>
                  <a:pt x="144640" y="310756"/>
                </a:lnTo>
                <a:lnTo>
                  <a:pt x="105537" y="260718"/>
                </a:lnTo>
                <a:lnTo>
                  <a:pt x="130559" y="241167"/>
                </a:lnTo>
                <a:lnTo>
                  <a:pt x="91465" y="191134"/>
                </a:lnTo>
                <a:close/>
              </a:path>
              <a:path w="478789" h="383539">
                <a:moveTo>
                  <a:pt x="130559" y="241167"/>
                </a:moveTo>
                <a:lnTo>
                  <a:pt x="105537" y="260718"/>
                </a:lnTo>
                <a:lnTo>
                  <a:pt x="144640" y="310756"/>
                </a:lnTo>
                <a:lnTo>
                  <a:pt x="169658" y="291207"/>
                </a:lnTo>
                <a:lnTo>
                  <a:pt x="130559" y="241167"/>
                </a:lnTo>
                <a:close/>
              </a:path>
              <a:path w="478789" h="383539">
                <a:moveTo>
                  <a:pt x="169658" y="291207"/>
                </a:moveTo>
                <a:lnTo>
                  <a:pt x="144640" y="310756"/>
                </a:lnTo>
                <a:lnTo>
                  <a:pt x="184933" y="310756"/>
                </a:lnTo>
                <a:lnTo>
                  <a:pt x="169658" y="291207"/>
                </a:lnTo>
                <a:close/>
              </a:path>
              <a:path w="478789" h="383539">
                <a:moveTo>
                  <a:pt x="439216" y="0"/>
                </a:moveTo>
                <a:lnTo>
                  <a:pt x="130559" y="241167"/>
                </a:lnTo>
                <a:lnTo>
                  <a:pt x="169658" y="291207"/>
                </a:lnTo>
                <a:lnTo>
                  <a:pt x="478320" y="50025"/>
                </a:lnTo>
                <a:lnTo>
                  <a:pt x="439216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0">
            <a:extLst>
              <a:ext uri="{FF2B5EF4-FFF2-40B4-BE49-F238E27FC236}">
                <a16:creationId xmlns:a16="http://schemas.microsoft.com/office/drawing/2014/main" id="{99B2993B-B9A7-F44C-9320-082FDC99C763}"/>
              </a:ext>
            </a:extLst>
          </p:cNvPr>
          <p:cNvSpPr/>
          <p:nvPr/>
        </p:nvSpPr>
        <p:spPr>
          <a:xfrm>
            <a:off x="1200598" y="2480919"/>
            <a:ext cx="598170" cy="383540"/>
          </a:xfrm>
          <a:custGeom>
            <a:avLst/>
            <a:gdLst/>
            <a:ahLst/>
            <a:cxnLst/>
            <a:rect l="l" t="t" r="r" b="b"/>
            <a:pathLst>
              <a:path w="598169" h="383539">
                <a:moveTo>
                  <a:pt x="418825" y="310597"/>
                </a:moveTo>
                <a:lnTo>
                  <a:pt x="385669" y="364743"/>
                </a:lnTo>
                <a:lnTo>
                  <a:pt x="597874" y="382981"/>
                </a:lnTo>
                <a:lnTo>
                  <a:pt x="563061" y="327177"/>
                </a:lnTo>
                <a:lnTo>
                  <a:pt x="445905" y="327177"/>
                </a:lnTo>
                <a:lnTo>
                  <a:pt x="418825" y="310597"/>
                </a:lnTo>
                <a:close/>
              </a:path>
              <a:path w="598169" h="383539">
                <a:moveTo>
                  <a:pt x="451991" y="256435"/>
                </a:moveTo>
                <a:lnTo>
                  <a:pt x="418825" y="310597"/>
                </a:lnTo>
                <a:lnTo>
                  <a:pt x="445905" y="327177"/>
                </a:lnTo>
                <a:lnTo>
                  <a:pt x="479065" y="273011"/>
                </a:lnTo>
                <a:lnTo>
                  <a:pt x="451991" y="256435"/>
                </a:lnTo>
                <a:close/>
              </a:path>
              <a:path w="598169" h="383539">
                <a:moveTo>
                  <a:pt x="485148" y="202285"/>
                </a:moveTo>
                <a:lnTo>
                  <a:pt x="451991" y="256435"/>
                </a:lnTo>
                <a:lnTo>
                  <a:pt x="479065" y="273011"/>
                </a:lnTo>
                <a:lnTo>
                  <a:pt x="445905" y="327177"/>
                </a:lnTo>
                <a:lnTo>
                  <a:pt x="563061" y="327177"/>
                </a:lnTo>
                <a:lnTo>
                  <a:pt x="485148" y="202285"/>
                </a:lnTo>
                <a:close/>
              </a:path>
              <a:path w="598169" h="383539">
                <a:moveTo>
                  <a:pt x="33157" y="0"/>
                </a:moveTo>
                <a:lnTo>
                  <a:pt x="0" y="54165"/>
                </a:lnTo>
                <a:lnTo>
                  <a:pt x="418825" y="310597"/>
                </a:lnTo>
                <a:lnTo>
                  <a:pt x="451991" y="256435"/>
                </a:lnTo>
                <a:lnTo>
                  <a:pt x="33157" y="0"/>
                </a:lnTo>
                <a:close/>
              </a:path>
            </a:pathLst>
          </a:custGeom>
          <a:solidFill>
            <a:srgbClr val="5252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1">
            <a:extLst>
              <a:ext uri="{FF2B5EF4-FFF2-40B4-BE49-F238E27FC236}">
                <a16:creationId xmlns:a16="http://schemas.microsoft.com/office/drawing/2014/main" id="{8133A8B8-FC59-EE40-97D4-B3A3BABFC5E9}"/>
              </a:ext>
            </a:extLst>
          </p:cNvPr>
          <p:cNvSpPr/>
          <p:nvPr/>
        </p:nvSpPr>
        <p:spPr>
          <a:xfrm>
            <a:off x="1764919" y="4630521"/>
            <a:ext cx="876300" cy="1219835"/>
          </a:xfrm>
          <a:custGeom>
            <a:avLst/>
            <a:gdLst/>
            <a:ahLst/>
            <a:cxnLst/>
            <a:rect l="l" t="t" r="r" b="b"/>
            <a:pathLst>
              <a:path w="876300" h="1219835">
                <a:moveTo>
                  <a:pt x="0" y="146010"/>
                </a:moveTo>
                <a:lnTo>
                  <a:pt x="7443" y="99859"/>
                </a:lnTo>
                <a:lnTo>
                  <a:pt x="28171" y="59778"/>
                </a:lnTo>
                <a:lnTo>
                  <a:pt x="59778" y="28171"/>
                </a:lnTo>
                <a:lnTo>
                  <a:pt x="99859" y="7443"/>
                </a:lnTo>
                <a:lnTo>
                  <a:pt x="146010" y="0"/>
                </a:lnTo>
                <a:lnTo>
                  <a:pt x="730036" y="0"/>
                </a:lnTo>
                <a:lnTo>
                  <a:pt x="776186" y="7443"/>
                </a:lnTo>
                <a:lnTo>
                  <a:pt x="816268" y="28171"/>
                </a:lnTo>
                <a:lnTo>
                  <a:pt x="847874" y="59778"/>
                </a:lnTo>
                <a:lnTo>
                  <a:pt x="868602" y="99859"/>
                </a:lnTo>
                <a:lnTo>
                  <a:pt x="876046" y="146010"/>
                </a:lnTo>
                <a:lnTo>
                  <a:pt x="876046" y="1073690"/>
                </a:lnTo>
                <a:lnTo>
                  <a:pt x="868602" y="1119841"/>
                </a:lnTo>
                <a:lnTo>
                  <a:pt x="847874" y="1159922"/>
                </a:lnTo>
                <a:lnTo>
                  <a:pt x="816268" y="1191529"/>
                </a:lnTo>
                <a:lnTo>
                  <a:pt x="776186" y="1212257"/>
                </a:lnTo>
                <a:lnTo>
                  <a:pt x="730036" y="1219700"/>
                </a:lnTo>
                <a:lnTo>
                  <a:pt x="146010" y="1219700"/>
                </a:lnTo>
                <a:lnTo>
                  <a:pt x="99859" y="1212257"/>
                </a:lnTo>
                <a:lnTo>
                  <a:pt x="59778" y="1191529"/>
                </a:lnTo>
                <a:lnTo>
                  <a:pt x="28171" y="1159922"/>
                </a:lnTo>
                <a:lnTo>
                  <a:pt x="7443" y="1119841"/>
                </a:lnTo>
                <a:lnTo>
                  <a:pt x="0" y="1073690"/>
                </a:lnTo>
                <a:lnTo>
                  <a:pt x="0" y="146010"/>
                </a:lnTo>
                <a:close/>
              </a:path>
            </a:pathLst>
          </a:custGeom>
          <a:ln w="3810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2">
            <a:extLst>
              <a:ext uri="{FF2B5EF4-FFF2-40B4-BE49-F238E27FC236}">
                <a16:creationId xmlns:a16="http://schemas.microsoft.com/office/drawing/2014/main" id="{F5FA980C-B5F3-DC45-9F5E-01BB72C70EB2}"/>
              </a:ext>
            </a:extLst>
          </p:cNvPr>
          <p:cNvSpPr txBox="1"/>
          <p:nvPr/>
        </p:nvSpPr>
        <p:spPr>
          <a:xfrm>
            <a:off x="2009267" y="5061204"/>
            <a:ext cx="3879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solidFill>
                  <a:srgbClr val="525252"/>
                </a:solidFill>
                <a:latin typeface="Trebuchet MS"/>
                <a:cs typeface="Trebuchet MS"/>
              </a:rPr>
              <a:t>NIC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98935C1F-74AA-C44D-8001-0FEB721915E6}"/>
              </a:ext>
            </a:extLst>
          </p:cNvPr>
          <p:cNvSpPr/>
          <p:nvPr/>
        </p:nvSpPr>
        <p:spPr>
          <a:xfrm>
            <a:off x="1798472" y="2970326"/>
            <a:ext cx="842644" cy="1112520"/>
          </a:xfrm>
          <a:custGeom>
            <a:avLst/>
            <a:gdLst/>
            <a:ahLst/>
            <a:cxnLst/>
            <a:rect l="l" t="t" r="r" b="b"/>
            <a:pathLst>
              <a:path w="842644" h="1112520">
                <a:moveTo>
                  <a:pt x="10698" y="0"/>
                </a:moveTo>
                <a:lnTo>
                  <a:pt x="831791" y="0"/>
                </a:lnTo>
                <a:lnTo>
                  <a:pt x="842489" y="52990"/>
                </a:lnTo>
                <a:lnTo>
                  <a:pt x="842489" y="971760"/>
                </a:lnTo>
                <a:lnTo>
                  <a:pt x="835330" y="1016143"/>
                </a:lnTo>
                <a:lnTo>
                  <a:pt x="815397" y="1054690"/>
                </a:lnTo>
                <a:lnTo>
                  <a:pt x="785000" y="1085087"/>
                </a:lnTo>
                <a:lnTo>
                  <a:pt x="746454" y="1105021"/>
                </a:lnTo>
                <a:lnTo>
                  <a:pt x="702071" y="1112180"/>
                </a:lnTo>
                <a:lnTo>
                  <a:pt x="140418" y="1112180"/>
                </a:lnTo>
                <a:lnTo>
                  <a:pt x="96034" y="1105021"/>
                </a:lnTo>
                <a:lnTo>
                  <a:pt x="57488" y="1085087"/>
                </a:lnTo>
                <a:lnTo>
                  <a:pt x="27092" y="1054690"/>
                </a:lnTo>
                <a:lnTo>
                  <a:pt x="7158" y="1016143"/>
                </a:lnTo>
                <a:lnTo>
                  <a:pt x="0" y="971760"/>
                </a:lnTo>
                <a:lnTo>
                  <a:pt x="0" y="52990"/>
                </a:lnTo>
                <a:lnTo>
                  <a:pt x="10698" y="0"/>
                </a:lnTo>
                <a:close/>
              </a:path>
            </a:pathLst>
          </a:custGeom>
          <a:ln w="38100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CC141D23-8072-2645-822F-C43B0B4CB7F6}"/>
              </a:ext>
            </a:extLst>
          </p:cNvPr>
          <p:cNvSpPr/>
          <p:nvPr/>
        </p:nvSpPr>
        <p:spPr>
          <a:xfrm>
            <a:off x="1764919" y="2876130"/>
            <a:ext cx="921385" cy="170815"/>
          </a:xfrm>
          <a:custGeom>
            <a:avLst/>
            <a:gdLst/>
            <a:ahLst/>
            <a:cxnLst/>
            <a:rect l="l" t="t" r="r" b="b"/>
            <a:pathLst>
              <a:path w="921385" h="170814">
                <a:moveTo>
                  <a:pt x="0" y="0"/>
                </a:moveTo>
                <a:lnTo>
                  <a:pt x="920902" y="0"/>
                </a:lnTo>
                <a:lnTo>
                  <a:pt x="920902" y="170662"/>
                </a:lnTo>
                <a:lnTo>
                  <a:pt x="0" y="17066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5">
            <a:extLst>
              <a:ext uri="{FF2B5EF4-FFF2-40B4-BE49-F238E27FC236}">
                <a16:creationId xmlns:a16="http://schemas.microsoft.com/office/drawing/2014/main" id="{56E675E8-F211-224B-B676-825FEDAE98B8}"/>
              </a:ext>
            </a:extLst>
          </p:cNvPr>
          <p:cNvSpPr/>
          <p:nvPr/>
        </p:nvSpPr>
        <p:spPr>
          <a:xfrm>
            <a:off x="1996439" y="2694432"/>
            <a:ext cx="512063" cy="512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E3DC1E-FCD5-6846-A375-E4F0807E1C26}"/>
              </a:ext>
            </a:extLst>
          </p:cNvPr>
          <p:cNvSpPr txBox="1"/>
          <p:nvPr/>
        </p:nvSpPr>
        <p:spPr>
          <a:xfrm>
            <a:off x="4892539" y="5734035"/>
            <a:ext cx="491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</a:rPr>
              <a:t>SQ</a:t>
            </a:r>
            <a:r>
              <a:rPr kumimoji="1" lang="zh-CN" altLang="en-US" sz="2800" dirty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</a:rPr>
              <a:t>struggles</a:t>
            </a:r>
            <a:r>
              <a:rPr kumimoji="1" lang="zh-CN" altLang="en-US" sz="2800" dirty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</a:rPr>
              <a:t>to</a:t>
            </a:r>
            <a:r>
              <a:rPr kumimoji="1" lang="zh-CN" altLang="en-US" sz="2800" dirty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</a:rPr>
              <a:t>drive</a:t>
            </a:r>
            <a:r>
              <a:rPr kumimoji="1" lang="zh-CN" altLang="en-US" sz="2800" dirty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</a:rPr>
              <a:t>line-rate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55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83FE-D840-354D-92BF-B6DA47B7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52117" cy="1325563"/>
          </a:xfrm>
        </p:spPr>
        <p:txBody>
          <a:bodyPr/>
          <a:lstStyle/>
          <a:p>
            <a:r>
              <a:rPr kumimoji="1" lang="en-US" altLang="zh-CN" dirty="0" err="1"/>
              <a:t>MultiQueue</a:t>
            </a:r>
            <a:r>
              <a:rPr kumimoji="1" lang="zh-CN" altLang="en-US" dirty="0"/>
              <a:t> </a:t>
            </a:r>
            <a:r>
              <a:rPr kumimoji="1" lang="en-US" altLang="zh-CN" dirty="0"/>
              <a:t>NIC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Packet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Limitations</a:t>
            </a:r>
            <a:r>
              <a:rPr kumimoji="1" lang="zh-CN" alt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5C84F-6376-664E-A7BC-6EE8D33E7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6952773" cy="4351338"/>
          </a:xfrm>
        </p:spPr>
        <p:txBody>
          <a:bodyPr/>
          <a:lstStyle/>
          <a:p>
            <a:r>
              <a:rPr kumimoji="1" lang="en-US" altLang="zh-CN" dirty="0"/>
              <a:t>Multi-Queue</a:t>
            </a:r>
            <a:r>
              <a:rPr kumimoji="1" lang="zh-CN" altLang="en-US" dirty="0"/>
              <a:t> </a:t>
            </a:r>
            <a:r>
              <a:rPr kumimoji="1" lang="en-US" altLang="zh-CN" dirty="0"/>
              <a:t>NICs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enable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parallelism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Multi-Queue</a:t>
            </a:r>
            <a:r>
              <a:rPr kumimoji="1" lang="zh-CN" altLang="en-US" dirty="0"/>
              <a:t> </a:t>
            </a:r>
            <a:r>
              <a:rPr kumimoji="1" lang="en-US" altLang="zh-CN" dirty="0"/>
              <a:t>NICs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packet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choose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queue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packets</a:t>
            </a:r>
            <a:r>
              <a:rPr kumimoji="1" lang="zh-CN" altLang="en-US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3E396D-FFCE-EF47-B6D7-86EA848294E0}"/>
              </a:ext>
            </a:extLst>
          </p:cNvPr>
          <p:cNvSpPr txBox="1"/>
          <p:nvPr/>
        </p:nvSpPr>
        <p:spPr>
          <a:xfrm>
            <a:off x="838199" y="4137353"/>
            <a:ext cx="491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rgbClr val="FF0000"/>
                </a:solidFill>
              </a:rPr>
              <a:t>MQ</a:t>
            </a:r>
            <a:r>
              <a:rPr kumimoji="1" lang="zh-CN" altLang="en-US" sz="2800" dirty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</a:rPr>
              <a:t>struggles</a:t>
            </a:r>
            <a:r>
              <a:rPr kumimoji="1" lang="zh-CN" altLang="en-US" sz="2800" dirty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</a:rPr>
              <a:t>to</a:t>
            </a:r>
            <a:r>
              <a:rPr kumimoji="1" lang="zh-CN" altLang="en-US" sz="2800" dirty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</a:rPr>
              <a:t>enforce</a:t>
            </a:r>
            <a:r>
              <a:rPr kumimoji="1" lang="zh-CN" altLang="en-US" sz="2800" dirty="0">
                <a:solidFill>
                  <a:srgbClr val="FF0000"/>
                </a:solidFill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</a:rPr>
              <a:t>policies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47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83FE-D840-354D-92BF-B6DA47B7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52117" cy="1325563"/>
          </a:xfrm>
        </p:spPr>
        <p:txBody>
          <a:bodyPr/>
          <a:lstStyle/>
          <a:p>
            <a:r>
              <a:rPr kumimoji="1" lang="en-US" altLang="zh-CN" dirty="0" err="1"/>
              <a:t>MultiQueue</a:t>
            </a:r>
            <a:r>
              <a:rPr kumimoji="1" lang="zh-CN" altLang="en-US" dirty="0"/>
              <a:t> </a:t>
            </a:r>
            <a:r>
              <a:rPr kumimoji="1" lang="en-US" altLang="zh-CN" dirty="0"/>
              <a:t>NIC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Struggles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enforce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policies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5C84F-6376-664E-A7BC-6EE8D33E7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3919538" cy="581025"/>
          </a:xfrm>
        </p:spPr>
        <p:txBody>
          <a:bodyPr/>
          <a:lstStyle/>
          <a:p>
            <a:r>
              <a:rPr kumimoji="1" lang="en-US" altLang="zh-CN" dirty="0"/>
              <a:t>Rate-limit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Policy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C0962-5078-7C4B-9A72-8FB90A2FA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107" y="2271713"/>
            <a:ext cx="7988300" cy="320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C62B27-B6F3-7847-88F9-96E4073DA9D2}"/>
              </a:ext>
            </a:extLst>
          </p:cNvPr>
          <p:cNvSpPr txBox="1"/>
          <p:nvPr/>
        </p:nvSpPr>
        <p:spPr>
          <a:xfrm>
            <a:off x="1117600" y="5676900"/>
            <a:ext cx="10472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Network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traffic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not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uniformly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spread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across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application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threads.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2556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83FE-D840-354D-92BF-B6DA47B7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52117" cy="1325563"/>
          </a:xfrm>
        </p:spPr>
        <p:txBody>
          <a:bodyPr/>
          <a:lstStyle/>
          <a:p>
            <a:r>
              <a:rPr kumimoji="1" lang="en-US" altLang="zh-CN" dirty="0" err="1"/>
              <a:t>MultiQueue</a:t>
            </a:r>
            <a:r>
              <a:rPr kumimoji="1" lang="zh-CN" altLang="en-US" dirty="0"/>
              <a:t> </a:t>
            </a:r>
            <a:r>
              <a:rPr kumimoji="1" lang="en-US" altLang="zh-CN" dirty="0"/>
              <a:t>NIC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Struggles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enforce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policies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5C84F-6376-664E-A7BC-6EE8D33E7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5054601" cy="58102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Per-queue</a:t>
            </a:r>
            <a:r>
              <a:rPr kumimoji="1" lang="zh-CN" altLang="en-US" dirty="0"/>
              <a:t> </a:t>
            </a:r>
            <a:r>
              <a:rPr kumimoji="1" lang="en-US" altLang="zh-CN" dirty="0"/>
              <a:t>fair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policy</a:t>
            </a:r>
            <a:endParaRPr kumimoji="1"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1DB48E-6132-C047-8402-6E7B95212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2271713"/>
            <a:ext cx="7962900" cy="3340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085691-5C6E-C84C-B54E-568EBD976262}"/>
              </a:ext>
            </a:extLst>
          </p:cNvPr>
          <p:cNvSpPr txBox="1"/>
          <p:nvPr/>
        </p:nvSpPr>
        <p:spPr>
          <a:xfrm>
            <a:off x="3606800" y="5181600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MQ</a:t>
            </a:r>
            <a:endParaRPr kumimoji="1"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187C18-E485-EB44-9006-DEC8983206BD}"/>
              </a:ext>
            </a:extLst>
          </p:cNvPr>
          <p:cNvSpPr txBox="1"/>
          <p:nvPr/>
        </p:nvSpPr>
        <p:spPr>
          <a:xfrm>
            <a:off x="5994400" y="5181600"/>
            <a:ext cx="62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QPF</a:t>
            </a:r>
            <a:endParaRPr kumimoji="1"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BE9ED-6B9C-F047-A4F2-6DF45C8C1859}"/>
              </a:ext>
            </a:extLst>
          </p:cNvPr>
          <p:cNvSpPr txBox="1"/>
          <p:nvPr/>
        </p:nvSpPr>
        <p:spPr>
          <a:xfrm>
            <a:off x="2413000" y="5550932"/>
            <a:ext cx="223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uniformly</a:t>
            </a:r>
            <a:r>
              <a:rPr kumimoji="1" lang="zh-CN" altLang="en-US" dirty="0"/>
              <a:t> </a:t>
            </a:r>
            <a:r>
              <a:rPr kumimoji="1" lang="en-US" altLang="zh-CN" dirty="0"/>
              <a:t>spread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across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cores.</a:t>
            </a:r>
            <a:endParaRPr kumimoji="1"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AE7769-D97D-0747-8687-0CB414D86799}"/>
              </a:ext>
            </a:extLst>
          </p:cNvPr>
          <p:cNvSpPr txBox="1"/>
          <p:nvPr/>
        </p:nvSpPr>
        <p:spPr>
          <a:xfrm>
            <a:off x="4864102" y="5689431"/>
            <a:ext cx="2813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job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doesn’t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124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1CAD1-3E4A-BB42-8D72-97CA5524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82303-7B42-0D4A-80E6-0107EFE71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NIC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problem?</a:t>
            </a:r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offload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packet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NIC?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23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8CC0-C7AC-154A-8035-A16864D1A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offload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packet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scheduling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NIC?</a:t>
            </a:r>
            <a:endParaRPr kumimoji="1" lang="zh-CN" alt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A752B6F-D772-2249-A9AD-8D4A239EC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00" y="2606676"/>
            <a:ext cx="7848600" cy="25908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85C0BDD-863E-1C42-8694-8A0D8FA724FE}"/>
              </a:ext>
            </a:extLst>
          </p:cNvPr>
          <p:cNvSpPr txBox="1"/>
          <p:nvPr/>
        </p:nvSpPr>
        <p:spPr>
          <a:xfrm>
            <a:off x="1866900" y="5191899"/>
            <a:ext cx="665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MQ-</a:t>
            </a:r>
            <a:r>
              <a:rPr kumimoji="1" lang="en-US" altLang="zh-CN" dirty="0" err="1"/>
              <a:t>Pri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Strict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priority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hardware,</a:t>
            </a:r>
            <a:r>
              <a:rPr kumimoji="1" lang="zh-CN" altLang="en-US" dirty="0"/>
              <a:t> </a:t>
            </a:r>
            <a:r>
              <a:rPr kumimoji="1" lang="en-US" altLang="zh-CN" dirty="0"/>
              <a:t>fairness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software.</a:t>
            </a:r>
          </a:p>
          <a:p>
            <a:r>
              <a:rPr kumimoji="1" lang="en-US" altLang="zh-CN" dirty="0"/>
              <a:t>MQ-ETS:</a:t>
            </a:r>
            <a:r>
              <a:rPr kumimoji="1" lang="zh-CN" altLang="en-US" dirty="0"/>
              <a:t> </a:t>
            </a:r>
            <a:r>
              <a:rPr kumimoji="1" lang="en-US" altLang="zh-CN" dirty="0"/>
              <a:t>Fairness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hardware,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strict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priority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software.</a:t>
            </a:r>
            <a:r>
              <a:rPr kumimoji="1" lang="zh-CN" altLang="en-US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00A57F-692A-AF43-BCAA-98674EE25AE0}"/>
              </a:ext>
            </a:extLst>
          </p:cNvPr>
          <p:cNvSpPr txBox="1"/>
          <p:nvPr/>
        </p:nvSpPr>
        <p:spPr>
          <a:xfrm>
            <a:off x="812800" y="1591013"/>
            <a:ext cx="467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Two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tenants:</a:t>
            </a:r>
          </a:p>
          <a:p>
            <a:r>
              <a:rPr kumimoji="1" lang="en-US" altLang="zh-CN" sz="2400" dirty="0"/>
              <a:t>One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runs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Spark.</a:t>
            </a:r>
          </a:p>
          <a:p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other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runs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Spark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memcached</a:t>
            </a:r>
            <a:r>
              <a:rPr kumimoji="1" lang="en-US" altLang="zh-CN" sz="2400" dirty="0"/>
              <a:t>.</a:t>
            </a:r>
            <a:endParaRPr kumimoji="1" lang="zh-CN" altLang="en-US" sz="2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B0C2C8-F749-024B-84E4-6E8273751CA0}"/>
              </a:ext>
            </a:extLst>
          </p:cNvPr>
          <p:cNvSpPr txBox="1"/>
          <p:nvPr/>
        </p:nvSpPr>
        <p:spPr>
          <a:xfrm>
            <a:off x="5930900" y="1591013"/>
            <a:ext cx="467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Require:</a:t>
            </a:r>
          </a:p>
          <a:p>
            <a:r>
              <a:rPr kumimoji="1" lang="en-US" altLang="zh-CN" sz="2400" dirty="0"/>
              <a:t>1.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Fairness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two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tenants.</a:t>
            </a:r>
          </a:p>
          <a:p>
            <a:r>
              <a:rPr kumimoji="1" lang="en-US" altLang="zh-CN" sz="2400" dirty="0"/>
              <a:t>2.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Memcached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higher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priority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8296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1282</Words>
  <Application>Microsoft Macintosh PowerPoint</Application>
  <PresentationFormat>Widescreen</PresentationFormat>
  <Paragraphs>298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Georgia</vt:lpstr>
      <vt:lpstr>Times New Roman</vt:lpstr>
      <vt:lpstr>Trebuchet MS</vt:lpstr>
      <vt:lpstr>Office Theme</vt:lpstr>
      <vt:lpstr>Loom: Flexible and Efficient NIC Packet Scheduling</vt:lpstr>
      <vt:lpstr>Outline</vt:lpstr>
      <vt:lpstr>Background</vt:lpstr>
      <vt:lpstr>Single Queue NIC Packet Scheduling Limitations</vt:lpstr>
      <vt:lpstr>MultiQueue NIC Packet Scheduling Limitations  </vt:lpstr>
      <vt:lpstr>MultiQueue NIC Struggles to enforce policies</vt:lpstr>
      <vt:lpstr>MultiQueue NIC Struggles to enforce policies</vt:lpstr>
      <vt:lpstr>Background</vt:lpstr>
      <vt:lpstr>Why offload all packet scheduling on NIC?</vt:lpstr>
      <vt:lpstr>Loom is a new NIC design that moves  all per-flow scheduling decisions out  of the OS  and into the NIC</vt:lpstr>
      <vt:lpstr>Contributions</vt:lpstr>
      <vt:lpstr>Contributions</vt:lpstr>
      <vt:lpstr>Loom policy DAG</vt:lpstr>
      <vt:lpstr>Loom: Policy Abstraction</vt:lpstr>
      <vt:lpstr>Contributions</vt:lpstr>
      <vt:lpstr>Loom enforcement challenge</vt:lpstr>
      <vt:lpstr>Insight: All shaping can be done with a single queue because all shaping can use wall clock time as a rank</vt:lpstr>
      <vt:lpstr>PowerPoint Presentation</vt:lpstr>
      <vt:lpstr>Contributions</vt:lpstr>
      <vt:lpstr>PCIe Limitations</vt:lpstr>
      <vt:lpstr>Batched Doorbells</vt:lpstr>
      <vt:lpstr>Inline Metadata</vt:lpstr>
      <vt:lpstr>Evaluation</vt:lpstr>
      <vt:lpstr>Loom Evaluation</vt:lpstr>
      <vt:lpstr>Loom 40Gbps Evaluation</vt:lpstr>
      <vt:lpstr>Application Performance: Latency</vt:lpstr>
      <vt:lpstr>Loom Interface Evaluation</vt:lpstr>
      <vt:lpstr>Conclusion</vt:lpstr>
      <vt:lpstr>Weakness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Loom: Flexible and Efficient NIC Packet Scheduling</dc:title>
  <dc:creator>Xinchen WAN</dc:creator>
  <cp:lastModifiedBy>Xinchen WAN</cp:lastModifiedBy>
  <cp:revision>32</cp:revision>
  <dcterms:created xsi:type="dcterms:W3CDTF">2019-06-27T08:37:41Z</dcterms:created>
  <dcterms:modified xsi:type="dcterms:W3CDTF">2019-06-27T11:08:55Z</dcterms:modified>
</cp:coreProperties>
</file>