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1" r:id="rId6"/>
    <p:sldId id="259" r:id="rId7"/>
    <p:sldId id="264" r:id="rId8"/>
    <p:sldId id="266" r:id="rId9"/>
    <p:sldId id="265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B6A3-9333-4F3A-AA87-FD9EF30D3CC4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C4847-D88A-4939-9852-B17F218E9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altLang="zh-CN"/>
              <a:t>VideoStorm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C4847-D88A-4939-9852-B17F218E9E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9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altLang="zh-CN" dirty="0"/>
              <a:t>Argmax sigma(F1(specialization degree, frame rate)) </a:t>
            </a:r>
            <a:r>
              <a:rPr lang="en-HK" altLang="zh-CN" dirty="0" err="1"/>
              <a:t>s.t.</a:t>
            </a:r>
            <a:r>
              <a:rPr lang="en-HK" altLang="zh-CN" dirty="0"/>
              <a:t> computation constraint</a:t>
            </a:r>
          </a:p>
          <a:p>
            <a:r>
              <a:rPr lang="zh-CN" altLang="en-US" dirty="0"/>
              <a:t>离散背包问题：</a:t>
            </a:r>
            <a:r>
              <a:rPr lang="en-US" altLang="zh-CN" dirty="0"/>
              <a:t>NP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C4847-D88A-4939-9852-B17F218E9E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7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原文概率应该是</a:t>
            </a:r>
            <a:r>
              <a:rPr lang="en-HK" altLang="zh-CN" dirty="0"/>
              <a:t>(stride-(</a:t>
            </a:r>
            <a:r>
              <a:rPr lang="en-HK" altLang="zh-CN" dirty="0" err="1"/>
              <a:t>d%stride</a:t>
            </a:r>
            <a:r>
              <a:rPr lang="en-HK" altLang="zh-CN" dirty="0"/>
              <a:t>))/stride.</a:t>
            </a:r>
          </a:p>
          <a:p>
            <a:r>
              <a:rPr lang="zh-CN" altLang="en-US" dirty="0"/>
              <a:t>此处为单应用，</a:t>
            </a:r>
            <a:r>
              <a:rPr lang="en-HK" altLang="zh-CN" dirty="0"/>
              <a:t>frame rate</a:t>
            </a:r>
            <a:r>
              <a:rPr lang="zh-CN" altLang="en-US" dirty="0"/>
              <a:t>不受限制。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C4847-D88A-4939-9852-B17F218E9E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2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有个</a:t>
            </a:r>
            <a:r>
              <a:rPr lang="en-US" altLang="zh-CN" dirty="0"/>
              <a:t>BUG</a:t>
            </a:r>
            <a:r>
              <a:rPr lang="zh-CN" altLang="en-US" dirty="0"/>
              <a:t>：应该是当所有的都选完了之后，如果</a:t>
            </a:r>
            <a:r>
              <a:rPr lang="en-US" altLang="zh-CN" dirty="0"/>
              <a:t>BUDGET</a:t>
            </a:r>
            <a:r>
              <a:rPr lang="zh-CN" altLang="en-US" dirty="0"/>
              <a:t>还有多，直接生成规划方案。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C4847-D88A-4939-9852-B17F218E9E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5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C4847-D88A-4939-9852-B17F218E9E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5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类比网络拥塞窗口，使用</a:t>
            </a:r>
            <a:r>
              <a:rPr lang="en-US" altLang="zh-CN" dirty="0"/>
              <a:t>AIMD</a:t>
            </a:r>
            <a:r>
              <a:rPr lang="zh-CN" altLang="en-US" dirty="0"/>
              <a:t>的原因是不知道别人的状态，但是我们是全知全能的。从所有的当前</a:t>
            </a:r>
            <a:r>
              <a:rPr lang="en-HK" altLang="zh-CN" dirty="0"/>
              <a:t>query frequency vector</a:t>
            </a:r>
            <a:r>
              <a:rPr lang="zh-CN" altLang="en-US" dirty="0"/>
              <a:t>推导当前的</a:t>
            </a:r>
            <a:r>
              <a:rPr lang="en-HK" altLang="zh-CN" dirty="0"/>
              <a:t>batching vector.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C4847-D88A-4939-9852-B17F218E9E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82773-726A-487C-9587-7C2B0BEB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55B012-D204-4713-9694-8744F4468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4C908-72E1-4168-A882-609BB19B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42F37-0EA3-4732-916A-87F5A020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6C610-EE96-41A8-A821-65E629F6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4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E6DD-1EA0-4CFF-BB10-16C07794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60713-0401-418A-9569-66BF270F4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C63B2-21D6-473B-89CD-8D0E1F0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DA882-AB09-4159-87AB-2C39D997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7B2A1-7B75-4D34-AAA2-7909226F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17D043-2942-4921-9EB7-554DE7D6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F72C0-10DC-462B-AF09-63627930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7EF62-6432-4FB9-A367-18E5B530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CEB67-3687-48F9-8C78-4721673A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5331A-E7A5-455D-8059-B9AE059D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8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2E43A-6639-43BD-84E9-1C196C33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794F9-3F61-4DCD-8330-73A0805C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4B586-FB4C-4BE8-97CD-E4C53989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64D71-3CD9-4411-861A-9ADA9889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9A500-C692-40C3-8FC5-4C08F584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1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F9EF0-2E2C-430A-84AE-1A6E3FE0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7C7AC-5002-41D4-AD3D-2E2F5EA60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F6853-A92F-451D-A974-1C8E5F4A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BDE49-4E8F-4E83-9431-4ADF2E0C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8AE42-9EA8-4787-9C08-101D3823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37003-A7E9-400A-A705-256ADF2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E369D-5F7A-4F1A-BB85-57B8360DA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278C5-D787-49FA-9DF8-5ABDCB06A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FADEA-B1E5-4380-8E44-5C393250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BC636-3390-4275-82DE-1564BAB1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EDDB0-CF35-430A-BF0D-C94C07D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0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A43B2-B17C-48E2-AFE1-227A3773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A64E5-A824-4D79-8C92-1D2C98A6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30E27-53E0-445D-A5DF-3AA96D04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22C253-C931-4366-8506-6E34C1D17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44A11-5714-4A1E-B68C-3CBF67977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6478BB-5CBD-4077-8419-D4C24E82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7C3F00-1B2E-4D4E-8485-BFA846F2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EDB23A-C082-438C-A053-F33D30CE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8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28FD-982D-4755-8F67-8A1732B9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ED8C5-8F3E-4AA7-936A-F61B5EBA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1C009-CB18-4208-B021-BD4393AC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2D7E4-48C2-49E1-9796-46BB4C9F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6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7F0563-FE53-4EBC-9F02-6DB8C658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C6E19-80D4-4A61-9610-FA8C28A7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872C03-C138-4FE8-906B-39CD2D0E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1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9B70E-498B-4DD5-A844-936B5A1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57678-D152-4C2B-9C2D-8368B8A6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DC6D1-D548-41B1-8EB9-310B0DF7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780B8-0EC0-45C3-858B-828C9E31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2ECB4-EC44-42C0-A1E9-A24177BB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7FDF1-8AA4-4135-94AF-732F5813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7A4D9-09C7-4976-B0B2-BFAED00E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1384B8-0B22-42F0-A58C-E23D9960A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E8912-34A9-4366-8525-A77E733B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48FB4-44EB-4DC3-9CB6-1CEA6AB8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4AC7E-F720-45F6-874F-FE883C8E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3A955-F932-4222-9297-FC0B36F3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AF04A5-63DA-44D8-A61E-8B2A12FF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08FC13-2C0D-4634-8A55-84FF7E502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4D345-E48E-4466-9027-A9535D7AD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03AF-E9FE-4AE1-B4F5-93E6E4656D6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F8068-9319-494E-A0C1-3DB0A3787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D2CA9-2603-43E6-BEAD-487F502FB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C905-83EA-418E-9333-10B33EE5A7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0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D1C4A-88DA-49C9-892E-F874178E3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Mainstream : Dynamic Stem-Sharing for Multi-Tenant Video Processing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DEC38-7A8C-44DE-9C4E-FFE19623D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altLang="zh-CN" dirty="0"/>
              <a:t>Consider</a:t>
            </a:r>
            <a:r>
              <a:rPr lang="en-US" altLang="zh-CN" dirty="0"/>
              <a:t> Deep Learning techniques together with practical 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36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BDE695-D656-439B-B358-9A532FD3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Mainstream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6EB837-5544-461E-B85F-25E5CD3BE048}"/>
              </a:ext>
            </a:extLst>
          </p:cNvPr>
          <p:cNvSpPr txBox="1"/>
          <p:nvPr/>
        </p:nvSpPr>
        <p:spPr>
          <a:xfrm>
            <a:off x="643468" y="2638044"/>
            <a:ext cx="3578336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altLang="zh-CN" sz="2000" dirty="0">
                <a:solidFill>
                  <a:schemeClr val="bg1"/>
                </a:solidFill>
              </a:rPr>
              <a:t>M</a:t>
            </a:r>
            <a:r>
              <a:rPr lang="en-US" altLang="zh-CN" sz="2000" dirty="0">
                <a:solidFill>
                  <a:schemeClr val="bg1"/>
                </a:solidFill>
              </a:rPr>
              <a:t>-Trainer: (event duration, event frequency), (specialization degree)-&gt;(accuracy, correlation)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altLang="zh-CN" sz="2000" dirty="0">
                <a:solidFill>
                  <a:schemeClr val="bg1"/>
                </a:solidFill>
              </a:rPr>
              <a:t>M</a:t>
            </a:r>
            <a:r>
              <a:rPr lang="en-US" altLang="zh-CN" sz="2000" dirty="0">
                <a:solidFill>
                  <a:schemeClr val="bg1"/>
                </a:solidFill>
              </a:rPr>
              <a:t>-Scheduler: Find the best combination (specialization degree, frame rate) of applications under the computation constraint.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HK" altLang="zh-CN" sz="2000" dirty="0">
                <a:solidFill>
                  <a:schemeClr val="bg1"/>
                </a:solidFill>
              </a:rPr>
              <a:t>M</a:t>
            </a:r>
            <a:r>
              <a:rPr lang="en-US" altLang="zh-CN" sz="2000" dirty="0">
                <a:solidFill>
                  <a:schemeClr val="bg1"/>
                </a:solidFill>
              </a:rPr>
              <a:t>-Runner: Runtime system, run the selected DNN with shared unspecialized layers.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14ECB6-BB04-4599-A525-8921D794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197" y="2123053"/>
            <a:ext cx="7155873" cy="26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0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8D12-0A9C-4251-9AD9-957AE23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M</a:t>
            </a:r>
            <a:r>
              <a:rPr lang="en-US" altLang="zh-CN" dirty="0"/>
              <a:t>-Scheduler: Greedy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1D3C1-414C-4E7B-9B01-2D4E7869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DAEAF-79A1-4915-9CE5-E53B634E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07" y="1766887"/>
            <a:ext cx="6948467" cy="44011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B48FFD-F645-496F-A804-C5598523616C}"/>
              </a:ext>
            </a:extLst>
          </p:cNvPr>
          <p:cNvSpPr/>
          <p:nvPr/>
        </p:nvSpPr>
        <p:spPr>
          <a:xfrm>
            <a:off x="8044774" y="1988111"/>
            <a:ext cx="34439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With </a:t>
            </a:r>
            <a:r>
              <a:rPr lang="zh-CN" altLang="en-US" sz="2800" dirty="0"/>
              <a:t>&gt;4,800 workloads each consisting of up to 10 applications, the greedy schedules are on average within 0.89% of optimal</a:t>
            </a:r>
            <a:r>
              <a:rPr lang="en-HK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000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3C279-612D-4B80-90B2-09522041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HK" altLang="zh-CN" dirty="0"/>
              <a:t>Experiment Setting: 7-Hybrid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405EAA-4895-45A2-AC71-FD86D9ED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3051" y="1525318"/>
            <a:ext cx="9467850" cy="2552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7BB70E-BDC7-4B1A-B3F7-EC1311B05576}"/>
              </a:ext>
            </a:extLst>
          </p:cNvPr>
          <p:cNvSpPr/>
          <p:nvPr/>
        </p:nvSpPr>
        <p:spPr>
          <a:xfrm>
            <a:off x="903051" y="4321792"/>
            <a:ext cx="8163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CN" dirty="0"/>
              <a:t>Models : </a:t>
            </a:r>
            <a:r>
              <a:rPr lang="zh-CN" altLang="en-US" dirty="0"/>
              <a:t>MobileNets-224 model pretrained on ImageNet as a base DNN</a:t>
            </a:r>
            <a:r>
              <a:rPr lang="en-HK" altLang="zh-CN" dirty="0"/>
              <a:t>.</a:t>
            </a:r>
          </a:p>
          <a:p>
            <a:r>
              <a:rPr lang="en-US" altLang="zh-CN" dirty="0"/>
              <a:t>Training :Intel® Xeon® E5-2698Bv3 processors (2.0 GHz, 16 cores) and an Nvidia Titan X GPU.</a:t>
            </a:r>
          </a:p>
          <a:p>
            <a:r>
              <a:rPr lang="en-US" altLang="zh-CN" dirty="0"/>
              <a:t>Edge processing device : an Intel® NUC with an Intel® Core™ i7- 6770HQ processor and 32 </a:t>
            </a:r>
            <a:r>
              <a:rPr lang="en-US" altLang="zh-CN" dirty="0" err="1"/>
              <a:t>GiB</a:t>
            </a:r>
            <a:r>
              <a:rPr lang="en-US" altLang="zh-CN" dirty="0"/>
              <a:t> DRAM</a:t>
            </a:r>
          </a:p>
          <a:p>
            <a:r>
              <a:rPr lang="en-HK" altLang="zh-CN" dirty="0" err="1"/>
              <a:t>Agument</a:t>
            </a:r>
            <a:r>
              <a:rPr lang="en-HK" altLang="zh-CN" dirty="0"/>
              <a:t> the applications: 7-&gt;30.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59C0C-3636-40EC-B10D-EFE14517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Mainstream outperforms static approaches.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6766DFF-88AA-40CB-8D8F-31966FC61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382" y="2053114"/>
            <a:ext cx="5760699" cy="35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3505A-91AF-44C2-9810-05324E42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Mainstream dynamically balances precision and recall.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EF34E-7499-4186-9DCA-3EC5FD34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63C2D-972E-4C19-8F53-123EC055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463006"/>
            <a:ext cx="10477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7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CFE6-9A3C-4C88-BC8B-AD5C5BB8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Mainstream improves upon Max-Sharing even under tight resource constraints.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5146A3-51E5-47B6-8D8C-209BBF3EB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213" y="1831819"/>
            <a:ext cx="6531617" cy="416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8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BA270-9338-47CC-B9FE-A8355073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Mainstream Deployment: more frequent, earlier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C84D5-6678-462F-BC08-4A035BD7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866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Requiring Mainstream to have two positive samples before an event is classified. The false positive rate of the Train video drops from 0.028 to 0.00056.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58C173-2DE0-4311-A9D7-C3294563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83" y="2198451"/>
            <a:ext cx="7707679" cy="34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C37CE-BA98-42B8-AAFE-69C68D1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C434-04D4-49CB-81AF-D3445727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CN" dirty="0"/>
              <a:t>Advantages: faster, more efficient, no extra training cost, independent training, data privacy.</a:t>
            </a:r>
          </a:p>
          <a:p>
            <a:endParaRPr lang="en-HK" altLang="zh-CN" dirty="0"/>
          </a:p>
          <a:p>
            <a:r>
              <a:rPr lang="en-HK" altLang="zh-CN" dirty="0"/>
              <a:t>Disadvantages: same pre-trained dataset, no fine-tune on unspecialized layers, greedy may not be the best.</a:t>
            </a:r>
          </a:p>
          <a:p>
            <a:endParaRPr lang="en-HK" altLang="zh-CN" dirty="0"/>
          </a:p>
          <a:p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06812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CBBC-D1C5-473F-AB27-C5BB978A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Thanks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A9BAA-B6F9-42A1-A943-DB915A5E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CN" dirty="0"/>
              <a:t>More training parameter adjustable after training.</a:t>
            </a:r>
          </a:p>
          <a:p>
            <a:pPr lvl="1"/>
            <a:r>
              <a:rPr lang="en-HK" altLang="zh-CN" dirty="0"/>
              <a:t>Multi-tenant dynamic batch. </a:t>
            </a:r>
          </a:p>
          <a:p>
            <a:r>
              <a:rPr lang="en-HK" altLang="zh-CN" dirty="0"/>
              <a:t>trade-off: query frequency, other apps’ query frequency.</a:t>
            </a:r>
          </a:p>
          <a:p>
            <a:r>
              <a:rPr lang="en-HK" altLang="zh-CN" dirty="0"/>
              <a:t>Partial observable: AIMD(Clipper) -&gt; omniscience: better policy?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96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5E2F-C62C-48E0-90A7-A16551D7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Problem 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88527-5F23-45C6-BD1D-DF904C64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7247" cy="4351338"/>
          </a:xfrm>
        </p:spPr>
        <p:txBody>
          <a:bodyPr/>
          <a:lstStyle/>
          <a:p>
            <a:r>
              <a:rPr lang="en-HK" altLang="zh-CN" dirty="0"/>
              <a:t>Multi-Tenant: Multiple concurrent applications on one input stream.</a:t>
            </a:r>
          </a:p>
          <a:p>
            <a:pPr lvl="1"/>
            <a:r>
              <a:rPr lang="en-HK" altLang="zh-CN" dirty="0"/>
              <a:t>A parking lot camera might be used for: reporting open parking spots, tracking each car’s parking duration for billing and recoding fender benders.</a:t>
            </a:r>
          </a:p>
          <a:p>
            <a:pPr lvl="1"/>
            <a:r>
              <a:rPr lang="en-HK" altLang="zh-CN" dirty="0"/>
              <a:t>They may be trained on different training set, at different times and locations.</a:t>
            </a:r>
            <a:endParaRPr lang="zh-CN" altLang="en-US" dirty="0"/>
          </a:p>
        </p:txBody>
      </p:sp>
      <p:pic>
        <p:nvPicPr>
          <p:cNvPr id="2050" name="Picture 2" descr="Image result for parking lot camera">
            <a:extLst>
              <a:ext uri="{FF2B5EF4-FFF2-40B4-BE49-F238E27FC236}">
                <a16:creationId xmlns:a16="http://schemas.microsoft.com/office/drawing/2014/main" id="{76C314CE-F95F-4B75-A600-F339112D4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492" y="10279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rking lot recognition">
            <a:extLst>
              <a:ext uri="{FF2B5EF4-FFF2-40B4-BE49-F238E27FC236}">
                <a16:creationId xmlns:a16="http://schemas.microsoft.com/office/drawing/2014/main" id="{CA1D246B-40CE-44F5-B450-D3F99235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54" y="380959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edestrian recognition">
            <a:extLst>
              <a:ext uri="{FF2B5EF4-FFF2-40B4-BE49-F238E27FC236}">
                <a16:creationId xmlns:a16="http://schemas.microsoft.com/office/drawing/2014/main" id="{3CE9E35F-4233-49EC-8194-75F7CA85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63" y="384495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9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524F0-9088-4A1C-A146-307D91F4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998"/>
            <a:ext cx="10515600" cy="1325563"/>
          </a:xfrm>
        </p:spPr>
        <p:txBody>
          <a:bodyPr>
            <a:normAutofit/>
          </a:bodyPr>
          <a:lstStyle/>
          <a:p>
            <a:r>
              <a:rPr lang="en-HK" altLang="zh-CN" sz="3600" dirty="0"/>
              <a:t>Optimizing execution of visual computing pipelines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24974-BB0C-44BC-AFE4-FA5ED079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3041" cy="1325563"/>
          </a:xfrm>
        </p:spPr>
        <p:txBody>
          <a:bodyPr/>
          <a:lstStyle/>
          <a:p>
            <a:r>
              <a:rPr lang="en-HK" altLang="zh-CN" dirty="0"/>
              <a:t>Common approach: execute every application’s DNN model independently. </a:t>
            </a:r>
            <a:endParaRPr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FB35C536-91F2-4C24-A6E1-0A7891AC499F}"/>
              </a:ext>
            </a:extLst>
          </p:cNvPr>
          <p:cNvSpPr txBox="1">
            <a:spLocks/>
          </p:cNvSpPr>
          <p:nvPr/>
        </p:nvSpPr>
        <p:spPr>
          <a:xfrm>
            <a:off x="838199" y="3044031"/>
            <a:ext cx="4733041" cy="3368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altLang="zh-CN" dirty="0" err="1"/>
              <a:t>VideoStorm</a:t>
            </a:r>
            <a:r>
              <a:rPr lang="en-HK" altLang="zh-CN" dirty="0"/>
              <a:t>: black-box; trade-off between resource and quality.</a:t>
            </a:r>
          </a:p>
          <a:p>
            <a:r>
              <a:rPr lang="en-HK" altLang="zh-CN" dirty="0"/>
              <a:t>While-box: try to sharing some computations between applications.</a:t>
            </a:r>
            <a:endParaRPr lang="zh-CN" altLang="en-US" dirty="0"/>
          </a:p>
        </p:txBody>
      </p:sp>
      <p:pic>
        <p:nvPicPr>
          <p:cNvPr id="3074" name="Picture 2" descr="Image result for googlenet">
            <a:extLst>
              <a:ext uri="{FF2B5EF4-FFF2-40B4-BE49-F238E27FC236}">
                <a16:creationId xmlns:a16="http://schemas.microsoft.com/office/drawing/2014/main" id="{F0AE3BC8-4AA6-468C-A2E9-487D79C4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24" y="1688453"/>
            <a:ext cx="3756426" cy="15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ooglenet">
            <a:extLst>
              <a:ext uri="{FF2B5EF4-FFF2-40B4-BE49-F238E27FC236}">
                <a16:creationId xmlns:a16="http://schemas.microsoft.com/office/drawing/2014/main" id="{F98BEA9F-1678-4FBA-B0D9-BBB23C692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23" y="3044031"/>
            <a:ext cx="4279644" cy="18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ooglenet">
            <a:extLst>
              <a:ext uri="{FF2B5EF4-FFF2-40B4-BE49-F238E27FC236}">
                <a16:creationId xmlns:a16="http://schemas.microsoft.com/office/drawing/2014/main" id="{39BAFB05-08E3-4E8B-8F88-84F5030A3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975" y="4415081"/>
            <a:ext cx="5223753" cy="22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9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CD87BA-8F9F-4DA1-8DC2-80E1A775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HK" altLang="zh-CN" sz="2800">
                <a:solidFill>
                  <a:schemeClr val="bg1"/>
                </a:solidFill>
              </a:rPr>
              <a:t>Transfer Learning makes sharing possible.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894A47-B2C8-45E6-9D6E-C5C69107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HK" altLang="zh-CN" sz="2000" dirty="0">
                <a:solidFill>
                  <a:schemeClr val="bg1"/>
                </a:solidFill>
              </a:rPr>
              <a:t>Pre-trained on some big and general training set, and then fine-tune on the target training set.</a:t>
            </a:r>
          </a:p>
          <a:p>
            <a:r>
              <a:rPr lang="en-HK" altLang="zh-CN" sz="2000" dirty="0">
                <a:solidFill>
                  <a:schemeClr val="bg1"/>
                </a:solidFill>
              </a:rPr>
              <a:t>Faster-RCNN for Object Detection: the convolution layers can be pre-trained on </a:t>
            </a:r>
            <a:r>
              <a:rPr lang="en-US" altLang="zh-CN" sz="2000" dirty="0">
                <a:solidFill>
                  <a:schemeClr val="bg1"/>
                </a:solidFill>
              </a:rPr>
              <a:t>ImageNet, Coco, etc.</a:t>
            </a:r>
          </a:p>
          <a:p>
            <a:r>
              <a:rPr lang="en-HK" altLang="zh-CN" sz="2000" dirty="0">
                <a:solidFill>
                  <a:schemeClr val="bg1"/>
                </a:solidFill>
              </a:rPr>
              <a:t>P</a:t>
            </a:r>
            <a:r>
              <a:rPr lang="en-US" altLang="zh-CN" sz="2000" dirty="0">
                <a:solidFill>
                  <a:schemeClr val="bg1"/>
                </a:solidFill>
              </a:rPr>
              <a:t>re-trained on the same training set + freeze some shallow layers when fine-tune = the same weight values that can be shared.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E9EBD2-C6DD-436C-85A1-774C720A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68" y="4553481"/>
            <a:ext cx="6250769" cy="1500185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8BD346E-B285-4F6F-B2B6-0792BB63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88" y="364776"/>
            <a:ext cx="3484730" cy="372387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3D1C81-61DF-4116-A00A-7FBDC927E491}"/>
              </a:ext>
            </a:extLst>
          </p:cNvPr>
          <p:cNvCxnSpPr/>
          <p:nvPr/>
        </p:nvCxnSpPr>
        <p:spPr>
          <a:xfrm>
            <a:off x="6848272" y="2947481"/>
            <a:ext cx="689434" cy="17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F64738-4B19-436B-AF67-3146919DFDBB}"/>
              </a:ext>
            </a:extLst>
          </p:cNvPr>
          <p:cNvSpPr txBox="1"/>
          <p:nvPr/>
        </p:nvSpPr>
        <p:spPr>
          <a:xfrm>
            <a:off x="5409284" y="2753247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/>
              <a:t>Pre-trained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15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0277B-4B60-454B-A0D7-88BF07EF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89463"/>
            <a:ext cx="10515600" cy="1325563"/>
          </a:xfrm>
        </p:spPr>
        <p:txBody>
          <a:bodyPr/>
          <a:lstStyle/>
          <a:p>
            <a:r>
              <a:rPr lang="en-HK" altLang="zh-CN" dirty="0"/>
              <a:t>Problem Description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47BD9-C35C-4105-AC6C-C51EF6FC93F8}"/>
              </a:ext>
            </a:extLst>
          </p:cNvPr>
          <p:cNvSpPr txBox="1"/>
          <p:nvPr/>
        </p:nvSpPr>
        <p:spPr>
          <a:xfrm>
            <a:off x="6677779" y="2392052"/>
            <a:ext cx="343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E7446-A9A2-4A9B-BA52-A3248D147582}"/>
              </a:ext>
            </a:extLst>
          </p:cNvPr>
          <p:cNvSpPr txBox="1"/>
          <p:nvPr/>
        </p:nvSpPr>
        <p:spPr>
          <a:xfrm>
            <a:off x="2357561" y="2176608"/>
            <a:ext cx="332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F791FE-0033-4792-AEFE-34B88921E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10633"/>
              </p:ext>
            </p:extLst>
          </p:nvPr>
        </p:nvGraphicFramePr>
        <p:xfrm>
          <a:off x="841571" y="1244338"/>
          <a:ext cx="10100296" cy="55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148">
                  <a:extLst>
                    <a:ext uri="{9D8B030D-6E8A-4147-A177-3AD203B41FA5}">
                      <a16:colId xmlns:a16="http://schemas.microsoft.com/office/drawing/2014/main" val="163724338"/>
                    </a:ext>
                  </a:extLst>
                </a:gridCol>
                <a:gridCol w="5050148">
                  <a:extLst>
                    <a:ext uri="{9D8B030D-6E8A-4147-A177-3AD203B41FA5}">
                      <a16:colId xmlns:a16="http://schemas.microsoft.com/office/drawing/2014/main" val="508803135"/>
                    </a:ext>
                  </a:extLst>
                </a:gridCol>
              </a:tblGrid>
              <a:tr h="610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/>
                        <a:t>Decreasing specialization</a:t>
                      </a:r>
                      <a:endParaRPr lang="en-HK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/>
                        <a:t>Increasing specialization</a:t>
                      </a:r>
                      <a:endParaRPr lang="en-HK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44975"/>
                  </a:ext>
                </a:extLst>
              </a:tr>
              <a:tr h="2453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2800" dirty="0"/>
                        <a:t>More shared computation</a:t>
                      </a:r>
                    </a:p>
                    <a:p>
                      <a:r>
                        <a:rPr lang="en-HK" altLang="zh-CN" sz="2800" dirty="0"/>
                        <a:t>Higher </a:t>
                      </a:r>
                      <a:r>
                        <a:rPr lang="en-US" altLang="zh-CN" sz="2800" dirty="0"/>
                        <a:t>frequent sampling</a:t>
                      </a:r>
                      <a:endParaRPr lang="en-HK" altLang="zh-CN" sz="2800" dirty="0"/>
                    </a:p>
                    <a:p>
                      <a:r>
                        <a:rPr lang="en-HK" altLang="zh-CN" sz="2800" dirty="0"/>
                        <a:t>More possible an event being detected </a:t>
                      </a:r>
                    </a:p>
                    <a:p>
                      <a:r>
                        <a:rPr lang="en-HK" altLang="zh-CN" sz="2800" dirty="0"/>
                        <a:t>Better recall</a:t>
                      </a:r>
                      <a:endParaRPr lang="zh-CN" altLang="en-US" sz="2800" dirty="0"/>
                    </a:p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altLang="zh-CN" sz="2800" dirty="0"/>
                        <a:t>Reduces shared computation</a:t>
                      </a:r>
                    </a:p>
                    <a:p>
                      <a:r>
                        <a:rPr lang="en-US" altLang="zh-CN" sz="2800" dirty="0"/>
                        <a:t>Less frequent sampling</a:t>
                      </a:r>
                    </a:p>
                    <a:p>
                      <a:r>
                        <a:rPr lang="en-HK" altLang="zh-CN" sz="2800" dirty="0"/>
                        <a:t>S</a:t>
                      </a:r>
                      <a:r>
                        <a:rPr lang="en-US" altLang="zh-CN" sz="2800" dirty="0" err="1"/>
                        <a:t>ome</a:t>
                      </a:r>
                      <a:r>
                        <a:rPr lang="en-US" altLang="zh-CN" sz="2800" dirty="0"/>
                        <a:t> events may be missed</a:t>
                      </a:r>
                    </a:p>
                    <a:p>
                      <a:r>
                        <a:rPr lang="en-HK" altLang="zh-CN" sz="2800" dirty="0"/>
                        <a:t>W</a:t>
                      </a:r>
                      <a:r>
                        <a:rPr lang="en-US" altLang="zh-CN" sz="2800" dirty="0" err="1"/>
                        <a:t>orse</a:t>
                      </a:r>
                      <a:r>
                        <a:rPr lang="en-US" altLang="zh-CN" sz="2800" dirty="0"/>
                        <a:t> recall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00995"/>
                  </a:ext>
                </a:extLst>
              </a:tr>
              <a:tr h="2262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Decrease per-frame accuracy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2800" dirty="0"/>
                        <a:t>Worse precision</a:t>
                      </a:r>
                      <a:endParaRPr lang="en-US" altLang="zh-CN" sz="2800" dirty="0"/>
                    </a:p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Improve per-frame accuracy</a:t>
                      </a:r>
                    </a:p>
                    <a:p>
                      <a:r>
                        <a:rPr lang="en-US" altLang="zh-CN" sz="2800" dirty="0"/>
                        <a:t>Better precision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0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5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0DFDA0-25C1-414B-B3C4-EF7B0C41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614" y="1919778"/>
            <a:ext cx="3650187" cy="23087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D4B36A-5360-482E-8481-BC29FEF72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74" y="1918819"/>
            <a:ext cx="3526424" cy="2239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B935E0-D9FD-4B2F-A5AB-076E6E1A8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17" y="1964926"/>
            <a:ext cx="3553968" cy="22184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EB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gss3.bdstatic.com/7Po3dSag_xI4khGkpoWK1HF6hhy/baike/s%3D182/sign=eed1ed8a5e6034a82de2bc89f91149d9/4610b912c8fcc3ceb409adb89045d688d53f206b.jpg">
            <a:extLst>
              <a:ext uri="{FF2B5EF4-FFF2-40B4-BE49-F238E27FC236}">
                <a16:creationId xmlns:a16="http://schemas.microsoft.com/office/drawing/2014/main" id="{568498D8-A965-4BE3-B688-F0AC7689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317" y="4961107"/>
            <a:ext cx="2961069" cy="66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DAF90B-AC08-4A71-AAA1-0B0B197FEA84}"/>
              </a:ext>
            </a:extLst>
          </p:cNvPr>
          <p:cNvSpPr txBox="1"/>
          <p:nvPr/>
        </p:nvSpPr>
        <p:spPr>
          <a:xfrm>
            <a:off x="3307403" y="510996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 </a:t>
            </a:r>
            <a:r>
              <a:rPr lang="en-HK" altLang="zh-CN" dirty="0"/>
              <a:t>F1 score: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09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81647-0D33-472B-99F0-2B9A4CC3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36" y="10281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Analytical model for event detection</a:t>
            </a:r>
            <a:r>
              <a:rPr lang="zh-CN" altLang="en-US" sz="3600" dirty="0"/>
              <a:t>：</a:t>
            </a:r>
            <a:r>
              <a:rPr lang="en-HK" altLang="zh-CN" sz="3600" dirty="0" err="1"/>
              <a:t>benifit</a:t>
            </a:r>
            <a:endParaRPr lang="zh-CN" altLang="en-US" sz="36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8C9D111-04FE-47AA-8E2F-5ACB80D290F2}"/>
              </a:ext>
            </a:extLst>
          </p:cNvPr>
          <p:cNvSpPr/>
          <p:nvPr/>
        </p:nvSpPr>
        <p:spPr>
          <a:xfrm>
            <a:off x="2646817" y="1428373"/>
            <a:ext cx="2073898" cy="1204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Configuration:</a:t>
            </a:r>
          </a:p>
          <a:p>
            <a:pPr algn="ctr"/>
            <a:r>
              <a:rPr lang="en-HK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d, frequency f.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B1ADF-11B9-4338-A179-1C50392D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04" y="3378233"/>
            <a:ext cx="3152775" cy="70485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51A020-4E58-4D36-B552-2EAD77663668}"/>
              </a:ext>
            </a:extLst>
          </p:cNvPr>
          <p:cNvSpPr/>
          <p:nvPr/>
        </p:nvSpPr>
        <p:spPr>
          <a:xfrm>
            <a:off x="4885818" y="1418661"/>
            <a:ext cx="2073898" cy="12042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rate: 1/stride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0A7A6B9-7ED9-453F-AB97-758C0F490CA7}"/>
              </a:ext>
            </a:extLst>
          </p:cNvPr>
          <p:cNvCxnSpPr/>
          <p:nvPr/>
        </p:nvCxnSpPr>
        <p:spPr>
          <a:xfrm>
            <a:off x="3901748" y="2618221"/>
            <a:ext cx="688157" cy="70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21918D-A06C-4C15-B23D-AB1FAEF88272}"/>
              </a:ext>
            </a:extLst>
          </p:cNvPr>
          <p:cNvCxnSpPr>
            <a:stCxn id="6" idx="2"/>
          </p:cNvCxnSpPr>
          <p:nvPr/>
        </p:nvCxnSpPr>
        <p:spPr>
          <a:xfrm flipH="1">
            <a:off x="5068072" y="2622935"/>
            <a:ext cx="854695" cy="69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C5FF29-BF1B-4AC5-ACA3-45A8D66D3EA8}"/>
              </a:ext>
            </a:extLst>
          </p:cNvPr>
          <p:cNvSpPr/>
          <p:nvPr/>
        </p:nvSpPr>
        <p:spPr>
          <a:xfrm>
            <a:off x="7053984" y="1402343"/>
            <a:ext cx="2073898" cy="1204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A96424-0A77-4AFE-9420-8A787CE2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822" y="3378233"/>
            <a:ext cx="3267075" cy="38100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C7EF28-3815-4F76-A448-F8A714636041}"/>
              </a:ext>
            </a:extLst>
          </p:cNvPr>
          <p:cNvCxnSpPr>
            <a:stCxn id="11" idx="2"/>
          </p:cNvCxnSpPr>
          <p:nvPr/>
        </p:nvCxnSpPr>
        <p:spPr>
          <a:xfrm>
            <a:off x="8090933" y="2606617"/>
            <a:ext cx="0" cy="70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BAEF55-A736-471F-ADA7-91301514FF4B}"/>
              </a:ext>
            </a:extLst>
          </p:cNvPr>
          <p:cNvCxnSpPr/>
          <p:nvPr/>
        </p:nvCxnSpPr>
        <p:spPr>
          <a:xfrm>
            <a:off x="4788816" y="4083083"/>
            <a:ext cx="876693" cy="45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D9EEB2-D016-430E-8B60-4FCA4C4BCCEA}"/>
              </a:ext>
            </a:extLst>
          </p:cNvPr>
          <p:cNvCxnSpPr/>
          <p:nvPr/>
        </p:nvCxnSpPr>
        <p:spPr>
          <a:xfrm flipH="1">
            <a:off x="6347822" y="3784861"/>
            <a:ext cx="1221901" cy="76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11411570-E170-4790-8605-291DFD1C1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816" y="4652962"/>
            <a:ext cx="2552700" cy="323850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B28A74E-B3D3-4546-B7EA-8CED7B6F7D29}"/>
              </a:ext>
            </a:extLst>
          </p:cNvPr>
          <p:cNvSpPr/>
          <p:nvPr/>
        </p:nvSpPr>
        <p:spPr>
          <a:xfrm>
            <a:off x="9741092" y="4000692"/>
            <a:ext cx="2073898" cy="1204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Correlation: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A1F9945-4406-4D81-8048-19838D9D1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578" y="4763656"/>
            <a:ext cx="1304925" cy="314325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971D23-5F08-439E-82C9-1EA1B9B7200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0774026" y="1967681"/>
            <a:ext cx="4015" cy="203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000FDB2E-4A62-41D7-BA67-05E945AB8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041" y="6043121"/>
            <a:ext cx="2000250" cy="371475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87B8ED0-7D98-4E45-8A8C-917DC54A75C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065166" y="4976812"/>
            <a:ext cx="0" cy="89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482D0EC-72D9-4453-B5E5-26FA7F8A8064}"/>
              </a:ext>
            </a:extLst>
          </p:cNvPr>
          <p:cNvSpPr txBox="1"/>
          <p:nvPr/>
        </p:nvSpPr>
        <p:spPr>
          <a:xfrm>
            <a:off x="7535411" y="616043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/>
              <a:t>Similar with precision.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2193AC5-36AC-4318-BB55-4E455058A645}"/>
              </a:ext>
            </a:extLst>
          </p:cNvPr>
          <p:cNvSpPr/>
          <p:nvPr/>
        </p:nvSpPr>
        <p:spPr>
          <a:xfrm>
            <a:off x="9861689" y="697563"/>
            <a:ext cx="1832704" cy="1204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dirty="0"/>
              <a:t>Specialization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BB01DAB-0AE1-4201-9054-69AF775F9DD8}"/>
              </a:ext>
            </a:extLst>
          </p:cNvPr>
          <p:cNvCxnSpPr>
            <a:cxnSpLocks/>
          </p:cNvCxnSpPr>
          <p:nvPr/>
        </p:nvCxnSpPr>
        <p:spPr>
          <a:xfrm flipH="1">
            <a:off x="9200561" y="1468204"/>
            <a:ext cx="661128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7ACEE5D-7921-4BC7-B3C9-8D24FA44FE0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535411" y="4602829"/>
            <a:ext cx="2205681" cy="21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DC1C801-8E54-425C-A41F-D572D01D1693}"/>
              </a:ext>
            </a:extLst>
          </p:cNvPr>
          <p:cNvSpPr/>
          <p:nvPr/>
        </p:nvSpPr>
        <p:spPr>
          <a:xfrm>
            <a:off x="206016" y="1428373"/>
            <a:ext cx="2073898" cy="12042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HK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statistics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033E96E-8696-4B8B-AD85-F86F7F381745}"/>
              </a:ext>
            </a:extLst>
          </p:cNvPr>
          <p:cNvCxnSpPr>
            <a:cxnSpLocks/>
            <a:stCxn id="44" idx="3"/>
            <a:endCxn id="4" idx="1"/>
          </p:cNvCxnSpPr>
          <p:nvPr/>
        </p:nvCxnSpPr>
        <p:spPr>
          <a:xfrm>
            <a:off x="2279914" y="2030510"/>
            <a:ext cx="366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7265-2AB5-470D-BB50-07FA4EE7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The performance of recall modelling.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83E178-A05A-42E4-BF19-76E21CBE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606" y="1904214"/>
            <a:ext cx="6449822" cy="40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727A0-8707-4BCB-95B9-C7BACF16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model for event detection: cost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8A728-62B7-4F25-9BEF-853C4889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cost value considered represents the computational resources (e.g., CPU- seconds per second) consumed by a given schedule arrangement.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FC307E-EE27-4DF1-967F-7D16F7A66CE8}"/>
              </a:ext>
            </a:extLst>
          </p:cNvPr>
          <p:cNvSpPr/>
          <p:nvPr/>
        </p:nvSpPr>
        <p:spPr>
          <a:xfrm>
            <a:off x="2281287" y="3893270"/>
            <a:ext cx="1206631" cy="6221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dirty="0"/>
              <a:t>A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492DBC-0CAE-4DD0-A21B-434ED0B30E88}"/>
              </a:ext>
            </a:extLst>
          </p:cNvPr>
          <p:cNvSpPr/>
          <p:nvPr/>
        </p:nvSpPr>
        <p:spPr>
          <a:xfrm>
            <a:off x="4073950" y="3271101"/>
            <a:ext cx="1206631" cy="6221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dirty="0"/>
              <a:t>B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A5B299-53B6-4DD7-ACF6-630C5281DAB8}"/>
              </a:ext>
            </a:extLst>
          </p:cNvPr>
          <p:cNvSpPr/>
          <p:nvPr/>
        </p:nvSpPr>
        <p:spPr>
          <a:xfrm>
            <a:off x="4073950" y="4592424"/>
            <a:ext cx="1206631" cy="6221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dirty="0"/>
              <a:t>C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AF2577-36AB-4B99-900C-BB621C9A8B4D}"/>
              </a:ext>
            </a:extLst>
          </p:cNvPr>
          <p:cNvCxnSpPr>
            <a:endCxn id="4" idx="1"/>
          </p:cNvCxnSpPr>
          <p:nvPr/>
        </p:nvCxnSpPr>
        <p:spPr>
          <a:xfrm>
            <a:off x="1800520" y="4204354"/>
            <a:ext cx="480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57C1FF7-7CF2-48DE-A5EA-5A89449C5308}"/>
              </a:ext>
            </a:extLst>
          </p:cNvPr>
          <p:cNvCxnSpPr>
            <a:cxnSpLocks/>
          </p:cNvCxnSpPr>
          <p:nvPr/>
        </p:nvCxnSpPr>
        <p:spPr>
          <a:xfrm flipV="1">
            <a:off x="3487918" y="3582186"/>
            <a:ext cx="586032" cy="6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F63A2E-F058-4B5F-982B-02A0F94667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87918" y="4204354"/>
            <a:ext cx="586032" cy="69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2E0957B-17AA-4E9A-8FAB-5F9812EBC674}"/>
              </a:ext>
            </a:extLst>
          </p:cNvPr>
          <p:cNvSpPr/>
          <p:nvPr/>
        </p:nvSpPr>
        <p:spPr>
          <a:xfrm>
            <a:off x="6866520" y="3893270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altLang="zh-CN" dirty="0"/>
              <a:t>Cost = </a:t>
            </a:r>
            <a:r>
              <a:rPr lang="zh-CN" altLang="en-US" dirty="0"/>
              <a:t>F · C</a:t>
            </a:r>
            <a:r>
              <a:rPr lang="zh-CN" altLang="en-US" sz="1100" dirty="0"/>
              <a:t>A</a:t>
            </a:r>
            <a:r>
              <a:rPr lang="zh-CN" altLang="en-US" dirty="0"/>
              <a:t> + F · C</a:t>
            </a:r>
            <a:r>
              <a:rPr lang="zh-CN" altLang="en-US" sz="1100" dirty="0"/>
              <a:t>B </a:t>
            </a:r>
            <a:r>
              <a:rPr lang="zh-CN" altLang="en-US" dirty="0"/>
              <a:t>+ F · C</a:t>
            </a:r>
            <a:r>
              <a:rPr lang="en-HK" altLang="zh-CN" sz="1100" dirty="0"/>
              <a:t>c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4E2CC7-13B6-47E8-9433-7A0866450491}"/>
              </a:ext>
            </a:extLst>
          </p:cNvPr>
          <p:cNvSpPr txBox="1"/>
          <p:nvPr/>
        </p:nvSpPr>
        <p:spPr>
          <a:xfrm>
            <a:off x="2281287" y="5807631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/>
              <a:t>F: frame rate of two models.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5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714</Words>
  <Application>Microsoft Office PowerPoint</Application>
  <PresentationFormat>宽屏</PresentationFormat>
  <Paragraphs>86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Mainstream : Dynamic Stem-Sharing for Multi-Tenant Video Processing</vt:lpstr>
      <vt:lpstr>Problem Description</vt:lpstr>
      <vt:lpstr>Optimizing execution of visual computing pipelines</vt:lpstr>
      <vt:lpstr>Transfer Learning makes sharing possible.</vt:lpstr>
      <vt:lpstr>Problem Description</vt:lpstr>
      <vt:lpstr>PowerPoint 演示文稿</vt:lpstr>
      <vt:lpstr>Analytical model for event detection：benifit</vt:lpstr>
      <vt:lpstr>The performance of recall modelling.</vt:lpstr>
      <vt:lpstr>Analytical model for event detection: cost</vt:lpstr>
      <vt:lpstr>Mainstream</vt:lpstr>
      <vt:lpstr>M-Scheduler: Greedy algorithm</vt:lpstr>
      <vt:lpstr>Experiment Setting: 7-Hybrid</vt:lpstr>
      <vt:lpstr>Mainstream outperforms static approaches.</vt:lpstr>
      <vt:lpstr>Mainstream dynamically balances precision and recall.</vt:lpstr>
      <vt:lpstr>Mainstream improves upon Max-Sharing even under tight resource constraints.</vt:lpstr>
      <vt:lpstr>Mainstream Deployment: more frequent, earlier</vt:lpstr>
      <vt:lpstr>Discussion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Mainstream : Dynamic Stem-Sharing for Multi-Tenant Video Processing</dc:title>
  <dc:creator>晗 田</dc:creator>
  <cp:lastModifiedBy>晗 田</cp:lastModifiedBy>
  <cp:revision>84</cp:revision>
  <dcterms:created xsi:type="dcterms:W3CDTF">2019-01-03T06:29:18Z</dcterms:created>
  <dcterms:modified xsi:type="dcterms:W3CDTF">2019-01-11T08:31:12Z</dcterms:modified>
</cp:coreProperties>
</file>