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c381268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c38126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Scheduling and Placement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664a0c2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664a0c2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5addf2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5addf2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Two Dimensional? </a:t>
            </a:r>
            <a:r>
              <a:rPr lang="zh-C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smallest-first (w.r.t. the number of GPUs), then large jobs may be blocked by a stream of small jobs even if they are close to completion;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shorttest-first will cause large but short jobs block small but short jobs, this will increase avg JCT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69442943_0_1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69442943_0_1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Two Dimensional? </a:t>
            </a:r>
            <a:r>
              <a:rPr lang="zh-C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smallest-first (w.r.t. the number of GPUs), then large jobs may be blocked by a stream of small jobs even if they are close to completion;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shorttest-first will cause large but short jobs block small but short jobs, this will increase avg JCT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f3321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f3321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f33213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f33213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f33213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f33213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f33213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f33213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In general, algorithms with more information perform better in minimizing the average JCT.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664a0c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664a0c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664a0c2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664a0c2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c38126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c3812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664a0c2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664a0c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664a0c2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664a0c2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664a0c2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2664a0c2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694429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694429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26944294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26944294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694429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694429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2694429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2694429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2694429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2694429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26944294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26944294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26944294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26944294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c38126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c38126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26944294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2694429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2694429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2694429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26944294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26944294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26944294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26944294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69442943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269442943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269442943_0_2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269442943_0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5addf2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5addf2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5addf2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5addf2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5addf2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5addf2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5addf2c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5addf2c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c38126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c38126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c38126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c38126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chemeClr val="dk2"/>
                </a:solidFill>
              </a:rPr>
              <a:t>All-or-nothing resource allocation:servers and works should be simultaneously active.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Tiresias:A GPU Cluster Manager for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Distributed Deep Learning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Juncheng Gu, Mosharaf Chowdhury, Kang G. Shin, Yibo Zhu,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Myeongjae Jeon, Junjie Qian, Hongqiang (Harry) Liu, Chuanxiong Guo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5084100" y="40794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Presented by Duowen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975"/>
            <a:ext cx="8839201" cy="351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81425" y="404550"/>
            <a:ext cx="6657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Components of the Manager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975"/>
            <a:ext cx="8839201" cy="351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81425" y="404550"/>
            <a:ext cx="6657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Components of the Manager</a:t>
            </a:r>
            <a:endParaRPr sz="2800"/>
          </a:p>
        </p:txBody>
      </p:sp>
      <p:sp>
        <p:nvSpPr>
          <p:cNvPr id="123" name="Google Shape;123;p23"/>
          <p:cNvSpPr/>
          <p:nvPr/>
        </p:nvSpPr>
        <p:spPr>
          <a:xfrm>
            <a:off x="1756325" y="3923200"/>
            <a:ext cx="821100" cy="26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Scheduler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scheduler is responsible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Minimizing average JCT (goal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Avoiding starvation  (goal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To achieve these goals, we need Two-Dimensional Scheduling (?)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Spatial, time-based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Temporal, occupied GPU size based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633150" y="1073225"/>
            <a:ext cx="8808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1.2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3887400" y="1073225"/>
            <a:ext cx="8808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1.2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2802650" y="1073225"/>
            <a:ext cx="8808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1.2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1717900" y="1073225"/>
            <a:ext cx="8808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1.2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944475" y="2252375"/>
            <a:ext cx="823800" cy="202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04500" y="2252375"/>
            <a:ext cx="823800" cy="202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</a:t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1717825" y="2252375"/>
            <a:ext cx="823800" cy="202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2831150" y="2252375"/>
            <a:ext cx="823800" cy="202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1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5759825" y="1451100"/>
            <a:ext cx="2991900" cy="22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5894300" y="1613650"/>
            <a:ext cx="1266300" cy="8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5894300" y="2571750"/>
            <a:ext cx="1266300" cy="8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7284450" y="1613650"/>
            <a:ext cx="1266300" cy="8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7284450" y="2571750"/>
            <a:ext cx="1266300" cy="8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412450" y="40901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5658975" y="396625"/>
            <a:ext cx="2207400" cy="717300"/>
          </a:xfrm>
          <a:prstGeom prst="wedgeRectCallout">
            <a:avLst>
              <a:gd fmla="val -92134" name="adj1"/>
              <a:gd fmla="val 79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avg JCT: 1.2/4 = 0.3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5759825" y="4108000"/>
            <a:ext cx="2207400" cy="717300"/>
          </a:xfrm>
          <a:prstGeom prst="wedgeRectCallout">
            <a:avLst>
              <a:gd fmla="val -98025" name="adj1"/>
              <a:gd fmla="val -1196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avg JCT: 4/1 =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Scheduler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Two-Dimensional Attained Service-Based Scheduler (2DAS)</a:t>
            </a: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</a:t>
            </a:r>
            <a:r>
              <a:rPr lang="zh-CN">
                <a:solidFill>
                  <a:schemeClr val="dk1"/>
                </a:solidFill>
              </a:rPr>
              <a:t>W</a:t>
            </a:r>
            <a:r>
              <a:rPr lang="zh-CN" sz="1400">
                <a:solidFill>
                  <a:schemeClr val="dk1"/>
                </a:solidFill>
              </a:rPr>
              <a:t>j </a:t>
            </a:r>
            <a:r>
              <a:rPr lang="zh-CN">
                <a:solidFill>
                  <a:schemeClr val="dk1"/>
                </a:solidFill>
              </a:rPr>
              <a:t>: number of GPUs the job uses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	 t</a:t>
            </a:r>
            <a:r>
              <a:rPr lang="zh-CN" sz="1400">
                <a:solidFill>
                  <a:schemeClr val="dk1"/>
                </a:solidFill>
              </a:rPr>
              <a:t>j </a:t>
            </a:r>
            <a:r>
              <a:rPr lang="zh-CN">
                <a:solidFill>
                  <a:schemeClr val="dk1"/>
                </a:solidFill>
              </a:rPr>
              <a:t> : The time job has been running </a:t>
            </a:r>
            <a:r>
              <a:rPr b="1" lang="zh-CN">
                <a:solidFill>
                  <a:schemeClr val="dk1"/>
                </a:solidFill>
              </a:rPr>
              <a:t>so far</a:t>
            </a:r>
            <a:r>
              <a:rPr lang="zh-C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    	 </a:t>
            </a:r>
            <a:r>
              <a:rPr lang="zh-CN">
                <a:solidFill>
                  <a:schemeClr val="dk1"/>
                </a:solidFill>
              </a:rPr>
              <a:t>Define attained service as </a:t>
            </a:r>
            <a:r>
              <a:rPr lang="zh-CN">
                <a:solidFill>
                  <a:schemeClr val="dk1"/>
                </a:solidFill>
              </a:rPr>
              <a:t>W</a:t>
            </a:r>
            <a:r>
              <a:rPr lang="zh-CN" sz="1400">
                <a:solidFill>
                  <a:schemeClr val="dk1"/>
                </a:solidFill>
              </a:rPr>
              <a:t>j</a:t>
            </a:r>
            <a:r>
              <a:rPr lang="zh-CN" sz="1100">
                <a:solidFill>
                  <a:schemeClr val="dk1"/>
                </a:solidFill>
              </a:rPr>
              <a:t> * </a:t>
            </a:r>
            <a:r>
              <a:rPr lang="zh-CN">
                <a:solidFill>
                  <a:schemeClr val="dk1"/>
                </a:solidFill>
              </a:rPr>
              <a:t> t</a:t>
            </a:r>
            <a:r>
              <a:rPr lang="zh-CN" sz="1400">
                <a:solidFill>
                  <a:schemeClr val="dk1"/>
                </a:solidFill>
              </a:rPr>
              <a:t>j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Scheduler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50" y="1017725"/>
            <a:ext cx="495162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108200" y="164640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All jobs start with highest priority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(tj = 0)</a:t>
            </a:r>
            <a:endParaRPr sz="1800"/>
          </a:p>
        </p:txBody>
      </p:sp>
      <p:sp>
        <p:nvSpPr>
          <p:cNvPr id="163" name="Google Shape;163;p27"/>
          <p:cNvSpPr/>
          <p:nvPr/>
        </p:nvSpPr>
        <p:spPr>
          <a:xfrm>
            <a:off x="3481250" y="1862725"/>
            <a:ext cx="528900" cy="8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08200" y="3376925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H</a:t>
            </a:r>
            <a:r>
              <a:rPr lang="zh-CN" sz="1800"/>
              <a:t>ow likely the job can complete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within next </a:t>
            </a:r>
            <a:r>
              <a:rPr lang="zh-CN" sz="1800"/>
              <a:t>service quantum</a:t>
            </a:r>
            <a:endParaRPr sz="1800"/>
          </a:p>
        </p:txBody>
      </p:sp>
      <p:sp>
        <p:nvSpPr>
          <p:cNvPr id="165" name="Google Shape;165;p27"/>
          <p:cNvSpPr/>
          <p:nvPr/>
        </p:nvSpPr>
        <p:spPr>
          <a:xfrm>
            <a:off x="3481250" y="3625475"/>
            <a:ext cx="528900" cy="8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 Example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Represent job by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(num of GPU, duration) pair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and they arrive at same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Job1(black) (2,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Job2(orange) (1,8)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Job3(blue) (2,6)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350" y="1069975"/>
            <a:ext cx="57435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 Example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avg JCT for: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SRSF: 9.3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2D-Gittins index: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2D-LAS: 11.7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(unit of time)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50" y="1069975"/>
            <a:ext cx="57435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Priority Discretization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Previous priority is </a:t>
            </a:r>
            <a:r>
              <a:rPr b="1" lang="zh-CN"/>
              <a:t>continuous</a:t>
            </a:r>
            <a:r>
              <a:rPr lang="zh-CN"/>
              <a:t>，</a:t>
            </a:r>
            <a:r>
              <a:rPr lang="zh-CN"/>
              <a:t>thus leading to </a:t>
            </a:r>
            <a:r>
              <a:rPr b="1" lang="zh-CN"/>
              <a:t>preemptions &amp; resumptions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According to “Challenge”, this is </a:t>
            </a:r>
            <a:r>
              <a:rPr b="1" lang="zh-CN"/>
              <a:t>time-consuming and expensive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 				Solution: Multi-level Feedback Queue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Priority Discretization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Queue priorities decreasing from 1 to k;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i-th queue contains jobs </a:t>
            </a:r>
            <a:r>
              <a:rPr lang="zh-CN"/>
              <a:t>attained service</a:t>
            </a:r>
            <a:r>
              <a:rPr lang="zh-CN"/>
              <a:t>(Wj*tj) within [Q</a:t>
            </a:r>
            <a:r>
              <a:rPr baseline="-25000" lang="zh-CN"/>
              <a:t>i</a:t>
            </a:r>
            <a:r>
              <a:rPr baseline="30000" lang="zh-CN"/>
              <a:t>low</a:t>
            </a:r>
            <a:r>
              <a:rPr lang="zh-CN"/>
              <a:t>, </a:t>
            </a:r>
            <a:r>
              <a:rPr lang="zh-CN"/>
              <a:t>Q</a:t>
            </a:r>
            <a:r>
              <a:rPr baseline="-25000" lang="zh-CN"/>
              <a:t>i</a:t>
            </a:r>
            <a:r>
              <a:rPr baseline="30000" lang="zh-CN"/>
              <a:t>high</a:t>
            </a:r>
            <a:r>
              <a:rPr lang="zh-C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Q</a:t>
            </a:r>
            <a:r>
              <a:rPr baseline="-25000" lang="zh-CN"/>
              <a:t>1</a:t>
            </a:r>
            <a:r>
              <a:rPr baseline="30000" lang="zh-CN"/>
              <a:t>low</a:t>
            </a:r>
            <a:r>
              <a:rPr lang="zh-CN"/>
              <a:t> = 0, Q</a:t>
            </a:r>
            <a:r>
              <a:rPr baseline="-25000" lang="zh-CN"/>
              <a:t>K</a:t>
            </a:r>
            <a:r>
              <a:rPr baseline="30000" lang="zh-CN"/>
              <a:t>high</a:t>
            </a:r>
            <a:r>
              <a:rPr lang="zh-CN"/>
              <a:t> = ∞ 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100" y="2366475"/>
            <a:ext cx="41814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Background &amp; Motivation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Challenges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CN" sz="2400"/>
              <a:t>Tiresias </a:t>
            </a:r>
            <a:r>
              <a:rPr lang="zh-CN" sz="2400"/>
              <a:t>Ideas and Designs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Evaluation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Future Work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Priority Discretization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50" y="1233775"/>
            <a:ext cx="4624975" cy="26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900" y="1233775"/>
            <a:ext cx="4490109" cy="259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975"/>
            <a:ext cx="8839201" cy="351747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381425" y="404550"/>
            <a:ext cx="6657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Components of the Manager</a:t>
            </a:r>
            <a:endParaRPr sz="2800"/>
          </a:p>
        </p:txBody>
      </p:sp>
      <p:sp>
        <p:nvSpPr>
          <p:cNvPr id="207" name="Google Shape;207;p33"/>
          <p:cNvSpPr/>
          <p:nvPr/>
        </p:nvSpPr>
        <p:spPr>
          <a:xfrm>
            <a:off x="1756325" y="1585225"/>
            <a:ext cx="821100" cy="26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2752650" y="2752625"/>
            <a:ext cx="821100" cy="26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Placement &amp; Profiler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goal is to improve GPU Utilization (goal 2) ande reduce queueing time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Placement place job to GPUs according to the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Profiler decides whether job should be consolidated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(Consolidated means must deploy to minimum number of machines, if not available, pend the job)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1305875" y="3684275"/>
            <a:ext cx="64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Which jobs benefit a lot from consolidation?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Placement &amp; Profiler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5168625" y="2290450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5168625" y="3181625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5865825" y="2632250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3841309" cy="18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649" y="2290450"/>
            <a:ext cx="4875825" cy="26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/>
          <p:nvPr/>
        </p:nvSpPr>
        <p:spPr>
          <a:xfrm>
            <a:off x="1039350" y="1599025"/>
            <a:ext cx="1181400" cy="861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613525" y="31368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0000"/>
                </a:solidFill>
              </a:rPr>
              <a:t>Benefit a lot from consolidation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Placement &amp; Profiler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5168625" y="2290450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5168625" y="3181625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5865825" y="2632250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3841309" cy="18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649" y="2290450"/>
            <a:ext cx="4875825" cy="26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1039350" y="1599025"/>
            <a:ext cx="1181400" cy="861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4796125" y="2697550"/>
            <a:ext cx="1400700" cy="19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4684000" y="1743472"/>
            <a:ext cx="64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0000"/>
                </a:solidFill>
              </a:rPr>
              <a:t>Highly skewed in tensor size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13525" y="31368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0000"/>
                </a:solidFill>
              </a:rPr>
              <a:t>Benefit a lot from consolidation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Placement &amp; Profiler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Caculate skew level (Sj) of a model from the network 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Sj &gt; PACKLIMIT, do consolidation; For the rest, do decrease fragmentation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linear classifier to regularly update PACKLIMIT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5168625" y="2290450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5168625" y="3181625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5865825" y="2632250"/>
            <a:ext cx="701700" cy="40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497" y="2678237"/>
            <a:ext cx="2957186" cy="191033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/>
          <p:nvPr/>
        </p:nvSpPr>
        <p:spPr>
          <a:xfrm>
            <a:off x="1757519" y="3405668"/>
            <a:ext cx="649800" cy="59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job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5364690" y="2634573"/>
            <a:ext cx="1584000" cy="59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decrease fragmentation</a:t>
            </a: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5364690" y="4144390"/>
            <a:ext cx="1584000" cy="59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consolidation</a:t>
            </a: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4829938" y="3233187"/>
            <a:ext cx="534900" cy="28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4829938" y="3858664"/>
            <a:ext cx="534900" cy="28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5361260" y="3473081"/>
            <a:ext cx="534900" cy="28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Testbed - 15 machines (4 GPU each), 100 Gbps RDMA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Work load - 480 DL/DDL jobs, each requiring (1,2,4,8,16,32) GPU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Traing time of each job varies from 2 min to 2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Run jobs in data parallelism model using Tensorflow 1.3.1 with RDMA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46175" y="106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688" y="1537825"/>
            <a:ext cx="4986624" cy="26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446175" y="11542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Individual JCTs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25" y="1069300"/>
            <a:ext cx="683753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6174425" y="1491400"/>
            <a:ext cx="13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5.5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10s-averaged GPU utilization (%)</a:t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426" y="1855447"/>
            <a:ext cx="4740101" cy="26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 &amp; 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4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98" y="1072575"/>
            <a:ext cx="4643001" cy="26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1606625"/>
            <a:ext cx="6657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Peroidic iterations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Parameter server architecture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Trial-and-error exploration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Queueing delay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25" y="1848975"/>
            <a:ext cx="6677352" cy="28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/>
          <p:nvPr/>
        </p:nvSpPr>
        <p:spPr>
          <a:xfrm>
            <a:off x="2980775" y="3048000"/>
            <a:ext cx="806700" cy="109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4399450" y="3048000"/>
            <a:ext cx="806700" cy="109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Job training time(different from JCT) with/without profiling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Ratio = JTT without profiling / JTT with profiling</a:t>
            </a:r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913" y="2153250"/>
            <a:ext cx="4868824" cy="29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Impact of hyper-parameters</a:t>
            </a:r>
            <a:endParaRPr/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" y="1501501"/>
            <a:ext cx="7535952" cy="17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25" y="3231100"/>
            <a:ext cx="7535951" cy="1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Work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Formal analysis considering applicability </a:t>
            </a:r>
            <a:r>
              <a:rPr lang="zh-CN"/>
              <a:t>(cluster resources and job requiremets)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Lightweight preemption.</a:t>
            </a:r>
            <a:r>
              <a:rPr lang="zh-CN"/>
              <a:t> Existing better preemption method needs framework modifications. And with lightweight preemption, many efficient network flow and CPU scheduling metho</a:t>
            </a:r>
            <a:r>
              <a:rPr lang="zh-CN"/>
              <a:t>d ca</a:t>
            </a:r>
            <a:r>
              <a:rPr lang="zh-CN"/>
              <a:t>n be applied to DDL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Fine-grained job placement. </a:t>
            </a:r>
            <a:r>
              <a:rPr lang="zh-CN"/>
              <a:t>Interferences within the server are not considered.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Some </a:t>
            </a:r>
            <a:r>
              <a:rPr lang="zh-CN"/>
              <a:t>thoughts </a:t>
            </a:r>
            <a:r>
              <a:rPr lang="zh-CN"/>
              <a:t>from this work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52475"/>
            <a:ext cx="48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Distributed data streaming job scheduling (eg, Apache Storm)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Tuple latency  (similar to JCT)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Execution time (similar to JTT)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For one tuple generating multiple tuple, also need to consider consolidation placement problems.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400" y="1316163"/>
            <a:ext cx="3787476" cy="2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1344750" y="21952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/>
              <a:t>Q &amp; A</a:t>
            </a:r>
            <a:endParaRPr b="1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Unpredictable job duration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SJF(shortest-job-first) or SRTF(shortest-remaining-time-first) need to know job’s </a:t>
            </a:r>
            <a:r>
              <a:rPr b="1" lang="zh-CN"/>
              <a:t>(remaining) execution time</a:t>
            </a:r>
            <a:r>
              <a:rPr lang="zh-CN"/>
              <a:t>, which is often unknown to DL jobs.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Optimus[1] predicts DL job’s remaining time, but </a:t>
            </a:r>
            <a:r>
              <a:rPr b="1" lang="zh-CN"/>
              <a:t>loss curves are not always   smooth</a:t>
            </a:r>
            <a:r>
              <a:rPr lang="zh-CN"/>
              <a:t>. eg hyperparameter-tuning &amp; AutoML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24100" y="3971650"/>
            <a:ext cx="86199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[1] Y. Peng, Y. Bao, Y. Chen, C. Wu, and C. Guo. Opti- mus: An efficient dynamic resource scheduler for deep learning clusters. In </a:t>
            </a:r>
            <a:r>
              <a:rPr i="1" lang="zh-CN" sz="1000">
                <a:solidFill>
                  <a:schemeClr val="dk1"/>
                </a:solidFill>
              </a:rPr>
              <a:t>EuroSys</a:t>
            </a:r>
            <a:r>
              <a:rPr lang="zh-CN" sz="1000">
                <a:solidFill>
                  <a:schemeClr val="dk1"/>
                </a:solidFill>
              </a:rPr>
              <a:t>, 2018. 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CN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			 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Unpredictable job duration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25" y="1743926"/>
            <a:ext cx="8337174" cy="24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Over-aggressive job consolidation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Consolidation to minimize network communication time duing model aggregation.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Jobs usually wait until they can be consolidated.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596" y="2652396"/>
            <a:ext cx="4922525" cy="24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Time overhead of preemption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00" y="1817674"/>
            <a:ext cx="8278625" cy="22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Ideas and Designs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The manager aims to: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Minimize Cluster Wide Avg Job Completion Time(JCT)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</a:t>
            </a:r>
            <a:r>
              <a:rPr lang="zh-CN" sz="2400"/>
              <a:t>aximize Resource(GPU) Utilization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No starvation (jobs should not wait for too long)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Ideas and Designs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Constraints and assumptions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Resource requirement unknown prior to job arrival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Don’t know job durations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Don’t know how DL framework assign tensors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All-or-nothing resource allocation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