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63" r:id="rId3"/>
    <p:sldId id="257" r:id="rId4"/>
    <p:sldId id="293" r:id="rId5"/>
    <p:sldId id="258" r:id="rId6"/>
    <p:sldId id="262" r:id="rId7"/>
    <p:sldId id="297" r:id="rId8"/>
    <p:sldId id="294" r:id="rId9"/>
    <p:sldId id="259" r:id="rId10"/>
    <p:sldId id="264" r:id="rId11"/>
    <p:sldId id="265" r:id="rId12"/>
    <p:sldId id="260" r:id="rId13"/>
    <p:sldId id="271" r:id="rId14"/>
    <p:sldId id="272" r:id="rId15"/>
    <p:sldId id="273" r:id="rId16"/>
    <p:sldId id="274" r:id="rId17"/>
    <p:sldId id="278" r:id="rId18"/>
    <p:sldId id="279" r:id="rId19"/>
    <p:sldId id="280" r:id="rId20"/>
    <p:sldId id="295" r:id="rId21"/>
    <p:sldId id="286" r:id="rId22"/>
    <p:sldId id="287" r:id="rId23"/>
    <p:sldId id="288" r:id="rId24"/>
    <p:sldId id="289" r:id="rId25"/>
    <p:sldId id="291" r:id="rId26"/>
    <p:sldId id="292" r:id="rId27"/>
    <p:sldId id="296" r:id="rId28"/>
    <p:sldId id="261" r:id="rId29"/>
    <p:sldId id="281" r:id="rId30"/>
    <p:sldId id="282" r:id="rId31"/>
    <p:sldId id="283"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114" d="100"/>
          <a:sy n="114" d="100"/>
        </p:scale>
        <p:origin x="636" y="10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76128" y="2642765"/>
            <a:ext cx="10363200" cy="829790"/>
          </a:xfrm>
          <a:prstGeom prst="rect">
            <a:avLst/>
          </a:prstGeom>
        </p:spPr>
        <p:txBody>
          <a:bodyPr/>
          <a:lstStyle>
            <a:lvl1pPr algn="ctr">
              <a:defRPr sz="4400" b="0">
                <a:solidFill>
                  <a:schemeClr val="tx1">
                    <a:lumMod val="95000"/>
                    <a:lumOff val="5000"/>
                  </a:schemeClr>
                </a:solidFill>
                <a:latin typeface="Arial" pitchFamily="34" charset="0"/>
                <a:cs typeface="Arial" pitchFamily="34" charset="0"/>
              </a:defRPr>
            </a:lvl1pPr>
          </a:lstStyle>
          <a:p>
            <a:r>
              <a:rPr lang="en-US" dirty="0"/>
              <a:t>Click To Edit Master Title Style</a:t>
            </a:r>
          </a:p>
        </p:txBody>
      </p:sp>
      <p:sp>
        <p:nvSpPr>
          <p:cNvPr id="15" name="Text Placeholder 14"/>
          <p:cNvSpPr>
            <a:spLocks noGrp="1"/>
          </p:cNvSpPr>
          <p:nvPr>
            <p:ph type="body" sz="quarter" idx="13"/>
          </p:nvPr>
        </p:nvSpPr>
        <p:spPr>
          <a:xfrm>
            <a:off x="2443219" y="3727834"/>
            <a:ext cx="6705600" cy="533400"/>
          </a:xfrm>
          <a:prstGeom prst="rect">
            <a:avLst/>
          </a:prstGeom>
        </p:spPr>
        <p:txBody>
          <a:bodyPr anchor="ctr">
            <a:normAutofit/>
          </a:bodyPr>
          <a:lstStyle>
            <a:lvl1pPr marL="0" indent="0" algn="ctr">
              <a:buNone/>
              <a:defRPr sz="2400">
                <a:solidFill>
                  <a:schemeClr val="tx1"/>
                </a:solidFill>
              </a:defRPr>
            </a:lvl1pPr>
          </a:lstStyle>
          <a:p>
            <a:pPr lvl="0"/>
            <a:r>
              <a:rPr lang="en-US" dirty="0"/>
              <a:t>Click to edit Master text styles</a:t>
            </a:r>
          </a:p>
        </p:txBody>
      </p:sp>
      <p:sp>
        <p:nvSpPr>
          <p:cNvPr id="14" name="TextBox 13"/>
          <p:cNvSpPr txBox="1"/>
          <p:nvPr/>
        </p:nvSpPr>
        <p:spPr>
          <a:xfrm>
            <a:off x="120221" y="12412"/>
            <a:ext cx="7601379" cy="292388"/>
          </a:xfrm>
          <a:prstGeom prst="rect">
            <a:avLst/>
          </a:prstGeom>
          <a:noFill/>
        </p:spPr>
        <p:txBody>
          <a:bodyPr wrap="square" rtlCol="0">
            <a:spAutoFit/>
          </a:bodyPr>
          <a:lstStyle/>
          <a:p>
            <a:r>
              <a:rPr lang="en-US" sz="1300" dirty="0">
                <a:solidFill>
                  <a:schemeClr val="bg1"/>
                </a:solidFill>
                <a:latin typeface="Arial" pitchFamily="34" charset="0"/>
                <a:cs typeface="Arial" pitchFamily="34" charset="0"/>
              </a:rPr>
              <a:t>THE HONG</a:t>
            </a:r>
            <a:r>
              <a:rPr lang="en-US" sz="1300" baseline="0" dirty="0">
                <a:solidFill>
                  <a:schemeClr val="bg1"/>
                </a:solidFill>
                <a:latin typeface="Arial" pitchFamily="34" charset="0"/>
                <a:cs typeface="Arial" pitchFamily="34" charset="0"/>
              </a:rPr>
              <a:t> KONG UNIVERSITY OF SCIENCE AND TECHNOLOGY</a:t>
            </a:r>
            <a:endParaRPr lang="en-US" sz="1300" dirty="0">
              <a:solidFill>
                <a:schemeClr val="bg1"/>
              </a:solidFill>
              <a:latin typeface="Arial" pitchFamily="34" charset="0"/>
              <a:cs typeface="Arial" pitchFamily="34" charset="0"/>
            </a:endParaRPr>
          </a:p>
        </p:txBody>
      </p:sp>
      <p:sp>
        <p:nvSpPr>
          <p:cNvPr id="57" name="Rectangle 2"/>
          <p:cNvSpPr>
            <a:spLocks noChangeArrowheads="1"/>
          </p:cNvSpPr>
          <p:nvPr/>
        </p:nvSpPr>
        <p:spPr bwMode="auto">
          <a:xfrm>
            <a:off x="0" y="1508763"/>
            <a:ext cx="12192000" cy="235083"/>
          </a:xfrm>
          <a:prstGeom prst="rect">
            <a:avLst/>
          </a:prstGeom>
          <a:solidFill>
            <a:schemeClr val="bg1"/>
          </a:solidFill>
          <a:ln w="9525">
            <a:noFill/>
            <a:miter lim="800000"/>
            <a:headEnd/>
            <a:tailEnd/>
          </a:ln>
          <a:effectLst/>
        </p:spPr>
        <p:txBody>
          <a:bodyPr wrap="none" anchor="ctr"/>
          <a:lstStyle/>
          <a:p>
            <a:pPr>
              <a:defRPr/>
            </a:pPr>
            <a:endParaRPr lang="zh-CN" altLang="en-US" sz="2400">
              <a:solidFill>
                <a:schemeClr val="bg1"/>
              </a:solidFill>
            </a:endParaRPr>
          </a:p>
        </p:txBody>
      </p:sp>
      <p:sp>
        <p:nvSpPr>
          <p:cNvPr id="13" name="TextBox 12"/>
          <p:cNvSpPr txBox="1"/>
          <p:nvPr/>
        </p:nvSpPr>
        <p:spPr>
          <a:xfrm>
            <a:off x="120221" y="12412"/>
            <a:ext cx="7601379" cy="292388"/>
          </a:xfrm>
          <a:prstGeom prst="rect">
            <a:avLst/>
          </a:prstGeom>
          <a:noFill/>
        </p:spPr>
        <p:txBody>
          <a:bodyPr wrap="square" rtlCol="0">
            <a:spAutoFit/>
          </a:bodyPr>
          <a:lstStyle/>
          <a:p>
            <a:r>
              <a:rPr lang="en-US" sz="1300" dirty="0">
                <a:solidFill>
                  <a:schemeClr val="bg1"/>
                </a:solidFill>
                <a:latin typeface="Arial" pitchFamily="34" charset="0"/>
                <a:cs typeface="Arial" pitchFamily="34" charset="0"/>
              </a:rPr>
              <a:t>THE HONG</a:t>
            </a:r>
            <a:r>
              <a:rPr lang="en-US" sz="1300" baseline="0" dirty="0">
                <a:solidFill>
                  <a:schemeClr val="bg1"/>
                </a:solidFill>
                <a:latin typeface="Arial" pitchFamily="34" charset="0"/>
                <a:cs typeface="Arial" pitchFamily="34" charset="0"/>
              </a:rPr>
              <a:t> KONG UNIVERSITY OF SCIECE AND TECHNOLOGY</a:t>
            </a:r>
            <a:endParaRPr lang="en-US" sz="1300" dirty="0">
              <a:solidFill>
                <a:schemeClr val="bg1"/>
              </a:solidFill>
              <a:latin typeface="Arial" pitchFamily="34" charset="0"/>
              <a:cs typeface="Arial" pitchFamily="34" charset="0"/>
            </a:endParaRPr>
          </a:p>
        </p:txBody>
      </p:sp>
      <p:sp>
        <p:nvSpPr>
          <p:cNvPr id="3" name="Date Placeholder 2"/>
          <p:cNvSpPr>
            <a:spLocks noGrp="1"/>
          </p:cNvSpPr>
          <p:nvPr>
            <p:ph type="dt" sz="half" idx="14"/>
          </p:nvPr>
        </p:nvSpPr>
        <p:spPr/>
        <p:txBody>
          <a:bodyPr/>
          <a:lstStyle/>
          <a:p>
            <a:pPr>
              <a:defRPr/>
            </a:pPr>
            <a:r>
              <a:rPr lang="en-US" altLang="en-US"/>
              <a:t>Sheldon</a:t>
            </a:r>
            <a:endParaRPr lang="en-US" altLang="en-US" dirty="0"/>
          </a:p>
        </p:txBody>
      </p:sp>
      <p:sp>
        <p:nvSpPr>
          <p:cNvPr id="4" name="Slide Number Placeholder 3"/>
          <p:cNvSpPr>
            <a:spLocks noGrp="1"/>
          </p:cNvSpPr>
          <p:nvPr>
            <p:ph type="sldNum" sz="quarter" idx="15"/>
          </p:nvPr>
        </p:nvSpPr>
        <p:spPr/>
        <p:txBody>
          <a:bodyPr/>
          <a:lstStyle/>
          <a:p>
            <a:pPr>
              <a:defRPr/>
            </a:pPr>
            <a:fld id="{AC18314C-9D51-484D-B921-0A091044D490}" type="slidenum">
              <a:rPr lang="en-US" altLang="en-US" smtClean="0"/>
              <a:pPr>
                <a:defRPr/>
              </a:pPr>
              <a:t>‹#›</a:t>
            </a:fld>
            <a:endParaRPr lang="en-US" altLang="en-US" dirty="0"/>
          </a:p>
        </p:txBody>
      </p:sp>
      <p:sp>
        <p:nvSpPr>
          <p:cNvPr id="9" name="Line 5"/>
          <p:cNvSpPr>
            <a:spLocks noChangeShapeType="1"/>
          </p:cNvSpPr>
          <p:nvPr/>
        </p:nvSpPr>
        <p:spPr bwMode="auto">
          <a:xfrm flipV="1">
            <a:off x="812800" y="6172200"/>
            <a:ext cx="10566400" cy="0"/>
          </a:xfrm>
          <a:prstGeom prst="line">
            <a:avLst/>
          </a:prstGeom>
          <a:noFill/>
          <a:ln w="3175">
            <a:solidFill>
              <a:srgbClr val="0070C0"/>
            </a:solidFill>
            <a:round/>
            <a:headEnd/>
            <a:tailEnd/>
          </a:ln>
          <a:extLst>
            <a:ext uri="{909E8E84-426E-40DD-AFC4-6F175D3DCCD1}">
              <a14:hiddenFill xmlns:a14="http://schemas.microsoft.com/office/drawing/2010/main">
                <a:noFill/>
              </a14:hiddenFill>
            </a:ext>
          </a:extLst>
        </p:spPr>
        <p:txBody>
          <a:bodyPr/>
          <a:lstStyle/>
          <a:p>
            <a:endParaRPr lang="en-US" sz="1800" dirty="0">
              <a:latin typeface="Verdana" pitchFamily="34" charset="0"/>
              <a:ea typeface="Verdana" pitchFamily="34" charset="0"/>
              <a:cs typeface="Verdana"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39995" y="5003800"/>
            <a:ext cx="712048" cy="109537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0971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143003"/>
            <a:ext cx="10972800" cy="4983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514600"/>
            <a:ext cx="10363200" cy="829790"/>
          </a:xfrm>
          <a:prstGeom prst="rect">
            <a:avLst/>
          </a:prstGeom>
        </p:spPr>
        <p:txBody>
          <a:bodyPr/>
          <a:lstStyle>
            <a:lvl1pPr>
              <a:defRPr sz="2800" b="0">
                <a:solidFill>
                  <a:schemeClr val="tx1">
                    <a:lumMod val="95000"/>
                    <a:lumOff val="5000"/>
                  </a:schemeClr>
                </a:solidFill>
                <a:latin typeface="Arial" pitchFamily="34" charset="0"/>
                <a:cs typeface="Arial" pitchFamily="34" charset="0"/>
              </a:defRPr>
            </a:lvl1pPr>
          </a:lstStyle>
          <a:p>
            <a:r>
              <a:rPr lang="en-US" dirty="0"/>
              <a:t>Click To Edit Master Title Style</a:t>
            </a:r>
          </a:p>
        </p:txBody>
      </p:sp>
      <p:sp>
        <p:nvSpPr>
          <p:cNvPr id="15" name="Text Placeholder 14"/>
          <p:cNvSpPr>
            <a:spLocks noGrp="1"/>
          </p:cNvSpPr>
          <p:nvPr>
            <p:ph type="body" sz="quarter" idx="13"/>
          </p:nvPr>
        </p:nvSpPr>
        <p:spPr>
          <a:xfrm>
            <a:off x="914400" y="3962400"/>
            <a:ext cx="6705600" cy="533400"/>
          </a:xfrm>
          <a:prstGeom prst="rect">
            <a:avLst/>
          </a:prstGeom>
        </p:spPr>
        <p:txBody>
          <a:bodyPr anchor="ctr">
            <a:normAutofit/>
          </a:bodyPr>
          <a:lstStyle>
            <a:lvl1pPr marL="0" indent="0">
              <a:buNone/>
              <a:defRPr sz="1800">
                <a:solidFill>
                  <a:schemeClr val="tx1"/>
                </a:solidFill>
              </a:defRPr>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Date Placeholder 9"/>
          <p:cNvSpPr>
            <a:spLocks noGrp="1"/>
          </p:cNvSpPr>
          <p:nvPr>
            <p:ph type="dt" sz="half" idx="10"/>
          </p:nvPr>
        </p:nvSpPr>
        <p:spPr>
          <a:xfrm>
            <a:off x="609600" y="6356353"/>
            <a:ext cx="2844800" cy="365125"/>
          </a:xfrm>
          <a:prstGeom prst="rect">
            <a:avLst/>
          </a:prstGeom>
        </p:spPr>
        <p:txBody>
          <a:bodyPr/>
          <a:lstStyle>
            <a:lvl1pPr>
              <a:defRPr/>
            </a:lvl1pPr>
          </a:lstStyle>
          <a:p>
            <a:r>
              <a:rPr lang="en-US" dirty="0"/>
              <a:t>Sheldon</a:t>
            </a:r>
          </a:p>
        </p:txBody>
      </p:sp>
      <p:sp>
        <p:nvSpPr>
          <p:cNvPr id="12" name="Slide Number Placeholder 11"/>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
        <p:nvSpPr>
          <p:cNvPr id="5" name="Text Placeholder 4"/>
          <p:cNvSpPr>
            <a:spLocks noGrp="1"/>
          </p:cNvSpPr>
          <p:nvPr>
            <p:ph type="body" sz="quarter" idx="13" hasCustomPrompt="1"/>
          </p:nvPr>
        </p:nvSpPr>
        <p:spPr>
          <a:xfrm>
            <a:off x="711200" y="1143000"/>
            <a:ext cx="10769600" cy="4876800"/>
          </a:xfrm>
          <a:prstGeom prst="rect">
            <a:avLst/>
          </a:prstGeom>
          <a:effectLst/>
        </p:spPr>
        <p:txBody>
          <a:bodyPr/>
          <a:lstStyle>
            <a:lvl1pPr marL="342900" indent="-342900">
              <a:buClr>
                <a:srgbClr val="0070C0"/>
              </a:buClr>
              <a:buFont typeface="Wingdings" pitchFamily="2" charset="2"/>
              <a:buChar char=""/>
              <a:defRPr sz="2000">
                <a:latin typeface="Verdana" pitchFamily="34" charset="0"/>
                <a:ea typeface="Verdana" pitchFamily="34" charset="0"/>
                <a:cs typeface="Verdana" pitchFamily="34" charset="0"/>
              </a:defRPr>
            </a:lvl1pPr>
            <a:lvl2pPr marL="742950" indent="-285750">
              <a:buClr>
                <a:srgbClr val="0070C0"/>
              </a:buClr>
              <a:buFont typeface="Wingdings" pitchFamily="2" charset="2"/>
              <a:buChar char=""/>
              <a:defRPr sz="1800">
                <a:latin typeface="Verdana" pitchFamily="34" charset="0"/>
                <a:ea typeface="Verdana" pitchFamily="34" charset="0"/>
                <a:cs typeface="Verdana" pitchFamily="34" charset="0"/>
              </a:defRPr>
            </a:lvl2pPr>
            <a:lvl3pPr marL="1143000" indent="-228600">
              <a:buClr>
                <a:srgbClr val="0070C0"/>
              </a:buClr>
              <a:buFont typeface="Wingdings" pitchFamily="2" charset="2"/>
              <a:buChar char=""/>
              <a:defRPr sz="1600">
                <a:latin typeface="Verdana" pitchFamily="34" charset="0"/>
                <a:ea typeface="Verdana" pitchFamily="34" charset="0"/>
                <a:cs typeface="Verdana" pitchFamily="34" charset="0"/>
              </a:defRPr>
            </a:lvl3pPr>
            <a:lvl4pPr marL="1600200" indent="-228600">
              <a:buClr>
                <a:srgbClr val="0070C0"/>
              </a:buClr>
              <a:buFont typeface="Wingdings" pitchFamily="2" charset="2"/>
              <a:buChar char=""/>
              <a:defRPr sz="1400">
                <a:latin typeface="Verdana" pitchFamily="34" charset="0"/>
                <a:ea typeface="Verdana" pitchFamily="34" charset="0"/>
                <a:cs typeface="Verdana" pitchFamily="34" charset="0"/>
              </a:defRPr>
            </a:lvl4pPr>
            <a:lvl5pPr marL="2057400" indent="-228600">
              <a:buClr>
                <a:srgbClr val="0070C0"/>
              </a:buClr>
              <a:buFont typeface="Wingdings" pitchFamily="2" charset="2"/>
              <a:buChar char="§"/>
              <a:defRPr sz="1200">
                <a:latin typeface="Verdana" pitchFamily="34" charset="0"/>
                <a:ea typeface="Verdana" pitchFamily="34" charset="0"/>
                <a:cs typeface="Verdana" pitchFamily="34" charset="0"/>
              </a:defRPr>
            </a:lvl5p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8" name="Title 17"/>
          <p:cNvSpPr>
            <a:spLocks noGrp="1"/>
          </p:cNvSpPr>
          <p:nvPr>
            <p:ph type="title"/>
          </p:nvPr>
        </p:nvSpPr>
        <p:spPr>
          <a:xfrm>
            <a:off x="711200" y="274638"/>
            <a:ext cx="10871200" cy="639762"/>
          </a:xfrm>
          <a:prstGeom prst="rect">
            <a:avLst/>
          </a:prstGeom>
        </p:spPr>
        <p:txBody>
          <a:bodyPr/>
          <a:lstStyle>
            <a:lvl1pPr>
              <a:defRPr sz="3400">
                <a:solidFill>
                  <a:schemeClr val="tx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6" name="Slide Number Placeholder 5"/>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09714"/>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2"/>
          </p:nvPr>
        </p:nvSpPr>
        <p:spPr/>
        <p:txBody>
          <a:bodyPr/>
          <a:lstStyle/>
          <a:p>
            <a:pPr>
              <a:defRPr/>
            </a:pPr>
            <a:fld id="{AC18314C-9D51-484D-B921-0A091044D490}" type="slidenum">
              <a:rPr lang="en-US" altLang="en-US" smtClean="0"/>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3"/>
            <a:ext cx="2844800" cy="365125"/>
          </a:xfrm>
          <a:prstGeom prst="rect">
            <a:avLst/>
          </a:prstGeom>
        </p:spPr>
        <p:txBody>
          <a:bodyPr/>
          <a:lstStyle>
            <a:lvl1pPr>
              <a:defRPr/>
            </a:lvl1pPr>
          </a:lstStyle>
          <a:p>
            <a:r>
              <a:rPr lang="en-US" dirty="0"/>
              <a:t>Sheldon</a:t>
            </a:r>
          </a:p>
        </p:txBody>
      </p:sp>
      <p:sp>
        <p:nvSpPr>
          <p:cNvPr id="9" name="Slide Number Placeholder 8"/>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6705600" cy="709714"/>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5" name="Slide Number Placeholder 4"/>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4" name="Slide Number Placeholder 3"/>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r>
              <a:rPr lang="en-US" dirty="0"/>
              <a:t>Sheldon</a:t>
            </a:r>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AutoShape 4"/>
          <p:cNvSpPr>
            <a:spLocks noChangeArrowheads="1"/>
          </p:cNvSpPr>
          <p:nvPr/>
        </p:nvSpPr>
        <p:spPr bwMode="auto">
          <a:xfrm>
            <a:off x="812801" y="989014"/>
            <a:ext cx="10610851" cy="77786"/>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en-US" sz="1800" dirty="0">
              <a:latin typeface="Verdana" pitchFamily="34" charset="0"/>
              <a:ea typeface="Verdana" pitchFamily="34" charset="0"/>
              <a:cs typeface="Verdana" pitchFamily="34" charset="0"/>
            </a:endParaRPr>
          </a:p>
        </p:txBody>
      </p:sp>
      <p:sp>
        <p:nvSpPr>
          <p:cNvPr id="17"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ea typeface="Verdana" pitchFamily="34" charset="0"/>
                <a:cs typeface="Verdana" pitchFamily="34" charset="0"/>
              </a:defRPr>
            </a:lvl1pPr>
          </a:lstStyle>
          <a:p>
            <a:pPr>
              <a:defRPr/>
            </a:pPr>
            <a:r>
              <a:rPr lang="en-US" altLang="en-US" dirty="0"/>
              <a:t>Sheldon</a:t>
            </a:r>
          </a:p>
        </p:txBody>
      </p:sp>
      <p:sp>
        <p:nvSpPr>
          <p:cNvPr id="18"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ea typeface="Verdana" pitchFamily="34" charset="0"/>
                <a:cs typeface="Verdana" pitchFamily="34" charset="0"/>
              </a:defRPr>
            </a:lvl1pPr>
          </a:lstStyle>
          <a:p>
            <a:pPr>
              <a:defRPr/>
            </a:pPr>
            <a:fld id="{AC18314C-9D51-484D-B921-0A091044D490}" type="slidenum">
              <a:rPr lang="en-US" altLang="en-US" smtClean="0"/>
              <a:pPr>
                <a:defRPr/>
              </a:pPr>
              <a:t>‹#›</a:t>
            </a:fld>
            <a:endParaRPr lang="en-US" altLang="en-US" dirty="0"/>
          </a:p>
        </p:txBody>
      </p:sp>
      <p:pic>
        <p:nvPicPr>
          <p:cNvPr id="24" name="Picture 3"/>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19823"/>
          <a:stretch/>
        </p:blipFill>
        <p:spPr bwMode="auto">
          <a:xfrm>
            <a:off x="9429749" y="276579"/>
            <a:ext cx="1870429" cy="63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Line 5"/>
          <p:cNvSpPr>
            <a:spLocks noChangeShapeType="1"/>
          </p:cNvSpPr>
          <p:nvPr/>
        </p:nvSpPr>
        <p:spPr bwMode="auto">
          <a:xfrm flipV="1">
            <a:off x="812800" y="6172200"/>
            <a:ext cx="10566400" cy="0"/>
          </a:xfrm>
          <a:prstGeom prst="line">
            <a:avLst/>
          </a:prstGeom>
          <a:noFill/>
          <a:ln w="3175">
            <a:solidFill>
              <a:srgbClr val="0070C0"/>
            </a:solidFill>
            <a:round/>
            <a:headEnd/>
            <a:tailEnd/>
          </a:ln>
          <a:extLst>
            <a:ext uri="{909E8E84-426E-40DD-AFC4-6F175D3DCCD1}">
              <a14:hiddenFill xmlns:a14="http://schemas.microsoft.com/office/drawing/2010/main">
                <a:noFill/>
              </a14:hiddenFill>
            </a:ext>
          </a:extLst>
        </p:spPr>
        <p:txBody>
          <a:bodyPr/>
          <a:lstStyle/>
          <a:p>
            <a:endParaRPr lang="en-US" sz="1800" dirty="0">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p:txStyles>
    <p:titleStyle>
      <a:lvl1pPr algn="l" defTabSz="914400" rtl="0" eaLnBrk="1" latinLnBrk="0" hangingPunct="1">
        <a:spcBef>
          <a:spcPct val="0"/>
        </a:spcBef>
        <a:buNone/>
        <a:defRPr sz="3200" kern="120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xilinx.com/products/boards-and-kits/ek-a7-ac701-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harlesjiangxm/vlsi_project/blob/master/divider/rtl/divider.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charlesjiangxm/vlsi_project/blob/master/divider/behav_sim/divider_tb.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xilinx.com/support/documentation/sw_manuals/xilinx2018_3/ug949-vivado-design-methodology.pdf" TargetMode="External"/><Relationship Id="rId2" Type="http://schemas.openxmlformats.org/officeDocument/2006/relationships/hyperlink" Target="https://www.xilinx.com/support/documentation-navigation/design-hub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www.xilinx.com/support/answers/64116.html"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xilinx.com/support/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xilinx.com/video/hardware/vivado-design-suite-installation-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6lDzz8tzX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42765"/>
            <a:ext cx="10566400" cy="829790"/>
          </a:xfrm>
        </p:spPr>
        <p:txBody>
          <a:bodyPr/>
          <a:lstStyle/>
          <a:p>
            <a:r>
              <a:rPr lang="en-US" dirty="0"/>
              <a:t>Vivado Tutorial 1 – Behavior Simulation</a:t>
            </a:r>
          </a:p>
        </p:txBody>
      </p:sp>
      <p:sp>
        <p:nvSpPr>
          <p:cNvPr id="3" name="Text Placeholder 2"/>
          <p:cNvSpPr>
            <a:spLocks noGrp="1"/>
          </p:cNvSpPr>
          <p:nvPr>
            <p:ph type="body" sz="quarter" idx="13"/>
          </p:nvPr>
        </p:nvSpPr>
        <p:spPr>
          <a:xfrm>
            <a:off x="3622975" y="3702197"/>
            <a:ext cx="5029200" cy="533400"/>
          </a:xfrm>
        </p:spPr>
        <p:txBody>
          <a:bodyPr/>
          <a:lstStyle/>
          <a:p>
            <a:r>
              <a:rPr lang="en-US" dirty="0"/>
              <a:t>ISDN 4400</a:t>
            </a:r>
          </a:p>
        </p:txBody>
      </p:sp>
      <p:sp>
        <p:nvSpPr>
          <p:cNvPr id="5" name="Slide Number Placeholder 4"/>
          <p:cNvSpPr>
            <a:spLocks noGrp="1"/>
          </p:cNvSpPr>
          <p:nvPr>
            <p:ph type="sldNum" sz="quarter" idx="15"/>
          </p:nvPr>
        </p:nvSpPr>
        <p:spPr/>
        <p:txBody>
          <a:bodyPr/>
          <a:lstStyle/>
          <a:p>
            <a:pPr>
              <a:defRPr/>
            </a:pPr>
            <a:fld id="{AC18314C-9D51-484D-B921-0A091044D490}" type="slidenum">
              <a:rPr lang="en-US" altLang="en-US" smtClean="0"/>
              <a:pPr>
                <a:defRPr/>
              </a:pPr>
              <a:t>1</a:t>
            </a:fld>
            <a:endParaRPr lang="en-US" altLang="en-US" dirty="0"/>
          </a:p>
        </p:txBody>
      </p:sp>
    </p:spTree>
    <p:extLst>
      <p:ext uri="{BB962C8B-B14F-4D97-AF65-F5344CB8AC3E}">
        <p14:creationId xmlns:p14="http://schemas.microsoft.com/office/powerpoint/2010/main" val="106702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B2365-9207-44D3-8C9A-FB00B5770FD1}"/>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4F501E5A-9E6D-449C-9D29-66324195D807}"/>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4" name="Text Placeholder 3">
            <a:extLst>
              <a:ext uri="{FF2B5EF4-FFF2-40B4-BE49-F238E27FC236}">
                <a16:creationId xmlns:a16="http://schemas.microsoft.com/office/drawing/2014/main" id="{F209CBD7-4B11-4AE9-B066-48245AB5F5D3}"/>
              </a:ext>
            </a:extLst>
          </p:cNvPr>
          <p:cNvSpPr>
            <a:spLocks noGrp="1"/>
          </p:cNvSpPr>
          <p:nvPr>
            <p:ph type="body" sz="quarter" idx="13"/>
          </p:nvPr>
        </p:nvSpPr>
        <p:spPr/>
        <p:txBody>
          <a:bodyPr/>
          <a:lstStyle/>
          <a:p>
            <a:r>
              <a:rPr lang="en-HK" sz="1600" dirty="0"/>
              <a:t>Name your project and choose RTL Project as type.</a:t>
            </a:r>
          </a:p>
        </p:txBody>
      </p:sp>
      <p:sp>
        <p:nvSpPr>
          <p:cNvPr id="5" name="Title 4">
            <a:extLst>
              <a:ext uri="{FF2B5EF4-FFF2-40B4-BE49-F238E27FC236}">
                <a16:creationId xmlns:a16="http://schemas.microsoft.com/office/drawing/2014/main" id="{D8149B23-D57C-42FE-8906-674B8053E5D1}"/>
              </a:ext>
            </a:extLst>
          </p:cNvPr>
          <p:cNvSpPr>
            <a:spLocks noGrp="1"/>
          </p:cNvSpPr>
          <p:nvPr>
            <p:ph type="title"/>
          </p:nvPr>
        </p:nvSpPr>
        <p:spPr/>
        <p:txBody>
          <a:bodyPr/>
          <a:lstStyle/>
          <a:p>
            <a:r>
              <a:rPr lang="en-US" dirty="0"/>
              <a:t>II. Create an Vivado Project</a:t>
            </a:r>
            <a:endParaRPr lang="en-HK" dirty="0"/>
          </a:p>
        </p:txBody>
      </p:sp>
      <p:pic>
        <p:nvPicPr>
          <p:cNvPr id="6" name="Picture 5">
            <a:extLst>
              <a:ext uri="{FF2B5EF4-FFF2-40B4-BE49-F238E27FC236}">
                <a16:creationId xmlns:a16="http://schemas.microsoft.com/office/drawing/2014/main" id="{A22B760E-4B57-478F-B515-C8C03263FF64}"/>
              </a:ext>
            </a:extLst>
          </p:cNvPr>
          <p:cNvPicPr>
            <a:picLocks noChangeAspect="1"/>
          </p:cNvPicPr>
          <p:nvPr/>
        </p:nvPicPr>
        <p:blipFill>
          <a:blip r:embed="rId2"/>
          <a:stretch>
            <a:fillRect/>
          </a:stretch>
        </p:blipFill>
        <p:spPr>
          <a:xfrm>
            <a:off x="756356" y="1547812"/>
            <a:ext cx="5413022" cy="4567237"/>
          </a:xfrm>
          <a:prstGeom prst="rect">
            <a:avLst/>
          </a:prstGeom>
        </p:spPr>
      </p:pic>
      <p:pic>
        <p:nvPicPr>
          <p:cNvPr id="7" name="Picture 6">
            <a:extLst>
              <a:ext uri="{FF2B5EF4-FFF2-40B4-BE49-F238E27FC236}">
                <a16:creationId xmlns:a16="http://schemas.microsoft.com/office/drawing/2014/main" id="{7F3EAC59-0D7E-4AB8-9BA3-48CCB5780ABE}"/>
              </a:ext>
            </a:extLst>
          </p:cNvPr>
          <p:cNvPicPr>
            <a:picLocks noChangeAspect="1"/>
          </p:cNvPicPr>
          <p:nvPr/>
        </p:nvPicPr>
        <p:blipFill>
          <a:blip r:embed="rId3"/>
          <a:stretch>
            <a:fillRect/>
          </a:stretch>
        </p:blipFill>
        <p:spPr>
          <a:xfrm>
            <a:off x="6169378" y="1547812"/>
            <a:ext cx="5413022" cy="4567237"/>
          </a:xfrm>
          <a:prstGeom prst="rect">
            <a:avLst/>
          </a:prstGeom>
        </p:spPr>
      </p:pic>
    </p:spTree>
    <p:extLst>
      <p:ext uri="{BB962C8B-B14F-4D97-AF65-F5344CB8AC3E}">
        <p14:creationId xmlns:p14="http://schemas.microsoft.com/office/powerpoint/2010/main" val="261082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B2365-9207-44D3-8C9A-FB00B5770FD1}"/>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4F501E5A-9E6D-449C-9D29-66324195D807}"/>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Text Placeholder 3">
            <a:extLst>
              <a:ext uri="{FF2B5EF4-FFF2-40B4-BE49-F238E27FC236}">
                <a16:creationId xmlns:a16="http://schemas.microsoft.com/office/drawing/2014/main" id="{F209CBD7-4B11-4AE9-B066-48245AB5F5D3}"/>
              </a:ext>
            </a:extLst>
          </p:cNvPr>
          <p:cNvSpPr>
            <a:spLocks noGrp="1"/>
          </p:cNvSpPr>
          <p:nvPr>
            <p:ph type="body" sz="quarter" idx="13"/>
          </p:nvPr>
        </p:nvSpPr>
        <p:spPr>
          <a:xfrm>
            <a:off x="6826928" y="1143000"/>
            <a:ext cx="4653871" cy="4876800"/>
          </a:xfrm>
        </p:spPr>
        <p:txBody>
          <a:bodyPr/>
          <a:lstStyle/>
          <a:p>
            <a:r>
              <a:rPr lang="en-HK" sz="1600" dirty="0"/>
              <a:t>Choose your target device, for this course we are using Artix-7 FPGA </a:t>
            </a:r>
            <a:r>
              <a:rPr lang="en-HK" sz="1600" b="1" dirty="0"/>
              <a:t>xc7a35tcpg236-1</a:t>
            </a:r>
            <a:r>
              <a:rPr lang="en-HK" sz="1600" dirty="0"/>
              <a:t>.</a:t>
            </a:r>
          </a:p>
          <a:p>
            <a:r>
              <a:rPr lang="en-HK" sz="1600" dirty="0"/>
              <a:t>Note if you have a Xilinx official developing board, like </a:t>
            </a:r>
            <a:r>
              <a:rPr lang="en-HK" sz="1600" dirty="0">
                <a:hlinkClick r:id="rId2"/>
              </a:rPr>
              <a:t>AC701</a:t>
            </a:r>
            <a:r>
              <a:rPr lang="en-HK" sz="1600" dirty="0"/>
              <a:t> you can chose it from </a:t>
            </a:r>
            <a:r>
              <a:rPr lang="en-HK" sz="1600" b="1" dirty="0"/>
              <a:t>“Boards”</a:t>
            </a:r>
            <a:r>
              <a:rPr lang="en-HK" sz="1600" dirty="0"/>
              <a:t>,</a:t>
            </a:r>
            <a:r>
              <a:rPr lang="en-HK" sz="1600" b="1" dirty="0"/>
              <a:t> </a:t>
            </a:r>
            <a:r>
              <a:rPr lang="en-HK" sz="1600" dirty="0"/>
              <a:t>a large number of configurations like big IPs (e.g.mig-7series for DDR), pin assignment, etc will be automatically finished by Vivado to make your life easier.</a:t>
            </a:r>
          </a:p>
          <a:p>
            <a:r>
              <a:rPr lang="en-HK" sz="1600" dirty="0"/>
              <a:t>After this we’ve set up an empty project.</a:t>
            </a:r>
          </a:p>
        </p:txBody>
      </p:sp>
      <p:sp>
        <p:nvSpPr>
          <p:cNvPr id="5" name="Title 4">
            <a:extLst>
              <a:ext uri="{FF2B5EF4-FFF2-40B4-BE49-F238E27FC236}">
                <a16:creationId xmlns:a16="http://schemas.microsoft.com/office/drawing/2014/main" id="{D8149B23-D57C-42FE-8906-674B8053E5D1}"/>
              </a:ext>
            </a:extLst>
          </p:cNvPr>
          <p:cNvSpPr>
            <a:spLocks noGrp="1"/>
          </p:cNvSpPr>
          <p:nvPr>
            <p:ph type="title"/>
          </p:nvPr>
        </p:nvSpPr>
        <p:spPr/>
        <p:txBody>
          <a:bodyPr/>
          <a:lstStyle/>
          <a:p>
            <a:r>
              <a:rPr lang="en-US" dirty="0"/>
              <a:t>II. Create an Vivado Project</a:t>
            </a:r>
            <a:endParaRPr lang="en-HK" dirty="0"/>
          </a:p>
        </p:txBody>
      </p:sp>
      <p:pic>
        <p:nvPicPr>
          <p:cNvPr id="6" name="Picture 5">
            <a:extLst>
              <a:ext uri="{FF2B5EF4-FFF2-40B4-BE49-F238E27FC236}">
                <a16:creationId xmlns:a16="http://schemas.microsoft.com/office/drawing/2014/main" id="{9368D791-E7B5-4412-8670-867FB72C8ACC}"/>
              </a:ext>
            </a:extLst>
          </p:cNvPr>
          <p:cNvPicPr>
            <a:picLocks noChangeAspect="1"/>
          </p:cNvPicPr>
          <p:nvPr/>
        </p:nvPicPr>
        <p:blipFill>
          <a:blip r:embed="rId3"/>
          <a:stretch>
            <a:fillRect/>
          </a:stretch>
        </p:blipFill>
        <p:spPr>
          <a:xfrm>
            <a:off x="893138" y="1196978"/>
            <a:ext cx="5809503" cy="4901768"/>
          </a:xfrm>
          <a:prstGeom prst="rect">
            <a:avLst/>
          </a:prstGeom>
        </p:spPr>
      </p:pic>
    </p:spTree>
    <p:extLst>
      <p:ext uri="{BB962C8B-B14F-4D97-AF65-F5344CB8AC3E}">
        <p14:creationId xmlns:p14="http://schemas.microsoft.com/office/powerpoint/2010/main" val="314495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7377344" y="1142999"/>
            <a:ext cx="4103456" cy="4991469"/>
          </a:xfrm>
        </p:spPr>
        <p:txBody>
          <a:bodyPr/>
          <a:lstStyle/>
          <a:p>
            <a:r>
              <a:rPr lang="en-HK" sz="1600" dirty="0"/>
              <a:t>The main GUI is shown here. </a:t>
            </a:r>
          </a:p>
          <a:p>
            <a:r>
              <a:rPr lang="en-HK" sz="1600" dirty="0"/>
              <a:t>Red box shows the top-down approach to finish an FPGA design, this tutorial will only guide you on the steps labelled by the yellow box.</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II. Create an Vivado Project</a:t>
            </a:r>
            <a:endParaRPr lang="en-HK" dirty="0"/>
          </a:p>
        </p:txBody>
      </p:sp>
      <p:pic>
        <p:nvPicPr>
          <p:cNvPr id="11" name="Picture 10">
            <a:extLst>
              <a:ext uri="{FF2B5EF4-FFF2-40B4-BE49-F238E27FC236}">
                <a16:creationId xmlns:a16="http://schemas.microsoft.com/office/drawing/2014/main" id="{C8DE2AC8-97E2-4410-889D-026C2014C53F}"/>
              </a:ext>
            </a:extLst>
          </p:cNvPr>
          <p:cNvPicPr>
            <a:picLocks noChangeAspect="1"/>
          </p:cNvPicPr>
          <p:nvPr/>
        </p:nvPicPr>
        <p:blipFill>
          <a:blip r:embed="rId2"/>
          <a:stretch>
            <a:fillRect/>
          </a:stretch>
        </p:blipFill>
        <p:spPr>
          <a:xfrm>
            <a:off x="825140" y="1143000"/>
            <a:ext cx="6438449" cy="4991470"/>
          </a:xfrm>
          <a:prstGeom prst="rect">
            <a:avLst/>
          </a:prstGeom>
        </p:spPr>
      </p:pic>
      <p:sp>
        <p:nvSpPr>
          <p:cNvPr id="12" name="Rectangle 11">
            <a:extLst>
              <a:ext uri="{FF2B5EF4-FFF2-40B4-BE49-F238E27FC236}">
                <a16:creationId xmlns:a16="http://schemas.microsoft.com/office/drawing/2014/main" id="{756BF13B-DF94-4DEA-A985-730ACE4C19F9}"/>
              </a:ext>
            </a:extLst>
          </p:cNvPr>
          <p:cNvSpPr/>
          <p:nvPr/>
        </p:nvSpPr>
        <p:spPr>
          <a:xfrm>
            <a:off x="825140" y="1526959"/>
            <a:ext cx="1438666" cy="46075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 name="Rectangle 12">
            <a:extLst>
              <a:ext uri="{FF2B5EF4-FFF2-40B4-BE49-F238E27FC236}">
                <a16:creationId xmlns:a16="http://schemas.microsoft.com/office/drawing/2014/main" id="{59C5B1B8-52A0-498A-97AE-DAABBC46AF09}"/>
              </a:ext>
            </a:extLst>
          </p:cNvPr>
          <p:cNvSpPr/>
          <p:nvPr/>
        </p:nvSpPr>
        <p:spPr>
          <a:xfrm>
            <a:off x="847287" y="3429000"/>
            <a:ext cx="1392573" cy="88294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84215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7377344" y="1142999"/>
            <a:ext cx="4103456" cy="4991469"/>
          </a:xfrm>
        </p:spPr>
        <p:txBody>
          <a:bodyPr/>
          <a:lstStyle/>
          <a:p>
            <a:r>
              <a:rPr lang="en-HK" sz="1600" dirty="0"/>
              <a:t>Blue box is to organize your source files</a:t>
            </a:r>
          </a:p>
          <a:p>
            <a:r>
              <a:rPr lang="en-HK" sz="1600" dirty="0"/>
              <a:t>Noted that the best approach to interact with Vivado is to create or </a:t>
            </a:r>
            <a:r>
              <a:rPr lang="en-HK" sz="1600" dirty="0" err="1"/>
              <a:t>copy&amp;add</a:t>
            </a:r>
            <a:r>
              <a:rPr lang="en-HK" sz="1600" dirty="0"/>
              <a:t> source files using its GUI and let it manage your files automatically in your file system. Else you may end up massing with your folders.</a:t>
            </a:r>
          </a:p>
          <a:p>
            <a:r>
              <a:rPr lang="en-HK" sz="1600" b="1" dirty="0"/>
              <a:t>Design Source </a:t>
            </a:r>
            <a:r>
              <a:rPr lang="en-HK" sz="1600" dirty="0"/>
              <a:t>folder stores all your .v source files. </a:t>
            </a:r>
            <a:r>
              <a:rPr lang="en-HK" sz="1600" b="1" dirty="0"/>
              <a:t>Constraints </a:t>
            </a:r>
            <a:r>
              <a:rPr lang="en-HK" sz="1600" dirty="0"/>
              <a:t>folder stores all the .</a:t>
            </a:r>
            <a:r>
              <a:rPr lang="en-HK" sz="1600" dirty="0" err="1"/>
              <a:t>xcl</a:t>
            </a:r>
            <a:r>
              <a:rPr lang="en-HK" sz="1600" dirty="0"/>
              <a:t> constraint files. </a:t>
            </a:r>
            <a:r>
              <a:rPr lang="en-HK" sz="1600" b="1" dirty="0"/>
              <a:t>Simulation Sources</a:t>
            </a:r>
            <a:r>
              <a:rPr lang="en-HK" sz="1600" dirty="0"/>
              <a:t> folder stores your testbench simulation files.</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II. Create an Vivado Project</a:t>
            </a:r>
            <a:endParaRPr lang="en-HK" dirty="0"/>
          </a:p>
        </p:txBody>
      </p:sp>
      <p:pic>
        <p:nvPicPr>
          <p:cNvPr id="11" name="Picture 10">
            <a:extLst>
              <a:ext uri="{FF2B5EF4-FFF2-40B4-BE49-F238E27FC236}">
                <a16:creationId xmlns:a16="http://schemas.microsoft.com/office/drawing/2014/main" id="{C8DE2AC8-97E2-4410-889D-026C2014C53F}"/>
              </a:ext>
            </a:extLst>
          </p:cNvPr>
          <p:cNvPicPr>
            <a:picLocks noChangeAspect="1"/>
          </p:cNvPicPr>
          <p:nvPr/>
        </p:nvPicPr>
        <p:blipFill>
          <a:blip r:embed="rId2"/>
          <a:stretch>
            <a:fillRect/>
          </a:stretch>
        </p:blipFill>
        <p:spPr>
          <a:xfrm>
            <a:off x="825140" y="1143000"/>
            <a:ext cx="6438449" cy="4991470"/>
          </a:xfrm>
          <a:prstGeom prst="rect">
            <a:avLst/>
          </a:prstGeom>
        </p:spPr>
      </p:pic>
      <p:sp>
        <p:nvSpPr>
          <p:cNvPr id="2" name="Rectangle 1">
            <a:extLst>
              <a:ext uri="{FF2B5EF4-FFF2-40B4-BE49-F238E27FC236}">
                <a16:creationId xmlns:a16="http://schemas.microsoft.com/office/drawing/2014/main" id="{5B967DA3-233F-430F-ADBC-83236B7299C2}"/>
              </a:ext>
            </a:extLst>
          </p:cNvPr>
          <p:cNvSpPr/>
          <p:nvPr/>
        </p:nvSpPr>
        <p:spPr>
          <a:xfrm>
            <a:off x="2340528" y="1744909"/>
            <a:ext cx="2399252" cy="1820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19198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7377344" y="1142999"/>
            <a:ext cx="4103456" cy="4991469"/>
          </a:xfrm>
        </p:spPr>
        <p:txBody>
          <a:bodyPr/>
          <a:lstStyle/>
          <a:p>
            <a:r>
              <a:rPr lang="en-HK" sz="1600" dirty="0"/>
              <a:t>You may notice that there are multiple cross signs in your project. That is because Vivado will stack a project view directly on another, and allowing multiple project views being opened at the same time.</a:t>
            </a:r>
          </a:p>
          <a:p>
            <a:r>
              <a:rPr lang="en-HK" sz="1600" dirty="0"/>
              <a:t>For example, </a:t>
            </a:r>
            <a:r>
              <a:rPr lang="en-HK" sz="1600" dirty="0" err="1"/>
              <a:t>closs</a:t>
            </a:r>
            <a:r>
              <a:rPr lang="en-HK" sz="1600" dirty="0"/>
              <a:t> the dark purple cross will close the whole project. But later on if your opened a “simulation” view, the “project manager” view will still there. After you close the simulation view it’ll show up again.</a:t>
            </a:r>
          </a:p>
          <a:p>
            <a:r>
              <a:rPr lang="en-HK" sz="1600" dirty="0"/>
              <a:t>The light purple cross is to close the small windows like the project summary.</a:t>
            </a:r>
          </a:p>
          <a:p>
            <a:r>
              <a:rPr lang="en-HK" sz="1600" dirty="0"/>
              <a:t>This could be reset by </a:t>
            </a:r>
            <a:r>
              <a:rPr lang="en-HK" sz="1600" b="1" dirty="0"/>
              <a:t>Layout -&gt; Reset layout.</a:t>
            </a:r>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II. Create an Vivado Project</a:t>
            </a:r>
            <a:endParaRPr lang="en-HK" dirty="0"/>
          </a:p>
        </p:txBody>
      </p:sp>
      <p:pic>
        <p:nvPicPr>
          <p:cNvPr id="11" name="Picture 10">
            <a:extLst>
              <a:ext uri="{FF2B5EF4-FFF2-40B4-BE49-F238E27FC236}">
                <a16:creationId xmlns:a16="http://schemas.microsoft.com/office/drawing/2014/main" id="{C8DE2AC8-97E2-4410-889D-026C2014C53F}"/>
              </a:ext>
            </a:extLst>
          </p:cNvPr>
          <p:cNvPicPr>
            <a:picLocks noChangeAspect="1"/>
          </p:cNvPicPr>
          <p:nvPr/>
        </p:nvPicPr>
        <p:blipFill>
          <a:blip r:embed="rId2"/>
          <a:stretch>
            <a:fillRect/>
          </a:stretch>
        </p:blipFill>
        <p:spPr>
          <a:xfrm>
            <a:off x="825140" y="1143000"/>
            <a:ext cx="6438449" cy="4991470"/>
          </a:xfrm>
          <a:prstGeom prst="rect">
            <a:avLst/>
          </a:prstGeom>
        </p:spPr>
      </p:pic>
      <p:sp>
        <p:nvSpPr>
          <p:cNvPr id="6" name="Rectangle 5">
            <a:extLst>
              <a:ext uri="{FF2B5EF4-FFF2-40B4-BE49-F238E27FC236}">
                <a16:creationId xmlns:a16="http://schemas.microsoft.com/office/drawing/2014/main" id="{DA208AC0-5513-48AC-977A-79B0478C4F39}"/>
              </a:ext>
            </a:extLst>
          </p:cNvPr>
          <p:cNvSpPr/>
          <p:nvPr/>
        </p:nvSpPr>
        <p:spPr>
          <a:xfrm>
            <a:off x="7113864" y="1526796"/>
            <a:ext cx="141336" cy="12583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Rectangle 7">
            <a:extLst>
              <a:ext uri="{FF2B5EF4-FFF2-40B4-BE49-F238E27FC236}">
                <a16:creationId xmlns:a16="http://schemas.microsoft.com/office/drawing/2014/main" id="{08159CDF-162C-4DE8-839B-B529120E0E8F}"/>
              </a:ext>
            </a:extLst>
          </p:cNvPr>
          <p:cNvSpPr/>
          <p:nvPr/>
        </p:nvSpPr>
        <p:spPr>
          <a:xfrm>
            <a:off x="7039761" y="1779864"/>
            <a:ext cx="141336" cy="125835"/>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428879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 Create an Vivado Project</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6906828" y="1143000"/>
            <a:ext cx="4573972" cy="4876800"/>
          </a:xfrm>
        </p:spPr>
        <p:txBody>
          <a:bodyPr/>
          <a:lstStyle/>
          <a:p>
            <a:r>
              <a:rPr lang="en-HK" sz="1600" dirty="0"/>
              <a:t>Click </a:t>
            </a:r>
            <a:r>
              <a:rPr lang="en-HK" sz="1600" b="1" dirty="0"/>
              <a:t>Add Sources </a:t>
            </a:r>
            <a:r>
              <a:rPr lang="en-HK" sz="1600" dirty="0"/>
              <a:t>to add new design files</a:t>
            </a:r>
          </a:p>
          <a:p>
            <a:r>
              <a:rPr lang="en-HK" sz="1600" dirty="0"/>
              <a:t>Chose </a:t>
            </a:r>
            <a:r>
              <a:rPr lang="en-HK" sz="1600" b="1" dirty="0"/>
              <a:t>“Add or create design source”</a:t>
            </a:r>
            <a:endParaRPr lang="en-HK" sz="1600" dirty="0"/>
          </a:p>
        </p:txBody>
      </p:sp>
      <p:pic>
        <p:nvPicPr>
          <p:cNvPr id="7" name="Picture 6">
            <a:extLst>
              <a:ext uri="{FF2B5EF4-FFF2-40B4-BE49-F238E27FC236}">
                <a16:creationId xmlns:a16="http://schemas.microsoft.com/office/drawing/2014/main" id="{9854ED74-88DB-4801-B474-124436501036}"/>
              </a:ext>
            </a:extLst>
          </p:cNvPr>
          <p:cNvPicPr>
            <a:picLocks noChangeAspect="1"/>
          </p:cNvPicPr>
          <p:nvPr/>
        </p:nvPicPr>
        <p:blipFill>
          <a:blip r:embed="rId2"/>
          <a:stretch>
            <a:fillRect/>
          </a:stretch>
        </p:blipFill>
        <p:spPr>
          <a:xfrm>
            <a:off x="833607" y="1143000"/>
            <a:ext cx="5969134" cy="4982592"/>
          </a:xfrm>
          <a:prstGeom prst="rect">
            <a:avLst/>
          </a:prstGeom>
        </p:spPr>
      </p:pic>
    </p:spTree>
    <p:extLst>
      <p:ext uri="{BB962C8B-B14F-4D97-AF65-F5344CB8AC3E}">
        <p14:creationId xmlns:p14="http://schemas.microsoft.com/office/powerpoint/2010/main" val="80092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8102B-9243-49A6-8366-B9AD1C2BB51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08E4D005-24DD-460A-A3BE-F27302FCAACE}"/>
              </a:ext>
            </a:extLst>
          </p:cNvPr>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6" name="Picture 5">
            <a:extLst>
              <a:ext uri="{FF2B5EF4-FFF2-40B4-BE49-F238E27FC236}">
                <a16:creationId xmlns:a16="http://schemas.microsoft.com/office/drawing/2014/main" id="{5185246B-B851-4591-AC86-2F82B94361A0}"/>
              </a:ext>
            </a:extLst>
          </p:cNvPr>
          <p:cNvPicPr>
            <a:picLocks noChangeAspect="1"/>
          </p:cNvPicPr>
          <p:nvPr/>
        </p:nvPicPr>
        <p:blipFill>
          <a:blip r:embed="rId2"/>
          <a:stretch>
            <a:fillRect/>
          </a:stretch>
        </p:blipFill>
        <p:spPr>
          <a:xfrm>
            <a:off x="776425" y="1462966"/>
            <a:ext cx="6263831" cy="4236867"/>
          </a:xfrm>
          <a:prstGeom prst="rect">
            <a:avLst/>
          </a:prstGeom>
        </p:spPr>
      </p:pic>
      <p:sp>
        <p:nvSpPr>
          <p:cNvPr id="4" name="Text Placeholder 3">
            <a:extLst>
              <a:ext uri="{FF2B5EF4-FFF2-40B4-BE49-F238E27FC236}">
                <a16:creationId xmlns:a16="http://schemas.microsoft.com/office/drawing/2014/main" id="{CEC492ED-88F3-4DCA-8847-14AD9C1659BB}"/>
              </a:ext>
            </a:extLst>
          </p:cNvPr>
          <p:cNvSpPr>
            <a:spLocks noGrp="1"/>
          </p:cNvSpPr>
          <p:nvPr>
            <p:ph type="body" sz="quarter" idx="13"/>
          </p:nvPr>
        </p:nvSpPr>
        <p:spPr>
          <a:xfrm>
            <a:off x="7235300" y="1158167"/>
            <a:ext cx="4245499" cy="4861633"/>
          </a:xfrm>
        </p:spPr>
        <p:txBody>
          <a:bodyPr/>
          <a:lstStyle/>
          <a:p>
            <a:r>
              <a:rPr lang="en-HK" sz="1600" dirty="0"/>
              <a:t>Create a file named </a:t>
            </a:r>
            <a:r>
              <a:rPr lang="en-HK" sz="1600" b="1" dirty="0" err="1"/>
              <a:t>divider.v</a:t>
            </a:r>
            <a:endParaRPr lang="en-HK" sz="1600" b="1" dirty="0"/>
          </a:p>
          <a:p>
            <a:r>
              <a:rPr lang="en-HK" sz="1600" dirty="0"/>
              <a:t>Skip define module input/outputs by clicking </a:t>
            </a:r>
            <a:r>
              <a:rPr lang="en-HK" sz="1600" b="1" dirty="0"/>
              <a:t>OK</a:t>
            </a:r>
            <a:r>
              <a:rPr lang="en-HK" sz="1600" dirty="0"/>
              <a:t> follows by clicking </a:t>
            </a:r>
            <a:r>
              <a:rPr lang="en-HK" sz="1600" b="1" dirty="0"/>
              <a:t>Yes</a:t>
            </a:r>
            <a:r>
              <a:rPr lang="en-HK" sz="1600" dirty="0"/>
              <a:t>.</a:t>
            </a:r>
          </a:p>
        </p:txBody>
      </p:sp>
      <p:sp>
        <p:nvSpPr>
          <p:cNvPr id="5" name="Title 4">
            <a:extLst>
              <a:ext uri="{FF2B5EF4-FFF2-40B4-BE49-F238E27FC236}">
                <a16:creationId xmlns:a16="http://schemas.microsoft.com/office/drawing/2014/main" id="{4B2F780D-AA9A-467F-BFC6-665ECA50A2CC}"/>
              </a:ext>
            </a:extLst>
          </p:cNvPr>
          <p:cNvSpPr>
            <a:spLocks noGrp="1"/>
          </p:cNvSpPr>
          <p:nvPr>
            <p:ph type="title"/>
          </p:nvPr>
        </p:nvSpPr>
        <p:spPr/>
        <p:txBody>
          <a:bodyPr/>
          <a:lstStyle/>
          <a:p>
            <a:r>
              <a:rPr lang="en-US" dirty="0"/>
              <a:t>II. Create an Vivado Project</a:t>
            </a:r>
            <a:endParaRPr lang="en-HK" dirty="0"/>
          </a:p>
        </p:txBody>
      </p:sp>
      <p:pic>
        <p:nvPicPr>
          <p:cNvPr id="7" name="Picture 6">
            <a:extLst>
              <a:ext uri="{FF2B5EF4-FFF2-40B4-BE49-F238E27FC236}">
                <a16:creationId xmlns:a16="http://schemas.microsoft.com/office/drawing/2014/main" id="{BF705092-8ED2-48AE-A3E7-3EE8E82B0412}"/>
              </a:ext>
            </a:extLst>
          </p:cNvPr>
          <p:cNvPicPr>
            <a:picLocks noChangeAspect="1"/>
          </p:cNvPicPr>
          <p:nvPr/>
        </p:nvPicPr>
        <p:blipFill>
          <a:blip r:embed="rId3"/>
          <a:stretch>
            <a:fillRect/>
          </a:stretch>
        </p:blipFill>
        <p:spPr>
          <a:xfrm>
            <a:off x="7282101" y="2740934"/>
            <a:ext cx="4151895" cy="2958899"/>
          </a:xfrm>
          <a:prstGeom prst="rect">
            <a:avLst/>
          </a:prstGeom>
        </p:spPr>
      </p:pic>
    </p:spTree>
    <p:extLst>
      <p:ext uri="{BB962C8B-B14F-4D97-AF65-F5344CB8AC3E}">
        <p14:creationId xmlns:p14="http://schemas.microsoft.com/office/powerpoint/2010/main" val="338383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 Create an Vivado Project</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7004482" y="1143000"/>
            <a:ext cx="4476318" cy="4876800"/>
          </a:xfrm>
        </p:spPr>
        <p:txBody>
          <a:bodyPr/>
          <a:lstStyle/>
          <a:p>
            <a:r>
              <a:rPr lang="en-HK" sz="1600" dirty="0"/>
              <a:t>Wait until Vivado finishes auto-managing your file systems.</a:t>
            </a:r>
          </a:p>
          <a:p>
            <a:r>
              <a:rPr lang="en-HK" sz="1600" dirty="0"/>
              <a:t>Open </a:t>
            </a:r>
            <a:r>
              <a:rPr lang="en-HK" sz="1600" dirty="0" err="1"/>
              <a:t>divider.v</a:t>
            </a:r>
            <a:r>
              <a:rPr lang="en-HK" sz="1600" dirty="0"/>
              <a:t>, copy source code from </a:t>
            </a:r>
            <a:r>
              <a:rPr lang="en-HK" sz="1600" dirty="0">
                <a:hlinkClick r:id="rId2"/>
              </a:rPr>
              <a:t>this </a:t>
            </a:r>
            <a:r>
              <a:rPr lang="en-HK" sz="1600" dirty="0" err="1">
                <a:hlinkClick r:id="rId2"/>
              </a:rPr>
              <a:t>Github</a:t>
            </a:r>
            <a:r>
              <a:rPr lang="en-HK" sz="1600" dirty="0">
                <a:hlinkClick r:id="rId2"/>
              </a:rPr>
              <a:t> repository</a:t>
            </a:r>
            <a:r>
              <a:rPr lang="en-HK" sz="1600" dirty="0"/>
              <a:t>. </a:t>
            </a:r>
          </a:p>
          <a:p>
            <a:r>
              <a:rPr lang="en-HK" sz="1600" dirty="0"/>
              <a:t>Save the </a:t>
            </a:r>
            <a:r>
              <a:rPr lang="en-HK" sz="1600" dirty="0" err="1"/>
              <a:t>divider.v</a:t>
            </a:r>
            <a:endParaRPr lang="en-HK" sz="1600" dirty="0"/>
          </a:p>
        </p:txBody>
      </p:sp>
      <p:pic>
        <p:nvPicPr>
          <p:cNvPr id="8" name="Picture 7">
            <a:extLst>
              <a:ext uri="{FF2B5EF4-FFF2-40B4-BE49-F238E27FC236}">
                <a16:creationId xmlns:a16="http://schemas.microsoft.com/office/drawing/2014/main" id="{05B79358-4D77-4E1B-AC74-7E59B3BBE31F}"/>
              </a:ext>
            </a:extLst>
          </p:cNvPr>
          <p:cNvPicPr>
            <a:picLocks noChangeAspect="1"/>
          </p:cNvPicPr>
          <p:nvPr/>
        </p:nvPicPr>
        <p:blipFill>
          <a:blip r:embed="rId3"/>
          <a:stretch>
            <a:fillRect/>
          </a:stretch>
        </p:blipFill>
        <p:spPr>
          <a:xfrm>
            <a:off x="844395" y="1358283"/>
            <a:ext cx="6039392" cy="4518734"/>
          </a:xfrm>
          <a:prstGeom prst="rect">
            <a:avLst/>
          </a:prstGeom>
        </p:spPr>
      </p:pic>
    </p:spTree>
    <p:extLst>
      <p:ext uri="{BB962C8B-B14F-4D97-AF65-F5344CB8AC3E}">
        <p14:creationId xmlns:p14="http://schemas.microsoft.com/office/powerpoint/2010/main" val="150513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 Create an Vivado Project</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7084380" y="1143000"/>
            <a:ext cx="4396419" cy="4876800"/>
          </a:xfrm>
        </p:spPr>
        <p:txBody>
          <a:bodyPr/>
          <a:lstStyle/>
          <a:p>
            <a:r>
              <a:rPr lang="en-HK" sz="1600" dirty="0"/>
              <a:t>Now we need to add the testbench, which is a .v file that only used for testing </a:t>
            </a:r>
          </a:p>
          <a:p>
            <a:r>
              <a:rPr lang="en-HK" sz="1600" dirty="0" err="1"/>
              <a:t>Divider.v</a:t>
            </a:r>
            <a:r>
              <a:rPr lang="en-HK" sz="1600" dirty="0"/>
              <a:t> is the source file so you need to make sure it’s synthesizable. Testbench do not and normally is not synthesizable, it’s only used for testing your </a:t>
            </a:r>
            <a:r>
              <a:rPr lang="en-HK" sz="1600" dirty="0" err="1"/>
              <a:t>divider.v</a:t>
            </a:r>
            <a:endParaRPr lang="en-HK" sz="1600" dirty="0"/>
          </a:p>
          <a:p>
            <a:r>
              <a:rPr lang="en-HK" sz="1600" dirty="0"/>
              <a:t>Follow the same instruction as you create </a:t>
            </a:r>
            <a:r>
              <a:rPr lang="en-HK" sz="1600" dirty="0" err="1"/>
              <a:t>divider.v</a:t>
            </a:r>
            <a:r>
              <a:rPr lang="en-HK" sz="1600" dirty="0"/>
              <a:t>, but this time choose </a:t>
            </a:r>
            <a:r>
              <a:rPr lang="en-HK" sz="1600" b="1" dirty="0"/>
              <a:t>“Add or create simulation sources”</a:t>
            </a:r>
          </a:p>
          <a:p>
            <a:r>
              <a:rPr lang="en-HK" sz="1600" dirty="0"/>
              <a:t>Create a file named </a:t>
            </a:r>
            <a:r>
              <a:rPr lang="en-HK" sz="1600" b="1" dirty="0"/>
              <a:t>“</a:t>
            </a:r>
            <a:r>
              <a:rPr lang="en-HK" sz="1600" b="1" dirty="0" err="1"/>
              <a:t>divider_tb.v</a:t>
            </a:r>
            <a:r>
              <a:rPr lang="en-HK" sz="1600" b="1" dirty="0"/>
              <a:t>”</a:t>
            </a:r>
          </a:p>
        </p:txBody>
      </p:sp>
      <p:pic>
        <p:nvPicPr>
          <p:cNvPr id="7" name="Picture 6">
            <a:extLst>
              <a:ext uri="{FF2B5EF4-FFF2-40B4-BE49-F238E27FC236}">
                <a16:creationId xmlns:a16="http://schemas.microsoft.com/office/drawing/2014/main" id="{0507869C-5BFB-4A7C-9963-BEA00F39E17E}"/>
              </a:ext>
            </a:extLst>
          </p:cNvPr>
          <p:cNvPicPr>
            <a:picLocks noChangeAspect="1"/>
          </p:cNvPicPr>
          <p:nvPr/>
        </p:nvPicPr>
        <p:blipFill>
          <a:blip r:embed="rId2"/>
          <a:stretch>
            <a:fillRect/>
          </a:stretch>
        </p:blipFill>
        <p:spPr>
          <a:xfrm>
            <a:off x="820814" y="1529803"/>
            <a:ext cx="6187442" cy="4185197"/>
          </a:xfrm>
          <a:prstGeom prst="rect">
            <a:avLst/>
          </a:prstGeom>
        </p:spPr>
      </p:pic>
    </p:spTree>
    <p:extLst>
      <p:ext uri="{BB962C8B-B14F-4D97-AF65-F5344CB8AC3E}">
        <p14:creationId xmlns:p14="http://schemas.microsoft.com/office/powerpoint/2010/main" val="1711027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 Create an Vivado Project</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6844684" y="1142999"/>
            <a:ext cx="4636116" cy="5009225"/>
          </a:xfrm>
        </p:spPr>
        <p:txBody>
          <a:bodyPr/>
          <a:lstStyle/>
          <a:p>
            <a:r>
              <a:rPr lang="en-HK" sz="1600" dirty="0"/>
              <a:t>Open </a:t>
            </a:r>
            <a:r>
              <a:rPr lang="en-HK" sz="1600" b="1" dirty="0" err="1"/>
              <a:t>divider_tb.v</a:t>
            </a:r>
            <a:r>
              <a:rPr lang="en-HK" sz="1600" dirty="0"/>
              <a:t> in the </a:t>
            </a:r>
            <a:r>
              <a:rPr lang="en-HK" sz="1600" b="1" dirty="0"/>
              <a:t>Simulation Sources </a:t>
            </a:r>
            <a:r>
              <a:rPr lang="en-HK" sz="1600" dirty="0"/>
              <a:t>folder</a:t>
            </a:r>
          </a:p>
          <a:p>
            <a:r>
              <a:rPr lang="en-HK" sz="1600" dirty="0"/>
              <a:t>Copy source code from </a:t>
            </a:r>
            <a:r>
              <a:rPr lang="en-HK" sz="1600" dirty="0">
                <a:hlinkClick r:id="rId2"/>
              </a:rPr>
              <a:t>this </a:t>
            </a:r>
            <a:r>
              <a:rPr lang="en-HK" sz="1600" dirty="0" err="1">
                <a:hlinkClick r:id="rId2"/>
              </a:rPr>
              <a:t>Github</a:t>
            </a:r>
            <a:r>
              <a:rPr lang="en-HK" sz="1600" dirty="0">
                <a:hlinkClick r:id="rId2"/>
              </a:rPr>
              <a:t> repository</a:t>
            </a:r>
            <a:r>
              <a:rPr lang="en-HK" sz="1600" dirty="0"/>
              <a:t>. </a:t>
            </a:r>
          </a:p>
          <a:p>
            <a:r>
              <a:rPr lang="en-HK" sz="1600" dirty="0"/>
              <a:t>Note as shown in the </a:t>
            </a:r>
            <a:r>
              <a:rPr lang="en-HK" sz="1600" b="1" dirty="0"/>
              <a:t>Sources </a:t>
            </a:r>
            <a:r>
              <a:rPr lang="en-HK" sz="1600" dirty="0"/>
              <a:t>windows, the divider under Design Sources and </a:t>
            </a:r>
            <a:r>
              <a:rPr lang="en-HK" sz="1600" dirty="0" err="1"/>
              <a:t>divider_tb</a:t>
            </a:r>
            <a:r>
              <a:rPr lang="en-HK" sz="1600" dirty="0"/>
              <a:t> under Simulation Sources are all labelled in bold type. This means they are the </a:t>
            </a:r>
            <a:r>
              <a:rPr lang="en-HK" sz="1600" b="1" dirty="0"/>
              <a:t>top design</a:t>
            </a:r>
            <a:r>
              <a:rPr lang="en-HK" sz="1600" dirty="0"/>
              <a:t> and </a:t>
            </a:r>
            <a:r>
              <a:rPr lang="en-HK" sz="1600" b="1" dirty="0"/>
              <a:t>top simulation </a:t>
            </a:r>
            <a:r>
              <a:rPr lang="en-HK" sz="1600" dirty="0"/>
              <a:t>sources.</a:t>
            </a:r>
          </a:p>
          <a:p>
            <a:r>
              <a:rPr lang="en-HK" sz="1600" dirty="0"/>
              <a:t>If you have multiple </a:t>
            </a:r>
            <a:r>
              <a:rPr lang="en-HK" sz="1600" dirty="0" err="1"/>
              <a:t>deisgn</a:t>
            </a:r>
            <a:r>
              <a:rPr lang="en-HK" sz="1600" dirty="0"/>
              <a:t> files or multiple simulation files, you can manually change the top sources by right click on the file (e.g. the checked blue box region) and choose </a:t>
            </a:r>
            <a:r>
              <a:rPr lang="en-HK" sz="1600" b="1" dirty="0"/>
              <a:t>“set as top”</a:t>
            </a:r>
          </a:p>
          <a:p>
            <a:r>
              <a:rPr lang="en-HK" sz="1600" dirty="0"/>
              <a:t>This is very useful skill when you have multiple version of design/ testbench files.</a:t>
            </a:r>
          </a:p>
        </p:txBody>
      </p:sp>
      <p:pic>
        <p:nvPicPr>
          <p:cNvPr id="8" name="Picture 7">
            <a:extLst>
              <a:ext uri="{FF2B5EF4-FFF2-40B4-BE49-F238E27FC236}">
                <a16:creationId xmlns:a16="http://schemas.microsoft.com/office/drawing/2014/main" id="{8896231C-EC4F-4B47-A0F0-58F837B179A4}"/>
              </a:ext>
            </a:extLst>
          </p:cNvPr>
          <p:cNvPicPr>
            <a:picLocks noChangeAspect="1"/>
          </p:cNvPicPr>
          <p:nvPr/>
        </p:nvPicPr>
        <p:blipFill>
          <a:blip r:embed="rId3"/>
          <a:stretch>
            <a:fillRect/>
          </a:stretch>
        </p:blipFill>
        <p:spPr>
          <a:xfrm>
            <a:off x="827535" y="1307962"/>
            <a:ext cx="5989983" cy="4546876"/>
          </a:xfrm>
          <a:prstGeom prst="rect">
            <a:avLst/>
          </a:prstGeom>
        </p:spPr>
      </p:pic>
    </p:spTree>
    <p:extLst>
      <p:ext uri="{BB962C8B-B14F-4D97-AF65-F5344CB8AC3E}">
        <p14:creationId xmlns:p14="http://schemas.microsoft.com/office/powerpoint/2010/main" val="104453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79296F-12DF-41D9-B66E-509ADA57F33B}"/>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Text Placeholder 3">
            <a:extLst>
              <a:ext uri="{FF2B5EF4-FFF2-40B4-BE49-F238E27FC236}">
                <a16:creationId xmlns:a16="http://schemas.microsoft.com/office/drawing/2014/main" id="{EBB2ACA2-8AFB-4C9C-B54F-483F411F02A9}"/>
              </a:ext>
            </a:extLst>
          </p:cNvPr>
          <p:cNvSpPr>
            <a:spLocks noGrp="1"/>
          </p:cNvSpPr>
          <p:nvPr>
            <p:ph type="body" sz="quarter" idx="13"/>
          </p:nvPr>
        </p:nvSpPr>
        <p:spPr/>
        <p:txBody>
          <a:bodyPr/>
          <a:lstStyle/>
          <a:p>
            <a:r>
              <a:rPr lang="en-HK" dirty="0"/>
              <a:t>This is a serial of tutorials telling you how to use Xilinx Vivado Design Tools to do/verifying VLSI design with FPGA. You could also look for official tutorials in </a:t>
            </a:r>
            <a:r>
              <a:rPr lang="en-HK" dirty="0">
                <a:hlinkClick r:id="rId2"/>
              </a:rPr>
              <a:t>Xilinx design hub</a:t>
            </a:r>
            <a:r>
              <a:rPr lang="en-HK" dirty="0"/>
              <a:t> or seeking help from YouTube.</a:t>
            </a:r>
            <a:br>
              <a:rPr lang="en-HK" dirty="0"/>
            </a:br>
            <a:endParaRPr lang="en-HK" dirty="0"/>
          </a:p>
          <a:p>
            <a:r>
              <a:rPr lang="en-HK" dirty="0"/>
              <a:t>This tutorial follows </a:t>
            </a:r>
            <a:r>
              <a:rPr lang="en-US" dirty="0">
                <a:hlinkClick r:id="rId3"/>
              </a:rPr>
              <a:t>Xilinx </a:t>
            </a:r>
            <a:r>
              <a:rPr lang="en-US" dirty="0" err="1">
                <a:hlinkClick r:id="rId3"/>
              </a:rPr>
              <a:t>UltraFast</a:t>
            </a:r>
            <a:r>
              <a:rPr lang="en-US" dirty="0">
                <a:hlinkClick r:id="rId3"/>
              </a:rPr>
              <a:t> Design Methodology</a:t>
            </a:r>
            <a:r>
              <a:rPr lang="en-US" dirty="0"/>
              <a:t>. If you are interesting in doing industrial level FPGA project, you could do an in-depth learning on this methodology.</a:t>
            </a:r>
            <a:br>
              <a:rPr lang="en-US" dirty="0"/>
            </a:br>
            <a:endParaRPr lang="en-US" dirty="0"/>
          </a:p>
          <a:p>
            <a:r>
              <a:rPr lang="en-HK" dirty="0"/>
              <a:t>Tutorial 1 tells you how to setup an Vivado project and do circuit behaviour simulation.</a:t>
            </a:r>
          </a:p>
        </p:txBody>
      </p:sp>
      <p:sp>
        <p:nvSpPr>
          <p:cNvPr id="5" name="Title 4">
            <a:extLst>
              <a:ext uri="{FF2B5EF4-FFF2-40B4-BE49-F238E27FC236}">
                <a16:creationId xmlns:a16="http://schemas.microsoft.com/office/drawing/2014/main" id="{9737AB93-87A2-4323-B9D8-B4E1FB25C5DA}"/>
              </a:ext>
            </a:extLst>
          </p:cNvPr>
          <p:cNvSpPr>
            <a:spLocks noGrp="1"/>
          </p:cNvSpPr>
          <p:nvPr>
            <p:ph type="title"/>
          </p:nvPr>
        </p:nvSpPr>
        <p:spPr/>
        <p:txBody>
          <a:bodyPr/>
          <a:lstStyle/>
          <a:p>
            <a:r>
              <a:rPr lang="en-US" altLang="zh-CN" dirty="0"/>
              <a:t>Preface</a:t>
            </a:r>
            <a:endParaRPr lang="en-HK" dirty="0"/>
          </a:p>
        </p:txBody>
      </p:sp>
    </p:spTree>
    <p:extLst>
      <p:ext uri="{BB962C8B-B14F-4D97-AF65-F5344CB8AC3E}">
        <p14:creationId xmlns:p14="http://schemas.microsoft.com/office/powerpoint/2010/main" val="1503690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951037" y="3109119"/>
            <a:ext cx="8289925" cy="639762"/>
          </a:xfrm>
        </p:spPr>
        <p:txBody>
          <a:bodyPr/>
          <a:lstStyle/>
          <a:p>
            <a:pPr algn="ctr"/>
            <a:r>
              <a:rPr lang="en-US" dirty="0"/>
              <a:t>III. Circuit Behavior Simulation</a:t>
            </a:r>
            <a:endParaRPr lang="en-HK" dirty="0"/>
          </a:p>
        </p:txBody>
      </p:sp>
    </p:spTree>
    <p:extLst>
      <p:ext uri="{BB962C8B-B14F-4D97-AF65-F5344CB8AC3E}">
        <p14:creationId xmlns:p14="http://schemas.microsoft.com/office/powerpoint/2010/main" val="106026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6BB402-3408-4452-85B5-694A848A1331}"/>
              </a:ext>
            </a:extLst>
          </p:cNvPr>
          <p:cNvPicPr>
            <a:picLocks noChangeAspect="1"/>
          </p:cNvPicPr>
          <p:nvPr/>
        </p:nvPicPr>
        <p:blipFill>
          <a:blip r:embed="rId2"/>
          <a:stretch>
            <a:fillRect/>
          </a:stretch>
        </p:blipFill>
        <p:spPr>
          <a:xfrm>
            <a:off x="816746" y="2466974"/>
            <a:ext cx="10575825" cy="3569479"/>
          </a:xfrm>
          <a:prstGeom prst="rect">
            <a:avLst/>
          </a:prstGeom>
        </p:spPr>
      </p:pic>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III. Circuit Behavior Simulation</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816746" y="1143000"/>
            <a:ext cx="10664054" cy="1095374"/>
          </a:xfrm>
        </p:spPr>
        <p:txBody>
          <a:bodyPr/>
          <a:lstStyle/>
          <a:p>
            <a:r>
              <a:rPr lang="en-HK" sz="1600" dirty="0"/>
              <a:t>Click on the </a:t>
            </a:r>
            <a:r>
              <a:rPr lang="en-HK" sz="1600" b="1" dirty="0"/>
              <a:t>“Run Simulation”</a:t>
            </a:r>
            <a:r>
              <a:rPr lang="en-HK" sz="1600" dirty="0"/>
              <a:t> bottom </a:t>
            </a:r>
          </a:p>
          <a:p>
            <a:r>
              <a:rPr lang="en-HK" sz="1600" dirty="0"/>
              <a:t>The blue box part is the wave form. You may notice that the result is not correct. It’s because this is an unfinished divider. If you are interested in it, search </a:t>
            </a:r>
            <a:r>
              <a:rPr lang="en-HK" sz="1600" b="1" dirty="0"/>
              <a:t>“TODO” </a:t>
            </a:r>
            <a:r>
              <a:rPr lang="en-HK" sz="1600" dirty="0"/>
              <a:t>in </a:t>
            </a:r>
            <a:r>
              <a:rPr lang="en-HK" sz="1600" dirty="0" err="1"/>
              <a:t>divider.v</a:t>
            </a:r>
            <a:r>
              <a:rPr lang="en-HK" sz="1600" dirty="0"/>
              <a:t>, finish the Verilog code and see what will change in the quotient and remainder signals.</a:t>
            </a:r>
          </a:p>
        </p:txBody>
      </p:sp>
      <p:sp>
        <p:nvSpPr>
          <p:cNvPr id="7" name="Rectangle 6">
            <a:extLst>
              <a:ext uri="{FF2B5EF4-FFF2-40B4-BE49-F238E27FC236}">
                <a16:creationId xmlns:a16="http://schemas.microsoft.com/office/drawing/2014/main" id="{16105C3C-92E6-483A-B23E-61A34526334C}"/>
              </a:ext>
            </a:extLst>
          </p:cNvPr>
          <p:cNvSpPr/>
          <p:nvPr/>
        </p:nvSpPr>
        <p:spPr>
          <a:xfrm>
            <a:off x="743227" y="4191601"/>
            <a:ext cx="1420428" cy="36398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 name="Rectangle 8">
            <a:extLst>
              <a:ext uri="{FF2B5EF4-FFF2-40B4-BE49-F238E27FC236}">
                <a16:creationId xmlns:a16="http://schemas.microsoft.com/office/drawing/2014/main" id="{8FF01CF5-C43B-4352-A77C-AAF3A8BB2526}"/>
              </a:ext>
            </a:extLst>
          </p:cNvPr>
          <p:cNvSpPr/>
          <p:nvPr/>
        </p:nvSpPr>
        <p:spPr>
          <a:xfrm>
            <a:off x="5391149" y="2693934"/>
            <a:ext cx="5972176" cy="335444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74745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III. Circuit Behavior Simulation</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5162550" y="1290345"/>
            <a:ext cx="6318249" cy="1995780"/>
          </a:xfrm>
        </p:spPr>
        <p:txBody>
          <a:bodyPr/>
          <a:lstStyle/>
          <a:p>
            <a:r>
              <a:rPr lang="en-HK" sz="1600" dirty="0"/>
              <a:t>By right click on the selected wave form, you could also change its radix to anything you want.</a:t>
            </a:r>
          </a:p>
          <a:p>
            <a:r>
              <a:rPr lang="en-HK" sz="1600" dirty="0"/>
              <a:t>Here because this function is a decimal divider, so you may want to change the major signals to </a:t>
            </a:r>
            <a:r>
              <a:rPr lang="en-HK" sz="1600" b="1" dirty="0"/>
              <a:t>signed decimal</a:t>
            </a:r>
            <a:r>
              <a:rPr lang="en-HK" sz="1600" dirty="0"/>
              <a:t>.</a:t>
            </a:r>
          </a:p>
          <a:p>
            <a:r>
              <a:rPr lang="en-HK" sz="1600" dirty="0"/>
              <a:t>You could also change all signals’ radix in the right side bar as shown below.</a:t>
            </a:r>
          </a:p>
        </p:txBody>
      </p:sp>
      <p:pic>
        <p:nvPicPr>
          <p:cNvPr id="4" name="Picture 3">
            <a:extLst>
              <a:ext uri="{FF2B5EF4-FFF2-40B4-BE49-F238E27FC236}">
                <a16:creationId xmlns:a16="http://schemas.microsoft.com/office/drawing/2014/main" id="{7B7B877E-060A-4A0F-8E16-48FACEFA0D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7021" y="1290346"/>
            <a:ext cx="4195529" cy="4690060"/>
          </a:xfrm>
          <a:prstGeom prst="rect">
            <a:avLst/>
          </a:prstGeom>
        </p:spPr>
      </p:pic>
      <p:pic>
        <p:nvPicPr>
          <p:cNvPr id="10" name="Picture 9">
            <a:extLst>
              <a:ext uri="{FF2B5EF4-FFF2-40B4-BE49-F238E27FC236}">
                <a16:creationId xmlns:a16="http://schemas.microsoft.com/office/drawing/2014/main" id="{364097B4-7826-43B3-9271-DB39E007E53A}"/>
              </a:ext>
            </a:extLst>
          </p:cNvPr>
          <p:cNvPicPr>
            <a:picLocks noChangeAspect="1"/>
          </p:cNvPicPr>
          <p:nvPr/>
        </p:nvPicPr>
        <p:blipFill>
          <a:blip r:embed="rId3"/>
          <a:stretch>
            <a:fillRect/>
          </a:stretch>
        </p:blipFill>
        <p:spPr>
          <a:xfrm>
            <a:off x="6235700" y="3333103"/>
            <a:ext cx="3924300" cy="2600325"/>
          </a:xfrm>
          <a:prstGeom prst="rect">
            <a:avLst/>
          </a:prstGeom>
        </p:spPr>
      </p:pic>
    </p:spTree>
    <p:extLst>
      <p:ext uri="{BB962C8B-B14F-4D97-AF65-F5344CB8AC3E}">
        <p14:creationId xmlns:p14="http://schemas.microsoft.com/office/powerpoint/2010/main" val="3264362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III. Circuit Behavior Simulation</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816746" y="1457325"/>
            <a:ext cx="10664054" cy="1095374"/>
          </a:xfrm>
        </p:spPr>
        <p:txBody>
          <a:bodyPr/>
          <a:lstStyle/>
          <a:p>
            <a:r>
              <a:rPr lang="en-HK" sz="1600" dirty="0"/>
              <a:t>By clicking on add markers, you could also measure the time interval between the two markers.</a:t>
            </a:r>
          </a:p>
        </p:txBody>
      </p:sp>
      <p:pic>
        <p:nvPicPr>
          <p:cNvPr id="4" name="Picture 3">
            <a:extLst>
              <a:ext uri="{FF2B5EF4-FFF2-40B4-BE49-F238E27FC236}">
                <a16:creationId xmlns:a16="http://schemas.microsoft.com/office/drawing/2014/main" id="{471CC714-CB92-4031-8F93-B4F335CB9526}"/>
              </a:ext>
            </a:extLst>
          </p:cNvPr>
          <p:cNvPicPr>
            <a:picLocks noChangeAspect="1"/>
          </p:cNvPicPr>
          <p:nvPr/>
        </p:nvPicPr>
        <p:blipFill>
          <a:blip r:embed="rId2"/>
          <a:stretch>
            <a:fillRect/>
          </a:stretch>
        </p:blipFill>
        <p:spPr>
          <a:xfrm>
            <a:off x="1947862" y="2005012"/>
            <a:ext cx="7896225" cy="3705225"/>
          </a:xfrm>
          <a:prstGeom prst="rect">
            <a:avLst/>
          </a:prstGeom>
        </p:spPr>
      </p:pic>
    </p:spTree>
    <p:extLst>
      <p:ext uri="{BB962C8B-B14F-4D97-AF65-F5344CB8AC3E}">
        <p14:creationId xmlns:p14="http://schemas.microsoft.com/office/powerpoint/2010/main" val="188374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0961AF-39C4-4EFD-B7D7-989B5EDBF483}"/>
              </a:ext>
            </a:extLst>
          </p:cNvPr>
          <p:cNvPicPr>
            <a:picLocks noChangeAspect="1"/>
          </p:cNvPicPr>
          <p:nvPr/>
        </p:nvPicPr>
        <p:blipFill>
          <a:blip r:embed="rId2"/>
          <a:stretch>
            <a:fillRect/>
          </a:stretch>
        </p:blipFill>
        <p:spPr>
          <a:xfrm>
            <a:off x="828675" y="1280665"/>
            <a:ext cx="5388393" cy="4615309"/>
          </a:xfrm>
          <a:prstGeom prst="rect">
            <a:avLst/>
          </a:prstGeom>
        </p:spPr>
      </p:pic>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III. Circuit Behavior Simulation</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6305550" y="1274708"/>
            <a:ext cx="5175249" cy="4615309"/>
          </a:xfrm>
        </p:spPr>
        <p:txBody>
          <a:bodyPr/>
          <a:lstStyle/>
          <a:p>
            <a:r>
              <a:rPr lang="en-HK" sz="1600" dirty="0"/>
              <a:t>The </a:t>
            </a:r>
            <a:r>
              <a:rPr lang="en-HK" sz="1600" b="1" dirty="0"/>
              <a:t>“Scope”</a:t>
            </a:r>
            <a:r>
              <a:rPr lang="en-HK" sz="1600" dirty="0"/>
              <a:t> view (red box) let you switch between hierarchical components. The top component here is </a:t>
            </a:r>
            <a:r>
              <a:rPr lang="en-HK" sz="1600" b="1" dirty="0" err="1"/>
              <a:t>divider_tb</a:t>
            </a:r>
            <a:r>
              <a:rPr lang="en-HK" sz="1600" dirty="0"/>
              <a:t>, which is the testbench circuit block. The </a:t>
            </a:r>
            <a:r>
              <a:rPr lang="en-HK" sz="1600" b="1" dirty="0" err="1"/>
              <a:t>uut</a:t>
            </a:r>
            <a:r>
              <a:rPr lang="en-HK" sz="1600" dirty="0"/>
              <a:t> under it refers to the divider, which receives the input from </a:t>
            </a:r>
            <a:r>
              <a:rPr lang="en-HK" sz="1600" dirty="0" err="1"/>
              <a:t>divider_tb</a:t>
            </a:r>
            <a:r>
              <a:rPr lang="en-HK" sz="1600" dirty="0"/>
              <a:t>. </a:t>
            </a:r>
            <a:r>
              <a:rPr lang="en-HK" sz="1600" b="1" dirty="0" err="1"/>
              <a:t>Glbl</a:t>
            </a:r>
            <a:r>
              <a:rPr lang="en-HK" sz="1600" dirty="0"/>
              <a:t> contains some global variable signals that you can ignore at this stage.</a:t>
            </a:r>
          </a:p>
          <a:p>
            <a:r>
              <a:rPr lang="en-HK" sz="1600" dirty="0"/>
              <a:t>The </a:t>
            </a:r>
            <a:r>
              <a:rPr lang="en-HK" sz="1600" b="1" dirty="0"/>
              <a:t>“Objects” </a:t>
            </a:r>
            <a:r>
              <a:rPr lang="en-HK" sz="1600" dirty="0"/>
              <a:t>view changes according to the component you selected. Lists all the I/O and internal signals of this components.</a:t>
            </a:r>
          </a:p>
          <a:p>
            <a:pPr marL="0" indent="0">
              <a:buNone/>
            </a:pPr>
            <a:endParaRPr lang="en-HK" sz="1600" dirty="0"/>
          </a:p>
        </p:txBody>
      </p:sp>
      <p:sp>
        <p:nvSpPr>
          <p:cNvPr id="7" name="Rectangle 6">
            <a:extLst>
              <a:ext uri="{FF2B5EF4-FFF2-40B4-BE49-F238E27FC236}">
                <a16:creationId xmlns:a16="http://schemas.microsoft.com/office/drawing/2014/main" id="{16105C3C-92E6-483A-B23E-61A34526334C}"/>
              </a:ext>
            </a:extLst>
          </p:cNvPr>
          <p:cNvSpPr/>
          <p:nvPr/>
        </p:nvSpPr>
        <p:spPr>
          <a:xfrm>
            <a:off x="828675" y="1280665"/>
            <a:ext cx="2724150" cy="46153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 name="Rectangle 8">
            <a:extLst>
              <a:ext uri="{FF2B5EF4-FFF2-40B4-BE49-F238E27FC236}">
                <a16:creationId xmlns:a16="http://schemas.microsoft.com/office/drawing/2014/main" id="{8FF01CF5-C43B-4352-A77C-AAF3A8BB2526}"/>
              </a:ext>
            </a:extLst>
          </p:cNvPr>
          <p:cNvSpPr/>
          <p:nvPr/>
        </p:nvSpPr>
        <p:spPr>
          <a:xfrm>
            <a:off x="3581400" y="1274708"/>
            <a:ext cx="2635668" cy="461530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19099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89052-CAD0-463A-AC40-E999486FAFB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3D53ED52-2CA6-4C87-A760-EAE37F5CE86A}"/>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itle 4">
            <a:extLst>
              <a:ext uri="{FF2B5EF4-FFF2-40B4-BE49-F238E27FC236}">
                <a16:creationId xmlns:a16="http://schemas.microsoft.com/office/drawing/2014/main" id="{E8C1CD25-F9D2-4B03-AA70-B98DF6CB7F45}"/>
              </a:ext>
            </a:extLst>
          </p:cNvPr>
          <p:cNvSpPr>
            <a:spLocks noGrp="1"/>
          </p:cNvSpPr>
          <p:nvPr>
            <p:ph type="title"/>
          </p:nvPr>
        </p:nvSpPr>
        <p:spPr/>
        <p:txBody>
          <a:bodyPr/>
          <a:lstStyle/>
          <a:p>
            <a:r>
              <a:rPr lang="en-US" dirty="0"/>
              <a:t>III. Circuit Behavior Simulation</a:t>
            </a:r>
            <a:endParaRPr lang="en-HK" dirty="0"/>
          </a:p>
        </p:txBody>
      </p:sp>
      <p:sp>
        <p:nvSpPr>
          <p:cNvPr id="6" name="Text Placeholder 3">
            <a:extLst>
              <a:ext uri="{FF2B5EF4-FFF2-40B4-BE49-F238E27FC236}">
                <a16:creationId xmlns:a16="http://schemas.microsoft.com/office/drawing/2014/main" id="{781EB3CA-7474-4C47-B6F2-07557BFCDA5E}"/>
              </a:ext>
            </a:extLst>
          </p:cNvPr>
          <p:cNvSpPr>
            <a:spLocks noGrp="1"/>
          </p:cNvSpPr>
          <p:nvPr>
            <p:ph type="body" sz="quarter" idx="13"/>
          </p:nvPr>
        </p:nvSpPr>
        <p:spPr>
          <a:xfrm>
            <a:off x="4772026" y="1364151"/>
            <a:ext cx="6708774" cy="3312786"/>
          </a:xfrm>
        </p:spPr>
        <p:txBody>
          <a:bodyPr/>
          <a:lstStyle/>
          <a:p>
            <a:r>
              <a:rPr lang="en-HK" sz="1600" dirty="0"/>
              <a:t>By right click on the signal and chose “Add to Wave Window”, you could view more signal changes in the wave form.</a:t>
            </a:r>
          </a:p>
          <a:p>
            <a:r>
              <a:rPr lang="en-HK" sz="1600" dirty="0"/>
              <a:t>However, the newly added signal is normally un-simulated, so you need to use the </a:t>
            </a:r>
            <a:r>
              <a:rPr lang="en-HK" sz="1600" b="1" dirty="0"/>
              <a:t>“Relaunch Simulation” </a:t>
            </a:r>
            <a:r>
              <a:rPr lang="en-HK" sz="1600" dirty="0"/>
              <a:t>bottom to run the simulation again to obtain their wave forms.</a:t>
            </a:r>
          </a:p>
          <a:p>
            <a:r>
              <a:rPr lang="en-HK" sz="1600" dirty="0"/>
              <a:t>By pressing </a:t>
            </a:r>
            <a:r>
              <a:rPr lang="en-HK" sz="1600" b="1" dirty="0"/>
              <a:t>“</a:t>
            </a:r>
            <a:r>
              <a:rPr lang="en-HK" sz="1600" b="1" dirty="0" err="1"/>
              <a:t>Ctrl+S</a:t>
            </a:r>
            <a:r>
              <a:rPr lang="en-HK" sz="1600" b="1" dirty="0"/>
              <a:t>”</a:t>
            </a:r>
            <a:r>
              <a:rPr lang="en-HK" sz="1600" dirty="0"/>
              <a:t>, you could save the save form configuration and add it to your project. So next time you run simulation again, all your configurations will be restored. See this </a:t>
            </a:r>
            <a:r>
              <a:rPr lang="en-HK" sz="1600" dirty="0">
                <a:hlinkClick r:id="rId2"/>
              </a:rPr>
              <a:t>answer</a:t>
            </a:r>
            <a:r>
              <a:rPr lang="en-HK" sz="1600" dirty="0"/>
              <a:t> for more information.</a:t>
            </a:r>
          </a:p>
          <a:p>
            <a:pPr marL="0" indent="0">
              <a:buNone/>
            </a:pPr>
            <a:endParaRPr lang="en-HK" sz="1600" dirty="0"/>
          </a:p>
        </p:txBody>
      </p:sp>
      <p:pic>
        <p:nvPicPr>
          <p:cNvPr id="10" name="Picture 9" descr="A screenshot of a computer&#10;&#10;Description automatically generated">
            <a:extLst>
              <a:ext uri="{FF2B5EF4-FFF2-40B4-BE49-F238E27FC236}">
                <a16:creationId xmlns:a16="http://schemas.microsoft.com/office/drawing/2014/main" id="{B18987E9-9917-45AC-AD8C-82FCB62FC72A}"/>
              </a:ext>
            </a:extLst>
          </p:cNvPr>
          <p:cNvPicPr>
            <a:picLocks noChangeAspect="1"/>
          </p:cNvPicPr>
          <p:nvPr/>
        </p:nvPicPr>
        <p:blipFill rotWithShape="1">
          <a:blip r:embed="rId3">
            <a:extLst>
              <a:ext uri="{28A0092B-C50C-407E-A947-70E740481C1C}">
                <a14:useLocalDpi xmlns:a14="http://schemas.microsoft.com/office/drawing/2010/main" val="0"/>
              </a:ext>
            </a:extLst>
          </a:blip>
          <a:srcRect l="1" r="38629"/>
          <a:stretch/>
        </p:blipFill>
        <p:spPr>
          <a:xfrm>
            <a:off x="819151" y="1374064"/>
            <a:ext cx="3781424" cy="3302872"/>
          </a:xfrm>
          <a:prstGeom prst="rect">
            <a:avLst/>
          </a:prstGeom>
        </p:spPr>
      </p:pic>
      <p:pic>
        <p:nvPicPr>
          <p:cNvPr id="11" name="Picture 10">
            <a:extLst>
              <a:ext uri="{FF2B5EF4-FFF2-40B4-BE49-F238E27FC236}">
                <a16:creationId xmlns:a16="http://schemas.microsoft.com/office/drawing/2014/main" id="{0C514A44-07B7-4D7A-94BB-F62D532AC458}"/>
              </a:ext>
            </a:extLst>
          </p:cNvPr>
          <p:cNvPicPr>
            <a:picLocks noChangeAspect="1"/>
          </p:cNvPicPr>
          <p:nvPr/>
        </p:nvPicPr>
        <p:blipFill>
          <a:blip r:embed="rId4"/>
          <a:stretch>
            <a:fillRect/>
          </a:stretch>
        </p:blipFill>
        <p:spPr>
          <a:xfrm>
            <a:off x="819151" y="4728254"/>
            <a:ext cx="8024813" cy="1178349"/>
          </a:xfrm>
          <a:prstGeom prst="rect">
            <a:avLst/>
          </a:prstGeom>
        </p:spPr>
      </p:pic>
    </p:spTree>
    <p:extLst>
      <p:ext uri="{BB962C8B-B14F-4D97-AF65-F5344CB8AC3E}">
        <p14:creationId xmlns:p14="http://schemas.microsoft.com/office/powerpoint/2010/main" val="2477974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E04C4-7592-424E-AFA9-A3665E4A7EA4}"/>
              </a:ext>
            </a:extLst>
          </p:cNvPr>
          <p:cNvSpPr>
            <a:spLocks noGrp="1"/>
          </p:cNvSpPr>
          <p:nvPr>
            <p:ph type="dt" sz="half" idx="10"/>
          </p:nvPr>
        </p:nvSpPr>
        <p:spPr/>
        <p:txBody>
          <a:bodyPr/>
          <a:lstStyle/>
          <a:p>
            <a:r>
              <a:rPr lang="en-US"/>
              <a:t>Sheldon</a:t>
            </a:r>
            <a:endParaRPr lang="en-US" dirty="0"/>
          </a:p>
        </p:txBody>
      </p:sp>
      <p:sp>
        <p:nvSpPr>
          <p:cNvPr id="3" name="Slide Number Placeholder 2">
            <a:extLst>
              <a:ext uri="{FF2B5EF4-FFF2-40B4-BE49-F238E27FC236}">
                <a16:creationId xmlns:a16="http://schemas.microsoft.com/office/drawing/2014/main" id="{000DEC17-AAB4-46FD-B520-1CCD308A716C}"/>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 name="Text Placeholder 3">
            <a:extLst>
              <a:ext uri="{FF2B5EF4-FFF2-40B4-BE49-F238E27FC236}">
                <a16:creationId xmlns:a16="http://schemas.microsoft.com/office/drawing/2014/main" id="{50639BCE-9DA0-414A-BF35-29F634AF5EB5}"/>
              </a:ext>
            </a:extLst>
          </p:cNvPr>
          <p:cNvSpPr>
            <a:spLocks noGrp="1"/>
          </p:cNvSpPr>
          <p:nvPr>
            <p:ph type="body" sz="quarter" idx="13"/>
          </p:nvPr>
        </p:nvSpPr>
        <p:spPr>
          <a:xfrm>
            <a:off x="6667500" y="1143000"/>
            <a:ext cx="4813299" cy="4876800"/>
          </a:xfrm>
        </p:spPr>
        <p:txBody>
          <a:bodyPr/>
          <a:lstStyle/>
          <a:p>
            <a:r>
              <a:rPr lang="en-HK" sz="1600" dirty="0"/>
              <a:t>Another very useful skill is you can enable the break point in your source code or testbench.</a:t>
            </a:r>
          </a:p>
          <a:p>
            <a:r>
              <a:rPr lang="en-HK" sz="1600" dirty="0"/>
              <a:t>Note that break point breaks according to the cycles. It’s important to be clear of which part of your code (signals) is dependent (sequential access), which part is independent (parallel access).</a:t>
            </a:r>
          </a:p>
          <a:p>
            <a:r>
              <a:rPr lang="en-HK" sz="1600" dirty="0"/>
              <a:t>Then click on the </a:t>
            </a:r>
            <a:r>
              <a:rPr lang="en-HK" sz="1600" b="1" dirty="0"/>
              <a:t>red box </a:t>
            </a:r>
            <a:r>
              <a:rPr lang="en-HK" sz="1600" dirty="0"/>
              <a:t>to restart the simulation.</a:t>
            </a:r>
          </a:p>
          <a:p>
            <a:r>
              <a:rPr lang="en-HK" sz="1600" dirty="0"/>
              <a:t>If you want to run to the next break point, click on the </a:t>
            </a:r>
            <a:r>
              <a:rPr lang="en-HK" sz="1600" b="1" dirty="0"/>
              <a:t>blue box</a:t>
            </a:r>
            <a:r>
              <a:rPr lang="en-HK" sz="1600" dirty="0"/>
              <a:t>.</a:t>
            </a:r>
          </a:p>
          <a:p>
            <a:r>
              <a:rPr lang="en-HK" sz="1600" dirty="0"/>
              <a:t>If you want to run step by step, click on the </a:t>
            </a:r>
            <a:r>
              <a:rPr lang="en-HK" sz="1600" b="1" dirty="0"/>
              <a:t>purple box</a:t>
            </a:r>
            <a:r>
              <a:rPr lang="en-HK" sz="1600" dirty="0"/>
              <a:t>.</a:t>
            </a:r>
          </a:p>
          <a:p>
            <a:r>
              <a:rPr lang="en-HK" sz="1600" dirty="0"/>
              <a:t>You could view signal values by suspending your mouse onto the signal.</a:t>
            </a:r>
          </a:p>
          <a:p>
            <a:r>
              <a:rPr lang="en-HK" sz="1600" dirty="0"/>
              <a:t>The waveform will be automatically updated. </a:t>
            </a:r>
          </a:p>
        </p:txBody>
      </p:sp>
      <p:sp>
        <p:nvSpPr>
          <p:cNvPr id="5" name="Title 4">
            <a:extLst>
              <a:ext uri="{FF2B5EF4-FFF2-40B4-BE49-F238E27FC236}">
                <a16:creationId xmlns:a16="http://schemas.microsoft.com/office/drawing/2014/main" id="{6FC4D71D-0FA6-4B77-B36A-0E5E3CD1EEE8}"/>
              </a:ext>
            </a:extLst>
          </p:cNvPr>
          <p:cNvSpPr>
            <a:spLocks noGrp="1"/>
          </p:cNvSpPr>
          <p:nvPr>
            <p:ph type="title"/>
          </p:nvPr>
        </p:nvSpPr>
        <p:spPr/>
        <p:txBody>
          <a:bodyPr/>
          <a:lstStyle/>
          <a:p>
            <a:r>
              <a:rPr lang="en-US" dirty="0"/>
              <a:t>III. Circuit Behavior Simulation</a:t>
            </a:r>
            <a:endParaRPr lang="en-HK" dirty="0"/>
          </a:p>
        </p:txBody>
      </p:sp>
      <p:pic>
        <p:nvPicPr>
          <p:cNvPr id="6" name="Picture 5">
            <a:extLst>
              <a:ext uri="{FF2B5EF4-FFF2-40B4-BE49-F238E27FC236}">
                <a16:creationId xmlns:a16="http://schemas.microsoft.com/office/drawing/2014/main" id="{4834752C-0AE1-4B1F-8C2A-B81896501CE1}"/>
              </a:ext>
            </a:extLst>
          </p:cNvPr>
          <p:cNvPicPr>
            <a:picLocks noChangeAspect="1"/>
          </p:cNvPicPr>
          <p:nvPr/>
        </p:nvPicPr>
        <p:blipFill rotWithShape="1">
          <a:blip r:embed="rId2"/>
          <a:srcRect r="22207"/>
          <a:stretch/>
        </p:blipFill>
        <p:spPr>
          <a:xfrm>
            <a:off x="843662" y="1466053"/>
            <a:ext cx="5704075" cy="4029873"/>
          </a:xfrm>
          <a:prstGeom prst="rect">
            <a:avLst/>
          </a:prstGeom>
        </p:spPr>
      </p:pic>
      <p:sp>
        <p:nvSpPr>
          <p:cNvPr id="7" name="Rectangle 6">
            <a:extLst>
              <a:ext uri="{FF2B5EF4-FFF2-40B4-BE49-F238E27FC236}">
                <a16:creationId xmlns:a16="http://schemas.microsoft.com/office/drawing/2014/main" id="{D6B40F47-560C-49E5-B55E-9A01A9ED83DA}"/>
              </a:ext>
            </a:extLst>
          </p:cNvPr>
          <p:cNvSpPr/>
          <p:nvPr/>
        </p:nvSpPr>
        <p:spPr>
          <a:xfrm>
            <a:off x="3533775" y="1447003"/>
            <a:ext cx="190500" cy="200822"/>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67346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951037" y="3109119"/>
            <a:ext cx="8289925" cy="639762"/>
          </a:xfrm>
        </p:spPr>
        <p:txBody>
          <a:bodyPr/>
          <a:lstStyle/>
          <a:p>
            <a:pPr algn="ctr"/>
            <a:r>
              <a:rPr lang="en-US" dirty="0"/>
              <a:t>IV. View Block Diagram</a:t>
            </a:r>
            <a:endParaRPr lang="en-HK" dirty="0"/>
          </a:p>
        </p:txBody>
      </p:sp>
    </p:spTree>
    <p:extLst>
      <p:ext uri="{BB962C8B-B14F-4D97-AF65-F5344CB8AC3E}">
        <p14:creationId xmlns:p14="http://schemas.microsoft.com/office/powerpoint/2010/main" val="2618299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IV. View Block Diagram</a:t>
            </a:r>
            <a:endParaRPr lang="en-HK" dirty="0"/>
          </a:p>
        </p:txBody>
      </p:sp>
      <p:sp>
        <p:nvSpPr>
          <p:cNvPr id="9" name="Text Placeholder 8">
            <a:extLst>
              <a:ext uri="{FF2B5EF4-FFF2-40B4-BE49-F238E27FC236}">
                <a16:creationId xmlns:a16="http://schemas.microsoft.com/office/drawing/2014/main" id="{C94AED81-B69C-441E-A980-781EB8FF380E}"/>
              </a:ext>
            </a:extLst>
          </p:cNvPr>
          <p:cNvSpPr>
            <a:spLocks noGrp="1"/>
          </p:cNvSpPr>
          <p:nvPr>
            <p:ph type="body" sz="quarter" idx="13"/>
          </p:nvPr>
        </p:nvSpPr>
        <p:spPr>
          <a:xfrm>
            <a:off x="790112" y="1226025"/>
            <a:ext cx="10690687" cy="957882"/>
          </a:xfrm>
        </p:spPr>
        <p:txBody>
          <a:bodyPr/>
          <a:lstStyle/>
          <a:p>
            <a:r>
              <a:rPr lang="en-HK" sz="1600" b="1" dirty="0"/>
              <a:t>RTL Analysis </a:t>
            </a:r>
            <a:r>
              <a:rPr lang="en-HK" sz="1600" dirty="0"/>
              <a:t>will go through your source code and generate schematics to help you visualize your design logic, which is a very useful tools when you are tuning your design.</a:t>
            </a:r>
          </a:p>
          <a:p>
            <a:r>
              <a:rPr lang="en-HK" sz="1600" dirty="0"/>
              <a:t>Simply click on </a:t>
            </a:r>
            <a:r>
              <a:rPr lang="en-HK" sz="1600" b="1" dirty="0"/>
              <a:t>“Open Elaborated Design”</a:t>
            </a:r>
            <a:r>
              <a:rPr lang="en-HK" sz="1600" dirty="0"/>
              <a:t> to begin RTL Analysis.</a:t>
            </a:r>
          </a:p>
          <a:p>
            <a:endParaRPr lang="en-HK" sz="1600" dirty="0"/>
          </a:p>
        </p:txBody>
      </p:sp>
      <p:pic>
        <p:nvPicPr>
          <p:cNvPr id="10" name="Picture 9">
            <a:extLst>
              <a:ext uri="{FF2B5EF4-FFF2-40B4-BE49-F238E27FC236}">
                <a16:creationId xmlns:a16="http://schemas.microsoft.com/office/drawing/2014/main" id="{42D0D96E-8858-4744-8B35-024204293A2E}"/>
              </a:ext>
            </a:extLst>
          </p:cNvPr>
          <p:cNvPicPr>
            <a:picLocks noChangeAspect="1"/>
          </p:cNvPicPr>
          <p:nvPr/>
        </p:nvPicPr>
        <p:blipFill>
          <a:blip r:embed="rId2"/>
          <a:stretch>
            <a:fillRect/>
          </a:stretch>
        </p:blipFill>
        <p:spPr>
          <a:xfrm>
            <a:off x="836815" y="2284114"/>
            <a:ext cx="10570991" cy="3859512"/>
          </a:xfrm>
          <a:prstGeom prst="rect">
            <a:avLst/>
          </a:prstGeom>
        </p:spPr>
      </p:pic>
      <p:sp>
        <p:nvSpPr>
          <p:cNvPr id="11" name="Rectangle 10">
            <a:extLst>
              <a:ext uri="{FF2B5EF4-FFF2-40B4-BE49-F238E27FC236}">
                <a16:creationId xmlns:a16="http://schemas.microsoft.com/office/drawing/2014/main" id="{EF55DFA9-AEED-47DA-B93A-46E10E1E2C6A}"/>
              </a:ext>
            </a:extLst>
          </p:cNvPr>
          <p:cNvSpPr/>
          <p:nvPr/>
        </p:nvSpPr>
        <p:spPr>
          <a:xfrm>
            <a:off x="836815" y="4483223"/>
            <a:ext cx="1293826" cy="275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778422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IV. View Block Diagram</a:t>
            </a:r>
            <a:endParaRPr lang="en-HK" dirty="0"/>
          </a:p>
        </p:txBody>
      </p:sp>
      <p:sp>
        <p:nvSpPr>
          <p:cNvPr id="9" name="Text Placeholder 8">
            <a:extLst>
              <a:ext uri="{FF2B5EF4-FFF2-40B4-BE49-F238E27FC236}">
                <a16:creationId xmlns:a16="http://schemas.microsoft.com/office/drawing/2014/main" id="{C94AED81-B69C-441E-A980-781EB8FF380E}"/>
              </a:ext>
            </a:extLst>
          </p:cNvPr>
          <p:cNvSpPr>
            <a:spLocks noGrp="1"/>
          </p:cNvSpPr>
          <p:nvPr>
            <p:ph type="body" sz="quarter" idx="13"/>
          </p:nvPr>
        </p:nvSpPr>
        <p:spPr>
          <a:xfrm>
            <a:off x="790112" y="1226025"/>
            <a:ext cx="10690687" cy="957882"/>
          </a:xfrm>
        </p:spPr>
        <p:txBody>
          <a:bodyPr/>
          <a:lstStyle/>
          <a:p>
            <a:r>
              <a:rPr lang="en-HK" sz="1600" dirty="0"/>
              <a:t>The </a:t>
            </a:r>
            <a:r>
              <a:rPr lang="en-HK" sz="1600" b="1" dirty="0"/>
              <a:t>Schematic view </a:t>
            </a:r>
            <a:r>
              <a:rPr lang="en-HK" sz="1600" dirty="0"/>
              <a:t>(red box) shows the analysed circuit hierarchy. Note this is different from a synthesized schematic, which is constructed by the standard cell library.</a:t>
            </a:r>
          </a:p>
          <a:p>
            <a:r>
              <a:rPr lang="en-HK" sz="1600" dirty="0"/>
              <a:t>The </a:t>
            </a:r>
            <a:r>
              <a:rPr lang="en-HK" sz="1600" b="1" dirty="0"/>
              <a:t>Netlist view</a:t>
            </a:r>
            <a:r>
              <a:rPr lang="en-HK" sz="1600" dirty="0"/>
              <a:t> (purple box) lists all the components and nets (wires) in the analysed design.</a:t>
            </a:r>
          </a:p>
        </p:txBody>
      </p:sp>
      <p:pic>
        <p:nvPicPr>
          <p:cNvPr id="10" name="Picture 9">
            <a:extLst>
              <a:ext uri="{FF2B5EF4-FFF2-40B4-BE49-F238E27FC236}">
                <a16:creationId xmlns:a16="http://schemas.microsoft.com/office/drawing/2014/main" id="{42D0D96E-8858-4744-8B35-024204293A2E}"/>
              </a:ext>
            </a:extLst>
          </p:cNvPr>
          <p:cNvPicPr>
            <a:picLocks noChangeAspect="1"/>
          </p:cNvPicPr>
          <p:nvPr/>
        </p:nvPicPr>
        <p:blipFill>
          <a:blip r:embed="rId2"/>
          <a:stretch>
            <a:fillRect/>
          </a:stretch>
        </p:blipFill>
        <p:spPr>
          <a:xfrm>
            <a:off x="836815" y="2284114"/>
            <a:ext cx="10570991" cy="3859512"/>
          </a:xfrm>
          <a:prstGeom prst="rect">
            <a:avLst/>
          </a:prstGeom>
        </p:spPr>
      </p:pic>
      <p:sp>
        <p:nvSpPr>
          <p:cNvPr id="11" name="Rectangle 10">
            <a:extLst>
              <a:ext uri="{FF2B5EF4-FFF2-40B4-BE49-F238E27FC236}">
                <a16:creationId xmlns:a16="http://schemas.microsoft.com/office/drawing/2014/main" id="{EF55DFA9-AEED-47DA-B93A-46E10E1E2C6A}"/>
              </a:ext>
            </a:extLst>
          </p:cNvPr>
          <p:cNvSpPr/>
          <p:nvPr/>
        </p:nvSpPr>
        <p:spPr>
          <a:xfrm>
            <a:off x="4536360" y="2495532"/>
            <a:ext cx="6822333" cy="35613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Rectangle 6">
            <a:extLst>
              <a:ext uri="{FF2B5EF4-FFF2-40B4-BE49-F238E27FC236}">
                <a16:creationId xmlns:a16="http://schemas.microsoft.com/office/drawing/2014/main" id="{E7308D91-42AE-49F9-8B05-C574C437F42A}"/>
              </a:ext>
            </a:extLst>
          </p:cNvPr>
          <p:cNvSpPr/>
          <p:nvPr/>
        </p:nvSpPr>
        <p:spPr>
          <a:xfrm>
            <a:off x="2222397" y="2495532"/>
            <a:ext cx="2232157" cy="208485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87973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901387-D681-46D5-93CD-35E6AF1A3426}"/>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4" name="Text Placeholder 3">
            <a:extLst>
              <a:ext uri="{FF2B5EF4-FFF2-40B4-BE49-F238E27FC236}">
                <a16:creationId xmlns:a16="http://schemas.microsoft.com/office/drawing/2014/main" id="{3118BC3D-CE34-4E2F-BD49-D55D5BEAF2F8}"/>
              </a:ext>
            </a:extLst>
          </p:cNvPr>
          <p:cNvSpPr>
            <a:spLocks noGrp="1"/>
          </p:cNvSpPr>
          <p:nvPr>
            <p:ph type="body" sz="quarter" idx="13"/>
          </p:nvPr>
        </p:nvSpPr>
        <p:spPr/>
        <p:txBody>
          <a:bodyPr/>
          <a:lstStyle/>
          <a:p>
            <a:pPr marL="514350" indent="-514350">
              <a:lnSpc>
                <a:spcPct val="200000"/>
              </a:lnSpc>
              <a:buFont typeface="+mj-lt"/>
              <a:buAutoNum type="romanLcPeriod"/>
            </a:pPr>
            <a:r>
              <a:rPr lang="en-US" dirty="0">
                <a:hlinkClick r:id="rId2" action="ppaction://hlinksldjump"/>
              </a:rPr>
              <a:t>Vivado download and installation</a:t>
            </a:r>
            <a:endParaRPr lang="en-US" dirty="0"/>
          </a:p>
          <a:p>
            <a:pPr marL="514350" indent="-514350">
              <a:lnSpc>
                <a:spcPct val="200000"/>
              </a:lnSpc>
              <a:buFont typeface="+mj-lt"/>
              <a:buAutoNum type="romanLcPeriod"/>
            </a:pPr>
            <a:r>
              <a:rPr lang="en-US" dirty="0">
                <a:hlinkClick r:id="rId3" action="ppaction://hlinksldjump"/>
              </a:rPr>
              <a:t>Create an Vivado FPGA project</a:t>
            </a:r>
            <a:endParaRPr lang="en-US" dirty="0"/>
          </a:p>
          <a:p>
            <a:pPr marL="514350" indent="-514350">
              <a:lnSpc>
                <a:spcPct val="200000"/>
              </a:lnSpc>
              <a:buFont typeface="+mj-lt"/>
              <a:buAutoNum type="romanLcPeriod"/>
            </a:pPr>
            <a:r>
              <a:rPr lang="en-US" dirty="0">
                <a:hlinkClick r:id="rId4" action="ppaction://hlinksldjump"/>
              </a:rPr>
              <a:t>Circuit behavior simulation</a:t>
            </a:r>
            <a:endParaRPr lang="en-US" dirty="0"/>
          </a:p>
          <a:p>
            <a:pPr marL="514350" indent="-514350">
              <a:lnSpc>
                <a:spcPct val="200000"/>
              </a:lnSpc>
              <a:buFont typeface="+mj-lt"/>
              <a:buAutoNum type="romanLcPeriod"/>
            </a:pPr>
            <a:r>
              <a:rPr lang="en-US" dirty="0">
                <a:hlinkClick r:id="rId5" action="ppaction://hlinksldjump"/>
              </a:rPr>
              <a:t>View block diagram</a:t>
            </a:r>
            <a:endParaRPr lang="en-US" dirty="0"/>
          </a:p>
        </p:txBody>
      </p:sp>
      <p:sp>
        <p:nvSpPr>
          <p:cNvPr id="5" name="Title 4">
            <a:extLst>
              <a:ext uri="{FF2B5EF4-FFF2-40B4-BE49-F238E27FC236}">
                <a16:creationId xmlns:a16="http://schemas.microsoft.com/office/drawing/2014/main" id="{89DD4895-CC6C-468D-AD2C-B08A29D2456C}"/>
              </a:ext>
            </a:extLst>
          </p:cNvPr>
          <p:cNvSpPr>
            <a:spLocks noGrp="1"/>
          </p:cNvSpPr>
          <p:nvPr>
            <p:ph type="title"/>
          </p:nvPr>
        </p:nvSpPr>
        <p:spPr/>
        <p:txBody>
          <a:bodyPr/>
          <a:lstStyle/>
          <a:p>
            <a:r>
              <a:rPr lang="en-US" dirty="0"/>
              <a:t>Bookmarks</a:t>
            </a:r>
          </a:p>
        </p:txBody>
      </p:sp>
    </p:spTree>
    <p:extLst>
      <p:ext uri="{BB962C8B-B14F-4D97-AF65-F5344CB8AC3E}">
        <p14:creationId xmlns:p14="http://schemas.microsoft.com/office/powerpoint/2010/main" val="1718406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IV. View Block Diagram</a:t>
            </a:r>
            <a:endParaRPr lang="en-HK" dirty="0"/>
          </a:p>
        </p:txBody>
      </p:sp>
      <p:sp>
        <p:nvSpPr>
          <p:cNvPr id="9" name="Text Placeholder 8">
            <a:extLst>
              <a:ext uri="{FF2B5EF4-FFF2-40B4-BE49-F238E27FC236}">
                <a16:creationId xmlns:a16="http://schemas.microsoft.com/office/drawing/2014/main" id="{C94AED81-B69C-441E-A980-781EB8FF380E}"/>
              </a:ext>
            </a:extLst>
          </p:cNvPr>
          <p:cNvSpPr>
            <a:spLocks noGrp="1"/>
          </p:cNvSpPr>
          <p:nvPr>
            <p:ph type="body" sz="quarter" idx="13"/>
          </p:nvPr>
        </p:nvSpPr>
        <p:spPr>
          <a:xfrm>
            <a:off x="4092606" y="1226025"/>
            <a:ext cx="7388193" cy="4491194"/>
          </a:xfrm>
        </p:spPr>
        <p:txBody>
          <a:bodyPr/>
          <a:lstStyle/>
          <a:p>
            <a:r>
              <a:rPr lang="en-HK" sz="1600" dirty="0"/>
              <a:t>You could also right click on the components in the Netlist view to </a:t>
            </a:r>
            <a:r>
              <a:rPr lang="en-HK" sz="1600" b="1" dirty="0"/>
              <a:t>go to source</a:t>
            </a:r>
            <a:r>
              <a:rPr lang="en-HK" sz="1600" dirty="0"/>
              <a:t>. This will helps you to understand which line of your code makes Vivado analysis your circuit structure in the way it presents to you.</a:t>
            </a:r>
          </a:p>
          <a:p>
            <a:r>
              <a:rPr lang="en-HK" sz="1600" dirty="0"/>
              <a:t>You could also show connectivity, hierarchy, or highlight this components on the schematic. You could play around with these options to get familiar with them if you are interested in it.</a:t>
            </a:r>
          </a:p>
          <a:p>
            <a:r>
              <a:rPr lang="en-HK" sz="1600" dirty="0"/>
              <a:t>Also you could right click on the components/nets on the schematic view, it’s the same.</a:t>
            </a:r>
          </a:p>
          <a:p>
            <a:endParaRPr lang="en-HK" sz="1600" dirty="0"/>
          </a:p>
        </p:txBody>
      </p:sp>
      <p:pic>
        <p:nvPicPr>
          <p:cNvPr id="2" name="Picture 1">
            <a:extLst>
              <a:ext uri="{FF2B5EF4-FFF2-40B4-BE49-F238E27FC236}">
                <a16:creationId xmlns:a16="http://schemas.microsoft.com/office/drawing/2014/main" id="{B8B8A8C4-B468-4328-9B95-0956C072824F}"/>
              </a:ext>
            </a:extLst>
          </p:cNvPr>
          <p:cNvPicPr>
            <a:picLocks noChangeAspect="1"/>
          </p:cNvPicPr>
          <p:nvPr/>
        </p:nvPicPr>
        <p:blipFill>
          <a:blip r:embed="rId2"/>
          <a:stretch>
            <a:fillRect/>
          </a:stretch>
        </p:blipFill>
        <p:spPr>
          <a:xfrm>
            <a:off x="834408" y="1226025"/>
            <a:ext cx="3133909" cy="4853914"/>
          </a:xfrm>
          <a:prstGeom prst="rect">
            <a:avLst/>
          </a:prstGeom>
        </p:spPr>
      </p:pic>
    </p:spTree>
    <p:extLst>
      <p:ext uri="{BB962C8B-B14F-4D97-AF65-F5344CB8AC3E}">
        <p14:creationId xmlns:p14="http://schemas.microsoft.com/office/powerpoint/2010/main" val="404716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IV. View Block Diagram</a:t>
            </a:r>
            <a:endParaRPr lang="en-HK" dirty="0"/>
          </a:p>
        </p:txBody>
      </p:sp>
      <p:sp>
        <p:nvSpPr>
          <p:cNvPr id="9" name="Text Placeholder 8">
            <a:extLst>
              <a:ext uri="{FF2B5EF4-FFF2-40B4-BE49-F238E27FC236}">
                <a16:creationId xmlns:a16="http://schemas.microsoft.com/office/drawing/2014/main" id="{C94AED81-B69C-441E-A980-781EB8FF380E}"/>
              </a:ext>
            </a:extLst>
          </p:cNvPr>
          <p:cNvSpPr>
            <a:spLocks noGrp="1"/>
          </p:cNvSpPr>
          <p:nvPr>
            <p:ph type="body" sz="quarter" idx="13"/>
          </p:nvPr>
        </p:nvSpPr>
        <p:spPr>
          <a:xfrm>
            <a:off x="790112" y="1226025"/>
            <a:ext cx="10690687" cy="957882"/>
          </a:xfrm>
        </p:spPr>
        <p:txBody>
          <a:bodyPr/>
          <a:lstStyle/>
          <a:p>
            <a:r>
              <a:rPr lang="en-HK" sz="1600" dirty="0"/>
              <a:t>The </a:t>
            </a:r>
            <a:r>
              <a:rPr lang="en-HK" sz="1600" b="1" dirty="0"/>
              <a:t>Cell Properties view </a:t>
            </a:r>
            <a:r>
              <a:rPr lang="en-HK" sz="1600" dirty="0"/>
              <a:t>(blue box) changes when you click on the net/components on the schematic. It tells your more information like input/output, or connecting nets about the things you selected.</a:t>
            </a:r>
          </a:p>
        </p:txBody>
      </p:sp>
      <p:pic>
        <p:nvPicPr>
          <p:cNvPr id="10" name="Picture 9">
            <a:extLst>
              <a:ext uri="{FF2B5EF4-FFF2-40B4-BE49-F238E27FC236}">
                <a16:creationId xmlns:a16="http://schemas.microsoft.com/office/drawing/2014/main" id="{42D0D96E-8858-4744-8B35-024204293A2E}"/>
              </a:ext>
            </a:extLst>
          </p:cNvPr>
          <p:cNvPicPr>
            <a:picLocks noChangeAspect="1"/>
          </p:cNvPicPr>
          <p:nvPr/>
        </p:nvPicPr>
        <p:blipFill>
          <a:blip r:embed="rId2"/>
          <a:stretch>
            <a:fillRect/>
          </a:stretch>
        </p:blipFill>
        <p:spPr>
          <a:xfrm>
            <a:off x="836815" y="2284114"/>
            <a:ext cx="10570991" cy="3859512"/>
          </a:xfrm>
          <a:prstGeom prst="rect">
            <a:avLst/>
          </a:prstGeom>
        </p:spPr>
      </p:pic>
      <p:sp>
        <p:nvSpPr>
          <p:cNvPr id="7" name="Rectangle 6">
            <a:extLst>
              <a:ext uri="{FF2B5EF4-FFF2-40B4-BE49-F238E27FC236}">
                <a16:creationId xmlns:a16="http://schemas.microsoft.com/office/drawing/2014/main" id="{E7308D91-42AE-49F9-8B05-C574C437F42A}"/>
              </a:ext>
            </a:extLst>
          </p:cNvPr>
          <p:cNvSpPr/>
          <p:nvPr/>
        </p:nvSpPr>
        <p:spPr>
          <a:xfrm>
            <a:off x="2222397" y="4636621"/>
            <a:ext cx="2232157" cy="139506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62911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42765"/>
            <a:ext cx="10566400" cy="829790"/>
          </a:xfrm>
        </p:spPr>
        <p:txBody>
          <a:bodyPr/>
          <a:lstStyle/>
          <a:p>
            <a:r>
              <a:rPr lang="en-US" dirty="0"/>
              <a:t>Thank you</a:t>
            </a:r>
          </a:p>
        </p:txBody>
      </p:sp>
      <p:sp>
        <p:nvSpPr>
          <p:cNvPr id="3" name="Text Placeholder 2"/>
          <p:cNvSpPr>
            <a:spLocks noGrp="1"/>
          </p:cNvSpPr>
          <p:nvPr>
            <p:ph type="body" sz="quarter" idx="13"/>
          </p:nvPr>
        </p:nvSpPr>
        <p:spPr>
          <a:xfrm>
            <a:off x="3622975" y="3702197"/>
            <a:ext cx="5029200" cy="533400"/>
          </a:xfrm>
        </p:spPr>
        <p:txBody>
          <a:bodyPr/>
          <a:lstStyle/>
          <a:p>
            <a:r>
              <a:rPr lang="en-US" dirty="0"/>
              <a:t>This is the end of this tutorial</a:t>
            </a:r>
          </a:p>
        </p:txBody>
      </p:sp>
      <p:sp>
        <p:nvSpPr>
          <p:cNvPr id="5" name="Slide Number Placeholder 4"/>
          <p:cNvSpPr>
            <a:spLocks noGrp="1"/>
          </p:cNvSpPr>
          <p:nvPr>
            <p:ph type="sldNum" sz="quarter" idx="15"/>
          </p:nvPr>
        </p:nvSpPr>
        <p:spPr/>
        <p:txBody>
          <a:bodyPr/>
          <a:lstStyle/>
          <a:p>
            <a:pPr>
              <a:defRPr/>
            </a:pPr>
            <a:fld id="{AC18314C-9D51-484D-B921-0A091044D490}" type="slidenum">
              <a:rPr lang="en-US" altLang="en-US" smtClean="0"/>
              <a:pPr>
                <a:defRPr/>
              </a:pPr>
              <a:t>32</a:t>
            </a:fld>
            <a:endParaRPr lang="en-US" altLang="en-US" dirty="0"/>
          </a:p>
        </p:txBody>
      </p:sp>
    </p:spTree>
    <p:extLst>
      <p:ext uri="{BB962C8B-B14F-4D97-AF65-F5344CB8AC3E}">
        <p14:creationId xmlns:p14="http://schemas.microsoft.com/office/powerpoint/2010/main" val="84097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951037" y="3109119"/>
            <a:ext cx="8289925" cy="639762"/>
          </a:xfrm>
        </p:spPr>
        <p:txBody>
          <a:bodyPr/>
          <a:lstStyle/>
          <a:p>
            <a:pPr algn="ctr"/>
            <a:r>
              <a:rPr lang="en-US" dirty="0"/>
              <a:t>I. Vivado download and installation</a:t>
            </a:r>
            <a:br>
              <a:rPr lang="en-US" dirty="0"/>
            </a:br>
            <a:endParaRPr lang="en-HK" dirty="0"/>
          </a:p>
        </p:txBody>
      </p:sp>
    </p:spTree>
    <p:extLst>
      <p:ext uri="{BB962C8B-B14F-4D97-AF65-F5344CB8AC3E}">
        <p14:creationId xmlns:p14="http://schemas.microsoft.com/office/powerpoint/2010/main" val="274483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a:xfrm>
            <a:off x="6367244" y="1143000"/>
            <a:ext cx="5113555" cy="4876800"/>
          </a:xfrm>
        </p:spPr>
        <p:txBody>
          <a:bodyPr/>
          <a:lstStyle/>
          <a:p>
            <a:pPr marL="360000" indent="-360000"/>
            <a:r>
              <a:rPr lang="en-US" sz="1600" dirty="0"/>
              <a:t>Download the latest Vivado Webpack version (free version) from </a:t>
            </a:r>
            <a:r>
              <a:rPr lang="en-US" sz="1600" dirty="0">
                <a:hlinkClick r:id="rId2"/>
              </a:rPr>
              <a:t>here</a:t>
            </a:r>
            <a:r>
              <a:rPr lang="en-US" sz="1600" dirty="0"/>
              <a:t>.</a:t>
            </a:r>
            <a:endParaRPr lang="en-HK" sz="1600" dirty="0"/>
          </a:p>
          <a:p>
            <a:pPr marL="360000" indent="-360000"/>
            <a:r>
              <a:rPr lang="en-HK" sz="1600" dirty="0"/>
              <a:t>You need to register before download.</a:t>
            </a:r>
          </a:p>
          <a:p>
            <a:pPr marL="360000" indent="-360000"/>
            <a:r>
              <a:rPr lang="en-HK" sz="1600" dirty="0"/>
              <a:t>MacOS is not supported. If you’re using MAC you may want to install a Ubuntu/Windows virtual environment for that.</a:t>
            </a:r>
          </a:p>
          <a:p>
            <a:pPr marL="360000" indent="-360000"/>
            <a:r>
              <a:rPr lang="en-HK" sz="1600" dirty="0"/>
              <a:t>Vivado is hard to drive, make sure you use at least a notebook version i5 CPU to run it.</a:t>
            </a:r>
          </a:p>
          <a:p>
            <a:pPr marL="360000" indent="-360000"/>
            <a:endParaRPr lang="en-HK" sz="1600"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 Vivado download and installation</a:t>
            </a:r>
            <a:br>
              <a:rPr lang="en-US" dirty="0"/>
            </a:br>
            <a:endParaRPr lang="en-HK" dirty="0"/>
          </a:p>
        </p:txBody>
      </p:sp>
      <p:pic>
        <p:nvPicPr>
          <p:cNvPr id="6" name="Content Placeholder 3">
            <a:extLst>
              <a:ext uri="{FF2B5EF4-FFF2-40B4-BE49-F238E27FC236}">
                <a16:creationId xmlns:a16="http://schemas.microsoft.com/office/drawing/2014/main" id="{91628788-8DDA-4808-98F6-E8CF53F70E8C}"/>
              </a:ext>
            </a:extLst>
          </p:cNvPr>
          <p:cNvPicPr>
            <a:picLocks noChangeAspect="1"/>
          </p:cNvPicPr>
          <p:nvPr/>
        </p:nvPicPr>
        <p:blipFill>
          <a:blip r:embed="rId3"/>
          <a:stretch>
            <a:fillRect/>
          </a:stretch>
        </p:blipFill>
        <p:spPr>
          <a:xfrm>
            <a:off x="781050" y="1111941"/>
            <a:ext cx="5518951" cy="4907857"/>
          </a:xfrm>
          <a:prstGeom prst="rect">
            <a:avLst/>
          </a:prstGeom>
        </p:spPr>
      </p:pic>
    </p:spTree>
    <p:extLst>
      <p:ext uri="{BB962C8B-B14F-4D97-AF65-F5344CB8AC3E}">
        <p14:creationId xmlns:p14="http://schemas.microsoft.com/office/powerpoint/2010/main" val="63395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8DD66F-0383-4C0E-BC85-2B52632B2AE1}"/>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4" name="Text Placeholder 3">
            <a:extLst>
              <a:ext uri="{FF2B5EF4-FFF2-40B4-BE49-F238E27FC236}">
                <a16:creationId xmlns:a16="http://schemas.microsoft.com/office/drawing/2014/main" id="{634B3C3B-702C-4537-B9BC-05D525DF20A2}"/>
              </a:ext>
            </a:extLst>
          </p:cNvPr>
          <p:cNvSpPr>
            <a:spLocks noGrp="1"/>
          </p:cNvSpPr>
          <p:nvPr>
            <p:ph type="body" sz="quarter" idx="13"/>
          </p:nvPr>
        </p:nvSpPr>
        <p:spPr>
          <a:xfrm>
            <a:off x="7067551" y="1143000"/>
            <a:ext cx="4413250" cy="4876800"/>
          </a:xfrm>
        </p:spPr>
        <p:txBody>
          <a:bodyPr/>
          <a:lstStyle/>
          <a:p>
            <a:r>
              <a:rPr lang="en-HK" sz="1600" dirty="0"/>
              <a:t>For detailed installation flow, please refers to </a:t>
            </a:r>
            <a:r>
              <a:rPr lang="en-HK" sz="1600" dirty="0">
                <a:hlinkClick r:id="rId2"/>
              </a:rPr>
              <a:t>this video</a:t>
            </a:r>
            <a:r>
              <a:rPr lang="en-HK" sz="1600" dirty="0"/>
              <a:t>, or other videos on </a:t>
            </a:r>
            <a:r>
              <a:rPr lang="en-HK" sz="1600" dirty="0" err="1"/>
              <a:t>youtube</a:t>
            </a:r>
            <a:r>
              <a:rPr lang="en-HK" sz="1600" dirty="0"/>
              <a:t>.</a:t>
            </a:r>
          </a:p>
          <a:p>
            <a:r>
              <a:rPr lang="en-HK" sz="1600" dirty="0"/>
              <a:t>Vivado requires </a:t>
            </a:r>
            <a:r>
              <a:rPr lang="en-HK" sz="1600" b="1" dirty="0"/>
              <a:t>40GB</a:t>
            </a:r>
            <a:r>
              <a:rPr lang="en-HK" sz="1600" dirty="0"/>
              <a:t> disk space.</a:t>
            </a:r>
          </a:p>
          <a:p>
            <a:r>
              <a:rPr lang="en-HK" sz="1600" dirty="0"/>
              <a:t>Please select to install </a:t>
            </a:r>
            <a:r>
              <a:rPr lang="en-HK" sz="1600" b="1" dirty="0"/>
              <a:t>“Vivado HL </a:t>
            </a:r>
            <a:r>
              <a:rPr lang="en-HK" sz="1600" b="1" dirty="0" err="1"/>
              <a:t>WebPACK</a:t>
            </a:r>
            <a:r>
              <a:rPr lang="en-HK" sz="1600" b="1" dirty="0"/>
              <a:t>”</a:t>
            </a:r>
            <a:r>
              <a:rPr lang="en-HK" sz="1600" dirty="0"/>
              <a:t> version. This is the free education version and only limits the device support.</a:t>
            </a:r>
          </a:p>
          <a:p>
            <a:r>
              <a:rPr lang="en-HK" sz="1600" dirty="0" err="1"/>
              <a:t>WebPACK</a:t>
            </a:r>
            <a:r>
              <a:rPr lang="en-HK" sz="1600" dirty="0"/>
              <a:t> supports the FPGA version we use in this class.</a:t>
            </a:r>
          </a:p>
        </p:txBody>
      </p:sp>
      <p:sp>
        <p:nvSpPr>
          <p:cNvPr id="5" name="Title 4">
            <a:extLst>
              <a:ext uri="{FF2B5EF4-FFF2-40B4-BE49-F238E27FC236}">
                <a16:creationId xmlns:a16="http://schemas.microsoft.com/office/drawing/2014/main" id="{2905B1E3-C191-4648-B2D8-05A2EF9114C3}"/>
              </a:ext>
            </a:extLst>
          </p:cNvPr>
          <p:cNvSpPr>
            <a:spLocks noGrp="1"/>
          </p:cNvSpPr>
          <p:nvPr>
            <p:ph type="title"/>
          </p:nvPr>
        </p:nvSpPr>
        <p:spPr/>
        <p:txBody>
          <a:bodyPr/>
          <a:lstStyle/>
          <a:p>
            <a:r>
              <a:rPr lang="en-US" dirty="0"/>
              <a:t>I. Vivado download and installation</a:t>
            </a:r>
            <a:endParaRPr lang="en-HK" dirty="0"/>
          </a:p>
        </p:txBody>
      </p:sp>
      <p:pic>
        <p:nvPicPr>
          <p:cNvPr id="8" name="Picture 7">
            <a:extLst>
              <a:ext uri="{FF2B5EF4-FFF2-40B4-BE49-F238E27FC236}">
                <a16:creationId xmlns:a16="http://schemas.microsoft.com/office/drawing/2014/main" id="{14C3F697-2833-401D-9103-1A529E3912BF}"/>
              </a:ext>
            </a:extLst>
          </p:cNvPr>
          <p:cNvPicPr>
            <a:picLocks noChangeAspect="1"/>
          </p:cNvPicPr>
          <p:nvPr/>
        </p:nvPicPr>
        <p:blipFill rotWithShape="1">
          <a:blip r:embed="rId3"/>
          <a:srcRect l="464" t="511" r="1"/>
          <a:stretch/>
        </p:blipFill>
        <p:spPr>
          <a:xfrm>
            <a:off x="838200" y="1333500"/>
            <a:ext cx="6124576" cy="4686300"/>
          </a:xfrm>
          <a:prstGeom prst="rect">
            <a:avLst/>
          </a:prstGeom>
        </p:spPr>
      </p:pic>
    </p:spTree>
    <p:extLst>
      <p:ext uri="{BB962C8B-B14F-4D97-AF65-F5344CB8AC3E}">
        <p14:creationId xmlns:p14="http://schemas.microsoft.com/office/powerpoint/2010/main" val="111522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8DD66F-0383-4C0E-BC85-2B52632B2AE1}"/>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Text Placeholder 3">
            <a:extLst>
              <a:ext uri="{FF2B5EF4-FFF2-40B4-BE49-F238E27FC236}">
                <a16:creationId xmlns:a16="http://schemas.microsoft.com/office/drawing/2014/main" id="{634B3C3B-702C-4537-B9BC-05D525DF20A2}"/>
              </a:ext>
            </a:extLst>
          </p:cNvPr>
          <p:cNvSpPr>
            <a:spLocks noGrp="1"/>
          </p:cNvSpPr>
          <p:nvPr>
            <p:ph type="body" sz="quarter" idx="13"/>
          </p:nvPr>
        </p:nvSpPr>
        <p:spPr>
          <a:xfrm>
            <a:off x="7067551" y="1143000"/>
            <a:ext cx="4413250" cy="4876800"/>
          </a:xfrm>
        </p:spPr>
        <p:txBody>
          <a:bodyPr/>
          <a:lstStyle/>
          <a:p>
            <a:r>
              <a:rPr lang="en-HK" sz="1600" dirty="0"/>
              <a:t>Make sure you check everything here</a:t>
            </a:r>
          </a:p>
          <a:p>
            <a:r>
              <a:rPr lang="en-HK" sz="1600" dirty="0"/>
              <a:t>The most important things are SDK, 7 Series Devices and Cable Drivers.</a:t>
            </a:r>
          </a:p>
          <a:p>
            <a:r>
              <a:rPr lang="en-HK" sz="1600" dirty="0"/>
              <a:t>Finish the installation normally.</a:t>
            </a:r>
          </a:p>
        </p:txBody>
      </p:sp>
      <p:sp>
        <p:nvSpPr>
          <p:cNvPr id="5" name="Title 4">
            <a:extLst>
              <a:ext uri="{FF2B5EF4-FFF2-40B4-BE49-F238E27FC236}">
                <a16:creationId xmlns:a16="http://schemas.microsoft.com/office/drawing/2014/main" id="{2905B1E3-C191-4648-B2D8-05A2EF9114C3}"/>
              </a:ext>
            </a:extLst>
          </p:cNvPr>
          <p:cNvSpPr>
            <a:spLocks noGrp="1"/>
          </p:cNvSpPr>
          <p:nvPr>
            <p:ph type="title"/>
          </p:nvPr>
        </p:nvSpPr>
        <p:spPr/>
        <p:txBody>
          <a:bodyPr/>
          <a:lstStyle/>
          <a:p>
            <a:r>
              <a:rPr lang="en-US" dirty="0"/>
              <a:t>I. Vivado download and installation</a:t>
            </a:r>
            <a:endParaRPr lang="en-HK" dirty="0"/>
          </a:p>
        </p:txBody>
      </p:sp>
      <p:pic>
        <p:nvPicPr>
          <p:cNvPr id="6" name="Picture 5">
            <a:extLst>
              <a:ext uri="{FF2B5EF4-FFF2-40B4-BE49-F238E27FC236}">
                <a16:creationId xmlns:a16="http://schemas.microsoft.com/office/drawing/2014/main" id="{5C63E3EF-F07E-4843-A389-8C15BA939C13}"/>
              </a:ext>
            </a:extLst>
          </p:cNvPr>
          <p:cNvPicPr>
            <a:picLocks noChangeAspect="1"/>
          </p:cNvPicPr>
          <p:nvPr/>
        </p:nvPicPr>
        <p:blipFill>
          <a:blip r:embed="rId2"/>
          <a:stretch>
            <a:fillRect/>
          </a:stretch>
        </p:blipFill>
        <p:spPr>
          <a:xfrm>
            <a:off x="838200" y="1282700"/>
            <a:ext cx="6164620" cy="4737099"/>
          </a:xfrm>
          <a:prstGeom prst="rect">
            <a:avLst/>
          </a:prstGeom>
        </p:spPr>
      </p:pic>
    </p:spTree>
    <p:extLst>
      <p:ext uri="{BB962C8B-B14F-4D97-AF65-F5344CB8AC3E}">
        <p14:creationId xmlns:p14="http://schemas.microsoft.com/office/powerpoint/2010/main" val="93538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a:xfrm>
            <a:off x="1951037" y="3109119"/>
            <a:ext cx="8289925" cy="639762"/>
          </a:xfrm>
        </p:spPr>
        <p:txBody>
          <a:bodyPr/>
          <a:lstStyle/>
          <a:p>
            <a:pPr algn="ctr"/>
            <a:r>
              <a:rPr lang="en-US" dirty="0"/>
              <a:t>II. Create an Vivado Project</a:t>
            </a:r>
            <a:endParaRPr lang="en-HK" dirty="0"/>
          </a:p>
        </p:txBody>
      </p:sp>
    </p:spTree>
    <p:extLst>
      <p:ext uri="{BB962C8B-B14F-4D97-AF65-F5344CB8AC3E}">
        <p14:creationId xmlns:p14="http://schemas.microsoft.com/office/powerpoint/2010/main" val="315255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3774A3-E30C-4FB5-A19D-68D9B71F434B}"/>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4" name="Text Placeholder 3">
            <a:extLst>
              <a:ext uri="{FF2B5EF4-FFF2-40B4-BE49-F238E27FC236}">
                <a16:creationId xmlns:a16="http://schemas.microsoft.com/office/drawing/2014/main" id="{516A178F-B187-4569-B9B8-83615BC50E83}"/>
              </a:ext>
            </a:extLst>
          </p:cNvPr>
          <p:cNvSpPr>
            <a:spLocks noGrp="1"/>
          </p:cNvSpPr>
          <p:nvPr>
            <p:ph type="body" sz="quarter" idx="13"/>
          </p:nvPr>
        </p:nvSpPr>
        <p:spPr/>
        <p:txBody>
          <a:bodyPr/>
          <a:lstStyle/>
          <a:p>
            <a:r>
              <a:rPr lang="en-HK" sz="1600" dirty="0"/>
              <a:t>You could find a lot of video tutorials on </a:t>
            </a:r>
            <a:r>
              <a:rPr lang="en-HK" sz="1600" dirty="0" err="1"/>
              <a:t>Youtube</a:t>
            </a:r>
            <a:r>
              <a:rPr lang="en-HK" sz="1600" dirty="0"/>
              <a:t>, e.g. </a:t>
            </a:r>
            <a:r>
              <a:rPr lang="en-HK" sz="1600" dirty="0">
                <a:hlinkClick r:id="rId2"/>
              </a:rPr>
              <a:t>this video</a:t>
            </a:r>
            <a:r>
              <a:rPr lang="en-HK" sz="1600" dirty="0"/>
              <a:t>. The major steps are summarized as below.</a:t>
            </a:r>
          </a:p>
          <a:p>
            <a:r>
              <a:rPr lang="en-HK" sz="1600" dirty="0"/>
              <a:t>Click here to create a new project</a:t>
            </a:r>
            <a:br>
              <a:rPr lang="en-HK" sz="1600" dirty="0"/>
            </a:br>
            <a:endParaRPr lang="en-HK" sz="1600" dirty="0"/>
          </a:p>
        </p:txBody>
      </p:sp>
      <p:sp>
        <p:nvSpPr>
          <p:cNvPr id="5" name="Title 4">
            <a:extLst>
              <a:ext uri="{FF2B5EF4-FFF2-40B4-BE49-F238E27FC236}">
                <a16:creationId xmlns:a16="http://schemas.microsoft.com/office/drawing/2014/main" id="{A8B95B35-EE74-4884-85FE-FF1394872EC1}"/>
              </a:ext>
            </a:extLst>
          </p:cNvPr>
          <p:cNvSpPr>
            <a:spLocks noGrp="1"/>
          </p:cNvSpPr>
          <p:nvPr>
            <p:ph type="title"/>
          </p:nvPr>
        </p:nvSpPr>
        <p:spPr/>
        <p:txBody>
          <a:bodyPr/>
          <a:lstStyle/>
          <a:p>
            <a:r>
              <a:rPr lang="en-US" dirty="0"/>
              <a:t>II. Create an Vivado Project</a:t>
            </a:r>
            <a:endParaRPr lang="en-HK" dirty="0"/>
          </a:p>
        </p:txBody>
      </p:sp>
      <p:pic>
        <p:nvPicPr>
          <p:cNvPr id="7" name="Picture 6">
            <a:extLst>
              <a:ext uri="{FF2B5EF4-FFF2-40B4-BE49-F238E27FC236}">
                <a16:creationId xmlns:a16="http://schemas.microsoft.com/office/drawing/2014/main" id="{34AC0304-2C63-45CD-92C0-E648BBA2BD84}"/>
              </a:ext>
            </a:extLst>
          </p:cNvPr>
          <p:cNvPicPr>
            <a:picLocks noChangeAspect="1"/>
          </p:cNvPicPr>
          <p:nvPr/>
        </p:nvPicPr>
        <p:blipFill>
          <a:blip r:embed="rId3"/>
          <a:stretch>
            <a:fillRect/>
          </a:stretch>
        </p:blipFill>
        <p:spPr>
          <a:xfrm>
            <a:off x="2778416" y="2016743"/>
            <a:ext cx="5535074" cy="4151305"/>
          </a:xfrm>
          <a:prstGeom prst="rect">
            <a:avLst/>
          </a:prstGeom>
        </p:spPr>
      </p:pic>
    </p:spTree>
    <p:extLst>
      <p:ext uri="{BB962C8B-B14F-4D97-AF65-F5344CB8AC3E}">
        <p14:creationId xmlns:p14="http://schemas.microsoft.com/office/powerpoint/2010/main" val="3271371500"/>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98A5FB39-08F2-471E-8DF2-AC2E5861D53D}" vid="{24749AA1-DA8E-48F7-9311-2A27802DF3B0}"/>
    </a:ext>
  </a:extLst>
</a:theme>
</file>

<file path=docProps/app.xml><?xml version="1.0" encoding="utf-8"?>
<Properties xmlns="http://schemas.openxmlformats.org/officeDocument/2006/extended-properties" xmlns:vt="http://schemas.openxmlformats.org/officeDocument/2006/docPropsVTypes">
  <Template>Theme_ust</Template>
  <TotalTime>1247</TotalTime>
  <Words>1720</Words>
  <Application>Microsoft Office PowerPoint</Application>
  <PresentationFormat>Widescreen</PresentationFormat>
  <Paragraphs>154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Verdana</vt:lpstr>
      <vt:lpstr>Wingdings</vt:lpstr>
      <vt:lpstr>Theme1</vt:lpstr>
      <vt:lpstr>Vivado Tutorial 1 – Behavior Simulation</vt:lpstr>
      <vt:lpstr>Preface</vt:lpstr>
      <vt:lpstr>Bookmarks</vt:lpstr>
      <vt:lpstr>I. Vivado download and installation </vt:lpstr>
      <vt:lpstr>I. Vivado download and installation </vt:lpstr>
      <vt:lpstr>I. Vivado download and installation</vt:lpstr>
      <vt:lpstr>I. Vivado download and installation</vt:lpstr>
      <vt:lpstr>II. Create an Vivado Project</vt:lpstr>
      <vt:lpstr>II. Create an Vivado Project</vt:lpstr>
      <vt:lpstr>II. Create an Vivado Project</vt:lpstr>
      <vt:lpstr>II. Create an Vivado Project</vt:lpstr>
      <vt:lpstr>II. Create an Vivado Project</vt:lpstr>
      <vt:lpstr>II. Create an Vivado Project</vt:lpstr>
      <vt:lpstr>II. Create an Vivado Project</vt:lpstr>
      <vt:lpstr>II. Create an Vivado Project</vt:lpstr>
      <vt:lpstr>II. Create an Vivado Project</vt:lpstr>
      <vt:lpstr>II. Create an Vivado Project</vt:lpstr>
      <vt:lpstr>II. Create an Vivado Project</vt:lpstr>
      <vt:lpstr>II. Create an Vivado Project</vt:lpstr>
      <vt:lpstr>III. Circuit Behavior Simulation</vt:lpstr>
      <vt:lpstr>III. Circuit Behavior Simulation</vt:lpstr>
      <vt:lpstr>III. Circuit Behavior Simulation</vt:lpstr>
      <vt:lpstr>III. Circuit Behavior Simulation</vt:lpstr>
      <vt:lpstr>III. Circuit Behavior Simulation</vt:lpstr>
      <vt:lpstr>III. Circuit Behavior Simulation</vt:lpstr>
      <vt:lpstr>III. Circuit Behavior Simulation</vt:lpstr>
      <vt:lpstr>IV. View Block Diagram</vt:lpstr>
      <vt:lpstr>IV. View Block Diagram</vt:lpstr>
      <vt:lpstr>IV. View Block Diagram</vt:lpstr>
      <vt:lpstr>IV. View Block Diagram</vt:lpstr>
      <vt:lpstr>IV. View Block Diagram</vt:lpstr>
      <vt:lpstr>Thank you</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 Xiaodong</dc:creator>
  <cp:lastModifiedBy>Jingbo JIANG</cp:lastModifiedBy>
  <cp:revision>90</cp:revision>
  <dcterms:created xsi:type="dcterms:W3CDTF">2015-10-20T15:11:31Z</dcterms:created>
  <dcterms:modified xsi:type="dcterms:W3CDTF">2019-09-19T10:00:17Z</dcterms:modified>
</cp:coreProperties>
</file>