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3" r:id="rId3"/>
    <p:sldId id="257" r:id="rId4"/>
    <p:sldId id="293" r:id="rId5"/>
    <p:sldId id="298" r:id="rId6"/>
    <p:sldId id="299" r:id="rId7"/>
    <p:sldId id="301" r:id="rId8"/>
    <p:sldId id="302" r:id="rId9"/>
    <p:sldId id="300" r:id="rId10"/>
    <p:sldId id="258" r:id="rId11"/>
    <p:sldId id="294" r:id="rId12"/>
    <p:sldId id="259" r:id="rId13"/>
    <p:sldId id="303" r:id="rId14"/>
    <p:sldId id="295" r:id="rId15"/>
    <p:sldId id="286"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1" autoAdjust="0"/>
    <p:restoredTop sz="94660"/>
  </p:normalViewPr>
  <p:slideViewPr>
    <p:cSldViewPr snapToGrid="0">
      <p:cViewPr varScale="1">
        <p:scale>
          <a:sx n="114" d="100"/>
          <a:sy n="114" d="100"/>
        </p:scale>
        <p:origin x="636" y="10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76128" y="2642765"/>
            <a:ext cx="10363200" cy="829790"/>
          </a:xfrm>
          <a:prstGeom prst="rect">
            <a:avLst/>
          </a:prstGeom>
        </p:spPr>
        <p:txBody>
          <a:bodyPr/>
          <a:lstStyle>
            <a:lvl1pPr algn="ctr">
              <a:defRPr sz="4400" b="0">
                <a:solidFill>
                  <a:schemeClr val="tx1">
                    <a:lumMod val="95000"/>
                    <a:lumOff val="5000"/>
                  </a:schemeClr>
                </a:solidFill>
                <a:latin typeface="Arial" pitchFamily="34" charset="0"/>
                <a:cs typeface="Arial" pitchFamily="34" charset="0"/>
              </a:defRPr>
            </a:lvl1pPr>
          </a:lstStyle>
          <a:p>
            <a:r>
              <a:rPr lang="en-US" dirty="0"/>
              <a:t>Click To Edit Master Title Style</a:t>
            </a:r>
          </a:p>
        </p:txBody>
      </p:sp>
      <p:sp>
        <p:nvSpPr>
          <p:cNvPr id="15" name="Text Placeholder 14"/>
          <p:cNvSpPr>
            <a:spLocks noGrp="1"/>
          </p:cNvSpPr>
          <p:nvPr>
            <p:ph type="body" sz="quarter" idx="13"/>
          </p:nvPr>
        </p:nvSpPr>
        <p:spPr>
          <a:xfrm>
            <a:off x="2443219" y="3727834"/>
            <a:ext cx="6705600" cy="533400"/>
          </a:xfrm>
          <a:prstGeom prst="rect">
            <a:avLst/>
          </a:prstGeom>
        </p:spPr>
        <p:txBody>
          <a:bodyPr anchor="ctr">
            <a:normAutofit/>
          </a:bodyPr>
          <a:lstStyle>
            <a:lvl1pPr marL="0" indent="0" algn="ctr">
              <a:buNone/>
              <a:defRPr sz="2400">
                <a:solidFill>
                  <a:schemeClr val="tx1"/>
                </a:solidFill>
              </a:defRPr>
            </a:lvl1pPr>
          </a:lstStyle>
          <a:p>
            <a:pPr lvl="0"/>
            <a:r>
              <a:rPr lang="en-US" dirty="0"/>
              <a:t>Click to edit Master text styles</a:t>
            </a:r>
          </a:p>
        </p:txBody>
      </p:sp>
      <p:sp>
        <p:nvSpPr>
          <p:cNvPr id="14" name="TextBox 13"/>
          <p:cNvSpPr txBox="1"/>
          <p:nvPr/>
        </p:nvSpPr>
        <p:spPr>
          <a:xfrm>
            <a:off x="120221" y="12412"/>
            <a:ext cx="7601379" cy="292388"/>
          </a:xfrm>
          <a:prstGeom prst="rect">
            <a:avLst/>
          </a:prstGeom>
          <a:noFill/>
        </p:spPr>
        <p:txBody>
          <a:bodyPr wrap="square" rtlCol="0">
            <a:spAutoFit/>
          </a:bodyPr>
          <a:lstStyle/>
          <a:p>
            <a:r>
              <a:rPr lang="en-US" sz="1300" dirty="0">
                <a:solidFill>
                  <a:schemeClr val="bg1"/>
                </a:solidFill>
                <a:latin typeface="Arial" pitchFamily="34" charset="0"/>
                <a:cs typeface="Arial" pitchFamily="34" charset="0"/>
              </a:rPr>
              <a:t>THE HONG</a:t>
            </a:r>
            <a:r>
              <a:rPr lang="en-US" sz="1300" baseline="0" dirty="0">
                <a:solidFill>
                  <a:schemeClr val="bg1"/>
                </a:solidFill>
                <a:latin typeface="Arial" pitchFamily="34" charset="0"/>
                <a:cs typeface="Arial" pitchFamily="34" charset="0"/>
              </a:rPr>
              <a:t> KONG UNIVERSITY OF SCIENCE AND TECHNOLOGY</a:t>
            </a:r>
            <a:endParaRPr lang="en-US" sz="1300" dirty="0">
              <a:solidFill>
                <a:schemeClr val="bg1"/>
              </a:solidFill>
              <a:latin typeface="Arial" pitchFamily="34" charset="0"/>
              <a:cs typeface="Arial" pitchFamily="34" charset="0"/>
            </a:endParaRPr>
          </a:p>
        </p:txBody>
      </p:sp>
      <p:sp>
        <p:nvSpPr>
          <p:cNvPr id="57" name="Rectangle 2"/>
          <p:cNvSpPr>
            <a:spLocks noChangeArrowheads="1"/>
          </p:cNvSpPr>
          <p:nvPr/>
        </p:nvSpPr>
        <p:spPr bwMode="auto">
          <a:xfrm>
            <a:off x="0" y="1508763"/>
            <a:ext cx="12192000" cy="235083"/>
          </a:xfrm>
          <a:prstGeom prst="rect">
            <a:avLst/>
          </a:prstGeom>
          <a:solidFill>
            <a:schemeClr val="bg1"/>
          </a:solidFill>
          <a:ln w="9525">
            <a:noFill/>
            <a:miter lim="800000"/>
            <a:headEnd/>
            <a:tailEnd/>
          </a:ln>
          <a:effectLst/>
        </p:spPr>
        <p:txBody>
          <a:bodyPr wrap="none" anchor="ctr"/>
          <a:lstStyle/>
          <a:p>
            <a:pPr>
              <a:defRPr/>
            </a:pPr>
            <a:endParaRPr lang="zh-CN" altLang="en-US" sz="2400">
              <a:solidFill>
                <a:schemeClr val="bg1"/>
              </a:solidFill>
            </a:endParaRPr>
          </a:p>
        </p:txBody>
      </p:sp>
      <p:sp>
        <p:nvSpPr>
          <p:cNvPr id="13" name="TextBox 12"/>
          <p:cNvSpPr txBox="1"/>
          <p:nvPr/>
        </p:nvSpPr>
        <p:spPr>
          <a:xfrm>
            <a:off x="120221" y="12412"/>
            <a:ext cx="7601379" cy="292388"/>
          </a:xfrm>
          <a:prstGeom prst="rect">
            <a:avLst/>
          </a:prstGeom>
          <a:noFill/>
        </p:spPr>
        <p:txBody>
          <a:bodyPr wrap="square" rtlCol="0">
            <a:spAutoFit/>
          </a:bodyPr>
          <a:lstStyle/>
          <a:p>
            <a:r>
              <a:rPr lang="en-US" sz="1300" dirty="0">
                <a:solidFill>
                  <a:schemeClr val="bg1"/>
                </a:solidFill>
                <a:latin typeface="Arial" pitchFamily="34" charset="0"/>
                <a:cs typeface="Arial" pitchFamily="34" charset="0"/>
              </a:rPr>
              <a:t>THE HONG</a:t>
            </a:r>
            <a:r>
              <a:rPr lang="en-US" sz="1300" baseline="0" dirty="0">
                <a:solidFill>
                  <a:schemeClr val="bg1"/>
                </a:solidFill>
                <a:latin typeface="Arial" pitchFamily="34" charset="0"/>
                <a:cs typeface="Arial" pitchFamily="34" charset="0"/>
              </a:rPr>
              <a:t> KONG UNIVERSITY OF SCIECE AND TECHNOLOGY</a:t>
            </a:r>
            <a:endParaRPr lang="en-US" sz="1300" dirty="0">
              <a:solidFill>
                <a:schemeClr val="bg1"/>
              </a:solidFill>
              <a:latin typeface="Arial" pitchFamily="34" charset="0"/>
              <a:cs typeface="Arial" pitchFamily="34" charset="0"/>
            </a:endParaRPr>
          </a:p>
        </p:txBody>
      </p:sp>
      <p:sp>
        <p:nvSpPr>
          <p:cNvPr id="3" name="Date Placeholder 2"/>
          <p:cNvSpPr>
            <a:spLocks noGrp="1"/>
          </p:cNvSpPr>
          <p:nvPr>
            <p:ph type="dt" sz="half" idx="14"/>
          </p:nvPr>
        </p:nvSpPr>
        <p:spPr/>
        <p:txBody>
          <a:bodyPr/>
          <a:lstStyle/>
          <a:p>
            <a:pPr>
              <a:defRPr/>
            </a:pPr>
            <a:r>
              <a:rPr lang="en-US" altLang="en-US"/>
              <a:t>Sheldon</a:t>
            </a:r>
            <a:endParaRPr lang="en-US" altLang="en-US" dirty="0"/>
          </a:p>
        </p:txBody>
      </p:sp>
      <p:sp>
        <p:nvSpPr>
          <p:cNvPr id="4" name="Slide Number Placeholder 3"/>
          <p:cNvSpPr>
            <a:spLocks noGrp="1"/>
          </p:cNvSpPr>
          <p:nvPr>
            <p:ph type="sldNum" sz="quarter" idx="15"/>
          </p:nvPr>
        </p:nvSpPr>
        <p:spPr/>
        <p:txBody>
          <a:bodyPr/>
          <a:lstStyle/>
          <a:p>
            <a:pPr>
              <a:defRPr/>
            </a:pPr>
            <a:fld id="{AC18314C-9D51-484D-B921-0A091044D490}" type="slidenum">
              <a:rPr lang="en-US" altLang="en-US" smtClean="0"/>
              <a:pPr>
                <a:defRPr/>
              </a:pPr>
              <a:t>‹#›</a:t>
            </a:fld>
            <a:endParaRPr lang="en-US" altLang="en-US" dirty="0"/>
          </a:p>
        </p:txBody>
      </p:sp>
      <p:sp>
        <p:nvSpPr>
          <p:cNvPr id="9" name="Line 5"/>
          <p:cNvSpPr>
            <a:spLocks noChangeShapeType="1"/>
          </p:cNvSpPr>
          <p:nvPr/>
        </p:nvSpPr>
        <p:spPr bwMode="auto">
          <a:xfrm flipV="1">
            <a:off x="812800" y="6172200"/>
            <a:ext cx="10566400" cy="0"/>
          </a:xfrm>
          <a:prstGeom prst="line">
            <a:avLst/>
          </a:prstGeom>
          <a:noFill/>
          <a:ln w="3175">
            <a:solidFill>
              <a:srgbClr val="0070C0"/>
            </a:solidFill>
            <a:round/>
            <a:headEnd/>
            <a:tailEnd/>
          </a:ln>
          <a:extLst>
            <a:ext uri="{909E8E84-426E-40DD-AFC4-6F175D3DCCD1}">
              <a14:hiddenFill xmlns:a14="http://schemas.microsoft.com/office/drawing/2010/main">
                <a:noFill/>
              </a14:hiddenFill>
            </a:ext>
          </a:extLst>
        </p:spPr>
        <p:txBody>
          <a:bodyPr/>
          <a:lstStyle/>
          <a:p>
            <a:endParaRPr lang="en-US" sz="1800" dirty="0">
              <a:latin typeface="Verdana" pitchFamily="34" charset="0"/>
              <a:ea typeface="Verdana" pitchFamily="34" charset="0"/>
              <a:cs typeface="Verdana"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39995" y="5003800"/>
            <a:ext cx="712048" cy="109537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143003"/>
            <a:ext cx="10972800" cy="4983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514600"/>
            <a:ext cx="10363200" cy="829790"/>
          </a:xfrm>
          <a:prstGeom prst="rect">
            <a:avLst/>
          </a:prstGeom>
        </p:spPr>
        <p:txBody>
          <a:bodyPr/>
          <a:lstStyle>
            <a:lvl1pPr>
              <a:defRPr sz="2800" b="0">
                <a:solidFill>
                  <a:schemeClr val="tx1">
                    <a:lumMod val="95000"/>
                    <a:lumOff val="5000"/>
                  </a:schemeClr>
                </a:solidFill>
                <a:latin typeface="Arial" pitchFamily="34" charset="0"/>
                <a:cs typeface="Arial" pitchFamily="34" charset="0"/>
              </a:defRPr>
            </a:lvl1pPr>
          </a:lstStyle>
          <a:p>
            <a:r>
              <a:rPr lang="en-US" dirty="0"/>
              <a:t>Click To Edit Master Title Style</a:t>
            </a:r>
          </a:p>
        </p:txBody>
      </p:sp>
      <p:sp>
        <p:nvSpPr>
          <p:cNvPr id="15" name="Text Placeholder 14"/>
          <p:cNvSpPr>
            <a:spLocks noGrp="1"/>
          </p:cNvSpPr>
          <p:nvPr>
            <p:ph type="body" sz="quarter" idx="13"/>
          </p:nvPr>
        </p:nvSpPr>
        <p:spPr>
          <a:xfrm>
            <a:off x="914400" y="3962400"/>
            <a:ext cx="6705600" cy="533400"/>
          </a:xfrm>
          <a:prstGeom prst="rect">
            <a:avLst/>
          </a:prstGeom>
        </p:spPr>
        <p:txBody>
          <a:bodyPr anchor="ctr">
            <a:normAutofit/>
          </a:bodyPr>
          <a:lstStyle>
            <a:lvl1pPr marL="0" indent="0">
              <a:buNone/>
              <a:defRPr sz="1800">
                <a:solidFill>
                  <a:schemeClr val="tx1"/>
                </a:solidFill>
              </a:defRPr>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609600" y="6356353"/>
            <a:ext cx="2844800" cy="365125"/>
          </a:xfrm>
          <a:prstGeom prst="rect">
            <a:avLst/>
          </a:prstGeom>
        </p:spPr>
        <p:txBody>
          <a:bodyPr/>
          <a:lstStyle>
            <a:lvl1pPr>
              <a:defRPr/>
            </a:lvl1pPr>
          </a:lstStyle>
          <a:p>
            <a:r>
              <a:rPr lang="en-US" dirty="0"/>
              <a:t>Sheldon</a:t>
            </a:r>
          </a:p>
        </p:txBody>
      </p:sp>
      <p:sp>
        <p:nvSpPr>
          <p:cNvPr id="12" name="Slide Number Placeholder 11"/>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
        <p:nvSpPr>
          <p:cNvPr id="5" name="Text Placeholder 4"/>
          <p:cNvSpPr>
            <a:spLocks noGrp="1"/>
          </p:cNvSpPr>
          <p:nvPr>
            <p:ph type="body" sz="quarter" idx="13" hasCustomPrompt="1"/>
          </p:nvPr>
        </p:nvSpPr>
        <p:spPr>
          <a:xfrm>
            <a:off x="711200" y="1143000"/>
            <a:ext cx="10769600" cy="4876800"/>
          </a:xfrm>
          <a:prstGeom prst="rect">
            <a:avLst/>
          </a:prstGeom>
          <a:effectLst/>
        </p:spPr>
        <p:txBody>
          <a:bodyPr/>
          <a:lstStyle>
            <a:lvl1pPr marL="342900" indent="-342900">
              <a:buClr>
                <a:srgbClr val="0070C0"/>
              </a:buClr>
              <a:buFont typeface="Wingdings" pitchFamily="2" charset="2"/>
              <a:buChar char=""/>
              <a:defRPr sz="2000">
                <a:latin typeface="Verdana" pitchFamily="34" charset="0"/>
                <a:ea typeface="Verdana" pitchFamily="34" charset="0"/>
                <a:cs typeface="Verdana" pitchFamily="34" charset="0"/>
              </a:defRPr>
            </a:lvl1pPr>
            <a:lvl2pPr marL="742950" indent="-285750">
              <a:buClr>
                <a:srgbClr val="0070C0"/>
              </a:buClr>
              <a:buFont typeface="Wingdings" pitchFamily="2" charset="2"/>
              <a:buChar char=""/>
              <a:defRPr sz="1800">
                <a:latin typeface="Verdana" pitchFamily="34" charset="0"/>
                <a:ea typeface="Verdana" pitchFamily="34" charset="0"/>
                <a:cs typeface="Verdana" pitchFamily="34" charset="0"/>
              </a:defRPr>
            </a:lvl2pPr>
            <a:lvl3pPr marL="1143000" indent="-228600">
              <a:buClr>
                <a:srgbClr val="0070C0"/>
              </a:buClr>
              <a:buFont typeface="Wingdings" pitchFamily="2" charset="2"/>
              <a:buChar char=""/>
              <a:defRPr sz="1600">
                <a:latin typeface="Verdana" pitchFamily="34" charset="0"/>
                <a:ea typeface="Verdana" pitchFamily="34" charset="0"/>
                <a:cs typeface="Verdana" pitchFamily="34" charset="0"/>
              </a:defRPr>
            </a:lvl3pPr>
            <a:lvl4pPr marL="1600200" indent="-228600">
              <a:buClr>
                <a:srgbClr val="0070C0"/>
              </a:buClr>
              <a:buFont typeface="Wingdings" pitchFamily="2" charset="2"/>
              <a:buChar char=""/>
              <a:defRPr sz="1400">
                <a:latin typeface="Verdana" pitchFamily="34" charset="0"/>
                <a:ea typeface="Verdana" pitchFamily="34" charset="0"/>
                <a:cs typeface="Verdana" pitchFamily="34" charset="0"/>
              </a:defRPr>
            </a:lvl4pPr>
            <a:lvl5pPr marL="2057400" indent="-228600">
              <a:buClr>
                <a:srgbClr val="0070C0"/>
              </a:buClr>
              <a:buFont typeface="Wingdings" pitchFamily="2" charset="2"/>
              <a:buChar char="§"/>
              <a:defRPr sz="1200">
                <a:latin typeface="Verdana" pitchFamily="34" charset="0"/>
                <a:ea typeface="Verdana" pitchFamily="34" charset="0"/>
                <a:cs typeface="Verdana" pitchFamily="34" charset="0"/>
              </a:defRPr>
            </a:lvl5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8" name="Title 17"/>
          <p:cNvSpPr>
            <a:spLocks noGrp="1"/>
          </p:cNvSpPr>
          <p:nvPr>
            <p:ph type="title"/>
          </p:nvPr>
        </p:nvSpPr>
        <p:spPr>
          <a:xfrm>
            <a:off x="711200" y="274638"/>
            <a:ext cx="10871200" cy="639762"/>
          </a:xfrm>
          <a:prstGeom prst="rect">
            <a:avLst/>
          </a:prstGeom>
        </p:spPr>
        <p:txBody>
          <a:bodyPr/>
          <a:lstStyle>
            <a:lvl1pPr>
              <a:defRPr sz="3400">
                <a:solidFill>
                  <a:schemeClr val="tx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2"/>
          </p:nvPr>
        </p:nvSpPr>
        <p:spPr/>
        <p:txBody>
          <a:bodyPr/>
          <a:lstStyle/>
          <a:p>
            <a:pPr>
              <a:defRPr/>
            </a:pPr>
            <a:fld id="{AC18314C-9D51-484D-B921-0A091044D490}" type="slidenum">
              <a:rPr lang="en-US" altLang="en-US" smtClean="0"/>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3"/>
            <a:ext cx="2844800" cy="365125"/>
          </a:xfrm>
          <a:prstGeom prst="rect">
            <a:avLst/>
          </a:prstGeom>
        </p:spPr>
        <p:txBody>
          <a:bodyPr/>
          <a:lstStyle>
            <a:lvl1pPr>
              <a:defRPr/>
            </a:lvl1pPr>
          </a:lstStyle>
          <a:p>
            <a:r>
              <a:rPr lang="en-US" dirty="0"/>
              <a:t>Sheldon</a:t>
            </a:r>
          </a:p>
        </p:txBody>
      </p:sp>
      <p:sp>
        <p:nvSpPr>
          <p:cNvPr id="9" name="Slide Number Placeholder 8"/>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5" name="Slide Number Placeholder 4"/>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4" name="Slide Number Placeholder 3"/>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AutoShape 4"/>
          <p:cNvSpPr>
            <a:spLocks noChangeArrowheads="1"/>
          </p:cNvSpPr>
          <p:nvPr/>
        </p:nvSpPr>
        <p:spPr bwMode="auto">
          <a:xfrm>
            <a:off x="812801" y="989014"/>
            <a:ext cx="10610851" cy="77786"/>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en-US" sz="1800" dirty="0">
              <a:latin typeface="Verdana" pitchFamily="34" charset="0"/>
              <a:ea typeface="Verdana" pitchFamily="34" charset="0"/>
              <a:cs typeface="Verdana" pitchFamily="34" charset="0"/>
            </a:endParaRPr>
          </a:p>
        </p:txBody>
      </p:sp>
      <p:sp>
        <p:nvSpPr>
          <p:cNvPr id="17"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Verdana" pitchFamily="34" charset="0"/>
                <a:cs typeface="Verdana" pitchFamily="34" charset="0"/>
              </a:defRPr>
            </a:lvl1pPr>
          </a:lstStyle>
          <a:p>
            <a:pPr>
              <a:defRPr/>
            </a:pPr>
            <a:r>
              <a:rPr lang="en-US" altLang="en-US" dirty="0"/>
              <a:t>Sheldon</a:t>
            </a:r>
          </a:p>
        </p:txBody>
      </p:sp>
      <p:sp>
        <p:nvSpPr>
          <p:cNvPr id="18"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ea typeface="Verdana" pitchFamily="34" charset="0"/>
                <a:cs typeface="Verdana" pitchFamily="34" charset="0"/>
              </a:defRPr>
            </a:lvl1pPr>
          </a:lstStyle>
          <a:p>
            <a:pPr>
              <a:defRPr/>
            </a:pPr>
            <a:fld id="{AC18314C-9D51-484D-B921-0A091044D490}" type="slidenum">
              <a:rPr lang="en-US" altLang="en-US" smtClean="0"/>
              <a:pPr>
                <a:defRPr/>
              </a:pPr>
              <a:t>‹#›</a:t>
            </a:fld>
            <a:endParaRPr lang="en-US" altLang="en-US" dirty="0"/>
          </a:p>
        </p:txBody>
      </p:sp>
      <p:pic>
        <p:nvPicPr>
          <p:cNvPr id="24" name="Picture 3"/>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19823"/>
          <a:stretch/>
        </p:blipFill>
        <p:spPr bwMode="auto">
          <a:xfrm>
            <a:off x="9429749" y="276579"/>
            <a:ext cx="1870429" cy="63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Line 5"/>
          <p:cNvSpPr>
            <a:spLocks noChangeShapeType="1"/>
          </p:cNvSpPr>
          <p:nvPr/>
        </p:nvSpPr>
        <p:spPr bwMode="auto">
          <a:xfrm flipV="1">
            <a:off x="812800" y="6172200"/>
            <a:ext cx="10566400" cy="0"/>
          </a:xfrm>
          <a:prstGeom prst="line">
            <a:avLst/>
          </a:prstGeom>
          <a:noFill/>
          <a:ln w="3175">
            <a:solidFill>
              <a:srgbClr val="0070C0"/>
            </a:solidFill>
            <a:round/>
            <a:headEnd/>
            <a:tailEnd/>
          </a:ln>
          <a:extLst>
            <a:ext uri="{909E8E84-426E-40DD-AFC4-6F175D3DCCD1}">
              <a14:hiddenFill xmlns:a14="http://schemas.microsoft.com/office/drawing/2010/main">
                <a:noFill/>
              </a14:hiddenFill>
            </a:ext>
          </a:extLst>
        </p:spPr>
        <p:txBody>
          <a:bodyPr/>
          <a:lstStyle/>
          <a:p>
            <a:endParaRPr lang="en-US" sz="1800" dirty="0">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p:txStyles>
    <p:titleStyle>
      <a:lvl1pPr algn="l" defTabSz="914400" rtl="0" eaLnBrk="1" latinLnBrk="0" hangingPunct="1">
        <a:spcBef>
          <a:spcPct val="0"/>
        </a:spcBef>
        <a:buNone/>
        <a:defRPr sz="3200"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harlesjiangxm/ISDN4400"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xilinx.com/support/documentation/sw_manuals/xilinx2018_3/ug949-vivado-design-methodology.pdf" TargetMode="External"/><Relationship Id="rId2" Type="http://schemas.openxmlformats.org/officeDocument/2006/relationships/hyperlink" Target="https://www.xilinx.com/support/documentation-navigation/design-hub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harlesjiangxm/ISDN44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955260"/>
            <a:ext cx="10566400" cy="1517295"/>
          </a:xfrm>
        </p:spPr>
        <p:txBody>
          <a:bodyPr/>
          <a:lstStyle/>
          <a:p>
            <a:r>
              <a:rPr lang="en-US" dirty="0" err="1"/>
              <a:t>Vivado</a:t>
            </a:r>
            <a:r>
              <a:rPr lang="en-US" dirty="0"/>
              <a:t> Tutorial 2 – Synthesis, Implementation and Running on Board</a:t>
            </a:r>
          </a:p>
        </p:txBody>
      </p:sp>
      <p:sp>
        <p:nvSpPr>
          <p:cNvPr id="3" name="Text Placeholder 2"/>
          <p:cNvSpPr>
            <a:spLocks noGrp="1"/>
          </p:cNvSpPr>
          <p:nvPr>
            <p:ph type="body" sz="quarter" idx="13"/>
          </p:nvPr>
        </p:nvSpPr>
        <p:spPr>
          <a:xfrm>
            <a:off x="3622975" y="3702197"/>
            <a:ext cx="5029200" cy="533400"/>
          </a:xfrm>
        </p:spPr>
        <p:txBody>
          <a:bodyPr/>
          <a:lstStyle/>
          <a:p>
            <a:r>
              <a:rPr lang="en-US" dirty="0"/>
              <a:t>ISDN 4400</a:t>
            </a:r>
          </a:p>
        </p:txBody>
      </p:sp>
      <p:sp>
        <p:nvSpPr>
          <p:cNvPr id="5" name="Slide Number Placeholder 4"/>
          <p:cNvSpPr>
            <a:spLocks noGrp="1"/>
          </p:cNvSpPr>
          <p:nvPr>
            <p:ph type="sldNum" sz="quarter" idx="15"/>
          </p:nvPr>
        </p:nvSpPr>
        <p:spPr/>
        <p:txBody>
          <a:bodyPr/>
          <a:lstStyle/>
          <a:p>
            <a:pPr>
              <a:defRPr/>
            </a:pPr>
            <a:fld id="{AC18314C-9D51-484D-B921-0A091044D490}" type="slidenum">
              <a:rPr lang="en-US" altLang="en-US" smtClean="0"/>
              <a:pPr>
                <a:defRPr/>
              </a:pPr>
              <a:t>1</a:t>
            </a:fld>
            <a:endParaRPr lang="en-US" altLang="en-US" dirty="0"/>
          </a:p>
        </p:txBody>
      </p:sp>
    </p:spTree>
    <p:extLst>
      <p:ext uri="{BB962C8B-B14F-4D97-AF65-F5344CB8AC3E}">
        <p14:creationId xmlns:p14="http://schemas.microsoft.com/office/powerpoint/2010/main" val="106702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818486" y="5234730"/>
            <a:ext cx="10662314" cy="785069"/>
          </a:xfrm>
        </p:spPr>
        <p:txBody>
          <a:bodyPr/>
          <a:lstStyle/>
          <a:p>
            <a:pPr marL="360000" indent="-360000"/>
            <a:r>
              <a:rPr lang="en-HK" sz="1600" dirty="0"/>
              <a:t>Note that Vivado also has some </a:t>
            </a:r>
            <a:r>
              <a:rPr lang="en-HK" sz="1600" b="1" dirty="0"/>
              <a:t>Language Templates </a:t>
            </a:r>
            <a:r>
              <a:rPr lang="en-HK" sz="1600" dirty="0"/>
              <a:t>that you can refer to for writing the timing constraints.</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Synthesis and Timing Constraint</a:t>
            </a:r>
            <a:br>
              <a:rPr lang="en-US" dirty="0"/>
            </a:br>
            <a:endParaRPr lang="en-HK" dirty="0"/>
          </a:p>
        </p:txBody>
      </p:sp>
      <p:pic>
        <p:nvPicPr>
          <p:cNvPr id="7" name="Picture 6">
            <a:extLst>
              <a:ext uri="{FF2B5EF4-FFF2-40B4-BE49-F238E27FC236}">
                <a16:creationId xmlns:a16="http://schemas.microsoft.com/office/drawing/2014/main" id="{488D93F3-7694-4FE8-9D01-21DD7748096D}"/>
              </a:ext>
            </a:extLst>
          </p:cNvPr>
          <p:cNvPicPr>
            <a:picLocks noChangeAspect="1"/>
          </p:cNvPicPr>
          <p:nvPr/>
        </p:nvPicPr>
        <p:blipFill rotWithShape="1">
          <a:blip r:embed="rId2"/>
          <a:srcRect b="25102"/>
          <a:stretch/>
        </p:blipFill>
        <p:spPr>
          <a:xfrm>
            <a:off x="818486" y="1098166"/>
            <a:ext cx="10567999" cy="3968784"/>
          </a:xfrm>
          <a:prstGeom prst="rect">
            <a:avLst/>
          </a:prstGeom>
        </p:spPr>
      </p:pic>
    </p:spTree>
    <p:extLst>
      <p:ext uri="{BB962C8B-B14F-4D97-AF65-F5344CB8AC3E}">
        <p14:creationId xmlns:p14="http://schemas.microsoft.com/office/powerpoint/2010/main" val="63395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644243" y="3109119"/>
            <a:ext cx="9110444" cy="639762"/>
          </a:xfrm>
        </p:spPr>
        <p:txBody>
          <a:bodyPr/>
          <a:lstStyle/>
          <a:p>
            <a:pPr algn="ctr"/>
            <a:r>
              <a:rPr lang="en-US" dirty="0"/>
              <a:t>II. Implementation and Port Constraint</a:t>
            </a:r>
            <a:endParaRPr lang="en-HK" dirty="0"/>
          </a:p>
        </p:txBody>
      </p:sp>
    </p:spTree>
    <p:extLst>
      <p:ext uri="{BB962C8B-B14F-4D97-AF65-F5344CB8AC3E}">
        <p14:creationId xmlns:p14="http://schemas.microsoft.com/office/powerpoint/2010/main" val="315255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p:txBody>
          <a:bodyPr/>
          <a:lstStyle/>
          <a:p>
            <a:r>
              <a:rPr lang="en-US" altLang="zh-CN" sz="1600" dirty="0"/>
              <a:t>Synthesis is a very rough estimation on your design. Implementation takes the real I/O port (Pin location and electric property) and actual FPGA resource mapping into consideration. Thus you need to give it a port constraint.</a:t>
            </a:r>
          </a:p>
          <a:p>
            <a:r>
              <a:rPr lang="en-US" sz="1600" dirty="0"/>
              <a:t>Please download the </a:t>
            </a:r>
            <a:r>
              <a:rPr lang="en-US" sz="1600" dirty="0">
                <a:hlinkClick r:id="rId2"/>
              </a:rPr>
              <a:t>“</a:t>
            </a:r>
            <a:r>
              <a:rPr lang="en-US" sz="1600" dirty="0" err="1">
                <a:hlinkClick r:id="rId2"/>
              </a:rPr>
              <a:t>port.xdc</a:t>
            </a:r>
            <a:r>
              <a:rPr lang="en-US" sz="1600" dirty="0">
                <a:hlinkClick r:id="rId2"/>
              </a:rPr>
              <a:t>” </a:t>
            </a:r>
            <a:r>
              <a:rPr lang="en-US" sz="1600" dirty="0"/>
              <a:t>from my </a:t>
            </a:r>
            <a:r>
              <a:rPr lang="en-US" sz="1600" dirty="0" err="1"/>
              <a:t>Github</a:t>
            </a:r>
            <a:r>
              <a:rPr lang="en-US" sz="1600" dirty="0"/>
              <a:t> (</a:t>
            </a:r>
            <a:r>
              <a:rPr lang="en-US" sz="1600" dirty="0" err="1"/>
              <a:t>charlesjiangxm</a:t>
            </a:r>
            <a:r>
              <a:rPr lang="en-US" sz="1600" dirty="0"/>
              <a:t>-&gt;ISDN4400).</a:t>
            </a:r>
            <a:endParaRPr lang="en-HK" sz="1600" dirty="0"/>
          </a:p>
          <a:p>
            <a:r>
              <a:rPr lang="en-HK" sz="1600" dirty="0"/>
              <a:t>Then click implementation to run.</a:t>
            </a:r>
          </a:p>
          <a:p>
            <a:r>
              <a:rPr lang="en-HK" sz="1600" dirty="0"/>
              <a:t>Note that your developing board </a:t>
            </a:r>
            <a:r>
              <a:rPr lang="en-US" altLang="zh-CN" sz="1600" dirty="0"/>
              <a:t>manual (or PCB schematic) will tells you the</a:t>
            </a:r>
            <a:r>
              <a:rPr lang="en-HK" sz="1600" dirty="0"/>
              <a:t> actually pin location and e-property. Normally your vendors or PCB engineers will give you example constraint files. For example, you can found the ports related to 7 segment display and bottom as follows.</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Implementation and Port Constraint</a:t>
            </a:r>
            <a:endParaRPr lang="en-HK" dirty="0"/>
          </a:p>
        </p:txBody>
      </p:sp>
      <p:pic>
        <p:nvPicPr>
          <p:cNvPr id="6" name="Content Placeholder 3">
            <a:extLst>
              <a:ext uri="{FF2B5EF4-FFF2-40B4-BE49-F238E27FC236}">
                <a16:creationId xmlns:a16="http://schemas.microsoft.com/office/drawing/2014/main" id="{CC4DF4EA-578B-430E-A730-FD59084A5B53}"/>
              </a:ext>
            </a:extLst>
          </p:cNvPr>
          <p:cNvPicPr>
            <a:picLocks noChangeAspect="1"/>
          </p:cNvPicPr>
          <p:nvPr/>
        </p:nvPicPr>
        <p:blipFill>
          <a:blip r:embed="rId3"/>
          <a:stretch>
            <a:fillRect/>
          </a:stretch>
        </p:blipFill>
        <p:spPr>
          <a:xfrm>
            <a:off x="1956583" y="3581400"/>
            <a:ext cx="1749370" cy="2353469"/>
          </a:xfrm>
          <a:prstGeom prst="rect">
            <a:avLst/>
          </a:prstGeom>
        </p:spPr>
      </p:pic>
      <p:pic>
        <p:nvPicPr>
          <p:cNvPr id="8" name="Picture 7">
            <a:extLst>
              <a:ext uri="{FF2B5EF4-FFF2-40B4-BE49-F238E27FC236}">
                <a16:creationId xmlns:a16="http://schemas.microsoft.com/office/drawing/2014/main" id="{2A102CA8-5CFA-4583-81F5-7D0B9346B8BB}"/>
              </a:ext>
            </a:extLst>
          </p:cNvPr>
          <p:cNvPicPr>
            <a:picLocks noChangeAspect="1"/>
          </p:cNvPicPr>
          <p:nvPr/>
        </p:nvPicPr>
        <p:blipFill>
          <a:blip r:embed="rId4"/>
          <a:stretch>
            <a:fillRect/>
          </a:stretch>
        </p:blipFill>
        <p:spPr>
          <a:xfrm>
            <a:off x="3923747" y="3939979"/>
            <a:ext cx="2482789" cy="1498732"/>
          </a:xfrm>
          <a:prstGeom prst="rect">
            <a:avLst/>
          </a:prstGeom>
        </p:spPr>
      </p:pic>
      <p:pic>
        <p:nvPicPr>
          <p:cNvPr id="9" name="Picture 8">
            <a:extLst>
              <a:ext uri="{FF2B5EF4-FFF2-40B4-BE49-F238E27FC236}">
                <a16:creationId xmlns:a16="http://schemas.microsoft.com/office/drawing/2014/main" id="{BE2A13E7-3B7F-4B9F-A448-0452C6824242}"/>
              </a:ext>
            </a:extLst>
          </p:cNvPr>
          <p:cNvPicPr>
            <a:picLocks noChangeAspect="1"/>
          </p:cNvPicPr>
          <p:nvPr/>
        </p:nvPicPr>
        <p:blipFill>
          <a:blip r:embed="rId5"/>
          <a:stretch>
            <a:fillRect/>
          </a:stretch>
        </p:blipFill>
        <p:spPr>
          <a:xfrm>
            <a:off x="8251913" y="3514579"/>
            <a:ext cx="1338374" cy="2353469"/>
          </a:xfrm>
          <a:prstGeom prst="rect">
            <a:avLst/>
          </a:prstGeom>
        </p:spPr>
      </p:pic>
      <p:pic>
        <p:nvPicPr>
          <p:cNvPr id="10" name="Content Placeholder 3">
            <a:extLst>
              <a:ext uri="{FF2B5EF4-FFF2-40B4-BE49-F238E27FC236}">
                <a16:creationId xmlns:a16="http://schemas.microsoft.com/office/drawing/2014/main" id="{C5B7244A-A512-4C73-8DF0-67FA0102931B}"/>
              </a:ext>
            </a:extLst>
          </p:cNvPr>
          <p:cNvPicPr>
            <a:picLocks noChangeAspect="1"/>
          </p:cNvPicPr>
          <p:nvPr/>
        </p:nvPicPr>
        <p:blipFill>
          <a:blip r:embed="rId6"/>
          <a:stretch>
            <a:fillRect/>
          </a:stretch>
        </p:blipFill>
        <p:spPr>
          <a:xfrm>
            <a:off x="6842124" y="4121824"/>
            <a:ext cx="880977" cy="1138978"/>
          </a:xfrm>
          <a:prstGeom prst="rect">
            <a:avLst/>
          </a:prstGeom>
        </p:spPr>
      </p:pic>
    </p:spTree>
    <p:extLst>
      <p:ext uri="{BB962C8B-B14F-4D97-AF65-F5344CB8AC3E}">
        <p14:creationId xmlns:p14="http://schemas.microsoft.com/office/powerpoint/2010/main" val="327137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2" name="Picture 1">
            <a:extLst>
              <a:ext uri="{FF2B5EF4-FFF2-40B4-BE49-F238E27FC236}">
                <a16:creationId xmlns:a16="http://schemas.microsoft.com/office/drawing/2014/main" id="{2804DA73-E4BD-46F2-B4C0-CFBBE3010549}"/>
              </a:ext>
            </a:extLst>
          </p:cNvPr>
          <p:cNvPicPr>
            <a:picLocks noChangeAspect="1"/>
          </p:cNvPicPr>
          <p:nvPr/>
        </p:nvPicPr>
        <p:blipFill>
          <a:blip r:embed="rId2"/>
          <a:stretch>
            <a:fillRect/>
          </a:stretch>
        </p:blipFill>
        <p:spPr>
          <a:xfrm>
            <a:off x="2894201" y="2515778"/>
            <a:ext cx="6116634" cy="3504022"/>
          </a:xfrm>
          <a:prstGeom prst="rect">
            <a:avLst/>
          </a:prstGeom>
        </p:spPr>
      </p:pic>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p:txBody>
          <a:bodyPr/>
          <a:lstStyle/>
          <a:p>
            <a:r>
              <a:rPr lang="en-HK" sz="1600" dirty="0"/>
              <a:t>Note that you could also manually mapping the pins. To do that run implementation without </a:t>
            </a:r>
            <a:r>
              <a:rPr lang="en-HK" sz="1600" dirty="0" err="1"/>
              <a:t>port.xdc</a:t>
            </a:r>
            <a:r>
              <a:rPr lang="en-HK" sz="1600" dirty="0"/>
              <a:t> file, the implementation will be success because Vivado will automatically guess a mapping for you. But it won’t let you proceed to generate the bitstream if you don’t manually check the mappings.</a:t>
            </a:r>
          </a:p>
          <a:p>
            <a:r>
              <a:rPr lang="en-HK" sz="1600" dirty="0"/>
              <a:t>Change the part in the red square</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Implementation and Port Constraint</a:t>
            </a:r>
            <a:endParaRPr lang="en-HK" dirty="0"/>
          </a:p>
        </p:txBody>
      </p:sp>
    </p:spTree>
    <p:extLst>
      <p:ext uri="{BB962C8B-B14F-4D97-AF65-F5344CB8AC3E}">
        <p14:creationId xmlns:p14="http://schemas.microsoft.com/office/powerpoint/2010/main" val="250259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III. Running on Board</a:t>
            </a:r>
            <a:endParaRPr lang="en-HK" dirty="0"/>
          </a:p>
        </p:txBody>
      </p:sp>
    </p:spTree>
    <p:extLst>
      <p:ext uri="{BB962C8B-B14F-4D97-AF65-F5344CB8AC3E}">
        <p14:creationId xmlns:p14="http://schemas.microsoft.com/office/powerpoint/2010/main" val="106026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Running on Board</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816746" y="1143000"/>
            <a:ext cx="10664054" cy="1382086"/>
          </a:xfrm>
        </p:spPr>
        <p:txBody>
          <a:bodyPr/>
          <a:lstStyle/>
          <a:p>
            <a:r>
              <a:rPr lang="en-HK" sz="1600" dirty="0"/>
              <a:t>Now we are ready to run our design on board and enjoy.</a:t>
            </a:r>
          </a:p>
          <a:p>
            <a:r>
              <a:rPr lang="en-HK" sz="1600" dirty="0"/>
              <a:t>Click </a:t>
            </a:r>
            <a:r>
              <a:rPr lang="en-HK" sz="1600" b="1" dirty="0"/>
              <a:t>“Generate the Bitstream”</a:t>
            </a:r>
            <a:r>
              <a:rPr lang="en-HK" sz="1600" dirty="0"/>
              <a:t>.</a:t>
            </a:r>
          </a:p>
          <a:p>
            <a:r>
              <a:rPr lang="en-HK" sz="1600" dirty="0"/>
              <a:t>Click </a:t>
            </a:r>
            <a:r>
              <a:rPr lang="en-HK" sz="1600" b="1" dirty="0"/>
              <a:t>“Open Hardware Manager” </a:t>
            </a:r>
            <a:r>
              <a:rPr lang="en-HK" sz="1600" dirty="0"/>
              <a:t>-&gt;</a:t>
            </a:r>
            <a:r>
              <a:rPr lang="en-HK" sz="1600" b="1" dirty="0"/>
              <a:t>”Open Target” </a:t>
            </a:r>
            <a:r>
              <a:rPr lang="en-HK" sz="1600" dirty="0"/>
              <a:t>-&gt;</a:t>
            </a:r>
            <a:r>
              <a:rPr lang="en-HK" sz="1600" b="1" dirty="0"/>
              <a:t> “Auto Connect” </a:t>
            </a:r>
            <a:r>
              <a:rPr lang="en-HK" sz="1600" dirty="0"/>
              <a:t>-&gt;</a:t>
            </a:r>
            <a:r>
              <a:rPr lang="en-HK" sz="1600" b="1" dirty="0"/>
              <a:t> “Program Device”</a:t>
            </a:r>
            <a:r>
              <a:rPr lang="en-HK" sz="1600" dirty="0"/>
              <a:t>.</a:t>
            </a:r>
          </a:p>
        </p:txBody>
      </p:sp>
      <p:pic>
        <p:nvPicPr>
          <p:cNvPr id="8" name="Picture 7">
            <a:extLst>
              <a:ext uri="{FF2B5EF4-FFF2-40B4-BE49-F238E27FC236}">
                <a16:creationId xmlns:a16="http://schemas.microsoft.com/office/drawing/2014/main" id="{B4FA4F8E-F9B8-490B-A81B-28CF9D69BFB8}"/>
              </a:ext>
            </a:extLst>
          </p:cNvPr>
          <p:cNvPicPr>
            <a:picLocks noChangeAspect="1"/>
          </p:cNvPicPr>
          <p:nvPr/>
        </p:nvPicPr>
        <p:blipFill>
          <a:blip r:embed="rId2"/>
          <a:stretch>
            <a:fillRect/>
          </a:stretch>
        </p:blipFill>
        <p:spPr>
          <a:xfrm>
            <a:off x="2007298" y="2321299"/>
            <a:ext cx="6415249" cy="3770886"/>
          </a:xfrm>
          <a:prstGeom prst="rect">
            <a:avLst/>
          </a:prstGeom>
        </p:spPr>
      </p:pic>
    </p:spTree>
    <p:extLst>
      <p:ext uri="{BB962C8B-B14F-4D97-AF65-F5344CB8AC3E}">
        <p14:creationId xmlns:p14="http://schemas.microsoft.com/office/powerpoint/2010/main" val="374745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42765"/>
            <a:ext cx="10566400" cy="829790"/>
          </a:xfrm>
        </p:spPr>
        <p:txBody>
          <a:bodyPr/>
          <a:lstStyle/>
          <a:p>
            <a:r>
              <a:rPr lang="en-US" dirty="0"/>
              <a:t>Thank you</a:t>
            </a:r>
          </a:p>
        </p:txBody>
      </p:sp>
      <p:sp>
        <p:nvSpPr>
          <p:cNvPr id="3" name="Text Placeholder 2"/>
          <p:cNvSpPr>
            <a:spLocks noGrp="1"/>
          </p:cNvSpPr>
          <p:nvPr>
            <p:ph type="body" sz="quarter" idx="13"/>
          </p:nvPr>
        </p:nvSpPr>
        <p:spPr>
          <a:xfrm>
            <a:off x="3622975" y="3702197"/>
            <a:ext cx="5029200" cy="533400"/>
          </a:xfrm>
        </p:spPr>
        <p:txBody>
          <a:bodyPr/>
          <a:lstStyle/>
          <a:p>
            <a:r>
              <a:rPr lang="en-US" dirty="0"/>
              <a:t>This is the end of this tutorial</a:t>
            </a:r>
          </a:p>
        </p:txBody>
      </p:sp>
      <p:sp>
        <p:nvSpPr>
          <p:cNvPr id="5" name="Slide Number Placeholder 4"/>
          <p:cNvSpPr>
            <a:spLocks noGrp="1"/>
          </p:cNvSpPr>
          <p:nvPr>
            <p:ph type="sldNum" sz="quarter" idx="15"/>
          </p:nvPr>
        </p:nvSpPr>
        <p:spPr/>
        <p:txBody>
          <a:bodyPr/>
          <a:lstStyle/>
          <a:p>
            <a:pPr>
              <a:defRPr/>
            </a:pPr>
            <a:fld id="{AC18314C-9D51-484D-B921-0A091044D490}" type="slidenum">
              <a:rPr lang="en-US" altLang="en-US" smtClean="0"/>
              <a:pPr>
                <a:defRPr/>
              </a:pPr>
              <a:t>16</a:t>
            </a:fld>
            <a:endParaRPr lang="en-US" altLang="en-US" dirty="0"/>
          </a:p>
        </p:txBody>
      </p:sp>
    </p:spTree>
    <p:extLst>
      <p:ext uri="{BB962C8B-B14F-4D97-AF65-F5344CB8AC3E}">
        <p14:creationId xmlns:p14="http://schemas.microsoft.com/office/powerpoint/2010/main" val="84097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79296F-12DF-41D9-B66E-509ADA57F33B}"/>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Text Placeholder 3">
            <a:extLst>
              <a:ext uri="{FF2B5EF4-FFF2-40B4-BE49-F238E27FC236}">
                <a16:creationId xmlns:a16="http://schemas.microsoft.com/office/drawing/2014/main" id="{EBB2ACA2-8AFB-4C9C-B54F-483F411F02A9}"/>
              </a:ext>
            </a:extLst>
          </p:cNvPr>
          <p:cNvSpPr>
            <a:spLocks noGrp="1"/>
          </p:cNvSpPr>
          <p:nvPr>
            <p:ph type="body" sz="quarter" idx="13"/>
          </p:nvPr>
        </p:nvSpPr>
        <p:spPr/>
        <p:txBody>
          <a:bodyPr/>
          <a:lstStyle/>
          <a:p>
            <a:r>
              <a:rPr lang="en-HK" sz="1600" dirty="0"/>
              <a:t>This is a serial of tutorials telling you how to use Xilinx Vivado Design Tools to do/verifying VLSI design with FPGA. You could also look for official tutorials in </a:t>
            </a:r>
            <a:r>
              <a:rPr lang="en-HK" sz="1600" dirty="0">
                <a:hlinkClick r:id="rId2"/>
              </a:rPr>
              <a:t>Xilinx design hub</a:t>
            </a:r>
            <a:r>
              <a:rPr lang="en-HK" sz="1600" dirty="0"/>
              <a:t> or seeking help from YouTube.</a:t>
            </a:r>
            <a:br>
              <a:rPr lang="en-HK" sz="1600" dirty="0"/>
            </a:br>
            <a:endParaRPr lang="en-HK" sz="1600" dirty="0"/>
          </a:p>
          <a:p>
            <a:r>
              <a:rPr lang="en-HK" sz="1600" dirty="0"/>
              <a:t>This tutorial follows </a:t>
            </a:r>
            <a:r>
              <a:rPr lang="en-US" sz="1600" dirty="0">
                <a:hlinkClick r:id="rId3"/>
              </a:rPr>
              <a:t>Xilinx </a:t>
            </a:r>
            <a:r>
              <a:rPr lang="en-US" sz="1600" dirty="0" err="1">
                <a:hlinkClick r:id="rId3"/>
              </a:rPr>
              <a:t>UltraFast</a:t>
            </a:r>
            <a:r>
              <a:rPr lang="en-US" sz="1600" dirty="0">
                <a:hlinkClick r:id="rId3"/>
              </a:rPr>
              <a:t> Design Methodology</a:t>
            </a:r>
            <a:r>
              <a:rPr lang="en-US" sz="1600" dirty="0"/>
              <a:t>. If you are interesting in doing industrial level FPGA project, you could do an in-depth learning on this methodology.</a:t>
            </a:r>
            <a:br>
              <a:rPr lang="en-US" sz="1600" dirty="0"/>
            </a:br>
            <a:endParaRPr lang="en-US" sz="1600" dirty="0"/>
          </a:p>
          <a:p>
            <a:r>
              <a:rPr lang="en-HK" sz="1600" dirty="0"/>
              <a:t>Tutorial 1 tells you how to setup an Vivado project and do circuit behaviour simulation.</a:t>
            </a:r>
          </a:p>
          <a:p>
            <a:endParaRPr lang="en-HK" sz="1600" dirty="0"/>
          </a:p>
          <a:p>
            <a:r>
              <a:rPr lang="en-HK" sz="1600" dirty="0"/>
              <a:t>Tutorial 2 tells you how to setting up the timing and I/O port constraints for synthesis, implementation and finally generate the </a:t>
            </a:r>
            <a:r>
              <a:rPr lang="en-HK" sz="1600" dirty="0" err="1"/>
              <a:t>Bitstream</a:t>
            </a:r>
            <a:r>
              <a:rPr lang="en-HK" sz="1600" dirty="0"/>
              <a:t> to running on the developing board.</a:t>
            </a:r>
          </a:p>
          <a:p>
            <a:endParaRPr lang="en-HK" sz="1600" dirty="0"/>
          </a:p>
          <a:p>
            <a:endParaRPr lang="en-HK" sz="1600" dirty="0"/>
          </a:p>
        </p:txBody>
      </p:sp>
      <p:sp>
        <p:nvSpPr>
          <p:cNvPr id="5" name="Title 4">
            <a:extLst>
              <a:ext uri="{FF2B5EF4-FFF2-40B4-BE49-F238E27FC236}">
                <a16:creationId xmlns:a16="http://schemas.microsoft.com/office/drawing/2014/main" id="{9737AB93-87A2-4323-B9D8-B4E1FB25C5DA}"/>
              </a:ext>
            </a:extLst>
          </p:cNvPr>
          <p:cNvSpPr>
            <a:spLocks noGrp="1"/>
          </p:cNvSpPr>
          <p:nvPr>
            <p:ph type="title"/>
          </p:nvPr>
        </p:nvSpPr>
        <p:spPr/>
        <p:txBody>
          <a:bodyPr/>
          <a:lstStyle/>
          <a:p>
            <a:r>
              <a:rPr lang="en-US" altLang="zh-CN" dirty="0"/>
              <a:t>Preface</a:t>
            </a:r>
            <a:endParaRPr lang="en-HK" dirty="0"/>
          </a:p>
        </p:txBody>
      </p:sp>
    </p:spTree>
    <p:extLst>
      <p:ext uri="{BB962C8B-B14F-4D97-AF65-F5344CB8AC3E}">
        <p14:creationId xmlns:p14="http://schemas.microsoft.com/office/powerpoint/2010/main" val="150369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901387-D681-46D5-93CD-35E6AF1A3426}"/>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4" name="Text Placeholder 3">
            <a:extLst>
              <a:ext uri="{FF2B5EF4-FFF2-40B4-BE49-F238E27FC236}">
                <a16:creationId xmlns:a16="http://schemas.microsoft.com/office/drawing/2014/main" id="{3118BC3D-CE34-4E2F-BD49-D55D5BEAF2F8}"/>
              </a:ext>
            </a:extLst>
          </p:cNvPr>
          <p:cNvSpPr>
            <a:spLocks noGrp="1"/>
          </p:cNvSpPr>
          <p:nvPr>
            <p:ph type="body" sz="quarter" idx="13"/>
          </p:nvPr>
        </p:nvSpPr>
        <p:spPr/>
        <p:txBody>
          <a:bodyPr/>
          <a:lstStyle/>
          <a:p>
            <a:pPr marL="514350" indent="-514350">
              <a:lnSpc>
                <a:spcPct val="200000"/>
              </a:lnSpc>
              <a:buFont typeface="+mj-lt"/>
              <a:buAutoNum type="romanLcPeriod"/>
            </a:pPr>
            <a:r>
              <a:rPr lang="en-US" dirty="0"/>
              <a:t>Synthesis and Timing Constraint</a:t>
            </a:r>
          </a:p>
          <a:p>
            <a:pPr marL="514350" indent="-514350">
              <a:lnSpc>
                <a:spcPct val="200000"/>
              </a:lnSpc>
              <a:buFont typeface="+mj-lt"/>
              <a:buAutoNum type="romanLcPeriod"/>
            </a:pPr>
            <a:r>
              <a:rPr lang="en-US" dirty="0"/>
              <a:t>Implementation and Port Constraint</a:t>
            </a:r>
          </a:p>
          <a:p>
            <a:pPr marL="514350" indent="-514350">
              <a:lnSpc>
                <a:spcPct val="200000"/>
              </a:lnSpc>
              <a:buFont typeface="+mj-lt"/>
              <a:buAutoNum type="romanLcPeriod"/>
            </a:pPr>
            <a:r>
              <a:rPr lang="en-US" dirty="0"/>
              <a:t>Running on Board</a:t>
            </a:r>
          </a:p>
        </p:txBody>
      </p:sp>
      <p:sp>
        <p:nvSpPr>
          <p:cNvPr id="5" name="Title 4">
            <a:extLst>
              <a:ext uri="{FF2B5EF4-FFF2-40B4-BE49-F238E27FC236}">
                <a16:creationId xmlns:a16="http://schemas.microsoft.com/office/drawing/2014/main" id="{89DD4895-CC6C-468D-AD2C-B08A29D2456C}"/>
              </a:ext>
            </a:extLst>
          </p:cNvPr>
          <p:cNvSpPr>
            <a:spLocks noGrp="1"/>
          </p:cNvSpPr>
          <p:nvPr>
            <p:ph type="title"/>
          </p:nvPr>
        </p:nvSpPr>
        <p:spPr/>
        <p:txBody>
          <a:bodyPr/>
          <a:lstStyle/>
          <a:p>
            <a:r>
              <a:rPr lang="en-US" dirty="0"/>
              <a:t>Bookmarks</a:t>
            </a:r>
          </a:p>
        </p:txBody>
      </p:sp>
    </p:spTree>
    <p:extLst>
      <p:ext uri="{BB962C8B-B14F-4D97-AF65-F5344CB8AC3E}">
        <p14:creationId xmlns:p14="http://schemas.microsoft.com/office/powerpoint/2010/main" val="171840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 Synthesis and Timing Constraint</a:t>
            </a:r>
            <a:br>
              <a:rPr lang="en-US" dirty="0"/>
            </a:br>
            <a:endParaRPr lang="en-HK" dirty="0"/>
          </a:p>
        </p:txBody>
      </p:sp>
    </p:spTree>
    <p:extLst>
      <p:ext uri="{BB962C8B-B14F-4D97-AF65-F5344CB8AC3E}">
        <p14:creationId xmlns:p14="http://schemas.microsoft.com/office/powerpoint/2010/main" val="274483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822122" y="1143000"/>
            <a:ext cx="10658678" cy="4955796"/>
          </a:xfrm>
        </p:spPr>
        <p:txBody>
          <a:bodyPr/>
          <a:lstStyle/>
          <a:p>
            <a:pPr marL="360000" indent="-360000"/>
            <a:r>
              <a:rPr lang="en-US" altLang="zh-CN" sz="1600" dirty="0"/>
              <a:t>After simulation, you have already verified that your design logic is correct. But can this design run fast enough to meet your target clock rate (e.g. 100MHZ)? And how much power and chip area will this design consume? You need the synthesis to give you the </a:t>
            </a:r>
            <a:r>
              <a:rPr lang="en-US" altLang="zh-CN" sz="1600" b="1" dirty="0"/>
              <a:t>rough</a:t>
            </a:r>
            <a:r>
              <a:rPr lang="en-US" altLang="zh-CN" sz="1600" dirty="0"/>
              <a:t> estimation.</a:t>
            </a:r>
          </a:p>
          <a:p>
            <a:pPr marL="360000" indent="-360000"/>
            <a:r>
              <a:rPr lang="en-US" sz="1600" b="1" dirty="0"/>
              <a:t>Timing Constraint</a:t>
            </a:r>
            <a:r>
              <a:rPr lang="en-US" sz="1600" dirty="0"/>
              <a:t> is a XDC file (TCL language) used to tell Vivado how fast you clock is (clock profile). You also need to include the minimum and maximum input delay for Vivado to estimate the </a:t>
            </a:r>
            <a:r>
              <a:rPr lang="en-US" sz="1600" b="1" dirty="0"/>
              <a:t>setup and hold time</a:t>
            </a:r>
            <a:r>
              <a:rPr lang="en-US" sz="1600" dirty="0"/>
              <a:t>. </a:t>
            </a:r>
          </a:p>
          <a:p>
            <a:pPr marL="360000" indent="-360000"/>
            <a:r>
              <a:rPr lang="en-US" sz="1600" b="1" dirty="0"/>
              <a:t>Minimum input (port) delay</a:t>
            </a:r>
            <a:r>
              <a:rPr lang="en-US" sz="1600" dirty="0"/>
              <a:t> is for hold time estimation. Because after the raising edge of </a:t>
            </a:r>
            <a:r>
              <a:rPr lang="en-US" sz="1600" dirty="0" err="1"/>
              <a:t>clk</a:t>
            </a:r>
            <a:r>
              <a:rPr lang="en-US" sz="1600" dirty="0"/>
              <a:t>, the signal still need to hold for some time to avoid hold time violation. You can give a random small but large enough number to it (like 0.3 ns). Because during implementation, Vivado will automatically add buffer to make your path meet the hold time requirement. It’s only to make sure that your Verilog coding style won’t be that unlucky to induce the hold time violation.</a:t>
            </a:r>
          </a:p>
          <a:p>
            <a:pPr marL="360000" indent="-360000"/>
            <a:r>
              <a:rPr lang="en-US" sz="1600" b="1" dirty="0"/>
              <a:t>Maximum input (port) delay</a:t>
            </a:r>
            <a:r>
              <a:rPr lang="en-US" sz="1600" dirty="0"/>
              <a:t> is for setup time estimation thus it’s more meaningful. It includes everything from the output register of the former circuit block to the input register of the current block, which normally consists of input routing (wire) delay, clock to q delay and PCB delay (if any). In practice we give a random value higher than minimum input delay, and leave some setup time margin (like 5% of the clock time) during implementation.</a:t>
            </a:r>
          </a:p>
          <a:p>
            <a:pPr marL="360000" indent="-360000"/>
            <a:r>
              <a:rPr lang="en-US" sz="1600" dirty="0"/>
              <a:t>An very important thing is design with timing violation reported from synthesis or implementation may still works on chip, but after running correctly for a while the chip may gives you some unexpected error. Thus a good constraint file makes your customers complain less. </a:t>
            </a:r>
            <a:endParaRPr lang="en-HK" sz="1600"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Synthesis and Timing Constraint</a:t>
            </a:r>
            <a:br>
              <a:rPr lang="en-US" dirty="0"/>
            </a:br>
            <a:endParaRPr lang="en-HK" dirty="0"/>
          </a:p>
        </p:txBody>
      </p:sp>
    </p:spTree>
    <p:extLst>
      <p:ext uri="{BB962C8B-B14F-4D97-AF65-F5344CB8AC3E}">
        <p14:creationId xmlns:p14="http://schemas.microsoft.com/office/powerpoint/2010/main" val="47063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822122" y="1143000"/>
            <a:ext cx="10658678" cy="4955796"/>
          </a:xfrm>
        </p:spPr>
        <p:txBody>
          <a:bodyPr/>
          <a:lstStyle/>
          <a:p>
            <a:pPr marL="360000" indent="-360000"/>
            <a:r>
              <a:rPr lang="en-US" altLang="zh-CN" sz="1600" dirty="0"/>
              <a:t>To add a timing constraint file, click on </a:t>
            </a:r>
            <a:r>
              <a:rPr lang="en-US" altLang="zh-CN" sz="1600" b="1" dirty="0"/>
              <a:t>“Add sources”</a:t>
            </a:r>
            <a:r>
              <a:rPr lang="en-US" altLang="zh-CN" sz="1600" dirty="0"/>
              <a:t> -&gt; </a:t>
            </a:r>
            <a:r>
              <a:rPr lang="en-US" altLang="zh-CN" sz="1600" b="1" dirty="0"/>
              <a:t>“Add or create constraints”</a:t>
            </a:r>
            <a:r>
              <a:rPr lang="en-US" altLang="zh-CN" sz="1600" dirty="0"/>
              <a:t>.</a:t>
            </a:r>
          </a:p>
          <a:p>
            <a:pPr marL="360000" indent="-360000"/>
            <a:r>
              <a:rPr lang="en-HK" sz="1600" dirty="0"/>
              <a:t>Copy the </a:t>
            </a:r>
            <a:r>
              <a:rPr lang="en-HK" sz="1600" b="1" dirty="0" err="1">
                <a:hlinkClick r:id="rId2"/>
              </a:rPr>
              <a:t>clk.xdc</a:t>
            </a:r>
            <a:r>
              <a:rPr lang="en-HK" sz="1600" dirty="0">
                <a:hlinkClick r:id="rId2"/>
              </a:rPr>
              <a:t> </a:t>
            </a:r>
            <a:r>
              <a:rPr lang="en-HK" sz="1600" dirty="0"/>
              <a:t>from my </a:t>
            </a:r>
            <a:r>
              <a:rPr lang="en-HK" sz="1600" dirty="0" err="1"/>
              <a:t>Github</a:t>
            </a:r>
            <a:r>
              <a:rPr lang="en-HK" sz="1600" dirty="0"/>
              <a:t> (</a:t>
            </a:r>
            <a:r>
              <a:rPr lang="en-HK" sz="1600" dirty="0" err="1"/>
              <a:t>charlesjiangxm</a:t>
            </a:r>
            <a:r>
              <a:rPr lang="en-HK" sz="1600" dirty="0"/>
              <a:t>-&gt;ISDN4400) at this time.</a:t>
            </a:r>
          </a:p>
          <a:p>
            <a:pPr marL="360000" indent="-360000"/>
            <a:r>
              <a:rPr lang="en-HK" sz="1600" dirty="0"/>
              <a:t>Then click run synthesis</a:t>
            </a:r>
          </a:p>
          <a:p>
            <a:pPr marL="360000" indent="-360000"/>
            <a:r>
              <a:rPr lang="en-HK" sz="1600" dirty="0"/>
              <a:t>After that you can see the resource utilization from the project summary under the synthesis view.</a:t>
            </a:r>
          </a:p>
          <a:p>
            <a:pPr marL="360000" indent="-360000"/>
            <a:endParaRPr lang="en-HK" sz="1600" dirty="0"/>
          </a:p>
          <a:p>
            <a:pPr marL="360000" indent="-360000"/>
            <a:endParaRPr lang="en-HK" sz="1600" dirty="0"/>
          </a:p>
          <a:p>
            <a:pPr marL="360000" indent="-360000"/>
            <a:endParaRPr lang="en-HK" sz="1600" dirty="0"/>
          </a:p>
          <a:p>
            <a:pPr marL="360000" indent="-360000"/>
            <a:endParaRPr lang="en-HK" sz="1600" dirty="0"/>
          </a:p>
          <a:p>
            <a:pPr marL="0" indent="0">
              <a:buNone/>
            </a:pPr>
            <a:endParaRPr lang="en-HK" sz="1600"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Synthesis and Timing Constraint</a:t>
            </a:r>
            <a:br>
              <a:rPr lang="en-US" dirty="0"/>
            </a:br>
            <a:endParaRPr lang="en-HK" dirty="0"/>
          </a:p>
        </p:txBody>
      </p:sp>
      <p:pic>
        <p:nvPicPr>
          <p:cNvPr id="7" name="Picture 6">
            <a:extLst>
              <a:ext uri="{FF2B5EF4-FFF2-40B4-BE49-F238E27FC236}">
                <a16:creationId xmlns:a16="http://schemas.microsoft.com/office/drawing/2014/main" id="{44D14121-1C37-49A2-947E-6762925D79FA}"/>
              </a:ext>
            </a:extLst>
          </p:cNvPr>
          <p:cNvPicPr>
            <a:picLocks noChangeAspect="1"/>
          </p:cNvPicPr>
          <p:nvPr/>
        </p:nvPicPr>
        <p:blipFill>
          <a:blip r:embed="rId3"/>
          <a:stretch>
            <a:fillRect/>
          </a:stretch>
        </p:blipFill>
        <p:spPr>
          <a:xfrm>
            <a:off x="3790443" y="2615631"/>
            <a:ext cx="3628331" cy="1331498"/>
          </a:xfrm>
          <a:prstGeom prst="rect">
            <a:avLst/>
          </a:prstGeom>
        </p:spPr>
      </p:pic>
    </p:spTree>
    <p:extLst>
      <p:ext uri="{BB962C8B-B14F-4D97-AF65-F5344CB8AC3E}">
        <p14:creationId xmlns:p14="http://schemas.microsoft.com/office/powerpoint/2010/main" val="137892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822122" y="1143000"/>
            <a:ext cx="10658678" cy="4955796"/>
          </a:xfrm>
        </p:spPr>
        <p:txBody>
          <a:bodyPr/>
          <a:lstStyle/>
          <a:p>
            <a:pPr marL="360000" indent="-360000"/>
            <a:r>
              <a:rPr lang="en-HK" sz="1600" dirty="0"/>
              <a:t>For timing and power estimation you need to click on the bottom, leave all settings as default and see the report.</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Synthesis and Timing Constraint</a:t>
            </a:r>
            <a:br>
              <a:rPr lang="en-US" dirty="0"/>
            </a:br>
            <a:endParaRPr lang="en-HK" dirty="0"/>
          </a:p>
        </p:txBody>
      </p:sp>
      <p:pic>
        <p:nvPicPr>
          <p:cNvPr id="6" name="Picture 5">
            <a:extLst>
              <a:ext uri="{FF2B5EF4-FFF2-40B4-BE49-F238E27FC236}">
                <a16:creationId xmlns:a16="http://schemas.microsoft.com/office/drawing/2014/main" id="{32F1C030-9673-45C6-ABB1-3F6D12A01C43}"/>
              </a:ext>
            </a:extLst>
          </p:cNvPr>
          <p:cNvPicPr>
            <a:picLocks noChangeAspect="1"/>
          </p:cNvPicPr>
          <p:nvPr/>
        </p:nvPicPr>
        <p:blipFill>
          <a:blip r:embed="rId2"/>
          <a:stretch>
            <a:fillRect/>
          </a:stretch>
        </p:blipFill>
        <p:spPr>
          <a:xfrm>
            <a:off x="4978748" y="2072025"/>
            <a:ext cx="1785573" cy="3126702"/>
          </a:xfrm>
          <a:prstGeom prst="rect">
            <a:avLst/>
          </a:prstGeom>
        </p:spPr>
      </p:pic>
    </p:spTree>
    <p:extLst>
      <p:ext uri="{BB962C8B-B14F-4D97-AF65-F5344CB8AC3E}">
        <p14:creationId xmlns:p14="http://schemas.microsoft.com/office/powerpoint/2010/main" val="292834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822122" y="1143000"/>
            <a:ext cx="10658678" cy="4955796"/>
          </a:xfrm>
        </p:spPr>
        <p:txBody>
          <a:bodyPr/>
          <a:lstStyle/>
          <a:p>
            <a:pPr marL="360000" indent="-360000"/>
            <a:r>
              <a:rPr lang="en-HK" sz="1600" dirty="0"/>
              <a:t>Red words means you have timing constraint, for example here you have hold time violation, try increase the minimum input delay to solve it.</a:t>
            </a:r>
          </a:p>
          <a:p>
            <a:pPr marL="360000" indent="-360000"/>
            <a:endParaRPr lang="en-HK" sz="1600" dirty="0"/>
          </a:p>
          <a:p>
            <a:pPr marL="360000" indent="-360000"/>
            <a:endParaRPr lang="en-HK" sz="1600" dirty="0"/>
          </a:p>
          <a:p>
            <a:pPr marL="360000" indent="-360000"/>
            <a:endParaRPr lang="en-HK" sz="1600" dirty="0"/>
          </a:p>
          <a:p>
            <a:pPr marL="360000" indent="-360000"/>
            <a:endParaRPr lang="en-HK" sz="1600" dirty="0"/>
          </a:p>
          <a:p>
            <a:pPr marL="360000" indent="-360000"/>
            <a:endParaRPr lang="en-HK" sz="1600" dirty="0"/>
          </a:p>
          <a:p>
            <a:pPr marL="360000" indent="-360000"/>
            <a:endParaRPr lang="en-HK" sz="1600" dirty="0"/>
          </a:p>
          <a:p>
            <a:pPr marL="360000" indent="-360000"/>
            <a:endParaRPr lang="en-HK" sz="1600" dirty="0"/>
          </a:p>
          <a:p>
            <a:pPr marL="360000" indent="-360000"/>
            <a:r>
              <a:rPr lang="en-HK" sz="1600" dirty="0"/>
              <a:t>Power report is shown like this.</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Synthesis and Timing Constraint</a:t>
            </a:r>
            <a:br>
              <a:rPr lang="en-US" dirty="0"/>
            </a:br>
            <a:endParaRPr lang="en-HK" dirty="0"/>
          </a:p>
        </p:txBody>
      </p:sp>
      <p:pic>
        <p:nvPicPr>
          <p:cNvPr id="2" name="Picture 1">
            <a:extLst>
              <a:ext uri="{FF2B5EF4-FFF2-40B4-BE49-F238E27FC236}">
                <a16:creationId xmlns:a16="http://schemas.microsoft.com/office/drawing/2014/main" id="{8FAB9FFD-1E41-44AB-B5BE-F3D058CE2157}"/>
              </a:ext>
            </a:extLst>
          </p:cNvPr>
          <p:cNvPicPr>
            <a:picLocks noChangeAspect="1"/>
          </p:cNvPicPr>
          <p:nvPr/>
        </p:nvPicPr>
        <p:blipFill>
          <a:blip r:embed="rId2"/>
          <a:stretch>
            <a:fillRect/>
          </a:stretch>
        </p:blipFill>
        <p:spPr>
          <a:xfrm>
            <a:off x="2131620" y="1751785"/>
            <a:ext cx="7659964" cy="1813535"/>
          </a:xfrm>
          <a:prstGeom prst="rect">
            <a:avLst/>
          </a:prstGeom>
        </p:spPr>
      </p:pic>
      <p:pic>
        <p:nvPicPr>
          <p:cNvPr id="7" name="Picture 6">
            <a:extLst>
              <a:ext uri="{FF2B5EF4-FFF2-40B4-BE49-F238E27FC236}">
                <a16:creationId xmlns:a16="http://schemas.microsoft.com/office/drawing/2014/main" id="{1EE05D74-2F90-4BD8-87C3-A46641A16167}"/>
              </a:ext>
            </a:extLst>
          </p:cNvPr>
          <p:cNvPicPr>
            <a:picLocks noChangeAspect="1"/>
          </p:cNvPicPr>
          <p:nvPr/>
        </p:nvPicPr>
        <p:blipFill>
          <a:blip r:embed="rId3"/>
          <a:stretch>
            <a:fillRect/>
          </a:stretch>
        </p:blipFill>
        <p:spPr>
          <a:xfrm>
            <a:off x="3280095" y="4104792"/>
            <a:ext cx="5292397" cy="1994004"/>
          </a:xfrm>
          <a:prstGeom prst="rect">
            <a:avLst/>
          </a:prstGeom>
        </p:spPr>
      </p:pic>
    </p:spTree>
    <p:extLst>
      <p:ext uri="{BB962C8B-B14F-4D97-AF65-F5344CB8AC3E}">
        <p14:creationId xmlns:p14="http://schemas.microsoft.com/office/powerpoint/2010/main" val="12424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01BFE-9AF6-4E4F-A937-519B7F0E6305}"/>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A42B763-7785-43CE-973A-D45EE79D0DD1}"/>
              </a:ext>
            </a:extLst>
          </p:cNvPr>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6" name="Picture 5">
            <a:extLst>
              <a:ext uri="{FF2B5EF4-FFF2-40B4-BE49-F238E27FC236}">
                <a16:creationId xmlns:a16="http://schemas.microsoft.com/office/drawing/2014/main" id="{7E9DE8CB-F2AF-47AE-81B1-68069CEF0ABB}"/>
              </a:ext>
            </a:extLst>
          </p:cNvPr>
          <p:cNvPicPr>
            <a:picLocks noChangeAspect="1"/>
          </p:cNvPicPr>
          <p:nvPr/>
        </p:nvPicPr>
        <p:blipFill>
          <a:blip r:embed="rId2"/>
          <a:stretch>
            <a:fillRect/>
          </a:stretch>
        </p:blipFill>
        <p:spPr>
          <a:xfrm>
            <a:off x="848777" y="1223067"/>
            <a:ext cx="5275416" cy="4716094"/>
          </a:xfrm>
          <a:prstGeom prst="rect">
            <a:avLst/>
          </a:prstGeom>
        </p:spPr>
      </p:pic>
      <p:sp>
        <p:nvSpPr>
          <p:cNvPr id="4" name="Text Placeholder 3">
            <a:extLst>
              <a:ext uri="{FF2B5EF4-FFF2-40B4-BE49-F238E27FC236}">
                <a16:creationId xmlns:a16="http://schemas.microsoft.com/office/drawing/2014/main" id="{FA9BDD2A-5213-4406-9ADE-21529289871C}"/>
              </a:ext>
            </a:extLst>
          </p:cNvPr>
          <p:cNvSpPr>
            <a:spLocks noGrp="1"/>
          </p:cNvSpPr>
          <p:nvPr>
            <p:ph type="body" sz="quarter" idx="13"/>
          </p:nvPr>
        </p:nvSpPr>
        <p:spPr>
          <a:xfrm>
            <a:off x="6459523" y="1143000"/>
            <a:ext cx="5021276" cy="4876800"/>
          </a:xfrm>
        </p:spPr>
        <p:txBody>
          <a:bodyPr/>
          <a:lstStyle/>
          <a:p>
            <a:r>
              <a:rPr lang="en-HK" sz="1600" dirty="0"/>
              <a:t>Note if you are implementing an internal block, which means you don’t need Vivado to map your input/output to real I/O ports. It’s very important to add </a:t>
            </a:r>
            <a:r>
              <a:rPr lang="en-HK" sz="1600" b="1" dirty="0"/>
              <a:t>“-mode </a:t>
            </a:r>
            <a:r>
              <a:rPr lang="en-HK" sz="1600" b="1" dirty="0" err="1"/>
              <a:t>out_of_context</a:t>
            </a:r>
            <a:r>
              <a:rPr lang="en-HK" sz="1600" b="1" dirty="0"/>
              <a:t>”</a:t>
            </a:r>
            <a:r>
              <a:rPr lang="en-HK" sz="1600" dirty="0"/>
              <a:t> to Synthesis settings.</a:t>
            </a:r>
          </a:p>
          <a:p>
            <a:r>
              <a:rPr lang="en-HK" sz="1600" dirty="0"/>
              <a:t>Else Vivado will add I/O delay to your design, which is extremely slow (we normally use one clock cycle just for I</a:t>
            </a:r>
            <a:r>
              <a:rPr lang="en-US" altLang="zh-CN" sz="1600" dirty="0"/>
              <a:t>/O).</a:t>
            </a:r>
          </a:p>
          <a:p>
            <a:r>
              <a:rPr lang="en-US" sz="1600" b="1" dirty="0"/>
              <a:t>Don’t do that for this design</a:t>
            </a:r>
            <a:endParaRPr lang="en-HK" sz="1600" b="1" dirty="0"/>
          </a:p>
        </p:txBody>
      </p:sp>
      <p:sp>
        <p:nvSpPr>
          <p:cNvPr id="5" name="Title 4">
            <a:extLst>
              <a:ext uri="{FF2B5EF4-FFF2-40B4-BE49-F238E27FC236}">
                <a16:creationId xmlns:a16="http://schemas.microsoft.com/office/drawing/2014/main" id="{54859E14-54E1-40A9-80F4-AEB236DAFBAB}"/>
              </a:ext>
            </a:extLst>
          </p:cNvPr>
          <p:cNvSpPr>
            <a:spLocks noGrp="1"/>
          </p:cNvSpPr>
          <p:nvPr>
            <p:ph type="title"/>
          </p:nvPr>
        </p:nvSpPr>
        <p:spPr/>
        <p:txBody>
          <a:bodyPr/>
          <a:lstStyle/>
          <a:p>
            <a:r>
              <a:rPr lang="en-US" dirty="0"/>
              <a:t>I. Synthesis and Timing Constraint</a:t>
            </a:r>
            <a:endParaRPr lang="en-HK" dirty="0"/>
          </a:p>
        </p:txBody>
      </p:sp>
    </p:spTree>
    <p:extLst>
      <p:ext uri="{BB962C8B-B14F-4D97-AF65-F5344CB8AC3E}">
        <p14:creationId xmlns:p14="http://schemas.microsoft.com/office/powerpoint/2010/main" val="11548853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98A5FB39-08F2-471E-8DF2-AC2E5861D53D}" vid="{24749AA1-DA8E-48F7-9311-2A27802DF3B0}"/>
    </a:ext>
  </a:extLst>
</a:theme>
</file>

<file path=docProps/app.xml><?xml version="1.0" encoding="utf-8"?>
<Properties xmlns="http://schemas.openxmlformats.org/officeDocument/2006/extended-properties" xmlns:vt="http://schemas.openxmlformats.org/officeDocument/2006/docPropsVTypes">
  <Template>Theme_ust</Template>
  <TotalTime>1865</TotalTime>
  <Words>924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Verdana</vt:lpstr>
      <vt:lpstr>Wingdings</vt:lpstr>
      <vt:lpstr>Theme1</vt:lpstr>
      <vt:lpstr>Vivado Tutorial 2 – Synthesis, Implementation and Running on Board</vt:lpstr>
      <vt:lpstr>Preface</vt:lpstr>
      <vt:lpstr>Bookmarks</vt:lpstr>
      <vt:lpstr>I. Synthesis and Timing Constraint </vt:lpstr>
      <vt:lpstr>I. Synthesis and Timing Constraint </vt:lpstr>
      <vt:lpstr>I. Synthesis and Timing Constraint </vt:lpstr>
      <vt:lpstr>I. Synthesis and Timing Constraint </vt:lpstr>
      <vt:lpstr>I. Synthesis and Timing Constraint </vt:lpstr>
      <vt:lpstr>I. Synthesis and Timing Constraint</vt:lpstr>
      <vt:lpstr>I. Synthesis and Timing Constraint </vt:lpstr>
      <vt:lpstr>II. Implementation and Port Constraint</vt:lpstr>
      <vt:lpstr>II. Implementation and Port Constraint</vt:lpstr>
      <vt:lpstr>II. Implementation and Port Constraint</vt:lpstr>
      <vt:lpstr>III. Running on Board</vt:lpstr>
      <vt:lpstr>III. Running on Board</vt:lpstr>
      <vt:lpstr>Thank you</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Xiaodong</dc:creator>
  <cp:lastModifiedBy>Jingbo JIANG</cp:lastModifiedBy>
  <cp:revision>107</cp:revision>
  <dcterms:created xsi:type="dcterms:W3CDTF">2015-10-20T15:11:31Z</dcterms:created>
  <dcterms:modified xsi:type="dcterms:W3CDTF">2019-10-31T02:03:37Z</dcterms:modified>
</cp:coreProperties>
</file>