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2" r:id="rId8"/>
    <p:sldId id="260" r:id="rId9"/>
    <p:sldId id="261" r:id="rId10"/>
    <p:sldId id="262" r:id="rId11"/>
    <p:sldId id="269" r:id="rId12"/>
    <p:sldId id="263" r:id="rId13"/>
    <p:sldId id="264" r:id="rId14"/>
    <p:sldId id="270" r:id="rId15"/>
    <p:sldId id="265" r:id="rId16"/>
    <p:sldId id="271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tudents_login\Downloads\karen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tudents_login\Downloads\karen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[karen (1).xlsx]Sheet2!PivotTable1</c:name>
    <c:fmtId val="-1"/>
  </c:pivotSource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'[karen (1).xlsx]Sheet2'!$B$3:$B$4</c:f>
              <c:strCache>
                <c:ptCount val="1"/>
                <c:pt idx="0">
                  <c:v>Involuntary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(1).xlsx]Sheet2'!$B$5:$B$15</c:f>
              <c:numCache>
                <c:formatCode>General</c:formatCode>
                <c:ptCount val="10"/>
                <c:pt idx="0">
                  <c:v>40</c:v>
                </c:pt>
                <c:pt idx="1">
                  <c:v>38</c:v>
                </c:pt>
                <c:pt idx="2">
                  <c:v>45</c:v>
                </c:pt>
                <c:pt idx="3">
                  <c:v>42</c:v>
                </c:pt>
                <c:pt idx="4">
                  <c:v>34</c:v>
                </c:pt>
                <c:pt idx="5">
                  <c:v>33</c:v>
                </c:pt>
                <c:pt idx="6">
                  <c:v>38</c:v>
                </c:pt>
                <c:pt idx="7">
                  <c:v>33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</c:ser>
        <c:ser>
          <c:idx val="1"/>
          <c:order val="1"/>
          <c:tx>
            <c:strRef>
              <c:f>'[karen (1).xlsx]Sheet2'!$C$3:$C$4</c:f>
              <c:strCache>
                <c:ptCount val="1"/>
                <c:pt idx="0">
                  <c:v>Resignation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(1).xlsx]Sheet2'!$C$5:$C$15</c:f>
              <c:numCache>
                <c:formatCode>General</c:formatCode>
                <c:ptCount val="10"/>
                <c:pt idx="0">
                  <c:v>39</c:v>
                </c:pt>
                <c:pt idx="1">
                  <c:v>35</c:v>
                </c:pt>
                <c:pt idx="2">
                  <c:v>40</c:v>
                </c:pt>
                <c:pt idx="3">
                  <c:v>34</c:v>
                </c:pt>
                <c:pt idx="4">
                  <c:v>44</c:v>
                </c:pt>
                <c:pt idx="5">
                  <c:v>38</c:v>
                </c:pt>
                <c:pt idx="6">
                  <c:v>34</c:v>
                </c:pt>
                <c:pt idx="7">
                  <c:v>47</c:v>
                </c:pt>
                <c:pt idx="8">
                  <c:v>33</c:v>
                </c:pt>
                <c:pt idx="9">
                  <c:v>36</c:v>
                </c:pt>
              </c:numCache>
            </c:numRef>
          </c:val>
        </c:ser>
        <c:ser>
          <c:idx val="2"/>
          <c:order val="2"/>
          <c:tx>
            <c:strRef>
              <c:f>'[karen (1).xlsx]Sheet2'!$D$3:$D$4</c:f>
              <c:strCache>
                <c:ptCount val="1"/>
                <c:pt idx="0">
                  <c:v>Retirement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(1).xlsx]Sheet2'!$D$5:$D$15</c:f>
              <c:numCache>
                <c:formatCode>General</c:formatCode>
                <c:ptCount val="10"/>
                <c:pt idx="0">
                  <c:v>35</c:v>
                </c:pt>
                <c:pt idx="1">
                  <c:v>32</c:v>
                </c:pt>
                <c:pt idx="2">
                  <c:v>38</c:v>
                </c:pt>
                <c:pt idx="3">
                  <c:v>38</c:v>
                </c:pt>
                <c:pt idx="4">
                  <c:v>39</c:v>
                </c:pt>
                <c:pt idx="5">
                  <c:v>42</c:v>
                </c:pt>
                <c:pt idx="6">
                  <c:v>42</c:v>
                </c:pt>
                <c:pt idx="7">
                  <c:v>32</c:v>
                </c:pt>
                <c:pt idx="8">
                  <c:v>44</c:v>
                </c:pt>
                <c:pt idx="9">
                  <c:v>35</c:v>
                </c:pt>
              </c:numCache>
            </c:numRef>
          </c:val>
        </c:ser>
        <c:ser>
          <c:idx val="3"/>
          <c:order val="3"/>
          <c:tx>
            <c:strRef>
              <c:f>'[karen (1).xlsx]Sheet2'!$E$3:$E$4</c:f>
              <c:strCache>
                <c:ptCount val="1"/>
                <c:pt idx="0">
                  <c:v>Voluntary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(1).xlsx]Sheet2'!$E$5:$E$15</c:f>
              <c:numCache>
                <c:formatCode>General</c:formatCode>
                <c:ptCount val="10"/>
                <c:pt idx="0">
                  <c:v>36</c:v>
                </c:pt>
                <c:pt idx="1">
                  <c:v>40</c:v>
                </c:pt>
                <c:pt idx="2">
                  <c:v>31</c:v>
                </c:pt>
                <c:pt idx="3">
                  <c:v>43</c:v>
                </c:pt>
                <c:pt idx="4">
                  <c:v>37</c:v>
                </c:pt>
                <c:pt idx="5">
                  <c:v>30</c:v>
                </c:pt>
                <c:pt idx="6">
                  <c:v>43</c:v>
                </c:pt>
                <c:pt idx="7">
                  <c:v>55</c:v>
                </c:pt>
                <c:pt idx="8">
                  <c:v>33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606785848"/>
        <c:axId val="567018449"/>
      </c:barChart>
      <c:catAx>
        <c:axId val="60678584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7018449"/>
        <c:crosses val="autoZero"/>
        <c:auto val="1"/>
        <c:lblAlgn val="ctr"/>
        <c:lblOffset val="100"/>
        <c:noMultiLvlLbl val="0"/>
      </c:catAx>
      <c:valAx>
        <c:axId val="56701844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78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[karen (1).xlsx]Sheet2!PivotTable1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'[karen (1).xlsx]Sheet2'!$B$3:$B$4</c:f>
              <c:strCache>
                <c:ptCount val="1"/>
                <c:pt idx="0">
                  <c:v>Involuntary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(1).xlsx]Sheet2'!$B$5:$B$15</c:f>
              <c:numCache>
                <c:formatCode>General</c:formatCode>
                <c:ptCount val="10"/>
                <c:pt idx="0">
                  <c:v>40</c:v>
                </c:pt>
                <c:pt idx="1">
                  <c:v>38</c:v>
                </c:pt>
                <c:pt idx="2">
                  <c:v>45</c:v>
                </c:pt>
                <c:pt idx="3">
                  <c:v>42</c:v>
                </c:pt>
                <c:pt idx="4">
                  <c:v>34</c:v>
                </c:pt>
                <c:pt idx="5">
                  <c:v>33</c:v>
                </c:pt>
                <c:pt idx="6">
                  <c:v>38</c:v>
                </c:pt>
                <c:pt idx="7">
                  <c:v>33</c:v>
                </c:pt>
                <c:pt idx="8">
                  <c:v>40</c:v>
                </c:pt>
                <c:pt idx="9">
                  <c:v>45</c:v>
                </c:pt>
              </c:numCache>
            </c:numRef>
          </c:val>
        </c:ser>
        <c:ser>
          <c:idx val="1"/>
          <c:order val="1"/>
          <c:tx>
            <c:strRef>
              <c:f>'[karen (1).xlsx]Sheet2'!$C$3:$C$4</c:f>
              <c:strCache>
                <c:ptCount val="1"/>
                <c:pt idx="0">
                  <c:v>Resignation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(1).xlsx]Sheet2'!$C$5:$C$15</c:f>
              <c:numCache>
                <c:formatCode>General</c:formatCode>
                <c:ptCount val="10"/>
                <c:pt idx="0">
                  <c:v>39</c:v>
                </c:pt>
                <c:pt idx="1">
                  <c:v>35</c:v>
                </c:pt>
                <c:pt idx="2">
                  <c:v>40</c:v>
                </c:pt>
                <c:pt idx="3">
                  <c:v>34</c:v>
                </c:pt>
                <c:pt idx="4">
                  <c:v>44</c:v>
                </c:pt>
                <c:pt idx="5">
                  <c:v>38</c:v>
                </c:pt>
                <c:pt idx="6">
                  <c:v>34</c:v>
                </c:pt>
                <c:pt idx="7">
                  <c:v>47</c:v>
                </c:pt>
                <c:pt idx="8">
                  <c:v>33</c:v>
                </c:pt>
                <c:pt idx="9">
                  <c:v>36</c:v>
                </c:pt>
              </c:numCache>
            </c:numRef>
          </c:val>
        </c:ser>
        <c:ser>
          <c:idx val="2"/>
          <c:order val="2"/>
          <c:tx>
            <c:strRef>
              <c:f>'[karen (1).xlsx]Sheet2'!$D$3:$D$4</c:f>
              <c:strCache>
                <c:ptCount val="1"/>
                <c:pt idx="0">
                  <c:v>Retirement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(1).xlsx]Sheet2'!$D$5:$D$15</c:f>
              <c:numCache>
                <c:formatCode>General</c:formatCode>
                <c:ptCount val="10"/>
                <c:pt idx="0">
                  <c:v>35</c:v>
                </c:pt>
                <c:pt idx="1">
                  <c:v>32</c:v>
                </c:pt>
                <c:pt idx="2">
                  <c:v>38</c:v>
                </c:pt>
                <c:pt idx="3">
                  <c:v>38</c:v>
                </c:pt>
                <c:pt idx="4">
                  <c:v>39</c:v>
                </c:pt>
                <c:pt idx="5">
                  <c:v>42</c:v>
                </c:pt>
                <c:pt idx="6">
                  <c:v>42</c:v>
                </c:pt>
                <c:pt idx="7">
                  <c:v>32</c:v>
                </c:pt>
                <c:pt idx="8">
                  <c:v>44</c:v>
                </c:pt>
                <c:pt idx="9">
                  <c:v>35</c:v>
                </c:pt>
              </c:numCache>
            </c:numRef>
          </c:val>
        </c:ser>
        <c:ser>
          <c:idx val="3"/>
          <c:order val="3"/>
          <c:tx>
            <c:strRef>
              <c:f>'[karen (1).xlsx]Sheet2'!$E$3:$E$4</c:f>
              <c:strCache>
                <c:ptCount val="1"/>
                <c:pt idx="0">
                  <c:v>Voluntary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'[karen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'[karen (1).xlsx]Sheet2'!$E$5:$E$15</c:f>
              <c:numCache>
                <c:formatCode>General</c:formatCode>
                <c:ptCount val="10"/>
                <c:pt idx="0">
                  <c:v>36</c:v>
                </c:pt>
                <c:pt idx="1">
                  <c:v>40</c:v>
                </c:pt>
                <c:pt idx="2">
                  <c:v>31</c:v>
                </c:pt>
                <c:pt idx="3">
                  <c:v>43</c:v>
                </c:pt>
                <c:pt idx="4">
                  <c:v>37</c:v>
                </c:pt>
                <c:pt idx="5">
                  <c:v>30</c:v>
                </c:pt>
                <c:pt idx="6">
                  <c:v>43</c:v>
                </c:pt>
                <c:pt idx="7">
                  <c:v>55</c:v>
                </c:pt>
                <c:pt idx="8">
                  <c:v>33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H.KAREN MARIA GRACE </a:t>
            </a:r>
            <a:endParaRPr lang="en-US" sz="2400" dirty="0" smtClean="0"/>
          </a:p>
          <a:p>
            <a:r>
              <a:rPr lang="en-US" sz="2400" dirty="0" smtClean="0"/>
              <a:t>REGISTER NO: 312212890 </a:t>
            </a:r>
            <a:r>
              <a:rPr lang="en-US" sz="2400" smtClean="0"/>
              <a:t>(unm14512022g01)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  <a:endParaRPr lang="en-US" sz="2400" b="1" dirty="0"/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  <a:endParaRPr lang="en-US" sz="2400" dirty="0"/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  <a:endParaRPr lang="en-US" sz="2400" dirty="0"/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  <a:endParaRPr lang="en-US" sz="2400" dirty="0"/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  <a:endParaRPr lang="en-US" sz="2400" dirty="0"/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  <a:endParaRPr lang="en-US" sz="24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  <a:endParaRPr lang="en-US" dirty="0"/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  <a:endParaRPr lang="en-US" dirty="0"/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  <a:endParaRPr lang="en-US" dirty="0"/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  <a:endParaRPr lang="en-US" dirty="0"/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  <a:endParaRPr lang="en-US" dirty="0"/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  <a:endParaRPr lang="en-US" dirty="0"/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  <a:endParaRPr lang="en-US" dirty="0"/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dirty="0"/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  <a:endParaRPr lang="en-US" dirty="0"/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  <a:endParaRPr lang="en-US" dirty="0"/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  <a:endParaRPr lang="en-US" dirty="0"/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524000" y="1905000"/>
          <a:ext cx="7759065" cy="428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286000" y="1354455"/>
          <a:ext cx="4826000" cy="421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resource distribution.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Project-oriented focus.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Administrative and support functions.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resource utilization.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Overburdened departments.</a:t>
            </a:r>
            <a:endParaRPr lang="en-US" dirty="0"/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resource allocation strategies.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balanced resource distribution.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strategic planning.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efficiency and productivity.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overburdened departments.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  <a:endParaRPr lang="en-US" sz="2000" b="1" dirty="0"/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  <a:endParaRPr lang="en-US" sz="2000" dirty="0"/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understanding of the employee type distribution within the organization.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Identification of potential imbalances or disparities in employee type allocation.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improving employee type distribution and departmental efficiency.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report, including key metrics and findings.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analysis of employee type distributions across departments.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of employee type balance and identification of areas for improvement.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optimizing employee type allocation and improving departmental efficiency.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  <a:endParaRPr lang="en-US" sz="2000" dirty="0"/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Identify imbalances in employee type distribution.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 the balance of employee types within departments.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Develop recommendations for optimizing employee type allocation.</a:t>
            </a:r>
            <a:endParaRPr lang="en-US" sz="2000" dirty="0"/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analysis of departmental information, employee type counts, and total results.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Comparative analysis across departments.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Assessment of employee type balance.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Recommendations for optimization.</a:t>
            </a:r>
            <a:endParaRPr lang="en-US" sz="2000" dirty="0"/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collection and analysis.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Departmental comparison.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Balance assessment.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 development.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affected by resource allocation decisions.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be impacted by changes resulting from the project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 working within the various departments of the organization.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  <a:endParaRPr lang="en-US" sz="2400" dirty="0"/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6510</Words>
  <Application>WPS Presentation</Application>
  <PresentationFormat>Custom</PresentationFormat>
  <Paragraphs>169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PowerPoint 演示文稿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Students_login</cp:lastModifiedBy>
  <cp:revision>26</cp:revision>
  <dcterms:created xsi:type="dcterms:W3CDTF">2024-03-29T15:07:00Z</dcterms:created>
  <dcterms:modified xsi:type="dcterms:W3CDTF">2024-08-29T06:59:49Z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AB57979F7509454BA3CE4FB77C6621CC_13</vt:lpwstr>
  </property>
  <property fmtid="{D5CDD505-2E9C-101B-9397-08002B2CF9AE}" pid="5" name="KSOProductBuildVer">
    <vt:lpwstr>1033-12.2.0.17562</vt:lpwstr>
  </property>
</Properties>
</file>