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57" r:id="rId5"/>
    <p:sldId id="261" r:id="rId6"/>
    <p:sldId id="258" r:id="rId7"/>
    <p:sldId id="259" r:id="rId8"/>
    <p:sldId id="263" r:id="rId9"/>
    <p:sldId id="262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5" autoAdjust="0"/>
    <p:restoredTop sz="94718" autoAdjust="0"/>
  </p:normalViewPr>
  <p:slideViewPr>
    <p:cSldViewPr>
      <p:cViewPr varScale="1">
        <p:scale>
          <a:sx n="67" d="100"/>
          <a:sy n="67" d="100"/>
        </p:scale>
        <p:origin x="-154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F9EC-F168-4283-8274-0B8D5FD3CEC0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13AE-69D3-44B8-8AB9-2F6895A13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612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F9EC-F168-4283-8274-0B8D5FD3CEC0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13AE-69D3-44B8-8AB9-2F6895A13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06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F9EC-F168-4283-8274-0B8D5FD3CEC0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13AE-69D3-44B8-8AB9-2F6895A13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38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F9EC-F168-4283-8274-0B8D5FD3CEC0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13AE-69D3-44B8-8AB9-2F6895A13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9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F9EC-F168-4283-8274-0B8D5FD3CEC0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13AE-69D3-44B8-8AB9-2F6895A13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121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F9EC-F168-4283-8274-0B8D5FD3CEC0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13AE-69D3-44B8-8AB9-2F6895A13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418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F9EC-F168-4283-8274-0B8D5FD3CEC0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13AE-69D3-44B8-8AB9-2F6895A13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20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F9EC-F168-4283-8274-0B8D5FD3CEC0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13AE-69D3-44B8-8AB9-2F6895A13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78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F9EC-F168-4283-8274-0B8D5FD3CEC0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13AE-69D3-44B8-8AB9-2F6895A13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27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F9EC-F168-4283-8274-0B8D5FD3CEC0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13AE-69D3-44B8-8AB9-2F6895A13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9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F9EC-F168-4283-8274-0B8D5FD3CEC0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813AE-69D3-44B8-8AB9-2F6895A13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519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CF9EC-F168-4283-8274-0B8D5FD3CEC0}" type="datetimeFigureOut">
              <a:rPr lang="ko-KR" altLang="en-US" smtClean="0"/>
              <a:t>2024-07-03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813AE-69D3-44B8-8AB9-2F6895A13B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35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5536" y="459176"/>
            <a:ext cx="8352928" cy="593964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smtClean="0"/>
              <a:t>07.03-07.04 Machine Learning </a:t>
            </a:r>
            <a:r>
              <a:rPr lang="ko-KR" altLang="en-US" sz="2800" b="1" dirty="0" smtClean="0"/>
              <a:t>실습 과제</a:t>
            </a:r>
            <a:endParaRPr lang="en-US" altLang="ko-KR" sz="2800" b="1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endParaRPr lang="en-US" altLang="ko-KR" dirty="0" smtClean="0"/>
          </a:p>
          <a:p>
            <a:pPr algn="ctr"/>
            <a:endParaRPr lang="en-US" altLang="ko-KR" dirty="0"/>
          </a:p>
          <a:p>
            <a:pPr algn="r"/>
            <a:r>
              <a:rPr lang="ko-KR" altLang="en-US" dirty="0" smtClean="0"/>
              <a:t>                </a:t>
            </a:r>
            <a:r>
              <a:rPr lang="ko-KR" altLang="en-US" b="1" dirty="0" err="1" smtClean="0"/>
              <a:t>빅데이터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8</a:t>
            </a:r>
            <a:r>
              <a:rPr lang="ko-KR" altLang="en-US" b="1" dirty="0" smtClean="0"/>
              <a:t>기 </a:t>
            </a:r>
            <a:r>
              <a:rPr lang="ko-KR" altLang="en-US" b="1" dirty="0" err="1" smtClean="0"/>
              <a:t>허현강</a:t>
            </a:r>
            <a:r>
              <a:rPr lang="en-US" altLang="ko-KR" b="1" dirty="0"/>
              <a:t>	</a:t>
            </a:r>
            <a:r>
              <a:rPr lang="en-US" altLang="ko-KR" dirty="0" smtClean="0"/>
              <a:t>	</a:t>
            </a:r>
            <a:r>
              <a:rPr lang="ko-KR" altLang="en-US" dirty="0" smtClean="0"/>
              <a:t>  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6242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528" y="309673"/>
            <a:ext cx="1728192" cy="5040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최종 모델 결과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324596" y="927955"/>
            <a:ext cx="8567884" cy="553159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VotingRegressor</a:t>
            </a:r>
            <a:r>
              <a:rPr lang="ko-KR" altLang="en-US" sz="2000" b="1" dirty="0" smtClean="0"/>
              <a:t>의 결과 </a:t>
            </a:r>
            <a:r>
              <a:rPr lang="en-US" altLang="ko-KR" sz="2000" b="1" dirty="0" smtClean="0"/>
              <a:t>(score)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Train data: 0.963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Test data: 0.892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 smtClean="0"/>
          </a:p>
          <a:p>
            <a:pPr>
              <a:lnSpc>
                <a:spcPct val="150000"/>
              </a:lnSpc>
            </a:pP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각각의 모델의 정확도를 확인했을 때와 비교하여</a:t>
            </a:r>
            <a:r>
              <a:rPr lang="en-US" altLang="ko-KR" sz="2000" b="1" dirty="0" smtClean="0"/>
              <a:t> </a:t>
            </a:r>
            <a:r>
              <a:rPr lang="ko-KR" altLang="en-US" sz="2000" b="1" dirty="0" err="1" smtClean="0"/>
              <a:t>과적합이</a:t>
            </a:r>
            <a:r>
              <a:rPr lang="ko-KR" altLang="en-US" sz="2000" b="1" dirty="0" smtClean="0"/>
              <a:t> 해결되었고</a:t>
            </a:r>
            <a:r>
              <a:rPr lang="en-US" altLang="ko-KR" sz="2000" b="1" dirty="0" smtClean="0"/>
              <a:t>,    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</a:t>
            </a:r>
            <a:r>
              <a:rPr lang="en-US" altLang="ko-KR" sz="2000" b="1" dirty="0" smtClean="0"/>
              <a:t>   test </a:t>
            </a:r>
            <a:r>
              <a:rPr lang="ko-KR" altLang="en-US" sz="2000" b="1" dirty="0" smtClean="0"/>
              <a:t>데이터의 </a:t>
            </a:r>
            <a:r>
              <a:rPr lang="en-US" altLang="ko-KR" sz="2000" b="1" dirty="0" smtClean="0"/>
              <a:t>score</a:t>
            </a:r>
            <a:r>
              <a:rPr lang="ko-KR" altLang="en-US" sz="2000" b="1" dirty="0" smtClean="0"/>
              <a:t>가 의미 있는 결과값을 도출했습니다</a:t>
            </a:r>
            <a:r>
              <a:rPr lang="en-US" altLang="ko-KR" sz="2000" b="1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2000" b="1" dirty="0" smtClean="0"/>
          </a:p>
        </p:txBody>
      </p:sp>
    </p:spTree>
    <p:extLst>
      <p:ext uri="{BB962C8B-B14F-4D97-AF65-F5344CB8AC3E}">
        <p14:creationId xmlns:p14="http://schemas.microsoft.com/office/powerpoint/2010/main" val="2981583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267035"/>
            <a:ext cx="172819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사용 </a:t>
            </a:r>
            <a:r>
              <a:rPr lang="ko-KR" altLang="en-US" b="1" dirty="0" err="1" smtClean="0"/>
              <a:t>컬럼</a:t>
            </a:r>
            <a:endParaRPr lang="ko-KR" altLang="en-US" b="1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947582"/>
              </p:ext>
            </p:extLst>
          </p:nvPr>
        </p:nvGraphicFramePr>
        <p:xfrm>
          <a:off x="2483768" y="519063"/>
          <a:ext cx="2903984" cy="5933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3575"/>
                <a:gridCol w="2370409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</a:t>
                      </a:r>
                      <a:r>
                        <a:rPr lang="ko-KR" altLang="en-US" baseline="0" dirty="0" smtClean="0"/>
                        <a:t>이름</a:t>
                      </a:r>
                      <a:endParaRPr lang="en-US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sex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Fedu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traveltime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studytime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schoolsup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famsup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paid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activities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nursery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romantic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famrel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freetime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goout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Dalc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76896"/>
              </p:ext>
            </p:extLst>
          </p:nvPr>
        </p:nvGraphicFramePr>
        <p:xfrm>
          <a:off x="5652120" y="901536"/>
          <a:ext cx="2903984" cy="519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33575"/>
                <a:gridCol w="23704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16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Walc</a:t>
                      </a:r>
                      <a:endParaRPr lang="en-US" b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absences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Fjob_at_home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Fjob_health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Fjob_other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Fjob_services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Fjob_teacher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26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reason_course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reason_home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reason_other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reason_reputation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179512" y="1196752"/>
            <a:ext cx="2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총 </a:t>
            </a:r>
            <a:r>
              <a:rPr lang="en-US" altLang="ko-KR" dirty="0" smtClean="0"/>
              <a:t>29</a:t>
            </a:r>
            <a:r>
              <a:rPr lang="ko-KR" altLang="en-US" dirty="0" smtClean="0"/>
              <a:t>개의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사용하였음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08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67544" y="267035"/>
            <a:ext cx="172819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사용 모델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467544" y="928967"/>
            <a:ext cx="8129742" cy="540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 err="1" smtClean="0"/>
              <a:t>VotingRegressor</a:t>
            </a:r>
            <a:endParaRPr lang="en-US" altLang="ko-KR" sz="3200" b="1" dirty="0" smtClean="0"/>
          </a:p>
          <a:p>
            <a:pPr algn="ctr"/>
            <a:endParaRPr lang="en-US" altLang="ko-KR" sz="3200" dirty="0" smtClean="0"/>
          </a:p>
          <a:p>
            <a:pPr algn="ctr"/>
            <a:r>
              <a:rPr lang="en-US" altLang="ko-KR" sz="3200" dirty="0" smtClean="0"/>
              <a:t>(</a:t>
            </a:r>
            <a:r>
              <a:rPr lang="en-US" altLang="ko-KR" sz="3200" dirty="0" err="1" smtClean="0"/>
              <a:t>DecisionTreeRegressor</a:t>
            </a:r>
            <a:r>
              <a:rPr lang="en-US" altLang="ko-KR" sz="3200" dirty="0" smtClean="0"/>
              <a:t>, </a:t>
            </a:r>
            <a:r>
              <a:rPr lang="en-US" altLang="ko-KR" sz="3200" dirty="0" err="1" smtClean="0"/>
              <a:t>RandomForest</a:t>
            </a:r>
            <a:r>
              <a:rPr lang="en-US" altLang="ko-KR" sz="3200" dirty="0" err="1" smtClean="0"/>
              <a:t>Regressor</a:t>
            </a:r>
            <a:r>
              <a:rPr lang="en-US" altLang="ko-KR" sz="3200" dirty="0" smtClean="0"/>
              <a:t>, </a:t>
            </a:r>
            <a:r>
              <a:rPr lang="en-US" altLang="ko-KR" sz="3200" dirty="0" err="1" smtClean="0"/>
              <a:t>GradientBoostingRegressor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64861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7" y="260648"/>
            <a:ext cx="1790943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사용 모델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23528" y="902333"/>
            <a:ext cx="8424936" cy="12601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800" b="1" dirty="0" err="1" smtClean="0"/>
              <a:t>VotingRegressor</a:t>
            </a:r>
            <a:endParaRPr lang="en-US" altLang="ko-KR" sz="2800" b="1" dirty="0" smtClean="0"/>
          </a:p>
        </p:txBody>
      </p:sp>
      <p:sp>
        <p:nvSpPr>
          <p:cNvPr id="11" name="직사각형 10"/>
          <p:cNvSpPr/>
          <p:nvPr/>
        </p:nvSpPr>
        <p:spPr>
          <a:xfrm>
            <a:off x="323527" y="2708920"/>
            <a:ext cx="1790943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사용 이유 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23528" y="3356992"/>
            <a:ext cx="8424936" cy="27363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b="1" dirty="0" err="1" smtClean="0"/>
              <a:t>VotingRegressor</a:t>
            </a:r>
            <a:r>
              <a:rPr lang="ko-KR" altLang="en-US" dirty="0" smtClean="0"/>
              <a:t>는 여러 개의 개별 회귀 모델의 예측을 결합하여 최종 예측을 수행하는 앙상블 기법입니다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모델 간의 상호 보완적 특성을 이용하여 예측 성능 향상시킬 수 있다는 특징 </a:t>
            </a:r>
            <a:endParaRPr lang="en-US" altLang="ko-KR" dirty="0" smtClean="0"/>
          </a:p>
          <a:p>
            <a:r>
              <a:rPr lang="ko-KR" altLang="en-US" dirty="0" smtClean="0"/>
              <a:t>때문에 각각의 모델을 이용하는 것 보다</a:t>
            </a:r>
            <a:r>
              <a:rPr lang="en-US" altLang="ko-KR" dirty="0"/>
              <a:t> </a:t>
            </a:r>
            <a:r>
              <a:rPr lang="ko-KR" altLang="en-US" dirty="0" smtClean="0"/>
              <a:t>더 효과적으로 성능을 발휘할 수 있을 것이라 생각해 사용하게 되었습니다</a:t>
            </a:r>
            <a:r>
              <a:rPr lang="en-US" altLang="ko-KR" dirty="0" smtClean="0"/>
              <a:t>.</a:t>
            </a:r>
            <a:endParaRPr lang="en-US" altLang="ko-KR" b="1" dirty="0" smtClean="0"/>
          </a:p>
        </p:txBody>
      </p:sp>
    </p:spTree>
    <p:extLst>
      <p:ext uri="{BB962C8B-B14F-4D97-AF65-F5344CB8AC3E}">
        <p14:creationId xmlns:p14="http://schemas.microsoft.com/office/powerpoint/2010/main" val="26272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323527" y="260648"/>
            <a:ext cx="1790943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사용 모델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323528" y="902332"/>
            <a:ext cx="8424936" cy="17345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b="1" dirty="0" err="1" smtClean="0"/>
              <a:t>VotingRegressor</a:t>
            </a:r>
            <a:endParaRPr lang="en-US" altLang="ko-KR" sz="2000" b="1" dirty="0" smtClean="0"/>
          </a:p>
          <a:p>
            <a:pPr algn="ctr"/>
            <a:endParaRPr lang="en-US" altLang="ko-KR" sz="2000" b="1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DecisionTreeRegressor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RandomForest</a:t>
            </a:r>
            <a:r>
              <a:rPr lang="en-US" altLang="ko-KR" sz="2000" dirty="0" err="1" smtClean="0"/>
              <a:t>Regressor</a:t>
            </a:r>
            <a:endParaRPr lang="en-US" altLang="ko-KR" sz="2000" dirty="0" smtClean="0"/>
          </a:p>
          <a:p>
            <a:pPr marL="342900" indent="-342900">
              <a:buFontTx/>
              <a:buChar char="-"/>
            </a:pPr>
            <a:r>
              <a:rPr lang="en-US" altLang="ko-KR" sz="2000" dirty="0" err="1" smtClean="0"/>
              <a:t>GradientBoostingRegressor</a:t>
            </a:r>
            <a:endParaRPr lang="ko-KR" altLang="en-US" sz="2000" dirty="0"/>
          </a:p>
        </p:txBody>
      </p:sp>
      <p:sp>
        <p:nvSpPr>
          <p:cNvPr id="11" name="직사각형 10"/>
          <p:cNvSpPr/>
          <p:nvPr/>
        </p:nvSpPr>
        <p:spPr>
          <a:xfrm>
            <a:off x="323527" y="2780928"/>
            <a:ext cx="1790943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사용 이유 </a:t>
            </a:r>
            <a:endParaRPr lang="ko-KR" altLang="en-US" b="1" dirty="0"/>
          </a:p>
        </p:txBody>
      </p:sp>
      <p:sp>
        <p:nvSpPr>
          <p:cNvPr id="12" name="직사각형 11"/>
          <p:cNvSpPr/>
          <p:nvPr/>
        </p:nvSpPr>
        <p:spPr>
          <a:xfrm>
            <a:off x="323528" y="3356992"/>
            <a:ext cx="8424936" cy="3240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en-US" altLang="ko-KR" b="1" dirty="0" err="1" smtClean="0"/>
              <a:t>DecisionTreeRegressor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단순하고 해석이 용이하며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개별 의사 결정 규칙을 학습하여 데이터의 중요한 패턴을 포착할 수 있기 때문입니다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통해 전체 데이터에서 필요 없는 </a:t>
            </a:r>
            <a:r>
              <a:rPr lang="en-US" altLang="ko-KR" dirty="0" smtClean="0"/>
              <a:t>column</a:t>
            </a:r>
            <a:r>
              <a:rPr lang="ko-KR" altLang="en-US" dirty="0" smtClean="0"/>
              <a:t>을 삭제했습니다</a:t>
            </a:r>
            <a:r>
              <a:rPr lang="en-US" altLang="ko-KR" dirty="0" smtClean="0"/>
              <a:t>.</a:t>
            </a:r>
          </a:p>
          <a:p>
            <a:pPr>
              <a:lnSpc>
                <a:spcPts val="2500"/>
              </a:lnSpc>
            </a:pPr>
            <a:endParaRPr lang="en-US" altLang="ko-KR" dirty="0" smtClean="0"/>
          </a:p>
          <a:p>
            <a:pPr>
              <a:lnSpc>
                <a:spcPts val="2500"/>
              </a:lnSpc>
            </a:pPr>
            <a:r>
              <a:rPr lang="en-US" altLang="ko-KR" b="1" dirty="0" err="1" smtClean="0"/>
              <a:t>RandomForestRegressor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여러 결정 </a:t>
            </a:r>
            <a:r>
              <a:rPr lang="ko-KR" altLang="en-US" dirty="0" err="1" smtClean="0"/>
              <a:t>트리의</a:t>
            </a:r>
            <a:r>
              <a:rPr lang="ko-KR" altLang="en-US" dirty="0" smtClean="0"/>
              <a:t> 앙상블로 </a:t>
            </a:r>
            <a:r>
              <a:rPr lang="ko-KR" altLang="en-US" dirty="0" err="1" smtClean="0"/>
              <a:t>과적합을</a:t>
            </a:r>
            <a:r>
              <a:rPr lang="ko-KR" altLang="en-US" dirty="0" smtClean="0"/>
              <a:t> 방지하고 높은 예측 성능을 제공하기 때문입니다</a:t>
            </a:r>
            <a:r>
              <a:rPr lang="en-US" altLang="ko-KR" dirty="0" smtClean="0"/>
              <a:t>.</a:t>
            </a:r>
          </a:p>
          <a:p>
            <a:pPr>
              <a:lnSpc>
                <a:spcPts val="2500"/>
              </a:lnSpc>
            </a:pPr>
            <a:endParaRPr lang="en-US" altLang="ko-KR" dirty="0" smtClean="0"/>
          </a:p>
          <a:p>
            <a:pPr>
              <a:lnSpc>
                <a:spcPts val="2500"/>
              </a:lnSpc>
            </a:pPr>
            <a:r>
              <a:rPr lang="en-US" altLang="ko-KR" b="1" dirty="0" err="1" smtClean="0"/>
              <a:t>GradientBoostingRegressor</a:t>
            </a:r>
            <a:r>
              <a:rPr lang="en-US" altLang="ko-KR" dirty="0" smtClean="0"/>
              <a:t>: </a:t>
            </a:r>
            <a:r>
              <a:rPr lang="ko-KR" altLang="en-US" dirty="0" smtClean="0"/>
              <a:t>높은 예측 성능을 보여주고 일반화 능력을 제공하는 데 성능이 뛰어나기 때문입니다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03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528" y="309673"/>
            <a:ext cx="172819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사용 </a:t>
            </a:r>
            <a:r>
              <a:rPr lang="ko-KR" altLang="en-US" b="1" dirty="0" err="1" smtClean="0"/>
              <a:t>파라미터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921740"/>
            <a:ext cx="8129742" cy="55315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DecisionTreeRegressor</a:t>
            </a:r>
            <a:r>
              <a:rPr lang="ko-KR" altLang="en-US" sz="2000" b="1" dirty="0" smtClean="0"/>
              <a:t>의 </a:t>
            </a:r>
            <a:r>
              <a:rPr lang="ko-KR" altLang="en-US" sz="2000" b="1" dirty="0" err="1" smtClean="0"/>
              <a:t>하이퍼파라미터</a:t>
            </a:r>
            <a:r>
              <a:rPr lang="ko-KR" altLang="en-US" sz="2000" b="1" dirty="0" smtClean="0"/>
              <a:t> </a:t>
            </a:r>
            <a:endParaRPr lang="en-US" altLang="ko-KR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min_impurity_decrease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max_depth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min_samples_split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min_samples_leaf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RandomForestRegressor</a:t>
            </a:r>
            <a:r>
              <a:rPr lang="ko-KR" altLang="en-US" sz="2000" b="1" dirty="0" smtClean="0"/>
              <a:t>의 </a:t>
            </a:r>
            <a:r>
              <a:rPr lang="ko-KR" altLang="en-US" sz="2000" b="1" dirty="0" err="1" smtClean="0"/>
              <a:t>하이퍼파라미터</a:t>
            </a:r>
            <a:endParaRPr lang="en-US" altLang="ko-KR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n_estimators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max_depth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min_samples_split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min_samples_leaf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GradientBoostingRegressor</a:t>
            </a:r>
            <a:r>
              <a:rPr lang="ko-KR" altLang="en-US" sz="2000" b="1" dirty="0" smtClean="0"/>
              <a:t>의 </a:t>
            </a:r>
            <a:r>
              <a:rPr lang="ko-KR" altLang="en-US" sz="2000" b="1" dirty="0" err="1" smtClean="0"/>
              <a:t>하이퍼파라미터</a:t>
            </a:r>
            <a:endParaRPr lang="en-US" altLang="ko-KR" sz="2000" b="1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n_estimators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learning_rate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max_depth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min_samples_split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min_samples_leaf</a:t>
            </a:r>
            <a:endParaRPr lang="en-US" altLang="ko-KR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subsample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2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3528" y="260648"/>
            <a:ext cx="172819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err="1" smtClean="0"/>
              <a:t>파라미터</a:t>
            </a:r>
            <a:r>
              <a:rPr lang="ko-KR" altLang="en-US" b="1" dirty="0" smtClean="0"/>
              <a:t> 범위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980728"/>
            <a:ext cx="8129742" cy="5688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DecisionTreeRegressor</a:t>
            </a:r>
            <a:r>
              <a:rPr lang="ko-KR" altLang="en-US" sz="2000" b="1" dirty="0" smtClean="0"/>
              <a:t>의 </a:t>
            </a:r>
            <a:r>
              <a:rPr lang="ko-KR" altLang="en-US" sz="2000" b="1" dirty="0" err="1" smtClean="0"/>
              <a:t>하이퍼파라미터</a:t>
            </a:r>
            <a:r>
              <a:rPr lang="ko-KR" altLang="en-US" sz="2000" b="1" dirty="0" smtClean="0"/>
              <a:t> 범위 설정</a:t>
            </a:r>
            <a:endParaRPr lang="en-US" altLang="ko-KR" sz="2000" b="1" dirty="0" smtClean="0"/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min_impurity_decrease</a:t>
            </a:r>
            <a:r>
              <a:rPr lang="en-US" altLang="ko-KR" dirty="0" smtClean="0"/>
              <a:t>: uniform(0.001, 0.1),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max_depth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randint</a:t>
            </a:r>
            <a:r>
              <a:rPr lang="en-US" altLang="ko-KR" dirty="0" smtClean="0"/>
              <a:t>(3, 20),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min_samples_split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randint</a:t>
            </a:r>
            <a:r>
              <a:rPr lang="en-US" altLang="ko-KR" dirty="0" smtClean="0"/>
              <a:t>(5, 20),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min_samples_leaf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randint</a:t>
            </a:r>
            <a:r>
              <a:rPr lang="en-US" altLang="ko-KR" dirty="0" smtClean="0"/>
              <a:t>(5, 30)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RandomForestRegressor</a:t>
            </a:r>
            <a:r>
              <a:rPr lang="ko-KR" altLang="en-US" sz="2000" b="1" dirty="0" smtClean="0"/>
              <a:t>의 </a:t>
            </a:r>
            <a:r>
              <a:rPr lang="ko-KR" altLang="en-US" sz="2000" b="1" dirty="0" err="1" smtClean="0"/>
              <a:t>하이퍼파라미터</a:t>
            </a:r>
            <a:r>
              <a:rPr lang="ko-KR" altLang="en-US" sz="2000" b="1" dirty="0" smtClean="0"/>
              <a:t> 범위 설정</a:t>
            </a:r>
            <a:endParaRPr lang="en-US" altLang="ko-KR" sz="2000" b="1" dirty="0" smtClean="0"/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n_estimators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randint</a:t>
            </a:r>
            <a:r>
              <a:rPr lang="en-US" altLang="ko-KR" dirty="0" smtClean="0"/>
              <a:t>(50, 1000)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max_depth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randint</a:t>
            </a:r>
            <a:r>
              <a:rPr lang="en-US" altLang="ko-KR" dirty="0" smtClean="0"/>
              <a:t>(3, 20)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min_samples_split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randint</a:t>
            </a:r>
            <a:r>
              <a:rPr lang="en-US" altLang="ko-KR" dirty="0" smtClean="0"/>
              <a:t>(5, 20)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min_samples_leaf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randint</a:t>
            </a:r>
            <a:r>
              <a:rPr lang="en-US" altLang="ko-KR" dirty="0" smtClean="0"/>
              <a:t>(5, 30)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GradientBoostingRegressor</a:t>
            </a:r>
            <a:r>
              <a:rPr lang="ko-KR" altLang="en-US" sz="2000" b="1" dirty="0" smtClean="0"/>
              <a:t>의 </a:t>
            </a:r>
            <a:r>
              <a:rPr lang="ko-KR" altLang="en-US" sz="2000" b="1" dirty="0" err="1" smtClean="0"/>
              <a:t>하이퍼파라미터</a:t>
            </a:r>
            <a:r>
              <a:rPr lang="ko-KR" altLang="en-US" sz="2000" b="1" dirty="0" smtClean="0"/>
              <a:t> 범위 설정</a:t>
            </a:r>
            <a:endParaRPr lang="en-US" altLang="ko-KR" sz="2000" b="1" dirty="0" smtClean="0"/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n_estimators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randint</a:t>
            </a:r>
            <a:r>
              <a:rPr lang="en-US" altLang="ko-KR" dirty="0" smtClean="0"/>
              <a:t>(10, 100)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learning_rate</a:t>
            </a:r>
            <a:r>
              <a:rPr lang="en-US" altLang="ko-KR" dirty="0" smtClean="0"/>
              <a:t>: uniform(0.1, 0.5)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max_depth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randint</a:t>
            </a:r>
            <a:r>
              <a:rPr lang="en-US" altLang="ko-KR" dirty="0" smtClean="0"/>
              <a:t>(3, 30)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min_samples_split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randint</a:t>
            </a:r>
            <a:r>
              <a:rPr lang="en-US" altLang="ko-KR" dirty="0" smtClean="0"/>
              <a:t>(5, 20)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subsample: uniform(0.7, 0.3)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195736" y="260648"/>
            <a:ext cx="6257534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RandomizedSearchCV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2725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23528" y="260648"/>
            <a:ext cx="172819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최적 </a:t>
            </a:r>
            <a:r>
              <a:rPr lang="ko-KR" altLang="en-US" b="1" dirty="0" err="1" smtClean="0"/>
              <a:t>파라미터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323528" y="980728"/>
            <a:ext cx="8129742" cy="56886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DecisionTreeRegressor</a:t>
            </a:r>
            <a:r>
              <a:rPr lang="ko-KR" altLang="en-US" sz="2000" b="1" dirty="0" smtClean="0"/>
              <a:t>의 최적 </a:t>
            </a:r>
            <a:r>
              <a:rPr lang="ko-KR" altLang="en-US" sz="2000" b="1" dirty="0" err="1" smtClean="0"/>
              <a:t>파라미터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Random_state</a:t>
            </a:r>
            <a:r>
              <a:rPr lang="en-US" altLang="ko-KR" sz="2000" b="1" dirty="0" smtClean="0"/>
              <a:t>=42)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max_depth</a:t>
            </a:r>
            <a:r>
              <a:rPr lang="en-US" altLang="ko-KR" dirty="0" smtClean="0"/>
              <a:t>=18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min_impurity_decrease</a:t>
            </a:r>
            <a:r>
              <a:rPr lang="en-US" altLang="ko-KR" dirty="0" smtClean="0"/>
              <a:t>=0.0071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min_samples_leaf</a:t>
            </a:r>
            <a:r>
              <a:rPr lang="en-US" altLang="ko-KR" dirty="0" smtClean="0"/>
              <a:t>=8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min_samples_split</a:t>
            </a:r>
            <a:r>
              <a:rPr lang="en-US" altLang="ko-KR" dirty="0" smtClean="0"/>
              <a:t>=5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RandomForestRegressor</a:t>
            </a:r>
            <a:r>
              <a:rPr lang="ko-KR" altLang="en-US" sz="2000" b="1" dirty="0" smtClean="0"/>
              <a:t>의 </a:t>
            </a:r>
            <a:r>
              <a:rPr lang="ko-KR" altLang="en-US" sz="2000" b="1" dirty="0" smtClean="0"/>
              <a:t>최적 </a:t>
            </a:r>
            <a:r>
              <a:rPr lang="ko-KR" altLang="en-US" sz="2000" b="1" dirty="0" err="1" smtClean="0"/>
              <a:t>파라미터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Random_state</a:t>
            </a:r>
            <a:r>
              <a:rPr lang="en-US" altLang="ko-KR" sz="2000" b="1" dirty="0" smtClean="0"/>
              <a:t>=42)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max_depth</a:t>
            </a:r>
            <a:r>
              <a:rPr lang="en-US" altLang="ko-KR" dirty="0" smtClean="0"/>
              <a:t>=6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min_samples_leaf</a:t>
            </a:r>
            <a:r>
              <a:rPr lang="en-US" altLang="ko-KR" dirty="0" smtClean="0"/>
              <a:t>=6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min_samples_split</a:t>
            </a:r>
            <a:r>
              <a:rPr lang="en-US" altLang="ko-KR" dirty="0" smtClean="0"/>
              <a:t>=3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n_estimators</a:t>
            </a:r>
            <a:r>
              <a:rPr lang="en-US" altLang="ko-KR" dirty="0" smtClean="0"/>
              <a:t>=291</a:t>
            </a:r>
          </a:p>
          <a:p>
            <a:pPr marL="285750" indent="-285750">
              <a:lnSpc>
                <a:spcPts val="25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GradientBoostingRegressor</a:t>
            </a:r>
            <a:r>
              <a:rPr lang="ko-KR" altLang="en-US" sz="2000" b="1" dirty="0" smtClean="0"/>
              <a:t>의 </a:t>
            </a:r>
            <a:r>
              <a:rPr lang="ko-KR" altLang="en-US" sz="2000" b="1" dirty="0" smtClean="0"/>
              <a:t>최적 </a:t>
            </a:r>
            <a:r>
              <a:rPr lang="ko-KR" altLang="en-US" sz="2000" b="1" dirty="0" err="1" smtClean="0"/>
              <a:t>파라미터</a:t>
            </a:r>
            <a:r>
              <a:rPr lang="en-US" altLang="ko-KR" sz="2000" b="1" dirty="0" smtClean="0"/>
              <a:t>(</a:t>
            </a:r>
            <a:r>
              <a:rPr lang="en-US" altLang="ko-KR" sz="2000" b="1" dirty="0" err="1" smtClean="0"/>
              <a:t>Random_state</a:t>
            </a:r>
            <a:r>
              <a:rPr lang="en-US" altLang="ko-KR" sz="2000" b="1" dirty="0" smtClean="0"/>
              <a:t>=42)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learning_rate</a:t>
            </a:r>
            <a:r>
              <a:rPr lang="en-US" altLang="ko-KR" dirty="0" smtClean="0"/>
              <a:t>=0.200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max_depth</a:t>
            </a:r>
            <a:r>
              <a:rPr lang="en-US" altLang="ko-KR" dirty="0" smtClean="0"/>
              <a:t>=7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min_samples_split</a:t>
            </a:r>
            <a:r>
              <a:rPr lang="en-US" altLang="ko-KR" dirty="0" smtClean="0"/>
              <a:t>=15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err="1" smtClean="0"/>
              <a:t>n_estimators</a:t>
            </a:r>
            <a:r>
              <a:rPr lang="en-US" altLang="ko-KR" dirty="0" smtClean="0"/>
              <a:t>=2</a:t>
            </a:r>
          </a:p>
          <a:p>
            <a:pPr marL="7429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subsample=0.828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195736" y="260648"/>
            <a:ext cx="6257534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b="1" dirty="0" err="1" smtClean="0"/>
              <a:t>RandomizedSearchCV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615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23528" y="309673"/>
            <a:ext cx="1728192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/>
              <a:t>각 모델 결과</a:t>
            </a:r>
            <a:endParaRPr lang="ko-KR" altLang="en-US" b="1" dirty="0"/>
          </a:p>
        </p:txBody>
      </p:sp>
      <p:sp>
        <p:nvSpPr>
          <p:cNvPr id="8" name="직사각형 7"/>
          <p:cNvSpPr/>
          <p:nvPr/>
        </p:nvSpPr>
        <p:spPr>
          <a:xfrm>
            <a:off x="324597" y="927955"/>
            <a:ext cx="8129742" cy="55315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DecisionTreeRegressor</a:t>
            </a:r>
            <a:r>
              <a:rPr lang="ko-KR" altLang="en-US" sz="2000" b="1" dirty="0" smtClean="0"/>
              <a:t> 결과</a:t>
            </a:r>
            <a:r>
              <a:rPr lang="en-US" altLang="ko-KR" sz="2000" b="1" dirty="0" smtClean="0"/>
              <a:t> (score)</a:t>
            </a:r>
            <a:endParaRPr lang="en-US" altLang="ko-KR" sz="2000" b="1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Train data: 0.907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Test data:0.878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RandomForestRegressor</a:t>
            </a:r>
            <a:r>
              <a:rPr lang="ko-KR" altLang="en-US" sz="2000" b="1" dirty="0" smtClean="0"/>
              <a:t> 결과</a:t>
            </a:r>
            <a:r>
              <a:rPr lang="en-US" altLang="ko-KR" sz="2000" b="1" dirty="0" smtClean="0"/>
              <a:t> (score)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Train data: 0.917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Test data: 0.897</a:t>
            </a:r>
            <a:endParaRPr lang="en-US" altLang="ko-KR" sz="20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2000" b="1" dirty="0" err="1" smtClean="0"/>
              <a:t>GradientBoostingRegressor</a:t>
            </a:r>
            <a:r>
              <a:rPr lang="ko-KR" altLang="en-US" sz="2000" b="1" dirty="0" smtClean="0"/>
              <a:t> 결과</a:t>
            </a:r>
            <a:r>
              <a:rPr lang="en-US" altLang="ko-KR" sz="2000" b="1" dirty="0" smtClean="0"/>
              <a:t> (score)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Train data: 0.999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smtClean="0"/>
              <a:t>Test data:0.835</a:t>
            </a:r>
          </a:p>
        </p:txBody>
      </p:sp>
    </p:spTree>
    <p:extLst>
      <p:ext uri="{BB962C8B-B14F-4D97-AF65-F5344CB8AC3E}">
        <p14:creationId xmlns:p14="http://schemas.microsoft.com/office/powerpoint/2010/main" val="347266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437</Words>
  <Application>Microsoft Office PowerPoint</Application>
  <PresentationFormat>화면 슬라이드 쇼(4:3)</PresentationFormat>
  <Paragraphs>164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15</cp:revision>
  <dcterms:created xsi:type="dcterms:W3CDTF">2024-07-03T08:34:07Z</dcterms:created>
  <dcterms:modified xsi:type="dcterms:W3CDTF">2024-07-04T01:51:54Z</dcterms:modified>
</cp:coreProperties>
</file>