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5"/>
  </p:notesMasterIdLst>
  <p:sldIdLst>
    <p:sldId id="260" r:id="rId2"/>
    <p:sldId id="262" r:id="rId3"/>
    <p:sldId id="263"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èles INSA" id="{339B715A-A4F6-482F-9E8F-E995A152AF53}">
          <p14:sldIdLst>
            <p14:sldId id="260"/>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6"/>
    <a:srgbClr val="3A76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126" autoAdjust="0"/>
  </p:normalViewPr>
  <p:slideViewPr>
    <p:cSldViewPr>
      <p:cViewPr>
        <p:scale>
          <a:sx n="75" d="100"/>
          <a:sy n="75" d="100"/>
        </p:scale>
        <p:origin x="-67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68536F-DC49-4863-B489-3035345AFB0F}" type="datetimeFigureOut">
              <a:rPr lang="fr-FR" smtClean="0"/>
              <a:t>17/12/2014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01B3DF-4127-41C0-BB05-FA3D19621909}" type="slidenum">
              <a:rPr lang="fr-FR" smtClean="0"/>
              <a:t>‹N°›</a:t>
            </a:fld>
            <a:endParaRPr lang="fr-FR"/>
          </a:p>
        </p:txBody>
      </p:sp>
    </p:spTree>
    <p:extLst>
      <p:ext uri="{BB962C8B-B14F-4D97-AF65-F5344CB8AC3E}">
        <p14:creationId xmlns:p14="http://schemas.microsoft.com/office/powerpoint/2010/main" val="682279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Inventé</a:t>
            </a:r>
            <a:r>
              <a:rPr lang="fr-FR" baseline="0" dirty="0" smtClean="0"/>
              <a:t> en 62 pour l’armée de l’air américaine pour évaluer l’un de ses systèmes, et depuis la pratique s’est répandue.</a:t>
            </a:r>
            <a:endParaRPr lang="fr-FR" dirty="0"/>
          </a:p>
        </p:txBody>
      </p:sp>
      <p:sp>
        <p:nvSpPr>
          <p:cNvPr id="4" name="Espace réservé du numéro de diapositive 3"/>
          <p:cNvSpPr>
            <a:spLocks noGrp="1"/>
          </p:cNvSpPr>
          <p:nvPr>
            <p:ph type="sldNum" sz="quarter" idx="10"/>
          </p:nvPr>
        </p:nvSpPr>
        <p:spPr/>
        <p:txBody>
          <a:bodyPr/>
          <a:lstStyle/>
          <a:p>
            <a:fld id="{2301B3DF-4127-41C0-BB05-FA3D19621909}" type="slidenum">
              <a:rPr lang="fr-FR" smtClean="0"/>
              <a:t>1</a:t>
            </a:fld>
            <a:endParaRPr lang="fr-FR"/>
          </a:p>
        </p:txBody>
      </p:sp>
    </p:spTree>
    <p:extLst>
      <p:ext uri="{BB962C8B-B14F-4D97-AF65-F5344CB8AC3E}">
        <p14:creationId xmlns:p14="http://schemas.microsoft.com/office/powerpoint/2010/main" val="874516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C’est</a:t>
            </a:r>
            <a:r>
              <a:rPr lang="fr-FR" baseline="0" dirty="0" smtClean="0"/>
              <a:t> à partir de ces arbres de défaillance que Bruce </a:t>
            </a:r>
            <a:r>
              <a:rPr lang="fr-FR" baseline="0" dirty="0" err="1" smtClean="0"/>
              <a:t>Schneier</a:t>
            </a:r>
            <a:r>
              <a:rPr lang="fr-FR" baseline="0" dirty="0" smtClean="0"/>
              <a:t> a introduit le concept d’arbre d’attaque. Le principe est assez simple, on commence par définir un but principal. Ici on va prendre le but de notre projet initial, Paralyser le STAR.  On va chercher les moyens d’atteindre ce but. On voit les 3 là, Ce sont des moyens indépendants, ce sont des nœuds dits disjonctifs, équivaut au « ou » de l’arbre de défaillance. Puis on se dit que bloquer le réseau, ce n’est pas assez explicite, ou qu’il y a encore beaucoup de moyens de le faire. On va donc lui ajouter des fils. Pour bloquer le SI, on peut </a:t>
            </a:r>
            <a:r>
              <a:rPr lang="fr-FR" baseline="0" dirty="0" err="1" smtClean="0"/>
              <a:t>blabla</a:t>
            </a:r>
            <a:r>
              <a:rPr lang="fr-FR" baseline="0" dirty="0" smtClean="0"/>
              <a:t>. Ici, il faut les 2, nœud conjonctif, « et ».</a:t>
            </a:r>
            <a:endParaRPr lang="fr-FR" dirty="0"/>
          </a:p>
        </p:txBody>
      </p:sp>
      <p:sp>
        <p:nvSpPr>
          <p:cNvPr id="4" name="Espace réservé du numéro de diapositive 3"/>
          <p:cNvSpPr>
            <a:spLocks noGrp="1"/>
          </p:cNvSpPr>
          <p:nvPr>
            <p:ph type="sldNum" sz="quarter" idx="10"/>
          </p:nvPr>
        </p:nvSpPr>
        <p:spPr/>
        <p:txBody>
          <a:bodyPr/>
          <a:lstStyle/>
          <a:p>
            <a:fld id="{2301B3DF-4127-41C0-BB05-FA3D19621909}" type="slidenum">
              <a:rPr lang="fr-FR" smtClean="0"/>
              <a:t>2</a:t>
            </a:fld>
            <a:endParaRPr lang="fr-FR"/>
          </a:p>
        </p:txBody>
      </p:sp>
    </p:spTree>
    <p:extLst>
      <p:ext uri="{BB962C8B-B14F-4D97-AF65-F5344CB8AC3E}">
        <p14:creationId xmlns:p14="http://schemas.microsoft.com/office/powerpoint/2010/main" val="87451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Intègre le concept de défense, représenté</a:t>
            </a:r>
            <a:r>
              <a:rPr lang="fr-FR" baseline="0" dirty="0" smtClean="0"/>
              <a:t> </a:t>
            </a:r>
            <a:r>
              <a:rPr lang="fr-FR" baseline="0" dirty="0" err="1" smtClean="0"/>
              <a:t>blabla</a:t>
            </a:r>
            <a:r>
              <a:rPr lang="fr-FR" baseline="0" dirty="0" smtClean="0"/>
              <a:t> carré vert </a:t>
            </a:r>
            <a:r>
              <a:rPr lang="fr-FR" baseline="0" dirty="0" err="1" smtClean="0"/>
              <a:t>blabla</a:t>
            </a:r>
            <a:r>
              <a:rPr lang="fr-FR" baseline="0" dirty="0" smtClean="0"/>
              <a:t> pointillés </a:t>
            </a:r>
            <a:r>
              <a:rPr lang="fr-FR" baseline="0" dirty="0" err="1" smtClean="0"/>
              <a:t>blabla</a:t>
            </a:r>
            <a:r>
              <a:rPr lang="fr-FR" baseline="0" dirty="0" smtClean="0"/>
              <a:t> c’est attaque et </a:t>
            </a:r>
            <a:r>
              <a:rPr lang="fr-FR" baseline="0" smtClean="0"/>
              <a:t>attaque défense c’est pas pareil.</a:t>
            </a:r>
            <a:endParaRPr lang="fr-FR" dirty="0"/>
          </a:p>
        </p:txBody>
      </p:sp>
      <p:sp>
        <p:nvSpPr>
          <p:cNvPr id="4" name="Espace réservé du numéro de diapositive 3"/>
          <p:cNvSpPr>
            <a:spLocks noGrp="1"/>
          </p:cNvSpPr>
          <p:nvPr>
            <p:ph type="sldNum" sz="quarter" idx="10"/>
          </p:nvPr>
        </p:nvSpPr>
        <p:spPr/>
        <p:txBody>
          <a:bodyPr/>
          <a:lstStyle/>
          <a:p>
            <a:fld id="{2301B3DF-4127-41C0-BB05-FA3D19621909}" type="slidenum">
              <a:rPr lang="fr-FR" smtClean="0"/>
              <a:t>3</a:t>
            </a:fld>
            <a:endParaRPr lang="fr-FR"/>
          </a:p>
        </p:txBody>
      </p:sp>
    </p:spTree>
    <p:extLst>
      <p:ext uri="{BB962C8B-B14F-4D97-AF65-F5344CB8AC3E}">
        <p14:creationId xmlns:p14="http://schemas.microsoft.com/office/powerpoint/2010/main" val="8745169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16" name="Groupe 15"/>
          <p:cNvGrpSpPr/>
          <p:nvPr userDrawn="1"/>
        </p:nvGrpSpPr>
        <p:grpSpPr>
          <a:xfrm>
            <a:off x="0" y="0"/>
            <a:ext cx="9144000" cy="6858000"/>
            <a:chOff x="0" y="0"/>
            <a:chExt cx="9144000" cy="685800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Picture 4" descr="S:\serv_com\01_CHARTE-INSA-Rennes\2014\08_Modèles-PPT\Triangle-bas.eps"/>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42646"/>
            <a:stretch/>
          </p:blipFill>
          <p:spPr bwMode="auto">
            <a:xfrm>
              <a:off x="3419871" y="6353714"/>
              <a:ext cx="2088233" cy="5042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S:\serv_com\01_CHARTE-INSA-Rennes\2014\01_LOGOS-ECOLES\LOGO-INSA-RENNES\Formats-PNG-JPG\Logo_INSARennes-quadri.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9552" y="344883"/>
              <a:ext cx="2796729" cy="60618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re 1"/>
          <p:cNvSpPr>
            <a:spLocks noGrp="1"/>
          </p:cNvSpPr>
          <p:nvPr>
            <p:ph type="ctrTitle"/>
          </p:nvPr>
        </p:nvSpPr>
        <p:spPr>
          <a:xfrm>
            <a:off x="3275856" y="3589911"/>
            <a:ext cx="5868144" cy="1470025"/>
          </a:xfrm>
        </p:spPr>
        <p:txBody>
          <a:bodyPr>
            <a:normAutofit/>
          </a:bodyPr>
          <a:lstStyle>
            <a:lvl1pPr algn="l">
              <a:defRPr sz="3200" cap="all" baseline="0"/>
            </a:lvl1pPr>
          </a:lstStyle>
          <a:p>
            <a:r>
              <a:rPr lang="fr-FR" smtClean="0"/>
              <a:t>Cliquez pour modifier le style du titre</a:t>
            </a:r>
            <a:endParaRPr lang="fr-FR" dirty="0"/>
          </a:p>
        </p:txBody>
      </p:sp>
      <p:sp>
        <p:nvSpPr>
          <p:cNvPr id="3" name="Sous-titre 2"/>
          <p:cNvSpPr>
            <a:spLocks noGrp="1"/>
          </p:cNvSpPr>
          <p:nvPr>
            <p:ph type="subTitle" idx="1"/>
          </p:nvPr>
        </p:nvSpPr>
        <p:spPr>
          <a:xfrm>
            <a:off x="3275856" y="5038328"/>
            <a:ext cx="5868144" cy="478904"/>
          </a:xfrm>
        </p:spPr>
        <p:txBody>
          <a:bodyPr/>
          <a:lstStyle>
            <a:lvl1pPr marL="0" indent="0" algn="l">
              <a:buNone/>
              <a:defRPr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dirty="0"/>
          </a:p>
        </p:txBody>
      </p:sp>
      <p:grpSp>
        <p:nvGrpSpPr>
          <p:cNvPr id="17" name="Groupe 16"/>
          <p:cNvGrpSpPr/>
          <p:nvPr userDrawn="1"/>
        </p:nvGrpSpPr>
        <p:grpSpPr>
          <a:xfrm>
            <a:off x="-1" y="868398"/>
            <a:ext cx="4355976" cy="4633217"/>
            <a:chOff x="-1" y="868398"/>
            <a:chExt cx="4355976" cy="4633217"/>
          </a:xfrm>
        </p:grpSpPr>
        <p:sp>
          <p:nvSpPr>
            <p:cNvPr id="18" name="Triangle isocèle 17"/>
            <p:cNvSpPr/>
            <p:nvPr userDrawn="1"/>
          </p:nvSpPr>
          <p:spPr>
            <a:xfrm rot="5400000">
              <a:off x="-67218" y="1078422"/>
              <a:ext cx="4490410" cy="4355976"/>
            </a:xfrm>
            <a:prstGeom prst="triangle">
              <a:avLst/>
            </a:prstGeom>
            <a:gradFill>
              <a:gsLst>
                <a:gs pos="91000">
                  <a:srgbClr val="004D6F">
                    <a:alpha val="73000"/>
                  </a:srgbClr>
                </a:gs>
                <a:gs pos="1000">
                  <a:schemeClr val="bg1">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9" name="Triangle isocèle 18"/>
            <p:cNvSpPr/>
            <p:nvPr userDrawn="1"/>
          </p:nvSpPr>
          <p:spPr>
            <a:xfrm rot="5400000">
              <a:off x="-47736" y="916134"/>
              <a:ext cx="4248471" cy="4152999"/>
            </a:xfrm>
            <a:prstGeom prst="triangle">
              <a:avLst/>
            </a:prstGeom>
            <a:gradFill flip="none" rotWithShape="1">
              <a:gsLst>
                <a:gs pos="91000">
                  <a:srgbClr val="004D6F">
                    <a:alpha val="83000"/>
                  </a:srgbClr>
                </a:gs>
                <a:gs pos="1000">
                  <a:schemeClr val="bg1">
                    <a:alpha val="7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 name="Triangle isocèle 10"/>
          <p:cNvSpPr/>
          <p:nvPr userDrawn="1"/>
        </p:nvSpPr>
        <p:spPr>
          <a:xfrm rot="16200000">
            <a:off x="4399012" y="-842760"/>
            <a:ext cx="3923411" cy="5593663"/>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583" h="5593663">
                <a:moveTo>
                  <a:pt x="0" y="5571143"/>
                </a:moveTo>
                <a:lnTo>
                  <a:pt x="2886084" y="0"/>
                </a:lnTo>
                <a:cubicBezTo>
                  <a:pt x="3296866" y="781336"/>
                  <a:pt x="3503232" y="1243485"/>
                  <a:pt x="3914014" y="2024821"/>
                </a:cubicBezTo>
                <a:cubicBezTo>
                  <a:pt x="3912240" y="2295005"/>
                  <a:pt x="3918271" y="3614728"/>
                  <a:pt x="3919583" y="4687730"/>
                </a:cubicBezTo>
                <a:cubicBezTo>
                  <a:pt x="3917192" y="5350405"/>
                  <a:pt x="3918181" y="5087563"/>
                  <a:pt x="3915790" y="5593663"/>
                </a:cubicBezTo>
                <a:lnTo>
                  <a:pt x="0" y="5571143"/>
                </a:lnTo>
                <a:close/>
              </a:path>
            </a:pathLst>
          </a:custGeom>
          <a:gradFill flip="none" rotWithShape="1">
            <a:gsLst>
              <a:gs pos="91000">
                <a:srgbClr val="004D6F">
                  <a:alpha val="90000"/>
                </a:srgbClr>
              </a:gs>
              <a:gs pos="1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1" name="Triangle isocèle 7"/>
          <p:cNvSpPr/>
          <p:nvPr userDrawn="1"/>
        </p:nvSpPr>
        <p:spPr>
          <a:xfrm rot="16200000">
            <a:off x="6825055" y="-469057"/>
            <a:ext cx="1874105" cy="2802782"/>
          </a:xfrm>
          <a:custGeom>
            <a:avLst/>
            <a:gdLst>
              <a:gd name="connsiteX0" fmla="*/ 0 w 4540840"/>
              <a:gd name="connsiteY0" fmla="*/ 4404897 h 4404897"/>
              <a:gd name="connsiteX1" fmla="*/ 2270420 w 4540840"/>
              <a:gd name="connsiteY1" fmla="*/ 0 h 4404897"/>
              <a:gd name="connsiteX2" fmla="*/ 4540840 w 4540840"/>
              <a:gd name="connsiteY2" fmla="*/ 4404897 h 4404897"/>
              <a:gd name="connsiteX3" fmla="*/ 0 w 4540840"/>
              <a:gd name="connsiteY3"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0 w 4540840"/>
              <a:gd name="connsiteY4"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2933996 w 4540840"/>
              <a:gd name="connsiteY4" fmla="*/ 4404420 h 4404897"/>
              <a:gd name="connsiteX5" fmla="*/ 0 w 4540840"/>
              <a:gd name="connsiteY5" fmla="*/ 4404897 h 4404897"/>
              <a:gd name="connsiteX0" fmla="*/ 0 w 2933997"/>
              <a:gd name="connsiteY0" fmla="*/ 4404897 h 4404897"/>
              <a:gd name="connsiteX1" fmla="*/ 2270420 w 2933997"/>
              <a:gd name="connsiteY1" fmla="*/ 0 h 4404897"/>
              <a:gd name="connsiteX2" fmla="*/ 2933997 w 2933997"/>
              <a:gd name="connsiteY2" fmla="*/ 1284148 h 4404897"/>
              <a:gd name="connsiteX3" fmla="*/ 2933573 w 2933997"/>
              <a:gd name="connsiteY3" fmla="*/ 3532921 h 4404897"/>
              <a:gd name="connsiteX4" fmla="*/ 2933996 w 2933997"/>
              <a:gd name="connsiteY4" fmla="*/ 4404420 h 4404897"/>
              <a:gd name="connsiteX5" fmla="*/ 0 w 2933997"/>
              <a:gd name="connsiteY5" fmla="*/ 4404897 h 4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flip="none" rotWithShape="1">
            <a:gsLst>
              <a:gs pos="91000">
                <a:srgbClr val="004D6F">
                  <a:alpha val="86000"/>
                </a:srgbClr>
              </a:gs>
              <a:gs pos="1000">
                <a:schemeClr val="bg1">
                  <a:alpha val="3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2" name="Triangle isocèle 21"/>
          <p:cNvSpPr/>
          <p:nvPr userDrawn="1"/>
        </p:nvSpPr>
        <p:spPr>
          <a:xfrm rot="16200000">
            <a:off x="7319312" y="360679"/>
            <a:ext cx="1872209" cy="1816159"/>
          </a:xfrm>
          <a:prstGeom prst="triangle">
            <a:avLst/>
          </a:prstGeom>
          <a:gradFill flip="none" rotWithShape="1">
            <a:gsLst>
              <a:gs pos="81000">
                <a:srgbClr val="004D6F">
                  <a:alpha val="79000"/>
                </a:srgbClr>
              </a:gs>
              <a:gs pos="5000">
                <a:schemeClr val="bg1">
                  <a:alpha val="3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Tree>
    <p:extLst>
      <p:ext uri="{BB962C8B-B14F-4D97-AF65-F5344CB8AC3E}">
        <p14:creationId xmlns:p14="http://schemas.microsoft.com/office/powerpoint/2010/main" val="2155599893"/>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Cliquez pour modifier le style du titre</a:t>
            </a:r>
            <a:endParaRPr lang="fr-FR" dirty="0"/>
          </a:p>
        </p:txBody>
      </p:sp>
      <p:sp>
        <p:nvSpPr>
          <p:cNvPr id="3" name="Espace réservé du contenu 2"/>
          <p:cNvSpPr>
            <a:spLocks noGrp="1"/>
          </p:cNvSpPr>
          <p:nvPr>
            <p:ph idx="1"/>
          </p:nvPr>
        </p:nvSpPr>
        <p:spPr>
          <a:xfrm>
            <a:off x="457200" y="908720"/>
            <a:ext cx="8229600" cy="5544616"/>
          </a:xfrm>
        </p:spPr>
        <p:txBody>
          <a:bodyPr/>
          <a:lstStyle>
            <a:lvl1pPr marL="0" indent="0">
              <a:buNone/>
              <a:defRPr/>
            </a:lvl1pPr>
            <a:lvl2pPr marL="742950" indent="-285750">
              <a:buFont typeface="Arial" panose="020B0604020202020204" pitchFamily="34" charset="0"/>
              <a:buChar char="•"/>
              <a:defRPr>
                <a:solidFill>
                  <a:srgbClr val="4F4D50"/>
                </a:solidFill>
              </a:defRPr>
            </a:lvl2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2625538701"/>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83568" y="2636912"/>
            <a:ext cx="7772400" cy="1362075"/>
          </a:xfrm>
        </p:spPr>
        <p:txBody>
          <a:bodyPr anchor="ctr" anchorCtr="0">
            <a:normAutofit/>
          </a:bodyPr>
          <a:lstStyle>
            <a:lvl1pPr algn="ctr">
              <a:defRPr sz="3600" b="1" cap="all"/>
            </a:lvl1pPr>
          </a:lstStyle>
          <a:p>
            <a:r>
              <a:rPr lang="fr-FR" smtClean="0"/>
              <a:t>Cliquez pour modifier le style du titre</a:t>
            </a:r>
            <a:endParaRPr lang="fr-FR" dirty="0"/>
          </a:p>
        </p:txBody>
      </p:sp>
      <p:sp>
        <p:nvSpPr>
          <p:cNvPr id="3" name="Espace réservé du texte 2"/>
          <p:cNvSpPr>
            <a:spLocks noGrp="1"/>
          </p:cNvSpPr>
          <p:nvPr>
            <p:ph type="body" idx="1"/>
          </p:nvPr>
        </p:nvSpPr>
        <p:spPr>
          <a:xfrm>
            <a:off x="683568" y="4005065"/>
            <a:ext cx="7772400" cy="720080"/>
          </a:xfrm>
        </p:spPr>
        <p:txBody>
          <a:bodyPr anchor="ctr" anchorCtr="0"/>
          <a:lstStyle>
            <a:lvl1pPr marL="0" indent="0" algn="ctr">
              <a:buNone/>
              <a:defRPr sz="2000" b="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5"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505370761"/>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Cliquez pour modifier le style du titre</a:t>
            </a:r>
            <a:endParaRPr lang="fr-FR" dirty="0"/>
          </a:p>
        </p:txBody>
      </p:sp>
      <p:sp>
        <p:nvSpPr>
          <p:cNvPr id="3" name="Espace réservé du contenu 2"/>
          <p:cNvSpPr>
            <a:spLocks noGrp="1"/>
          </p:cNvSpPr>
          <p:nvPr>
            <p:ph sz="half" idx="1"/>
          </p:nvPr>
        </p:nvSpPr>
        <p:spPr>
          <a:xfrm>
            <a:off x="457200" y="1124744"/>
            <a:ext cx="4038600" cy="5256584"/>
          </a:xfrm>
        </p:spPr>
        <p:txBody>
          <a:bodyPr/>
          <a:lstStyle>
            <a:lvl1pPr>
              <a:defRPr sz="2000"/>
            </a:lvl1pPr>
            <a:lvl2pPr marL="742950" indent="-285750">
              <a:buFont typeface="Arial" panose="020B0604020202020204" pitchFamily="34" charset="0"/>
              <a:buChar char="•"/>
              <a:defRPr sz="1500"/>
            </a:lvl2pPr>
            <a:lvl3pPr>
              <a:defRPr sz="12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4" name="Espace réservé du contenu 3"/>
          <p:cNvSpPr>
            <a:spLocks noGrp="1"/>
          </p:cNvSpPr>
          <p:nvPr>
            <p:ph sz="half" idx="2"/>
          </p:nvPr>
        </p:nvSpPr>
        <p:spPr>
          <a:xfrm>
            <a:off x="4648200" y="1124744"/>
            <a:ext cx="4038600" cy="5256584"/>
          </a:xfrm>
        </p:spPr>
        <p:txBody>
          <a:bodyPr/>
          <a:lstStyle>
            <a:lvl1pPr>
              <a:defRPr sz="2000"/>
            </a:lvl1pPr>
            <a:lvl2pPr marL="742950" indent="-285750">
              <a:buFont typeface="Arial" panose="020B0604020202020204" pitchFamily="34" charset="0"/>
              <a:buChar char="•"/>
              <a:defRPr sz="1500"/>
            </a:lvl2pPr>
            <a:lvl3pPr>
              <a:defRPr sz="12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6"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601618539"/>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Cliquez pour modifier le style du titre</a:t>
            </a:r>
            <a:endParaRPr lang="fr-FR" dirty="0"/>
          </a:p>
        </p:txBody>
      </p:sp>
      <p:sp>
        <p:nvSpPr>
          <p:cNvPr id="3" name="Espace réservé du texte 2"/>
          <p:cNvSpPr>
            <a:spLocks noGrp="1"/>
          </p:cNvSpPr>
          <p:nvPr>
            <p:ph type="body" idx="1"/>
          </p:nvPr>
        </p:nvSpPr>
        <p:spPr>
          <a:xfrm>
            <a:off x="467544" y="908720"/>
            <a:ext cx="4040188" cy="639762"/>
          </a:xfrm>
        </p:spPr>
        <p:txBody>
          <a:bodyPr anchor="ctr" anchorCtr="0">
            <a:noAutofit/>
          </a:bodyPr>
          <a:lstStyle>
            <a:lvl1pPr marL="0" indent="0">
              <a:buNone/>
              <a:defRPr sz="2000" b="1">
                <a:solidFill>
                  <a:srgbClr val="4F4D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556792"/>
            <a:ext cx="4040188" cy="4896544"/>
          </a:xfrm>
        </p:spPr>
        <p:txBody>
          <a:bodyPr/>
          <a:lstStyle>
            <a:lvl1pPr>
              <a:defRPr sz="2000"/>
            </a:lvl1pPr>
            <a:lvl2pPr>
              <a:defRPr sz="1500"/>
            </a:lvl2pPr>
            <a:lvl3pPr>
              <a:defRPr sz="12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4644008" y="908720"/>
            <a:ext cx="4041775" cy="639762"/>
          </a:xfrm>
        </p:spPr>
        <p:txBody>
          <a:bodyPr anchor="ctr" anchorCtr="0">
            <a:noAutofit/>
          </a:bodyPr>
          <a:lstStyle>
            <a:lvl1pPr marL="0" indent="0">
              <a:buNone/>
              <a:defRPr sz="2000" b="1">
                <a:solidFill>
                  <a:srgbClr val="4F4D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1556792"/>
            <a:ext cx="4041775" cy="4896544"/>
          </a:xfrm>
        </p:spPr>
        <p:txBody>
          <a:bodyPr/>
          <a:lstStyle>
            <a:lvl1pPr>
              <a:defRPr sz="2000"/>
            </a:lvl1pPr>
            <a:lvl2pPr>
              <a:defRPr sz="1500"/>
            </a:lvl2pPr>
            <a:lvl3pPr>
              <a:defRPr sz="12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7"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71255179"/>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Cliquez pour modifier le style du titre</a:t>
            </a:r>
            <a:endParaRPr lang="fr-FR" dirty="0"/>
          </a:p>
        </p:txBody>
      </p:sp>
      <p:sp>
        <p:nvSpPr>
          <p:cNvPr id="3"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4241946124"/>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733788"/>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620688"/>
            <a:ext cx="3008313" cy="814412"/>
          </a:xfrm>
        </p:spPr>
        <p:txBody>
          <a:bodyPr anchor="ctr" anchorCtr="0"/>
          <a:lstStyle>
            <a:lvl1pPr algn="l">
              <a:defRPr sz="2000" b="1"/>
            </a:lvl1pPr>
          </a:lstStyle>
          <a:p>
            <a:r>
              <a:rPr lang="fr-FR" smtClean="0"/>
              <a:t>Cliquez pour modifier le style du titre</a:t>
            </a:r>
            <a:endParaRPr lang="fr-FR" dirty="0"/>
          </a:p>
        </p:txBody>
      </p:sp>
      <p:sp>
        <p:nvSpPr>
          <p:cNvPr id="3" name="Espace réservé du contenu 2"/>
          <p:cNvSpPr>
            <a:spLocks noGrp="1"/>
          </p:cNvSpPr>
          <p:nvPr>
            <p:ph idx="1"/>
          </p:nvPr>
        </p:nvSpPr>
        <p:spPr>
          <a:xfrm>
            <a:off x="3575050" y="620688"/>
            <a:ext cx="5111750" cy="5760640"/>
          </a:xfrm>
        </p:spPr>
        <p:txBody>
          <a:bodyPr/>
          <a:lstStyle>
            <a:lvl1pPr>
              <a:defRPr sz="2000"/>
            </a:lvl1pPr>
            <a:lvl2pPr marL="742950" indent="-285750">
              <a:buFont typeface="Arial" panose="020B0604020202020204" pitchFamily="34" charset="0"/>
              <a:buChar char="•"/>
              <a:defRPr sz="1500"/>
            </a:lvl2pPr>
            <a:lvl3pPr>
              <a:defRPr sz="12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4" name="Espace réservé du texte 3"/>
          <p:cNvSpPr>
            <a:spLocks noGrp="1"/>
          </p:cNvSpPr>
          <p:nvPr>
            <p:ph type="body" sz="half" idx="2"/>
          </p:nvPr>
        </p:nvSpPr>
        <p:spPr>
          <a:xfrm>
            <a:off x="457200" y="1435100"/>
            <a:ext cx="3008313" cy="4946228"/>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fr-FR" smtClean="0"/>
              <a:t>Cliquez pour modifier les styles du texte du masque</a:t>
            </a:r>
          </a:p>
          <a:p>
            <a:pPr marL="0"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fr-FR" smtClean="0"/>
              <a:t>Deuxième niveau</a:t>
            </a:r>
          </a:p>
        </p:txBody>
      </p:sp>
      <p:sp>
        <p:nvSpPr>
          <p:cNvPr id="5"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680884878"/>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riangle isocèle 10"/>
          <p:cNvSpPr/>
          <p:nvPr/>
        </p:nvSpPr>
        <p:spPr>
          <a:xfrm rot="16200000">
            <a:off x="7004517" y="-797387"/>
            <a:ext cx="1342487" cy="2933821"/>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4148574 h 4171094"/>
              <a:gd name="connsiteX1" fmla="*/ 2153516 w 3919583"/>
              <a:gd name="connsiteY1" fmla="*/ 0 h 4171094"/>
              <a:gd name="connsiteX2" fmla="*/ 3914014 w 3919583"/>
              <a:gd name="connsiteY2" fmla="*/ 602252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9583"/>
              <a:gd name="connsiteY0" fmla="*/ 4148574 h 4171094"/>
              <a:gd name="connsiteX1" fmla="*/ 2153516 w 3919583"/>
              <a:gd name="connsiteY1" fmla="*/ 0 h 4171094"/>
              <a:gd name="connsiteX2" fmla="*/ 2170505 w 3919583"/>
              <a:gd name="connsiteY2" fmla="*/ 1892836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5793"/>
              <a:gd name="connsiteY0" fmla="*/ 4148574 h 4171094"/>
              <a:gd name="connsiteX1" fmla="*/ 2153516 w 3915793"/>
              <a:gd name="connsiteY1" fmla="*/ 0 h 4171094"/>
              <a:gd name="connsiteX2" fmla="*/ 2170505 w 3915793"/>
              <a:gd name="connsiteY2" fmla="*/ 1892836 h 4171094"/>
              <a:gd name="connsiteX3" fmla="*/ 2190725 w 3915793"/>
              <a:gd name="connsiteY3" fmla="*/ 3265165 h 4171094"/>
              <a:gd name="connsiteX4" fmla="*/ 3915790 w 3915793"/>
              <a:gd name="connsiteY4" fmla="*/ 4171094 h 4171094"/>
              <a:gd name="connsiteX5" fmla="*/ 0 w 3915793"/>
              <a:gd name="connsiteY5" fmla="*/ 4148574 h 4171094"/>
              <a:gd name="connsiteX0" fmla="*/ 0 w 3963302"/>
              <a:gd name="connsiteY0" fmla="*/ 4148574 h 4171094"/>
              <a:gd name="connsiteX1" fmla="*/ 2153516 w 3963302"/>
              <a:gd name="connsiteY1" fmla="*/ 0 h 4171094"/>
              <a:gd name="connsiteX2" fmla="*/ 2170505 w 3963302"/>
              <a:gd name="connsiteY2" fmla="*/ 1892836 h 4171094"/>
              <a:gd name="connsiteX3" fmla="*/ 3915790 w 3963302"/>
              <a:gd name="connsiteY3" fmla="*/ 4171094 h 4171094"/>
              <a:gd name="connsiteX4" fmla="*/ 0 w 3963302"/>
              <a:gd name="connsiteY4" fmla="*/ 4148574 h 4171094"/>
              <a:gd name="connsiteX0" fmla="*/ 0 w 3971475"/>
              <a:gd name="connsiteY0" fmla="*/ 4148574 h 4171094"/>
              <a:gd name="connsiteX1" fmla="*/ 2153516 w 3971475"/>
              <a:gd name="connsiteY1" fmla="*/ 0 h 4171094"/>
              <a:gd name="connsiteX2" fmla="*/ 3915790 w 3971475"/>
              <a:gd name="connsiteY2" fmla="*/ 4171094 h 4171094"/>
              <a:gd name="connsiteX3" fmla="*/ 0 w 3971475"/>
              <a:gd name="connsiteY3" fmla="*/ 4148574 h 4171094"/>
              <a:gd name="connsiteX0" fmla="*/ 0 w 2530710"/>
              <a:gd name="connsiteY0" fmla="*/ 4148574 h 4171098"/>
              <a:gd name="connsiteX1" fmla="*/ 2153516 w 2530710"/>
              <a:gd name="connsiteY1" fmla="*/ 0 h 4171098"/>
              <a:gd name="connsiteX2" fmla="*/ 2128327 w 2530710"/>
              <a:gd name="connsiteY2" fmla="*/ 4171098 h 4171098"/>
              <a:gd name="connsiteX3" fmla="*/ 0 w 2530710"/>
              <a:gd name="connsiteY3" fmla="*/ 4148574 h 4171098"/>
              <a:gd name="connsiteX0" fmla="*/ 0 w 2438750"/>
              <a:gd name="connsiteY0" fmla="*/ 4148574 h 4171098"/>
              <a:gd name="connsiteX1" fmla="*/ 2153516 w 2438750"/>
              <a:gd name="connsiteY1" fmla="*/ 0 h 4171098"/>
              <a:gd name="connsiteX2" fmla="*/ 2128327 w 2438750"/>
              <a:gd name="connsiteY2" fmla="*/ 4171098 h 4171098"/>
              <a:gd name="connsiteX3" fmla="*/ 0 w 2438750"/>
              <a:gd name="connsiteY3" fmla="*/ 4148574 h 4171098"/>
              <a:gd name="connsiteX0" fmla="*/ 0 w 2153516"/>
              <a:gd name="connsiteY0" fmla="*/ 4148574 h 4171098"/>
              <a:gd name="connsiteX1" fmla="*/ 2153516 w 2153516"/>
              <a:gd name="connsiteY1" fmla="*/ 0 h 4171098"/>
              <a:gd name="connsiteX2" fmla="*/ 2128327 w 2153516"/>
              <a:gd name="connsiteY2" fmla="*/ 4171098 h 4171098"/>
              <a:gd name="connsiteX3" fmla="*/ 0 w 2153516"/>
              <a:gd name="connsiteY3" fmla="*/ 4148574 h 4171098"/>
              <a:gd name="connsiteX0" fmla="*/ 0 w 2155023"/>
              <a:gd name="connsiteY0" fmla="*/ 4148574 h 4171098"/>
              <a:gd name="connsiteX1" fmla="*/ 2153516 w 2155023"/>
              <a:gd name="connsiteY1" fmla="*/ 0 h 4171098"/>
              <a:gd name="connsiteX2" fmla="*/ 2128327 w 2155023"/>
              <a:gd name="connsiteY2" fmla="*/ 4171098 h 4171098"/>
              <a:gd name="connsiteX3" fmla="*/ 0 w 2155023"/>
              <a:gd name="connsiteY3" fmla="*/ 4148574 h 4171098"/>
              <a:gd name="connsiteX0" fmla="*/ 0 w 2161634"/>
              <a:gd name="connsiteY0" fmla="*/ 4148574 h 4171098"/>
              <a:gd name="connsiteX1" fmla="*/ 2153516 w 2161634"/>
              <a:gd name="connsiteY1" fmla="*/ 0 h 4171098"/>
              <a:gd name="connsiteX2" fmla="*/ 2157630 w 2161634"/>
              <a:gd name="connsiteY2" fmla="*/ 4171098 h 4171098"/>
              <a:gd name="connsiteX3" fmla="*/ 0 w 2161634"/>
              <a:gd name="connsiteY3" fmla="*/ 4148574 h 4171098"/>
              <a:gd name="connsiteX0" fmla="*/ 0 w 2161634"/>
              <a:gd name="connsiteY0" fmla="*/ 4163240 h 4171098"/>
              <a:gd name="connsiteX1" fmla="*/ 2153516 w 2161634"/>
              <a:gd name="connsiteY1" fmla="*/ 0 h 4171098"/>
              <a:gd name="connsiteX2" fmla="*/ 2157630 w 2161634"/>
              <a:gd name="connsiteY2" fmla="*/ 4171098 h 4171098"/>
              <a:gd name="connsiteX3" fmla="*/ 0 w 2161634"/>
              <a:gd name="connsiteY3" fmla="*/ 4163240 h 4171098"/>
              <a:gd name="connsiteX0" fmla="*/ 0 w 2168034"/>
              <a:gd name="connsiteY0" fmla="*/ 4174397 h 4182255"/>
              <a:gd name="connsiteX1" fmla="*/ 2164660 w 2168034"/>
              <a:gd name="connsiteY1" fmla="*/ 0 h 4182255"/>
              <a:gd name="connsiteX2" fmla="*/ 2157630 w 2168034"/>
              <a:gd name="connsiteY2" fmla="*/ 4182255 h 4182255"/>
              <a:gd name="connsiteX3" fmla="*/ 0 w 2168034"/>
              <a:gd name="connsiteY3" fmla="*/ 4174397 h 4182255"/>
              <a:gd name="connsiteX0" fmla="*/ 0 w 2164660"/>
              <a:gd name="connsiteY0" fmla="*/ 4174397 h 4182255"/>
              <a:gd name="connsiteX1" fmla="*/ 2164660 w 2164660"/>
              <a:gd name="connsiteY1" fmla="*/ 0 h 4182255"/>
              <a:gd name="connsiteX2" fmla="*/ 2157630 w 2164660"/>
              <a:gd name="connsiteY2" fmla="*/ 4182255 h 4182255"/>
              <a:gd name="connsiteX3" fmla="*/ 0 w 2164660"/>
              <a:gd name="connsiteY3" fmla="*/ 4174397 h 4182255"/>
              <a:gd name="connsiteX0" fmla="*/ 0 w 2166133"/>
              <a:gd name="connsiteY0" fmla="*/ 4174397 h 4182255"/>
              <a:gd name="connsiteX1" fmla="*/ 2164660 w 2166133"/>
              <a:gd name="connsiteY1" fmla="*/ 0 h 4182255"/>
              <a:gd name="connsiteX2" fmla="*/ 2163203 w 2166133"/>
              <a:gd name="connsiteY2" fmla="*/ 4182255 h 4182255"/>
              <a:gd name="connsiteX3" fmla="*/ 0 w 2166133"/>
              <a:gd name="connsiteY3" fmla="*/ 4174397 h 4182255"/>
              <a:gd name="connsiteX0" fmla="*/ 0 w 2164660"/>
              <a:gd name="connsiteY0" fmla="*/ 4174397 h 4182255"/>
              <a:gd name="connsiteX1" fmla="*/ 2164660 w 2164660"/>
              <a:gd name="connsiteY1" fmla="*/ 0 h 4182255"/>
              <a:gd name="connsiteX2" fmla="*/ 2163203 w 2164660"/>
              <a:gd name="connsiteY2" fmla="*/ 4182255 h 4182255"/>
              <a:gd name="connsiteX3" fmla="*/ 0 w 2164660"/>
              <a:gd name="connsiteY3" fmla="*/ 4174397 h 4182255"/>
              <a:gd name="connsiteX0" fmla="*/ 0 w 2164660"/>
              <a:gd name="connsiteY0" fmla="*/ 4174397 h 4187832"/>
              <a:gd name="connsiteX1" fmla="*/ 2164660 w 2164660"/>
              <a:gd name="connsiteY1" fmla="*/ 0 h 4187832"/>
              <a:gd name="connsiteX2" fmla="*/ 2163203 w 2164660"/>
              <a:gd name="connsiteY2" fmla="*/ 4187832 h 4187832"/>
              <a:gd name="connsiteX3" fmla="*/ 0 w 2164660"/>
              <a:gd name="connsiteY3" fmla="*/ 4174397 h 4187832"/>
              <a:gd name="connsiteX0" fmla="*/ 0 w 2165734"/>
              <a:gd name="connsiteY0" fmla="*/ 4174397 h 4187832"/>
              <a:gd name="connsiteX1" fmla="*/ 2164660 w 2165734"/>
              <a:gd name="connsiteY1" fmla="*/ 0 h 4187832"/>
              <a:gd name="connsiteX2" fmla="*/ 2163203 w 2165734"/>
              <a:gd name="connsiteY2" fmla="*/ 4187832 h 4187832"/>
              <a:gd name="connsiteX3" fmla="*/ 0 w 2165734"/>
              <a:gd name="connsiteY3" fmla="*/ 4174397 h 4187832"/>
            </a:gdLst>
            <a:ahLst/>
            <a:cxnLst>
              <a:cxn ang="0">
                <a:pos x="connsiteX0" y="connsiteY0"/>
              </a:cxn>
              <a:cxn ang="0">
                <a:pos x="connsiteX1" y="connsiteY1"/>
              </a:cxn>
              <a:cxn ang="0">
                <a:pos x="connsiteX2" y="connsiteY2"/>
              </a:cxn>
              <a:cxn ang="0">
                <a:pos x="connsiteX3" y="connsiteY3"/>
              </a:cxn>
            </a:cxnLst>
            <a:rect l="l" t="t" r="r" b="b"/>
            <a:pathLst>
              <a:path w="2165734" h="4187832">
                <a:moveTo>
                  <a:pt x="0" y="4174397"/>
                </a:moveTo>
                <a:lnTo>
                  <a:pt x="2164660" y="0"/>
                </a:lnTo>
                <a:cubicBezTo>
                  <a:pt x="2167064" y="1400325"/>
                  <a:pt x="2164923" y="2810636"/>
                  <a:pt x="2163203" y="4187832"/>
                </a:cubicBezTo>
                <a:lnTo>
                  <a:pt x="0" y="4174397"/>
                </a:lnTo>
                <a:close/>
              </a:path>
            </a:pathLst>
          </a:custGeom>
          <a:gradFill flip="none" rotWithShape="1">
            <a:gsLst>
              <a:gs pos="91000">
                <a:schemeClr val="accent3">
                  <a:alpha val="75000"/>
                </a:schemeClr>
              </a:gs>
              <a:gs pos="1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4" name="Triangle isocèle 7"/>
          <p:cNvSpPr/>
          <p:nvPr/>
        </p:nvSpPr>
        <p:spPr>
          <a:xfrm rot="16200000">
            <a:off x="8415064" y="-184611"/>
            <a:ext cx="542117" cy="917174"/>
          </a:xfrm>
          <a:custGeom>
            <a:avLst/>
            <a:gdLst>
              <a:gd name="connsiteX0" fmla="*/ 0 w 4540840"/>
              <a:gd name="connsiteY0" fmla="*/ 4404897 h 4404897"/>
              <a:gd name="connsiteX1" fmla="*/ 2270420 w 4540840"/>
              <a:gd name="connsiteY1" fmla="*/ 0 h 4404897"/>
              <a:gd name="connsiteX2" fmla="*/ 4540840 w 4540840"/>
              <a:gd name="connsiteY2" fmla="*/ 4404897 h 4404897"/>
              <a:gd name="connsiteX3" fmla="*/ 0 w 4540840"/>
              <a:gd name="connsiteY3"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0 w 4540840"/>
              <a:gd name="connsiteY4"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2933996 w 4540840"/>
              <a:gd name="connsiteY4" fmla="*/ 4404420 h 4404897"/>
              <a:gd name="connsiteX5" fmla="*/ 0 w 4540840"/>
              <a:gd name="connsiteY5" fmla="*/ 4404897 h 4404897"/>
              <a:gd name="connsiteX0" fmla="*/ 0 w 2933997"/>
              <a:gd name="connsiteY0" fmla="*/ 4404897 h 4404897"/>
              <a:gd name="connsiteX1" fmla="*/ 2270420 w 2933997"/>
              <a:gd name="connsiteY1" fmla="*/ 0 h 4404897"/>
              <a:gd name="connsiteX2" fmla="*/ 2933997 w 2933997"/>
              <a:gd name="connsiteY2" fmla="*/ 1284148 h 4404897"/>
              <a:gd name="connsiteX3" fmla="*/ 2933573 w 2933997"/>
              <a:gd name="connsiteY3" fmla="*/ 3532921 h 4404897"/>
              <a:gd name="connsiteX4" fmla="*/ 2933996 w 2933997"/>
              <a:gd name="connsiteY4" fmla="*/ 4404420 h 4404897"/>
              <a:gd name="connsiteX5" fmla="*/ 0 w 2933997"/>
              <a:gd name="connsiteY5" fmla="*/ 4404897 h 4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flip="none" rotWithShape="1">
            <a:gsLst>
              <a:gs pos="91000">
                <a:srgbClr val="004D6F">
                  <a:alpha val="63000"/>
                </a:srgbClr>
              </a:gs>
              <a:gs pos="1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Triangle isocèle 14"/>
          <p:cNvSpPr/>
          <p:nvPr/>
        </p:nvSpPr>
        <p:spPr>
          <a:xfrm rot="16200000">
            <a:off x="8490797" y="9746"/>
            <a:ext cx="623545" cy="684275"/>
          </a:xfrm>
          <a:prstGeom prst="triangle">
            <a:avLst/>
          </a:prstGeom>
          <a:gradFill flip="none" rotWithShape="1">
            <a:gsLst>
              <a:gs pos="81000">
                <a:srgbClr val="004D6F">
                  <a:alpha val="48000"/>
                </a:srgbClr>
              </a:gs>
              <a:gs pos="27000">
                <a:schemeClr val="bg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 name="Espace réservé du titre 1"/>
          <p:cNvSpPr>
            <a:spLocks noGrp="1"/>
          </p:cNvSpPr>
          <p:nvPr>
            <p:ph type="title"/>
          </p:nvPr>
        </p:nvSpPr>
        <p:spPr>
          <a:xfrm>
            <a:off x="1763688" y="92156"/>
            <a:ext cx="6460810" cy="571500"/>
          </a:xfrm>
          <a:prstGeom prst="rect">
            <a:avLst/>
          </a:prstGeom>
        </p:spPr>
        <p:txBody>
          <a:bodyPr vert="horz" lIns="91440" tIns="45720" rIns="91440" bIns="45720" rtlCol="0" anchor="ctr">
            <a:normAutofit/>
          </a:bodyPr>
          <a:lstStyle/>
          <a:p>
            <a:pPr marL="0" lvl="0" indent="0" algn="r" defTabSz="914400" rtl="0" eaLnBrk="1" latinLnBrk="0" hangingPunct="1">
              <a:spcBef>
                <a:spcPct val="20000"/>
              </a:spcBef>
              <a:buFontTx/>
              <a:buNone/>
            </a:pPr>
            <a:r>
              <a:rPr lang="fr-FR" dirty="0" smtClean="0"/>
              <a:t>Modifiez le style du titre</a:t>
            </a:r>
            <a:endParaRPr lang="fr-FR" dirty="0"/>
          </a:p>
        </p:txBody>
      </p:sp>
      <p:sp>
        <p:nvSpPr>
          <p:cNvPr id="3" name="Espace réservé du texte 2"/>
          <p:cNvSpPr>
            <a:spLocks noGrp="1"/>
          </p:cNvSpPr>
          <p:nvPr>
            <p:ph type="body" idx="1"/>
          </p:nvPr>
        </p:nvSpPr>
        <p:spPr>
          <a:xfrm>
            <a:off x="457200" y="980728"/>
            <a:ext cx="8229600" cy="5328592"/>
          </a:xfrm>
          <a:prstGeom prst="rect">
            <a:avLst/>
          </a:prstGeom>
        </p:spPr>
        <p:txBody>
          <a:bodyPr vert="horz" lIns="91440" tIns="45720" rIns="91440" bIns="45720" rtlCol="0">
            <a:normAutofit/>
          </a:bodyPr>
          <a:lstStyle/>
          <a:p>
            <a:pPr marL="342900" lvl="0" indent="-342900" algn="l" defTabSz="914400" rtl="0" eaLnBrk="1" latinLnBrk="0" hangingPunct="1">
              <a:lnSpc>
                <a:spcPct val="150000"/>
              </a:lnSpc>
              <a:spcBef>
                <a:spcPct val="20000"/>
              </a:spcBef>
              <a:buFont typeface="Arial" pitchFamily="34" charset="0"/>
              <a:buChar char="•"/>
            </a:pPr>
            <a:r>
              <a:rPr lang="fr-FR" dirty="0" smtClean="0"/>
              <a:t>Modifiez les styles du texte du masque</a:t>
            </a:r>
          </a:p>
          <a:p>
            <a:pPr marL="742950" lvl="1" indent="-285750" algn="l" defTabSz="914400" rtl="0" eaLnBrk="1" latinLnBrk="0" hangingPunct="1">
              <a:lnSpc>
                <a:spcPct val="150000"/>
              </a:lnSpc>
              <a:spcBef>
                <a:spcPct val="20000"/>
              </a:spcBef>
              <a:buFont typeface="Arial" pitchFamily="34" charset="0"/>
              <a:buChar char="•"/>
            </a:pPr>
            <a:r>
              <a:rPr lang="fr-FR" dirty="0" smtClean="0"/>
              <a:t>Deuxième niveau</a:t>
            </a:r>
          </a:p>
          <a:p>
            <a:pPr marL="914400" lvl="2" indent="0" algn="l" defTabSz="914400" rtl="0" eaLnBrk="1" latinLnBrk="0" hangingPunct="1">
              <a:lnSpc>
                <a:spcPct val="100000"/>
              </a:lnSpc>
              <a:spcBef>
                <a:spcPts val="2400"/>
              </a:spcBef>
              <a:buFont typeface="Arial" pitchFamily="34" charset="0"/>
              <a:buNone/>
            </a:pPr>
            <a:r>
              <a:rPr lang="fr-FR" dirty="0" smtClean="0"/>
              <a:t>Troisième niveau</a:t>
            </a:r>
          </a:p>
        </p:txBody>
      </p:sp>
      <p:pic>
        <p:nvPicPr>
          <p:cNvPr id="10" name="Picture 4" descr="S:\serv_com\01_CHARTE-INSA-Rennes\2014\08_Modèles-PPT\Triangle-bas.eps"/>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42646"/>
          <a:stretch/>
        </p:blipFill>
        <p:spPr bwMode="auto">
          <a:xfrm>
            <a:off x="1619671" y="6614550"/>
            <a:ext cx="1008113" cy="2434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serv_com\01_CHARTE-INSA-Rennes\2014\01_LOGOS-ECOLES\LOGO-INSA-RENNES\Formats-PNG-JPG\Logo_INSARennes-quadri.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1309" y="193336"/>
            <a:ext cx="1398362" cy="303093"/>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numéro de diapositive 3"/>
          <p:cNvSpPr txBox="1">
            <a:spLocks/>
          </p:cNvSpPr>
          <p:nvPr/>
        </p:nvSpPr>
        <p:spPr>
          <a:xfrm>
            <a:off x="8686123" y="162319"/>
            <a:ext cx="45858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F6C45C-B501-45E1-92EE-1CAA52689472}" type="slidenum">
              <a:rPr lang="fr-FR" sz="1100" b="1" smtClean="0">
                <a:solidFill>
                  <a:schemeClr val="bg1"/>
                </a:solidFill>
                <a:latin typeface="Arial" pitchFamily="34" charset="0"/>
                <a:cs typeface="Arial" pitchFamily="34" charset="0"/>
              </a:rPr>
              <a:pPr/>
              <a:t>‹N°›</a:t>
            </a:fld>
            <a:endParaRPr lang="fr-FR" b="1" dirty="0">
              <a:solidFill>
                <a:schemeClr val="bg1"/>
              </a:solidFill>
              <a:latin typeface="Arial" pitchFamily="34" charset="0"/>
              <a:cs typeface="Arial" pitchFamily="34" charset="0"/>
            </a:endParaRPr>
          </a:p>
        </p:txBody>
      </p:sp>
      <p:pic>
        <p:nvPicPr>
          <p:cNvPr id="13" name="Image 12"/>
          <p:cNvPicPr>
            <a:picLocks noChangeAspect="1"/>
          </p:cNvPicPr>
          <p:nvPr/>
        </p:nvPicPr>
        <p:blipFill>
          <a:blip r:embed="rId12" cstate="print">
            <a:lum bright="70000" contrast="-70000"/>
            <a:extLst>
              <a:ext uri="{28A0092B-C50C-407E-A947-70E740481C1C}">
                <a14:useLocalDpi xmlns:a14="http://schemas.microsoft.com/office/drawing/2010/main" val="0"/>
              </a:ext>
            </a:extLst>
          </a:blip>
          <a:stretch>
            <a:fillRect/>
          </a:stretch>
        </p:blipFill>
        <p:spPr>
          <a:xfrm>
            <a:off x="8454584" y="6150740"/>
            <a:ext cx="437896" cy="535342"/>
          </a:xfrm>
          <a:prstGeom prst="rect">
            <a:avLst/>
          </a:prstGeom>
        </p:spPr>
      </p:pic>
    </p:spTree>
    <p:extLst>
      <p:ext uri="{BB962C8B-B14F-4D97-AF65-F5344CB8AC3E}">
        <p14:creationId xmlns:p14="http://schemas.microsoft.com/office/powerpoint/2010/main" val="308030034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Lst>
  <p:timing>
    <p:tnLst>
      <p:par>
        <p:cTn id="1" dur="indefinite" restart="never" nodeType="tmRoot"/>
      </p:par>
    </p:tnLst>
  </p:timing>
  <p:hf hdr="0" ftr="0" dt="0"/>
  <p:txStyles>
    <p:titleStyle>
      <a:lvl1pPr algn="ctr" defTabSz="914400" rtl="0" eaLnBrk="1" latinLnBrk="0" hangingPunct="1">
        <a:spcBef>
          <a:spcPct val="0"/>
        </a:spcBef>
        <a:buNone/>
        <a:defRPr lang="fr-FR" sz="1600" b="1" kern="1200" baseline="0" dirty="0">
          <a:solidFill>
            <a:srgbClr val="4F4D50"/>
          </a:solidFill>
          <a:latin typeface="Arial" pitchFamily="34" charset="0"/>
          <a:ea typeface="+mn-ea"/>
          <a:cs typeface="Arial" pitchFamily="34" charset="0"/>
        </a:defRPr>
      </a:lvl1pPr>
    </p:titleStyle>
    <p:bodyStyle>
      <a:lvl1pPr marL="0" indent="0" algn="l" defTabSz="914400" rtl="0" eaLnBrk="1" latinLnBrk="0" hangingPunct="1">
        <a:spcBef>
          <a:spcPct val="20000"/>
        </a:spcBef>
        <a:buFontTx/>
        <a:buNone/>
        <a:defRPr lang="fr-FR" sz="2000" b="1" kern="1200" dirty="0" smtClean="0">
          <a:solidFill>
            <a:srgbClr val="004D6F"/>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anose="020B0604020202020204" pitchFamily="34" charset="0"/>
        <a:buChar char="–"/>
        <a:defRPr lang="fr-FR" sz="1500" b="1" kern="1200" baseline="0" dirty="0" smtClean="0">
          <a:solidFill>
            <a:srgbClr val="4F4D50"/>
          </a:solidFill>
          <a:latin typeface="Arial" pitchFamily="34" charset="0"/>
          <a:ea typeface="+mn-ea"/>
          <a:cs typeface="Arial" pitchFamily="34" charset="0"/>
        </a:defRPr>
      </a:lvl2pPr>
      <a:lvl3pPr marL="1143000" indent="-228600" algn="l" defTabSz="914400" rtl="0" eaLnBrk="1" latinLnBrk="0" hangingPunct="1">
        <a:lnSpc>
          <a:spcPct val="100000"/>
        </a:lnSpc>
        <a:spcBef>
          <a:spcPts val="600"/>
        </a:spcBef>
        <a:buFont typeface="Arial" panose="020B0604020202020204" pitchFamily="34" charset="0"/>
        <a:buChar char="•"/>
        <a:defRPr lang="fr-FR" sz="1200" kern="1200" baseline="0" dirty="0" smtClean="0">
          <a:solidFill>
            <a:srgbClr val="4F4D5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988840"/>
            <a:ext cx="8261499" cy="3797940"/>
          </a:xfrm>
        </p:spPr>
      </p:pic>
      <p:sp>
        <p:nvSpPr>
          <p:cNvPr id="4" name="Espace réservé du texte 3"/>
          <p:cNvSpPr>
            <a:spLocks noGrp="1"/>
          </p:cNvSpPr>
          <p:nvPr>
            <p:ph type="body" sz="quarter" idx="10"/>
          </p:nvPr>
        </p:nvSpPr>
        <p:spPr/>
        <p:txBody>
          <a:bodyPr>
            <a:normAutofit fontScale="92500" lnSpcReduction="20000"/>
          </a:bodyPr>
          <a:lstStyle/>
          <a:p>
            <a:r>
              <a:rPr lang="fr-FR" dirty="0" smtClean="0"/>
              <a:t>Arbres d’attaque</a:t>
            </a:r>
            <a:endParaRPr lang="fr-FR" dirty="0"/>
          </a:p>
        </p:txBody>
      </p:sp>
      <p:sp>
        <p:nvSpPr>
          <p:cNvPr id="3" name="ZoneTexte 2"/>
          <p:cNvSpPr txBox="1"/>
          <p:nvPr/>
        </p:nvSpPr>
        <p:spPr>
          <a:xfrm>
            <a:off x="323528" y="908720"/>
            <a:ext cx="8568952" cy="677108"/>
          </a:xfrm>
          <a:prstGeom prst="rect">
            <a:avLst/>
          </a:prstGeom>
          <a:noFill/>
        </p:spPr>
        <p:txBody>
          <a:bodyPr wrap="square" rtlCol="0">
            <a:spAutoFit/>
          </a:bodyPr>
          <a:lstStyle/>
          <a:p>
            <a:r>
              <a:rPr lang="fr-FR" sz="2000" b="1" dirty="0" smtClean="0">
                <a:solidFill>
                  <a:srgbClr val="004D6F"/>
                </a:solidFill>
                <a:latin typeface="Arial" pitchFamily="34" charset="0"/>
                <a:cs typeface="Arial" pitchFamily="34" charset="0"/>
                <a:sym typeface="Wingdings" panose="05000000000000000000" pitchFamily="2" charset="2"/>
              </a:rPr>
              <a:t>À l’origine : les arbres de défaillance</a:t>
            </a:r>
            <a:endParaRPr lang="fr-FR" sz="2000" b="1" dirty="0">
              <a:solidFill>
                <a:srgbClr val="004D6F"/>
              </a:solidFill>
              <a:latin typeface="Arial" pitchFamily="34" charset="0"/>
              <a:cs typeface="Arial" pitchFamily="34" charset="0"/>
              <a:sym typeface="Wingdings" panose="05000000000000000000" pitchFamily="2" charset="2"/>
            </a:endParaRPr>
          </a:p>
          <a:p>
            <a:endParaRPr lang="fr-FR" dirty="0"/>
          </a:p>
        </p:txBody>
      </p:sp>
    </p:spTree>
    <p:extLst>
      <p:ext uri="{BB962C8B-B14F-4D97-AF65-F5344CB8AC3E}">
        <p14:creationId xmlns:p14="http://schemas.microsoft.com/office/powerpoint/2010/main" val="679461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smtClean="0">
                <a:sym typeface="Wingdings" panose="05000000000000000000" pitchFamily="2" charset="2"/>
              </a:rPr>
              <a:t>1999 : Bruce </a:t>
            </a:r>
            <a:r>
              <a:rPr lang="fr-FR" dirty="0" err="1" smtClean="0">
                <a:sym typeface="Wingdings" panose="05000000000000000000" pitchFamily="2" charset="2"/>
              </a:rPr>
              <a:t>Schneier</a:t>
            </a:r>
            <a:r>
              <a:rPr lang="fr-FR" dirty="0" smtClean="0">
                <a:sym typeface="Wingdings" panose="05000000000000000000" pitchFamily="2" charset="2"/>
              </a:rPr>
              <a:t> introduit les arbres d’attaque</a:t>
            </a:r>
          </a:p>
        </p:txBody>
      </p:sp>
      <p:sp>
        <p:nvSpPr>
          <p:cNvPr id="4" name="Espace réservé du texte 3"/>
          <p:cNvSpPr>
            <a:spLocks noGrp="1"/>
          </p:cNvSpPr>
          <p:nvPr>
            <p:ph type="body" sz="quarter" idx="10"/>
          </p:nvPr>
        </p:nvSpPr>
        <p:spPr/>
        <p:txBody>
          <a:bodyPr>
            <a:normAutofit fontScale="92500" lnSpcReduction="20000"/>
          </a:bodyPr>
          <a:lstStyle/>
          <a:p>
            <a:r>
              <a:rPr lang="fr-FR" dirty="0" smtClean="0"/>
              <a:t>Arbres d’attaque</a:t>
            </a:r>
            <a:endParaRPr lang="fr-FR" dirty="0"/>
          </a:p>
        </p:txBody>
      </p:sp>
      <p:sp>
        <p:nvSpPr>
          <p:cNvPr id="5" name="Ellipse 4"/>
          <p:cNvSpPr/>
          <p:nvPr/>
        </p:nvSpPr>
        <p:spPr>
          <a:xfrm>
            <a:off x="3203848" y="155679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6" name="ZoneTexte 5"/>
          <p:cNvSpPr txBox="1"/>
          <p:nvPr/>
        </p:nvSpPr>
        <p:spPr>
          <a:xfrm>
            <a:off x="3203848" y="1988840"/>
            <a:ext cx="1728192" cy="369332"/>
          </a:xfrm>
          <a:prstGeom prst="rect">
            <a:avLst/>
          </a:prstGeom>
          <a:noFill/>
        </p:spPr>
        <p:txBody>
          <a:bodyPr wrap="square" rtlCol="0">
            <a:spAutoFit/>
          </a:bodyPr>
          <a:lstStyle/>
          <a:p>
            <a:endParaRPr lang="fr-FR" dirty="0"/>
          </a:p>
        </p:txBody>
      </p:sp>
      <p:sp>
        <p:nvSpPr>
          <p:cNvPr id="7" name="ZoneTexte 6"/>
          <p:cNvSpPr txBox="1"/>
          <p:nvPr/>
        </p:nvSpPr>
        <p:spPr>
          <a:xfrm>
            <a:off x="3517393" y="1665674"/>
            <a:ext cx="1296144" cy="646331"/>
          </a:xfrm>
          <a:prstGeom prst="rect">
            <a:avLst/>
          </a:prstGeom>
          <a:noFill/>
        </p:spPr>
        <p:txBody>
          <a:bodyPr wrap="square" rtlCol="0">
            <a:spAutoFit/>
          </a:bodyPr>
          <a:lstStyle/>
          <a:p>
            <a:r>
              <a:rPr lang="fr-FR" dirty="0" smtClean="0"/>
              <a:t>Paralyser le STAR</a:t>
            </a:r>
            <a:endParaRPr lang="fr-FR" dirty="0"/>
          </a:p>
        </p:txBody>
      </p:sp>
      <p:sp>
        <p:nvSpPr>
          <p:cNvPr id="11" name="Ellipse 10"/>
          <p:cNvSpPr/>
          <p:nvPr/>
        </p:nvSpPr>
        <p:spPr>
          <a:xfrm>
            <a:off x="971600"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2" name="Ellipse 11"/>
          <p:cNvSpPr/>
          <p:nvPr/>
        </p:nvSpPr>
        <p:spPr>
          <a:xfrm>
            <a:off x="3203848"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3" name="Ellipse 12"/>
          <p:cNvSpPr/>
          <p:nvPr/>
        </p:nvSpPr>
        <p:spPr>
          <a:xfrm>
            <a:off x="5436096" y="2996952"/>
            <a:ext cx="244827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4" name="Ellipse 13"/>
          <p:cNvSpPr/>
          <p:nvPr/>
        </p:nvSpPr>
        <p:spPr>
          <a:xfrm>
            <a:off x="6911784"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5" name="Ellipse 14"/>
          <p:cNvSpPr/>
          <p:nvPr/>
        </p:nvSpPr>
        <p:spPr>
          <a:xfrm>
            <a:off x="4805496"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9" name="ZoneTexte 8"/>
          <p:cNvSpPr txBox="1"/>
          <p:nvPr/>
        </p:nvSpPr>
        <p:spPr>
          <a:xfrm>
            <a:off x="1238158" y="3105834"/>
            <a:ext cx="1296144" cy="646331"/>
          </a:xfrm>
          <a:prstGeom prst="rect">
            <a:avLst/>
          </a:prstGeom>
          <a:noFill/>
        </p:spPr>
        <p:txBody>
          <a:bodyPr wrap="square" rtlCol="0">
            <a:spAutoFit/>
          </a:bodyPr>
          <a:lstStyle/>
          <a:p>
            <a:r>
              <a:rPr lang="fr-FR" dirty="0" smtClean="0"/>
              <a:t>Couper l’</a:t>
            </a:r>
            <a:r>
              <a:rPr lang="fr-FR" dirty="0"/>
              <a:t>é</a:t>
            </a:r>
            <a:r>
              <a:rPr lang="fr-FR" dirty="0" smtClean="0"/>
              <a:t>lectricité</a:t>
            </a:r>
            <a:endParaRPr lang="fr-FR" dirty="0"/>
          </a:p>
        </p:txBody>
      </p:sp>
      <p:sp>
        <p:nvSpPr>
          <p:cNvPr id="16" name="ZoneTexte 15"/>
          <p:cNvSpPr txBox="1"/>
          <p:nvPr/>
        </p:nvSpPr>
        <p:spPr>
          <a:xfrm>
            <a:off x="3602157" y="3105834"/>
            <a:ext cx="1126615" cy="646331"/>
          </a:xfrm>
          <a:prstGeom prst="rect">
            <a:avLst/>
          </a:prstGeom>
          <a:noFill/>
        </p:spPr>
        <p:txBody>
          <a:bodyPr wrap="square" rtlCol="0">
            <a:spAutoFit/>
          </a:bodyPr>
          <a:lstStyle/>
          <a:p>
            <a:r>
              <a:rPr lang="fr-FR" dirty="0" smtClean="0"/>
              <a:t>Bloquer les rues</a:t>
            </a:r>
            <a:endParaRPr lang="fr-FR" dirty="0"/>
          </a:p>
        </p:txBody>
      </p:sp>
      <p:sp>
        <p:nvSpPr>
          <p:cNvPr id="17" name="ZoneTexte 16"/>
          <p:cNvSpPr txBox="1"/>
          <p:nvPr/>
        </p:nvSpPr>
        <p:spPr>
          <a:xfrm>
            <a:off x="5796136" y="3105834"/>
            <a:ext cx="2088232" cy="646331"/>
          </a:xfrm>
          <a:prstGeom prst="rect">
            <a:avLst/>
          </a:prstGeom>
          <a:noFill/>
        </p:spPr>
        <p:txBody>
          <a:bodyPr wrap="square" rtlCol="0">
            <a:spAutoFit/>
          </a:bodyPr>
          <a:lstStyle/>
          <a:p>
            <a:r>
              <a:rPr lang="fr-FR" dirty="0" smtClean="0"/>
              <a:t>Bloquer le réseau informatique</a:t>
            </a:r>
            <a:endParaRPr lang="fr-FR" dirty="0"/>
          </a:p>
        </p:txBody>
      </p:sp>
      <p:sp>
        <p:nvSpPr>
          <p:cNvPr id="18" name="ZoneTexte 17"/>
          <p:cNvSpPr txBox="1"/>
          <p:nvPr/>
        </p:nvSpPr>
        <p:spPr>
          <a:xfrm>
            <a:off x="5112060" y="4690010"/>
            <a:ext cx="1368152" cy="646331"/>
          </a:xfrm>
          <a:prstGeom prst="rect">
            <a:avLst/>
          </a:prstGeom>
          <a:noFill/>
        </p:spPr>
        <p:txBody>
          <a:bodyPr wrap="square" rtlCol="0">
            <a:spAutoFit/>
          </a:bodyPr>
          <a:lstStyle/>
          <a:p>
            <a:r>
              <a:rPr lang="fr-FR" dirty="0" smtClean="0"/>
              <a:t>Pirater le réseau</a:t>
            </a:r>
            <a:endParaRPr lang="fr-FR" dirty="0"/>
          </a:p>
        </p:txBody>
      </p:sp>
      <p:sp>
        <p:nvSpPr>
          <p:cNvPr id="19" name="ZoneTexte 18"/>
          <p:cNvSpPr txBox="1"/>
          <p:nvPr/>
        </p:nvSpPr>
        <p:spPr>
          <a:xfrm>
            <a:off x="7207466" y="4725144"/>
            <a:ext cx="1296144" cy="646331"/>
          </a:xfrm>
          <a:prstGeom prst="rect">
            <a:avLst/>
          </a:prstGeom>
          <a:noFill/>
        </p:spPr>
        <p:txBody>
          <a:bodyPr wrap="square" rtlCol="0">
            <a:spAutoFit/>
          </a:bodyPr>
          <a:lstStyle/>
          <a:p>
            <a:r>
              <a:rPr lang="fr-FR" dirty="0" smtClean="0"/>
              <a:t>Couper le système</a:t>
            </a:r>
            <a:endParaRPr lang="fr-FR" dirty="0"/>
          </a:p>
        </p:txBody>
      </p:sp>
      <p:cxnSp>
        <p:nvCxnSpPr>
          <p:cNvPr id="21" name="Connecteur droit 20"/>
          <p:cNvCxnSpPr>
            <a:endCxn id="11" idx="0"/>
          </p:cNvCxnSpPr>
          <p:nvPr/>
        </p:nvCxnSpPr>
        <p:spPr>
          <a:xfrm flipH="1">
            <a:off x="1835696" y="2312005"/>
            <a:ext cx="1681697" cy="684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a:stCxn id="5" idx="4"/>
            <a:endCxn id="12" idx="0"/>
          </p:cNvCxnSpPr>
          <p:nvPr/>
        </p:nvCxnSpPr>
        <p:spPr>
          <a:xfrm>
            <a:off x="4067944" y="2420888"/>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p:cNvCxnSpPr>
            <a:stCxn id="5" idx="5"/>
            <a:endCxn id="13" idx="0"/>
          </p:cNvCxnSpPr>
          <p:nvPr/>
        </p:nvCxnSpPr>
        <p:spPr>
          <a:xfrm>
            <a:off x="4678952" y="2294344"/>
            <a:ext cx="1981280" cy="702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a:stCxn id="13" idx="4"/>
            <a:endCxn id="15" idx="0"/>
          </p:cNvCxnSpPr>
          <p:nvPr/>
        </p:nvCxnSpPr>
        <p:spPr>
          <a:xfrm flipH="1">
            <a:off x="5669592" y="3861048"/>
            <a:ext cx="990640"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p:cNvCxnSpPr>
            <a:stCxn id="13" idx="4"/>
            <a:endCxn id="14" idx="0"/>
          </p:cNvCxnSpPr>
          <p:nvPr/>
        </p:nvCxnSpPr>
        <p:spPr>
          <a:xfrm>
            <a:off x="6660232" y="3861048"/>
            <a:ext cx="1115648"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6164912" y="4232449"/>
            <a:ext cx="10531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00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1" grpId="0" animBg="1"/>
      <p:bldP spid="12" grpId="0" animBg="1"/>
      <p:bldP spid="13" grpId="0" animBg="1"/>
      <p:bldP spid="14" grpId="0" animBg="1"/>
      <p:bldP spid="15" grpId="0" animBg="1"/>
      <p:bldP spid="9" grpId="0"/>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539552" y="836712"/>
            <a:ext cx="8254200" cy="5687761"/>
          </a:xfrm>
        </p:spPr>
        <p:txBody>
          <a:bodyPr/>
          <a:lstStyle/>
          <a:p>
            <a:r>
              <a:rPr lang="fr-FR" dirty="0" smtClean="0">
                <a:sym typeface="Wingdings" panose="05000000000000000000" pitchFamily="2" charset="2"/>
              </a:rPr>
              <a:t>Le concept a évolué en arbres d’attaque et de défense</a:t>
            </a:r>
          </a:p>
        </p:txBody>
      </p:sp>
      <p:sp>
        <p:nvSpPr>
          <p:cNvPr id="4" name="Espace réservé du texte 3"/>
          <p:cNvSpPr>
            <a:spLocks noGrp="1"/>
          </p:cNvSpPr>
          <p:nvPr>
            <p:ph type="body" sz="quarter" idx="10"/>
          </p:nvPr>
        </p:nvSpPr>
        <p:spPr/>
        <p:txBody>
          <a:bodyPr>
            <a:normAutofit fontScale="92500" lnSpcReduction="20000"/>
          </a:bodyPr>
          <a:lstStyle/>
          <a:p>
            <a:r>
              <a:rPr lang="fr-FR" dirty="0" smtClean="0"/>
              <a:t>Arbres d’attaque</a:t>
            </a:r>
            <a:endParaRPr lang="fr-FR" dirty="0"/>
          </a:p>
        </p:txBody>
      </p:sp>
      <p:sp>
        <p:nvSpPr>
          <p:cNvPr id="6" name="ZoneTexte 5"/>
          <p:cNvSpPr txBox="1"/>
          <p:nvPr/>
        </p:nvSpPr>
        <p:spPr>
          <a:xfrm>
            <a:off x="3203848" y="1988840"/>
            <a:ext cx="1728192" cy="369332"/>
          </a:xfrm>
          <a:prstGeom prst="rect">
            <a:avLst/>
          </a:prstGeom>
          <a:noFill/>
        </p:spPr>
        <p:txBody>
          <a:bodyPr wrap="square" rtlCol="0">
            <a:spAutoFit/>
          </a:bodyPr>
          <a:lstStyle/>
          <a:p>
            <a:endParaRPr lang="fr-FR" dirty="0"/>
          </a:p>
        </p:txBody>
      </p:sp>
      <p:grpSp>
        <p:nvGrpSpPr>
          <p:cNvPr id="25" name="Groupe 24"/>
          <p:cNvGrpSpPr/>
          <p:nvPr/>
        </p:nvGrpSpPr>
        <p:grpSpPr>
          <a:xfrm>
            <a:off x="971600" y="1556792"/>
            <a:ext cx="7668376" cy="3911154"/>
            <a:chOff x="971600" y="1556792"/>
            <a:chExt cx="7668376" cy="3911154"/>
          </a:xfrm>
        </p:grpSpPr>
        <p:sp>
          <p:nvSpPr>
            <p:cNvPr id="5" name="Ellipse 4"/>
            <p:cNvSpPr/>
            <p:nvPr/>
          </p:nvSpPr>
          <p:spPr>
            <a:xfrm>
              <a:off x="3203848" y="155679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7" name="ZoneTexte 6"/>
            <p:cNvSpPr txBox="1"/>
            <p:nvPr/>
          </p:nvSpPr>
          <p:spPr>
            <a:xfrm>
              <a:off x="3517393" y="1665674"/>
              <a:ext cx="1296144" cy="646331"/>
            </a:xfrm>
            <a:prstGeom prst="rect">
              <a:avLst/>
            </a:prstGeom>
            <a:noFill/>
          </p:spPr>
          <p:txBody>
            <a:bodyPr wrap="square" rtlCol="0">
              <a:spAutoFit/>
            </a:bodyPr>
            <a:lstStyle/>
            <a:p>
              <a:r>
                <a:rPr lang="fr-FR" dirty="0" smtClean="0"/>
                <a:t>Paralyser le STAR</a:t>
              </a:r>
              <a:endParaRPr lang="fr-FR" dirty="0"/>
            </a:p>
          </p:txBody>
        </p:sp>
        <p:sp>
          <p:nvSpPr>
            <p:cNvPr id="11" name="Ellipse 10"/>
            <p:cNvSpPr/>
            <p:nvPr/>
          </p:nvSpPr>
          <p:spPr>
            <a:xfrm>
              <a:off x="971600"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2" name="Ellipse 11"/>
            <p:cNvSpPr/>
            <p:nvPr/>
          </p:nvSpPr>
          <p:spPr>
            <a:xfrm>
              <a:off x="3203848"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3" name="Ellipse 12"/>
            <p:cNvSpPr/>
            <p:nvPr/>
          </p:nvSpPr>
          <p:spPr>
            <a:xfrm>
              <a:off x="5436096" y="2996952"/>
              <a:ext cx="244827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4" name="Ellipse 13"/>
            <p:cNvSpPr/>
            <p:nvPr/>
          </p:nvSpPr>
          <p:spPr>
            <a:xfrm>
              <a:off x="6911784"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5" name="Ellipse 14"/>
            <p:cNvSpPr/>
            <p:nvPr/>
          </p:nvSpPr>
          <p:spPr>
            <a:xfrm>
              <a:off x="4805496"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9" name="ZoneTexte 8"/>
            <p:cNvSpPr txBox="1"/>
            <p:nvPr/>
          </p:nvSpPr>
          <p:spPr>
            <a:xfrm>
              <a:off x="1238158" y="3105834"/>
              <a:ext cx="1296144" cy="646331"/>
            </a:xfrm>
            <a:prstGeom prst="rect">
              <a:avLst/>
            </a:prstGeom>
            <a:noFill/>
          </p:spPr>
          <p:txBody>
            <a:bodyPr wrap="square" rtlCol="0">
              <a:spAutoFit/>
            </a:bodyPr>
            <a:lstStyle/>
            <a:p>
              <a:r>
                <a:rPr lang="fr-FR" dirty="0" smtClean="0"/>
                <a:t>Couper l’</a:t>
              </a:r>
              <a:r>
                <a:rPr lang="fr-FR" dirty="0"/>
                <a:t>é</a:t>
              </a:r>
              <a:r>
                <a:rPr lang="fr-FR" dirty="0" smtClean="0"/>
                <a:t>lectricité</a:t>
              </a:r>
              <a:endParaRPr lang="fr-FR" dirty="0"/>
            </a:p>
          </p:txBody>
        </p:sp>
        <p:sp>
          <p:nvSpPr>
            <p:cNvPr id="16" name="ZoneTexte 15"/>
            <p:cNvSpPr txBox="1"/>
            <p:nvPr/>
          </p:nvSpPr>
          <p:spPr>
            <a:xfrm>
              <a:off x="3602157" y="3105834"/>
              <a:ext cx="1126615" cy="646331"/>
            </a:xfrm>
            <a:prstGeom prst="rect">
              <a:avLst/>
            </a:prstGeom>
            <a:noFill/>
          </p:spPr>
          <p:txBody>
            <a:bodyPr wrap="square" rtlCol="0">
              <a:spAutoFit/>
            </a:bodyPr>
            <a:lstStyle/>
            <a:p>
              <a:r>
                <a:rPr lang="fr-FR" dirty="0" smtClean="0"/>
                <a:t>Bloquer les rues</a:t>
              </a:r>
              <a:endParaRPr lang="fr-FR" dirty="0"/>
            </a:p>
          </p:txBody>
        </p:sp>
        <p:sp>
          <p:nvSpPr>
            <p:cNvPr id="17" name="ZoneTexte 16"/>
            <p:cNvSpPr txBox="1"/>
            <p:nvPr/>
          </p:nvSpPr>
          <p:spPr>
            <a:xfrm>
              <a:off x="5796136" y="3105834"/>
              <a:ext cx="2088232" cy="646331"/>
            </a:xfrm>
            <a:prstGeom prst="rect">
              <a:avLst/>
            </a:prstGeom>
            <a:noFill/>
          </p:spPr>
          <p:txBody>
            <a:bodyPr wrap="square" rtlCol="0">
              <a:spAutoFit/>
            </a:bodyPr>
            <a:lstStyle/>
            <a:p>
              <a:r>
                <a:rPr lang="fr-FR" dirty="0" smtClean="0"/>
                <a:t>Bloquer le réseau informatique</a:t>
              </a:r>
              <a:endParaRPr lang="fr-FR" dirty="0"/>
            </a:p>
          </p:txBody>
        </p:sp>
        <p:sp>
          <p:nvSpPr>
            <p:cNvPr id="18" name="ZoneTexte 17"/>
            <p:cNvSpPr txBox="1"/>
            <p:nvPr/>
          </p:nvSpPr>
          <p:spPr>
            <a:xfrm>
              <a:off x="5112060" y="4690010"/>
              <a:ext cx="1368152" cy="646331"/>
            </a:xfrm>
            <a:prstGeom prst="rect">
              <a:avLst/>
            </a:prstGeom>
            <a:noFill/>
          </p:spPr>
          <p:txBody>
            <a:bodyPr wrap="square" rtlCol="0">
              <a:spAutoFit/>
            </a:bodyPr>
            <a:lstStyle/>
            <a:p>
              <a:r>
                <a:rPr lang="fr-FR" dirty="0" smtClean="0"/>
                <a:t>Pirater le réseau</a:t>
              </a:r>
              <a:endParaRPr lang="fr-FR" dirty="0"/>
            </a:p>
          </p:txBody>
        </p:sp>
        <p:sp>
          <p:nvSpPr>
            <p:cNvPr id="19" name="ZoneTexte 18"/>
            <p:cNvSpPr txBox="1"/>
            <p:nvPr/>
          </p:nvSpPr>
          <p:spPr>
            <a:xfrm>
              <a:off x="7207466" y="4725144"/>
              <a:ext cx="1296144" cy="646331"/>
            </a:xfrm>
            <a:prstGeom prst="rect">
              <a:avLst/>
            </a:prstGeom>
            <a:noFill/>
          </p:spPr>
          <p:txBody>
            <a:bodyPr wrap="square" rtlCol="0">
              <a:spAutoFit/>
            </a:bodyPr>
            <a:lstStyle/>
            <a:p>
              <a:r>
                <a:rPr lang="fr-FR" dirty="0" smtClean="0"/>
                <a:t>Couper le système</a:t>
              </a:r>
              <a:endParaRPr lang="fr-FR" dirty="0"/>
            </a:p>
          </p:txBody>
        </p:sp>
        <p:cxnSp>
          <p:nvCxnSpPr>
            <p:cNvPr id="21" name="Connecteur droit 20"/>
            <p:cNvCxnSpPr>
              <a:endCxn id="11" idx="0"/>
            </p:cNvCxnSpPr>
            <p:nvPr/>
          </p:nvCxnSpPr>
          <p:spPr>
            <a:xfrm flipH="1">
              <a:off x="1835696" y="2312005"/>
              <a:ext cx="1681697" cy="684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a:stCxn id="5" idx="4"/>
              <a:endCxn id="12" idx="0"/>
            </p:cNvCxnSpPr>
            <p:nvPr/>
          </p:nvCxnSpPr>
          <p:spPr>
            <a:xfrm>
              <a:off x="4067944" y="2420888"/>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p:cNvCxnSpPr>
              <a:stCxn id="5" idx="5"/>
              <a:endCxn id="13" idx="0"/>
            </p:cNvCxnSpPr>
            <p:nvPr/>
          </p:nvCxnSpPr>
          <p:spPr>
            <a:xfrm>
              <a:off x="4678952" y="2294344"/>
              <a:ext cx="1981280" cy="702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a:stCxn id="13" idx="4"/>
              <a:endCxn id="15" idx="0"/>
            </p:cNvCxnSpPr>
            <p:nvPr/>
          </p:nvCxnSpPr>
          <p:spPr>
            <a:xfrm flipH="1">
              <a:off x="5669592" y="3861048"/>
              <a:ext cx="990640"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p:cNvCxnSpPr>
              <a:stCxn id="13" idx="4"/>
              <a:endCxn id="14" idx="0"/>
            </p:cNvCxnSpPr>
            <p:nvPr/>
          </p:nvCxnSpPr>
          <p:spPr>
            <a:xfrm>
              <a:off x="6660232" y="3861048"/>
              <a:ext cx="1115648"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6164912" y="4232449"/>
              <a:ext cx="105314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5075526" y="6021288"/>
            <a:ext cx="1188132" cy="576064"/>
          </a:xfrm>
          <a:prstGeom prst="rect">
            <a:avLst/>
          </a:prstGeom>
          <a:solidFill>
            <a:schemeClr val="bg1"/>
          </a:solidFill>
          <a:ln>
            <a:solidFill>
              <a:srgbClr val="00FA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6" name="Groupe 25"/>
          <p:cNvGrpSpPr/>
          <p:nvPr/>
        </p:nvGrpSpPr>
        <p:grpSpPr>
          <a:xfrm>
            <a:off x="5075526" y="5467946"/>
            <a:ext cx="1188132" cy="1138117"/>
            <a:chOff x="5075526" y="5467946"/>
            <a:chExt cx="1188132" cy="1138117"/>
          </a:xfrm>
        </p:grpSpPr>
        <p:cxnSp>
          <p:nvCxnSpPr>
            <p:cNvPr id="20" name="Connecteur droit 19"/>
            <p:cNvCxnSpPr>
              <a:stCxn id="15" idx="4"/>
            </p:cNvCxnSpPr>
            <p:nvPr/>
          </p:nvCxnSpPr>
          <p:spPr>
            <a:xfrm>
              <a:off x="5669592" y="5467946"/>
              <a:ext cx="0" cy="121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5669592" y="5692204"/>
              <a:ext cx="0" cy="10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p:cNvCxnSpPr>
              <a:endCxn id="8" idx="0"/>
            </p:cNvCxnSpPr>
            <p:nvPr/>
          </p:nvCxnSpPr>
          <p:spPr>
            <a:xfrm>
              <a:off x="5669592" y="5910752"/>
              <a:ext cx="0" cy="110536"/>
            </a:xfrm>
            <a:prstGeom prst="line">
              <a:avLst/>
            </a:prstGeom>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5075526" y="6021288"/>
              <a:ext cx="1188132" cy="584775"/>
            </a:xfrm>
            <a:prstGeom prst="rect">
              <a:avLst/>
            </a:prstGeom>
            <a:noFill/>
          </p:spPr>
          <p:txBody>
            <a:bodyPr wrap="square" rtlCol="0">
              <a:spAutoFit/>
            </a:bodyPr>
            <a:lstStyle/>
            <a:p>
              <a:r>
                <a:rPr lang="fr-FR" sz="1600" dirty="0" smtClean="0"/>
                <a:t>Installer un </a:t>
              </a:r>
              <a:r>
                <a:rPr lang="fr-FR" sz="1600" dirty="0" err="1" smtClean="0"/>
                <a:t>FireWall</a:t>
              </a:r>
              <a:endParaRPr lang="fr-FR" sz="1600" dirty="0"/>
            </a:p>
          </p:txBody>
        </p:sp>
      </p:grpSp>
    </p:spTree>
    <p:extLst>
      <p:ext uri="{BB962C8B-B14F-4D97-AF65-F5344CB8AC3E}">
        <p14:creationId xmlns:p14="http://schemas.microsoft.com/office/powerpoint/2010/main" val="13838310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THEME_INSTITUTION_Paysage">
  <a:themeElements>
    <a:clrScheme name="Institution">
      <a:dk1>
        <a:srgbClr val="5F5E5E"/>
      </a:dk1>
      <a:lt1>
        <a:sysClr val="window" lastClr="FFFFFF"/>
      </a:lt1>
      <a:dk2>
        <a:srgbClr val="9F9E9E"/>
      </a:dk2>
      <a:lt2>
        <a:srgbClr val="FFFFFF"/>
      </a:lt2>
      <a:accent1>
        <a:srgbClr val="5F5E5E"/>
      </a:accent1>
      <a:accent2>
        <a:srgbClr val="FFC154"/>
      </a:accent2>
      <a:accent3>
        <a:srgbClr val="004D6F"/>
      </a:accent3>
      <a:accent4>
        <a:srgbClr val="81989C"/>
      </a:accent4>
      <a:accent5>
        <a:srgbClr val="E52713"/>
      </a:accent5>
      <a:accent6>
        <a:srgbClr val="208998"/>
      </a:accent6>
      <a:hlink>
        <a:srgbClr val="E29100"/>
      </a:hlink>
      <a:folHlink>
        <a:srgbClr val="E52713"/>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THEME_INSTITUTION_Paysage</Template>
  <TotalTime>303</TotalTime>
  <Words>195</Words>
  <Application>Microsoft Office PowerPoint</Application>
  <PresentationFormat>Affichage à l'écran (4:3)</PresentationFormat>
  <Paragraphs>25</Paragraphs>
  <Slides>3</Slides>
  <Notes>3</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THEME_INSTITUTION_Paysage</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Waramul</dc:creator>
  <cp:lastModifiedBy>flo</cp:lastModifiedBy>
  <cp:revision>33</cp:revision>
  <dcterms:created xsi:type="dcterms:W3CDTF">2014-12-14T15:58:29Z</dcterms:created>
  <dcterms:modified xsi:type="dcterms:W3CDTF">2014-12-17T09:57:28Z</dcterms:modified>
</cp:coreProperties>
</file>