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79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015DB8C2-DE27-4FCA-BBB1-6936715B0C16}">
          <p14:sldIdLst>
            <p14:sldId id="256"/>
          </p14:sldIdLst>
        </p14:section>
        <p14:section name="Introduction" id="{B598EAC9-FA4D-4E10-929B-D4C554B3C359}">
          <p14:sldIdLst>
            <p14:sldId id="279"/>
            <p14:sldId id="259"/>
            <p14:sldId id="260"/>
          </p14:sldIdLst>
        </p14:section>
        <p14:section name="Toc" id="{60CC510A-E19D-4ABE-9629-1CDBE655D2E5}">
          <p14:sldIdLst>
            <p14:sldId id="257"/>
          </p14:sldIdLst>
        </p14:section>
        <p14:section name="Contexte" id="{FEAB5E87-4907-4D03-BFFE-39524D80B640}">
          <p14:sldIdLst>
            <p14:sldId id="262"/>
            <p14:sldId id="263"/>
            <p14:sldId id="264"/>
            <p14:sldId id="265"/>
            <p14:sldId id="261"/>
            <p14:sldId id="266"/>
            <p14:sldId id="267"/>
          </p14:sldIdLst>
        </p14:section>
        <p14:section name="Organisation" id="{3ABD3875-8B87-4FDF-A9B4-EFD28839E5A4}">
          <p14:sldIdLst>
            <p14:sldId id="268"/>
            <p14:sldId id="269"/>
            <p14:sldId id="270"/>
            <p14:sldId id="271"/>
            <p14:sldId id="272"/>
          </p14:sldIdLst>
        </p14:section>
        <p14:section name="Planification" id="{73121752-BC93-4514-8183-1665C405BBFA}">
          <p14:sldIdLst>
            <p14:sldId id="273"/>
            <p14:sldId id="274"/>
            <p14:sldId id="275"/>
            <p14:sldId id="276"/>
          </p14:sldIdLst>
        </p14:section>
        <p14:section name="Conclusion" id="{95F929F9-33FA-4194-804C-D20D221B27E6}">
          <p14:sldIdLst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12" autoAdjust="0"/>
  </p:normalViewPr>
  <p:slideViewPr>
    <p:cSldViewPr>
      <p:cViewPr varScale="1">
        <p:scale>
          <a:sx n="81" d="100"/>
          <a:sy n="81" d="100"/>
        </p:scale>
        <p:origin x="86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6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10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AE4472E-6CE6-45D8-A535-0399A0614DAA}" type="slidenum">
              <a:rPr lang="fr-FR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78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4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Formalisme que nous ne développerons pas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0BDB075-CA7F-4AE9-8CC0-06B8D878903B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80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fr-FR" sz="2000" strike="noStrike">
                <a:latin typeface="Arial"/>
              </a:rPr>
              <a:t>ADTool fait déjà une partie du travail, mais pas tout.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2AE9238-0448-46F6-82A0-FF9D8A0B7641}" type="slidenum">
              <a:rPr lang="fr-FR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07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Plus </a:t>
            </a:r>
            <a:r>
              <a:rPr lang="en-US" dirty="0" err="1" smtClean="0"/>
              <a:t>visuel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Parler</a:t>
            </a:r>
            <a:r>
              <a:rPr lang="en-US" baseline="0" dirty="0" smtClean="0"/>
              <a:t> de phases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1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TDD</a:t>
            </a:r>
          </a:p>
          <a:p>
            <a:endParaRPr lang="en-US" dirty="0" smtClean="0"/>
          </a:p>
          <a:p>
            <a:r>
              <a:rPr lang="en-US" dirty="0" smtClean="0"/>
              <a:t>Dire </a:t>
            </a:r>
            <a:r>
              <a:rPr lang="en-US" dirty="0" err="1" smtClean="0"/>
              <a:t>que</a:t>
            </a:r>
            <a:r>
              <a:rPr lang="en-US" baseline="0" dirty="0" smtClean="0"/>
              <a:t> les tests portent </a:t>
            </a:r>
            <a:r>
              <a:rPr lang="en-US" baseline="0" dirty="0" err="1" smtClean="0"/>
              <a:t>sur</a:t>
            </a:r>
            <a:r>
              <a:rPr lang="en-US" baseline="0" dirty="0" smtClean="0"/>
              <a:t> le STAR 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Dessins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moins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générique</a:t>
            </a:r>
            <a:r>
              <a:rPr lang="en-US" baseline="0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36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</a:t>
            </a:r>
            <a:r>
              <a:rPr lang="fr-FR" baseline="0" dirty="0" smtClean="0"/>
              <a:t> pas parler au futur, faire au présent.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90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</a:t>
            </a:r>
            <a:r>
              <a:rPr lang="fr-FR" baseline="0" dirty="0" smtClean="0"/>
              <a:t> a oublié de parler des versions.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On voit rien.</a:t>
            </a:r>
          </a:p>
          <a:p>
            <a:r>
              <a:rPr lang="fr-FR" dirty="0" smtClean="0"/>
              <a:t>Colorier.</a:t>
            </a:r>
          </a:p>
          <a:p>
            <a:endParaRPr lang="fr-FR" dirty="0" smtClean="0"/>
          </a:p>
          <a:p>
            <a:r>
              <a:rPr lang="fr-FR" dirty="0" smtClean="0"/>
              <a:t>Donner</a:t>
            </a:r>
            <a:r>
              <a:rPr lang="fr-FR" baseline="0" dirty="0" smtClean="0"/>
              <a:t> nombre heures</a:t>
            </a:r>
          </a:p>
          <a:p>
            <a:r>
              <a:rPr lang="fr-FR" baseline="0" dirty="0" smtClean="0"/>
              <a:t>Nombre heure travail par semaine.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1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Mettre </a:t>
            </a:r>
            <a:r>
              <a:rPr lang="fr-FR" dirty="0" err="1" smtClean="0"/>
              <a:t>glasir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AE4472E-6CE6-45D8-A535-0399A0614DAA}" type="slidenum">
              <a:rPr lang="fr-FR" sz="1400" smtClean="0">
                <a:latin typeface="Times New Roman"/>
              </a:rPr>
              <a:pPr algn="r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93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9" name="Image 48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50" name="Image 49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5" name="Image 94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  <p:pic>
        <p:nvPicPr>
          <p:cNvPr id="96" name="Image 95"/>
          <p:cNvPicPr/>
          <p:nvPr/>
        </p:nvPicPr>
        <p:blipFill>
          <a:blip r:embed="rId2" cstate="print"/>
          <a:stretch/>
        </p:blipFill>
        <p:spPr>
          <a:xfrm>
            <a:off x="1232640" y="980280"/>
            <a:ext cx="6678000" cy="532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328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76416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764160"/>
            <a:ext cx="8229240" cy="254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8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DF29F9C-519F-4368-BE0B-0201C9EC7B0F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6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3420000" y="6353640"/>
            <a:ext cx="2088000" cy="50400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/>
          <p:nvPr/>
        </p:nvPicPr>
        <p:blipFill>
          <a:blip r:embed="rId15" cstate="print"/>
          <a:stretch/>
        </p:blipFill>
        <p:spPr>
          <a:xfrm>
            <a:off x="539640" y="344880"/>
            <a:ext cx="2796480" cy="605880"/>
          </a:xfrm>
          <a:prstGeom prst="rect">
            <a:avLst/>
          </a:prstGeom>
          <a:ln>
            <a:noFill/>
          </a:ln>
        </p:spPr>
      </p:pic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3276000" y="3589920"/>
            <a:ext cx="5867640" cy="1469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32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11" name="CustomShape 7"/>
          <p:cNvSpPr/>
          <p:nvPr/>
        </p:nvSpPr>
        <p:spPr>
          <a:xfrm rot="5400000">
            <a:off x="-66600" y="1078200"/>
            <a:ext cx="4489920" cy="435564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20000"/>
                </a:schemeClr>
              </a:gs>
              <a:gs pos="91000">
                <a:srgbClr val="004D6F">
                  <a:alpha val="7300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2" name="CustomShape 8"/>
          <p:cNvSpPr/>
          <p:nvPr/>
        </p:nvSpPr>
        <p:spPr>
          <a:xfrm rot="5400000">
            <a:off x="-47160" y="915840"/>
            <a:ext cx="4248000" cy="4152600"/>
          </a:xfrm>
          <a:prstGeom prst="triangle">
            <a:avLst>
              <a:gd name="adj" fmla="val 50000"/>
            </a:avLst>
          </a:prstGeom>
          <a:gradFill>
            <a:gsLst>
              <a:gs pos="1000">
                <a:schemeClr val="bg1">
                  <a:alpha val="77000"/>
                </a:schemeClr>
              </a:gs>
              <a:gs pos="91000">
                <a:srgbClr val="004D6F">
                  <a:alpha val="83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9"/>
          <p:cNvSpPr/>
          <p:nvPr/>
        </p:nvSpPr>
        <p:spPr>
          <a:xfrm rot="16200000">
            <a:off x="4399200" y="-842040"/>
            <a:ext cx="3922920" cy="5593320"/>
          </a:xfrm>
          <a:custGeom>
            <a:avLst/>
            <a:gdLst/>
            <a:ahLst/>
            <a:cxnLst/>
            <a:rect l="0" t="0" r="r" b="b"/>
            <a:pathLst>
              <a:path w="3919584" h="5593664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</a:path>
            </a:pathLst>
          </a:custGeom>
          <a:gradFill>
            <a:gsLst>
              <a:gs pos="1000">
                <a:schemeClr val="bg1"/>
              </a:gs>
              <a:gs pos="91000">
                <a:srgbClr val="004D6F">
                  <a:alpha val="90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4" name="CustomShape 10"/>
          <p:cNvSpPr/>
          <p:nvPr/>
        </p:nvSpPr>
        <p:spPr>
          <a:xfrm rot="16200000">
            <a:off x="6825240" y="-468360"/>
            <a:ext cx="1873800" cy="280260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37000"/>
                </a:schemeClr>
              </a:gs>
              <a:gs pos="91000">
                <a:srgbClr val="004D6F">
                  <a:alpha val="86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5" name="CustomShape 11"/>
          <p:cNvSpPr/>
          <p:nvPr/>
        </p:nvSpPr>
        <p:spPr>
          <a:xfrm rot="16200000">
            <a:off x="7319160" y="361080"/>
            <a:ext cx="1872000" cy="1815840"/>
          </a:xfrm>
          <a:prstGeom prst="triangle">
            <a:avLst>
              <a:gd name="adj" fmla="val 50000"/>
            </a:avLst>
          </a:prstGeom>
          <a:gradFill>
            <a:gsLst>
              <a:gs pos="5000">
                <a:schemeClr val="bg1">
                  <a:alpha val="35000"/>
                </a:schemeClr>
              </a:gs>
              <a:gs pos="81000">
                <a:srgbClr val="004D6F">
                  <a:alpha val="79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fr-FR" sz="2000" b="1"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200"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Sixième niveau de plan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r-FR" sz="2000">
                <a:latin typeface="Arial"/>
              </a:rPr>
              <a:t>Septième niveau de plan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cxn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cxn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53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54" name="Picture 4"/>
          <p:cNvPicPr/>
          <p:nvPr/>
        </p:nvPicPr>
        <p:blipFill>
          <a:blip r:embed="rId14" cstate="print"/>
          <a:srcRect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55" name="Picture 2"/>
          <p:cNvPicPr/>
          <p:nvPr/>
        </p:nvPicPr>
        <p:blipFill>
          <a:blip r:embed="rId15" cstate="print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32A3C77-2919-46C6-8B72-3F395C2D26B5}" type="slidenum">
              <a:rPr lang="fr-FR" sz="1100" b="1" strike="noStrike">
                <a:solidFill>
                  <a:srgbClr val="FFFFFF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pic>
        <p:nvPicPr>
          <p:cNvPr id="57" name="Image 12"/>
          <p:cNvPicPr/>
          <p:nvPr/>
        </p:nvPicPr>
        <p:blipFill>
          <a:blip r:embed="rId16" cstate="print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3283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fr-FR" sz="1500" b="1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Quatrième niveau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fr-FR" sz="2000" strike="noStrike">
                <a:solidFill>
                  <a:srgbClr val="5F5E5E"/>
                </a:solidFill>
                <a:latin typeface="Arial"/>
              </a:rPr>
              <a:t>Cinquième niveau</a:t>
            </a:r>
            <a:endParaRPr/>
          </a:p>
        </p:txBody>
      </p:sp>
      <p:sp>
        <p:nvSpPr>
          <p:cNvPr id="60" name="PlaceHolder 7"/>
          <p:cNvSpPr>
            <a:spLocks noGrp="1"/>
          </p:cNvSpPr>
          <p:nvPr>
            <p:ph type="dt"/>
          </p:nvPr>
        </p:nvSpPr>
        <p:spPr>
          <a:xfrm>
            <a:off x="457200" y="642204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trike="noStrike">
                <a:solidFill>
                  <a:srgbClr val="5F5E5E"/>
                </a:solidFill>
                <a:latin typeface="Arial"/>
              </a:rPr>
              <a:t>16/12/2014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ftr"/>
          </p:nvPr>
        </p:nvSpPr>
        <p:spPr>
          <a:xfrm>
            <a:off x="3124080" y="642204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sldNum"/>
          </p:nvPr>
        </p:nvSpPr>
        <p:spPr>
          <a:xfrm>
            <a:off x="8153280" y="6422040"/>
            <a:ext cx="7617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1B1078E-269A-43AC-96E9-29F895AF8007}" type="slidenum">
              <a:rPr lang="fr-FR" strike="noStrike">
                <a:solidFill>
                  <a:srgbClr val="5F5E5E"/>
                </a:solidFill>
                <a:latin typeface="Arial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23640" y="5850000"/>
            <a:ext cx="3853080" cy="1007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000" strike="noStrike" cap="small">
                <a:solidFill>
                  <a:srgbClr val="2F2F2F"/>
                </a:solidFill>
                <a:latin typeface="Arial"/>
              </a:rPr>
              <a:t>Soutenance de planification</a:t>
            </a:r>
            <a:endParaRPr cap="small"/>
          </a:p>
        </p:txBody>
      </p:sp>
      <p:sp>
        <p:nvSpPr>
          <p:cNvPr id="103" name="CustomShape 2"/>
          <p:cNvSpPr/>
          <p:nvPr/>
        </p:nvSpPr>
        <p:spPr>
          <a:xfrm>
            <a:off x="6300360" y="33264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chemeClr val="bg1"/>
                </a:solidFill>
                <a:latin typeface="Arial"/>
              </a:rPr>
              <a:t>Encadrants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228360" y="764640"/>
            <a:ext cx="252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Gildas AVOINE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latin typeface="Arial"/>
              </a:rPr>
              <a:t>Barbara KORDY</a:t>
            </a: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6300360" y="4077000"/>
            <a:ext cx="244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b="1" strike="noStrike">
                <a:solidFill>
                  <a:srgbClr val="E52713"/>
                </a:solidFill>
                <a:latin typeface="Arial"/>
              </a:rPr>
              <a:t>Étudiants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6300360" y="4509000"/>
            <a:ext cx="2448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Pierre-Marie AIRIAU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Valentin ESMIEU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Hoel KERVADEC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Maud LERAY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Florent MALLARD</a:t>
            </a:r>
            <a:endParaRPr/>
          </a:p>
          <a:p>
            <a:pPr algn="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Corentin NICOLE</a:t>
            </a:r>
            <a:endParaRPr/>
          </a:p>
        </p:txBody>
      </p:sp>
      <p:sp>
        <p:nvSpPr>
          <p:cNvPr id="107" name="CustomShape 6"/>
          <p:cNvSpPr/>
          <p:nvPr/>
        </p:nvSpPr>
        <p:spPr>
          <a:xfrm>
            <a:off x="0" y="1628800"/>
            <a:ext cx="4715640" cy="288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Est-il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difficile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paralyser </a:t>
            </a:r>
            <a:r>
              <a:rPr lang="fr-FR" sz="2800" b="1" strike="noStrike" cap="small" dirty="0">
                <a:latin typeface="+mj-lt"/>
              </a:rPr>
              <a:t>les</a:t>
            </a:r>
            <a:endParaRPr sz="2800" b="1" cap="small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>
                <a:latin typeface="+mj-lt"/>
              </a:rPr>
              <a:t>transports en </a:t>
            </a:r>
            <a:endParaRPr lang="fr-FR" sz="2800" b="1" strike="noStrike" cap="small" dirty="0" smtClean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commun de</a:t>
            </a:r>
          </a:p>
          <a:p>
            <a:pPr>
              <a:lnSpc>
                <a:spcPct val="100000"/>
              </a:lnSpc>
            </a:pPr>
            <a:r>
              <a:rPr lang="fr-FR" sz="2800" b="1" strike="noStrike" cap="small" dirty="0" smtClean="0">
                <a:latin typeface="+mj-lt"/>
              </a:rPr>
              <a:t>Rennes </a:t>
            </a:r>
            <a:r>
              <a:rPr lang="fr-FR" sz="2800" b="1" strike="noStrike" cap="small" dirty="0">
                <a:latin typeface="+mj-lt"/>
              </a:rPr>
              <a:t>?</a:t>
            </a:r>
            <a:endParaRPr sz="2800" b="1" cap="small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sp>
        <p:nvSpPr>
          <p:cNvPr id="11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pic>
        <p:nvPicPr>
          <p:cNvPr id="120" name="Picture 3"/>
          <p:cNvPicPr/>
          <p:nvPr/>
        </p:nvPicPr>
        <p:blipFill>
          <a:blip r:embed="rId3" cstate="print"/>
          <a:stretch/>
        </p:blipFill>
        <p:spPr>
          <a:xfrm>
            <a:off x="539640" y="2565000"/>
            <a:ext cx="2703240" cy="1540440"/>
          </a:xfrm>
          <a:prstGeom prst="rect">
            <a:avLst/>
          </a:prstGeom>
          <a:ln>
            <a:noFill/>
          </a:ln>
        </p:spPr>
      </p:pic>
      <p:pic>
        <p:nvPicPr>
          <p:cNvPr id="121" name="Picture 4"/>
          <p:cNvPicPr/>
          <p:nvPr/>
        </p:nvPicPr>
        <p:blipFill>
          <a:blip r:embed="rId4" cstate="print"/>
          <a:stretch/>
        </p:blipFill>
        <p:spPr>
          <a:xfrm>
            <a:off x="4212000" y="980640"/>
            <a:ext cx="4484520" cy="53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Périmètre de qualification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Window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348880"/>
            <a:ext cx="2559536" cy="2559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Calendrier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Rapport de conception :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12 février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Vacances :  - du 16 au 20 février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  <a:latin typeface="Arial"/>
              </a:rPr>
              <a:t>	       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- du 13 au 24 avril</a:t>
            </a:r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  <a:latin typeface="Arial"/>
            </a:endParaRPr>
          </a:p>
          <a:p>
            <a:r>
              <a:rPr lang="fr-FR" sz="2000" b="1" dirty="0" smtClean="0">
                <a:solidFill>
                  <a:srgbClr val="004D6F"/>
                </a:solidFill>
              </a:rPr>
              <a:t>Semaine bloquée : du 18 au 24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sz="2000" b="1" dirty="0" smtClean="0">
              <a:solidFill>
                <a:srgbClr val="004D6F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004D6F"/>
                </a:solidFill>
              </a:rPr>
              <a:t>Rapport final et livraison : 26 mai</a:t>
            </a:r>
            <a:endParaRPr lang="fr-FR" sz="2000" dirty="0" smtClean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Organisation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Méthode SCRUM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60848"/>
            <a:ext cx="4300888" cy="31238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763688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35045" y="671352"/>
            <a:ext cx="8229240" cy="70615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Répartition des </a:t>
            </a: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rôles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2148108" cy="22768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2458667" cy="2801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787189"/>
            <a:ext cx="1847850" cy="2466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913597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ADTool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948264" y="19135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848191" y="191359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Algorithmes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980640"/>
            <a:ext cx="8229240" cy="3888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Cycle de qualification</a:t>
            </a:r>
            <a:endParaRPr dirty="0"/>
          </a:p>
          <a:p>
            <a:pPr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780928"/>
            <a:ext cx="2666283" cy="195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441701" cy="2441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Organisation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Pilotage du projet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Pilotage par les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délais de chaque version</a:t>
            </a:r>
            <a:r>
              <a:rPr lang="fr-FR" dirty="0" smtClean="0"/>
              <a:t>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58" y="2564904"/>
            <a:ext cx="3850723" cy="3850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Planification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980640"/>
            <a:ext cx="8229240" cy="93619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 smtClean="0">
                <a:solidFill>
                  <a:srgbClr val="004D6F"/>
                </a:solidFill>
                <a:latin typeface="Arial"/>
              </a:rPr>
              <a:t>Méthode d’estimation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endParaRPr lang="fr-FR" sz="2000" b="1" strike="noStrike" dirty="0" smtClean="0">
              <a:solidFill>
                <a:srgbClr val="004D6F"/>
              </a:solid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6" y="3037602"/>
            <a:ext cx="2866667" cy="38380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1600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Analogique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6833211" y="28529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Expertise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Introduction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Planning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6" y="2708920"/>
            <a:ext cx="8352928" cy="1484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Planification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Planning MS Project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Bô schéma qui lèche les boules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4038"/>
            <a:ext cx="9144000" cy="3629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 dirty="0" smtClean="0">
                <a:solidFill>
                  <a:srgbClr val="004D6F"/>
                </a:solidFill>
                <a:latin typeface="Arial"/>
              </a:rPr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8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71053" y="807295"/>
            <a:ext cx="3401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smtClean="0"/>
              <a:t>Merci de votre attention</a:t>
            </a:r>
            <a:endParaRPr lang="fr-F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124744"/>
            <a:ext cx="5126232" cy="480003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 dirty="0" smtClean="0">
                <a:solidFill>
                  <a:srgbClr val="4F4D50"/>
                </a:solidFill>
                <a:latin typeface="Arial"/>
              </a:rPr>
              <a:t>Introduction</a:t>
            </a:r>
            <a:endParaRPr dirty="0"/>
          </a:p>
        </p:txBody>
      </p:sp>
      <p:pic>
        <p:nvPicPr>
          <p:cNvPr id="116" name="Espace réservé du contenu 3"/>
          <p:cNvPicPr/>
          <p:nvPr/>
        </p:nvPicPr>
        <p:blipFill>
          <a:blip r:embed="rId3" cstate="print"/>
          <a:stretch/>
        </p:blipFill>
        <p:spPr>
          <a:xfrm>
            <a:off x="395640" y="1124640"/>
            <a:ext cx="8229240" cy="4066920"/>
          </a:xfrm>
          <a:prstGeom prst="rect">
            <a:avLst/>
          </a:prstGeom>
          <a:ln>
            <a:noFill/>
          </a:ln>
        </p:spPr>
      </p:pic>
      <p:sp>
        <p:nvSpPr>
          <p:cNvPr id="117" name="CustomShape 2"/>
          <p:cNvSpPr/>
          <p:nvPr/>
        </p:nvSpPr>
        <p:spPr>
          <a:xfrm>
            <a:off x="2267640" y="5445360"/>
            <a:ext cx="4968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2F2F2F"/>
                </a:solidFill>
                <a:latin typeface="Arial"/>
              </a:rPr>
              <a:t>Arbre d’attaque et de défense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2800" dirty="0" err="1" smtClean="0"/>
              <a:t>Sommaire</a:t>
            </a:r>
            <a:endParaRPr dirty="0"/>
          </a:p>
        </p:txBody>
      </p:sp>
      <p:sp>
        <p:nvSpPr>
          <p:cNvPr id="10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Contexte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Acteurs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fonctionnel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 smtClean="0">
                <a:solidFill>
                  <a:srgbClr val="4F4D50"/>
                </a:solidFill>
                <a:latin typeface="Arial"/>
              </a:rPr>
              <a:t>Éléments </a:t>
            </a: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d’entrée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Périmètre de qualification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Calendrier</a:t>
            </a:r>
            <a:endParaRPr dirty="0"/>
          </a:p>
          <a:p>
            <a:pPr>
              <a:lnSpc>
                <a:spcPct val="15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Organisation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Répartition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Cycle de qualification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Pilotage du projet</a:t>
            </a:r>
            <a:endParaRPr dirty="0"/>
          </a:p>
          <a:p>
            <a:pPr>
              <a:lnSpc>
                <a:spcPct val="15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Planification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Méthode d’estimation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>
                <a:solidFill>
                  <a:srgbClr val="4F4D50"/>
                </a:solidFill>
                <a:latin typeface="Arial"/>
              </a:rPr>
              <a:t>Planning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fr-FR" sz="1500" b="1" strike="noStrike" dirty="0" err="1">
                <a:solidFill>
                  <a:srgbClr val="4F4D50"/>
                </a:solidFill>
                <a:latin typeface="Arial"/>
              </a:rPr>
              <a:t>MSProject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2781000"/>
            <a:ext cx="822924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5400" b="1" strike="noStrike">
                <a:solidFill>
                  <a:srgbClr val="004D6F"/>
                </a:solidFill>
                <a:latin typeface="Arial"/>
              </a:rPr>
              <a:t>Contexte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Acteurs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Trois développeurs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Pierre-Marie Airiau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Valentin Esmieu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Maud Leray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Deux encadrants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Gildas Avoine</a:t>
            </a:r>
            <a:endParaRPr/>
          </a:p>
          <a:p>
            <a:pPr>
              <a:lnSpc>
                <a:spcPct val="100000"/>
              </a:lnSpc>
            </a:pPr>
            <a:r>
              <a:rPr lang="fr-FR" sz="2000" b="1" strike="noStrike">
                <a:solidFill>
                  <a:srgbClr val="004D6F"/>
                </a:solidFill>
                <a:latin typeface="Arial"/>
              </a:rPr>
              <a:t>		Barbara Kordy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 dirty="0">
                <a:solidFill>
                  <a:srgbClr val="004D6F"/>
                </a:solidFill>
                <a:latin typeface="Arial"/>
              </a:rPr>
              <a:t>Périmètre fonctionnel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Logiciel destiné aux </a:t>
            </a:r>
            <a:r>
              <a:rPr lang="fr-FR" sz="2000" i="1" u="sng" strike="noStrike" dirty="0">
                <a:solidFill>
                  <a:srgbClr val="00B0F0"/>
                </a:solidFill>
                <a:latin typeface="Comic Sans MS" panose="030F0702030302020204" pitchFamily="66" charset="0"/>
              </a:rPr>
              <a:t>experts en sécurité</a:t>
            </a:r>
            <a:endParaRPr i="1" u="sng" dirty="0">
              <a:solidFill>
                <a:srgbClr val="00B0F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i="1" u="sng"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Le projet pourra se poursuivre l’année 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prochaine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d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ocumentation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technique</a:t>
            </a:r>
            <a:endParaRPr dirty="0"/>
          </a:p>
          <a:p>
            <a:pPr>
              <a:lnSpc>
                <a:spcPct val="100000"/>
              </a:lnSpc>
            </a:pP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	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4D6F"/>
                </a:solidFill>
                <a:latin typeface="Arial"/>
                <a:sym typeface="Wingdings" panose="05000000000000000000" pitchFamily="2" charset="2"/>
              </a:rPr>
              <a:t>t</a:t>
            </a:r>
            <a:r>
              <a:rPr lang="fr-FR" sz="2000" b="1" strike="noStrike" dirty="0" smtClean="0">
                <a:solidFill>
                  <a:srgbClr val="004D6F"/>
                </a:solidFill>
                <a:latin typeface="Arial"/>
              </a:rPr>
              <a:t>ests </a:t>
            </a:r>
            <a:r>
              <a:rPr lang="fr-FR" sz="2000" b="1" strike="noStrike" dirty="0">
                <a:solidFill>
                  <a:srgbClr val="004D6F"/>
                </a:solidFill>
                <a:latin typeface="Arial"/>
              </a:rPr>
              <a:t>unitaires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1600" b="1" strike="noStrike">
                <a:solidFill>
                  <a:srgbClr val="4F4D50"/>
                </a:solidFill>
                <a:latin typeface="Arial"/>
              </a:rPr>
              <a:t>Contexte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980640"/>
            <a:ext cx="8229240" cy="5328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800" b="1" strike="noStrike">
                <a:solidFill>
                  <a:srgbClr val="004D6F"/>
                </a:solidFill>
                <a:latin typeface="Arial"/>
              </a:rPr>
              <a:t>Éléments d’entrée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4" name="Image 3" descr="AD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276872"/>
            <a:ext cx="4401681" cy="2507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nalisé 1">
      <a:dk1>
        <a:sysClr val="windowText" lastClr="000000"/>
      </a:dk1>
      <a:lt1>
        <a:srgbClr val="FFFFFF"/>
      </a:lt1>
      <a:dk2>
        <a:srgbClr val="69676D"/>
      </a:dk2>
      <a:lt2>
        <a:srgbClr val="C9C2D1"/>
      </a:lt2>
      <a:accent1>
        <a:srgbClr val="C1CEEB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240</Words>
  <Application>Microsoft Office PowerPoint</Application>
  <PresentationFormat>On-screen Show (4:3)</PresentationFormat>
  <Paragraphs>132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Comic Sans MS</vt:lpstr>
      <vt:lpstr>DejaVu Sans</vt:lpstr>
      <vt:lpstr>StarSymbol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zomzom</cp:lastModifiedBy>
  <cp:revision>99</cp:revision>
  <dcterms:modified xsi:type="dcterms:W3CDTF">2014-12-18T17:17:59Z</dcterms:modified>
</cp:coreProperties>
</file>