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28"/>
  </p:notesMasterIdLst>
  <p:sldIdLst>
    <p:sldId id="261" r:id="rId2"/>
    <p:sldId id="292" r:id="rId3"/>
    <p:sldId id="263" r:id="rId4"/>
    <p:sldId id="264" r:id="rId5"/>
    <p:sldId id="288"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89" r:id="rId20"/>
    <p:sldId id="280" r:id="rId21"/>
    <p:sldId id="281" r:id="rId22"/>
    <p:sldId id="282" r:id="rId23"/>
    <p:sldId id="285" r:id="rId24"/>
    <p:sldId id="284" r:id="rId25"/>
    <p:sldId id="290" r:id="rId26"/>
    <p:sldId id="291"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èles INSA" id="{339B715A-A4F6-482F-9E8F-E995A152AF53}">
          <p14:sldIdLst>
            <p14:sldId id="261"/>
            <p14:sldId id="292"/>
            <p14:sldId id="263"/>
            <p14:sldId id="264"/>
            <p14:sldId id="288"/>
            <p14:sldId id="266"/>
            <p14:sldId id="267"/>
            <p14:sldId id="268"/>
            <p14:sldId id="269"/>
            <p14:sldId id="270"/>
            <p14:sldId id="271"/>
            <p14:sldId id="272"/>
            <p14:sldId id="273"/>
            <p14:sldId id="274"/>
            <p14:sldId id="275"/>
            <p14:sldId id="276"/>
            <p14:sldId id="277"/>
            <p14:sldId id="278"/>
            <p14:sldId id="289"/>
            <p14:sldId id="280"/>
            <p14:sldId id="281"/>
            <p14:sldId id="282"/>
            <p14:sldId id="285"/>
            <p14:sldId id="284"/>
            <p14:sldId id="290"/>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C0C"/>
    <a:srgbClr val="21212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5" autoAdjust="0"/>
    <p:restoredTop sz="88277" autoAdjust="0"/>
  </p:normalViewPr>
  <p:slideViewPr>
    <p:cSldViewPr>
      <p:cViewPr>
        <p:scale>
          <a:sx n="75" d="100"/>
          <a:sy n="75" d="100"/>
        </p:scale>
        <p:origin x="-7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971E1F-7B1D-43D7-A338-A6C5FB8F6681}" type="datetimeFigureOut">
              <a:rPr lang="fr-FR" smtClean="0"/>
              <a:pPr/>
              <a:t>17/12/2014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DCF73A-A167-4C23-969D-BB6EE6B805CD}" type="slidenum">
              <a:rPr lang="fr-FR" smtClean="0"/>
              <a:pPr/>
              <a:t>‹N°›</a:t>
            </a:fld>
            <a:endParaRPr lang="fr-FR"/>
          </a:p>
        </p:txBody>
      </p:sp>
    </p:spTree>
    <p:extLst>
      <p:ext uri="{BB962C8B-B14F-4D97-AF65-F5344CB8AC3E}">
        <p14:creationId xmlns:p14="http://schemas.microsoft.com/office/powerpoint/2010/main" val="126715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smtClean="0"/>
              <a:t>Bonjour et merci d’être venu si nombreux.</a:t>
            </a:r>
          </a:p>
          <a:p>
            <a:r>
              <a:rPr lang="fr-FR" baseline="0" smtClean="0"/>
              <a:t>Notre sujet c’était initialement ça</a:t>
            </a:r>
          </a:p>
          <a:p>
            <a:r>
              <a:rPr lang="fr-FR" baseline="0" smtClean="0"/>
              <a:t>Mais on a progressivement abstrait le concept</a:t>
            </a:r>
          </a:p>
        </p:txBody>
      </p:sp>
      <p:sp>
        <p:nvSpPr>
          <p:cNvPr id="4" name="Espace réservé du numéro de diapositive 3"/>
          <p:cNvSpPr>
            <a:spLocks noGrp="1"/>
          </p:cNvSpPr>
          <p:nvPr>
            <p:ph type="sldNum" sz="quarter" idx="10"/>
          </p:nvPr>
        </p:nvSpPr>
        <p:spPr/>
        <p:txBody>
          <a:bodyPr/>
          <a:lstStyle/>
          <a:p>
            <a:fld id="{7DDCF73A-A167-4C23-969D-BB6EE6B805CD}"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9270AC-FE6D-4237-9CBB-95A5B25BC716}" type="slidenum">
              <a:rPr lang="fr-FR" smtClean="0"/>
              <a:t>17</a:t>
            </a:fld>
            <a:endParaRPr lang="fr-FR"/>
          </a:p>
        </p:txBody>
      </p:sp>
    </p:spTree>
    <p:extLst>
      <p:ext uri="{BB962C8B-B14F-4D97-AF65-F5344CB8AC3E}">
        <p14:creationId xmlns:p14="http://schemas.microsoft.com/office/powerpoint/2010/main" val="3305065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9270AC-FE6D-4237-9CBB-95A5B25BC716}" type="slidenum">
              <a:rPr lang="fr-FR" smtClean="0"/>
              <a:t>18</a:t>
            </a:fld>
            <a:endParaRPr lang="fr-FR"/>
          </a:p>
        </p:txBody>
      </p:sp>
    </p:spTree>
    <p:extLst>
      <p:ext uri="{BB962C8B-B14F-4D97-AF65-F5344CB8AC3E}">
        <p14:creationId xmlns:p14="http://schemas.microsoft.com/office/powerpoint/2010/main" val="1252608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Décision de travailler avec un </a:t>
            </a:r>
            <a:r>
              <a:rPr lang="fr-FR" dirty="0" err="1" smtClean="0"/>
              <a:t>versionnement</a:t>
            </a:r>
            <a:r>
              <a:rPr lang="fr-FR" dirty="0" smtClean="0"/>
              <a:t> pour </a:t>
            </a:r>
            <a:r>
              <a:rPr lang="fr-FR" dirty="0" err="1" smtClean="0"/>
              <a:t>eviter</a:t>
            </a:r>
            <a:r>
              <a:rPr lang="fr-FR" dirty="0" smtClean="0"/>
              <a:t> prise de retard (</a:t>
            </a:r>
            <a:r>
              <a:rPr lang="fr-FR" dirty="0" err="1" smtClean="0"/>
              <a:t>versionnement</a:t>
            </a:r>
            <a:r>
              <a:rPr lang="fr-FR" dirty="0" smtClean="0"/>
              <a:t> régulier)</a:t>
            </a:r>
          </a:p>
          <a:p>
            <a:endParaRPr lang="fr-FR" dirty="0" smtClean="0"/>
          </a:p>
          <a:p>
            <a:r>
              <a:rPr lang="fr-FR" dirty="0" smtClean="0"/>
              <a:t>3 versions bon</a:t>
            </a:r>
            <a:r>
              <a:rPr lang="fr-FR" baseline="0" dirty="0" smtClean="0"/>
              <a:t> nombre : pas trop (temps perdu au packaging), pas trop peu (</a:t>
            </a:r>
            <a:r>
              <a:rPr lang="fr-FR" baseline="0" dirty="0" err="1" smtClean="0"/>
              <a:t>pr</a:t>
            </a:r>
            <a:r>
              <a:rPr lang="fr-FR" baseline="0" dirty="0" smtClean="0"/>
              <a:t> </a:t>
            </a:r>
            <a:r>
              <a:rPr lang="fr-FR" baseline="0" dirty="0" err="1" smtClean="0"/>
              <a:t>etre</a:t>
            </a:r>
            <a:r>
              <a:rPr lang="fr-FR" baseline="0" dirty="0" smtClean="0"/>
              <a:t> efficace)</a:t>
            </a:r>
          </a:p>
          <a:p>
            <a:endParaRPr lang="fr-FR" baseline="0" dirty="0" smtClean="0"/>
          </a:p>
          <a:p>
            <a:r>
              <a:rPr lang="fr-FR" baseline="0" dirty="0" smtClean="0"/>
              <a:t>3 versions selon les 3 </a:t>
            </a:r>
            <a:r>
              <a:rPr lang="fr-FR" baseline="0" dirty="0" err="1" smtClean="0"/>
              <a:t>fcts</a:t>
            </a:r>
            <a:r>
              <a:rPr lang="fr-FR" baseline="0" dirty="0" smtClean="0"/>
              <a:t> principales car découpage naturel et bonne </a:t>
            </a:r>
            <a:r>
              <a:rPr lang="fr-FR" baseline="0" dirty="0" err="1" smtClean="0"/>
              <a:t>modelisation</a:t>
            </a:r>
            <a:r>
              <a:rPr lang="fr-FR" baseline="0" dirty="0" smtClean="0"/>
              <a:t> de l’avancée (répartie)</a:t>
            </a:r>
            <a:endParaRPr lang="fr-FR" dirty="0"/>
          </a:p>
        </p:txBody>
      </p:sp>
      <p:sp>
        <p:nvSpPr>
          <p:cNvPr id="4" name="Espace réservé du numéro de diapositive 3"/>
          <p:cNvSpPr>
            <a:spLocks noGrp="1"/>
          </p:cNvSpPr>
          <p:nvPr>
            <p:ph type="sldNum" sz="quarter" idx="10"/>
          </p:nvPr>
        </p:nvSpPr>
        <p:spPr/>
        <p:txBody>
          <a:bodyPr/>
          <a:lstStyle/>
          <a:p>
            <a:fld id="{2600FC35-23D2-447E-B61F-00B8DBEE929E}" type="slidenum">
              <a:rPr lang="fr-FR" smtClean="0"/>
              <a:pPr/>
              <a:t>23</a:t>
            </a:fld>
            <a:endParaRPr lang="fr-FR"/>
          </a:p>
        </p:txBody>
      </p:sp>
    </p:spTree>
    <p:extLst>
      <p:ext uri="{BB962C8B-B14F-4D97-AF65-F5344CB8AC3E}">
        <p14:creationId xmlns:p14="http://schemas.microsoft.com/office/powerpoint/2010/main" val="2047181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Font typeface="Wingdings" pitchFamily="2" charset="2"/>
              <a:buNone/>
            </a:pPr>
            <a:r>
              <a:rPr lang="fr-FR" dirty="0" smtClean="0"/>
              <a:t>Recherche d’une méthode</a:t>
            </a:r>
            <a:r>
              <a:rPr lang="fr-FR" baseline="0" dirty="0" smtClean="0"/>
              <a:t> Agile</a:t>
            </a:r>
          </a:p>
          <a:p>
            <a:pPr>
              <a:buFont typeface="Wingdings" pitchFamily="2" charset="2"/>
              <a:buNone/>
            </a:pPr>
            <a:endParaRPr lang="fr-FR" baseline="0" dirty="0" smtClean="0"/>
          </a:p>
          <a:p>
            <a:pPr>
              <a:buFont typeface="Wingdings" pitchFamily="2" charset="2"/>
              <a:buNone/>
            </a:pPr>
            <a:r>
              <a:rPr lang="fr-FR" dirty="0" smtClean="0"/>
              <a:t>SCRUM intéressant</a:t>
            </a:r>
            <a:r>
              <a:rPr lang="fr-FR" baseline="0" dirty="0" smtClean="0"/>
              <a:t> car </a:t>
            </a:r>
          </a:p>
          <a:p>
            <a:pPr marL="171450" indent="-171450">
              <a:buFont typeface="Arial" panose="020B0604020202020204" pitchFamily="34" charset="0"/>
              <a:buChar char="•"/>
            </a:pPr>
            <a:r>
              <a:rPr lang="fr-FR" baseline="0" dirty="0" smtClean="0"/>
              <a:t>facile a mettre en place</a:t>
            </a:r>
          </a:p>
          <a:p>
            <a:pPr marL="171450" indent="-171450">
              <a:buFont typeface="Arial" panose="020B0604020202020204" pitchFamily="34" charset="0"/>
              <a:buChar char="•"/>
            </a:pPr>
            <a:r>
              <a:rPr lang="fr-FR" baseline="0" dirty="0" smtClean="0"/>
              <a:t>correspond bien aux attentes de livrables, taille de projet</a:t>
            </a:r>
            <a:endParaRPr lang="fr-FR" dirty="0" smtClean="0"/>
          </a:p>
          <a:p>
            <a:pPr>
              <a:buFont typeface="Wingdings" pitchFamily="2" charset="2"/>
              <a:buNone/>
            </a:pPr>
            <a:endParaRPr lang="fr-FR" dirty="0" smtClean="0"/>
          </a:p>
          <a:p>
            <a:pPr>
              <a:buFont typeface="Wingdings" pitchFamily="2" charset="2"/>
              <a:buNone/>
            </a:pPr>
            <a:r>
              <a:rPr lang="fr-FR" dirty="0" err="1" smtClean="0"/>
              <a:t>ScrumMaster</a:t>
            </a:r>
            <a:r>
              <a:rPr lang="fr-FR" baseline="0" dirty="0" smtClean="0"/>
              <a:t> : coordinateur</a:t>
            </a:r>
            <a:endParaRPr lang="fr-FR" dirty="0" smtClean="0"/>
          </a:p>
          <a:p>
            <a:pPr>
              <a:buFont typeface="Wingdings" pitchFamily="2" charset="2"/>
              <a:buNone/>
            </a:pPr>
            <a:r>
              <a:rPr lang="fr-FR" dirty="0" smtClean="0"/>
              <a:t>Product </a:t>
            </a:r>
            <a:r>
              <a:rPr lang="fr-FR" dirty="0" err="1" smtClean="0"/>
              <a:t>Owner</a:t>
            </a:r>
            <a:r>
              <a:rPr lang="fr-FR" dirty="0" smtClean="0"/>
              <a:t> : coordinateur et encadrants</a:t>
            </a:r>
          </a:p>
          <a:p>
            <a:pPr marL="0" indent="0">
              <a:buFont typeface="Arial" panose="020B0604020202020204" pitchFamily="34" charset="0"/>
              <a:buNone/>
            </a:pPr>
            <a:endParaRPr lang="fr-FR" dirty="0" smtClean="0"/>
          </a:p>
          <a:p>
            <a:pPr>
              <a:buFont typeface="Wingdings" pitchFamily="2" charset="2"/>
              <a:buNone/>
            </a:pPr>
            <a:r>
              <a:rPr lang="fr-FR" dirty="0" smtClean="0"/>
              <a:t>Mêlée quotidienne</a:t>
            </a:r>
            <a:r>
              <a:rPr lang="fr-FR" baseline="0" dirty="0" smtClean="0"/>
              <a:t> : hebdomadaire</a:t>
            </a:r>
            <a:endParaRPr lang="fr-FR" dirty="0" smtClean="0"/>
          </a:p>
          <a:p>
            <a:pPr>
              <a:buFont typeface="Wingdings" pitchFamily="2" charset="2"/>
              <a:buNone/>
            </a:pPr>
            <a:endParaRPr lang="fr-FR" dirty="0" smtClean="0"/>
          </a:p>
          <a:p>
            <a:pPr>
              <a:buFont typeface="Wingdings" pitchFamily="2" charset="2"/>
              <a:buNone/>
            </a:pPr>
            <a:r>
              <a:rPr lang="fr-FR" dirty="0" smtClean="0"/>
              <a:t>Sprints : </a:t>
            </a:r>
            <a:r>
              <a:rPr lang="fr-FR" dirty="0" err="1" smtClean="0"/>
              <a:t>grpes</a:t>
            </a:r>
            <a:r>
              <a:rPr lang="fr-FR" dirty="0" smtClean="0"/>
              <a:t> de taches dans </a:t>
            </a:r>
            <a:r>
              <a:rPr lang="fr-FR" dirty="0" err="1" smtClean="0"/>
              <a:t>chaques</a:t>
            </a:r>
            <a:r>
              <a:rPr lang="fr-FR" dirty="0" smtClean="0"/>
              <a:t> versions</a:t>
            </a:r>
          </a:p>
          <a:p>
            <a:endParaRPr lang="fr-FR" dirty="0"/>
          </a:p>
        </p:txBody>
      </p:sp>
      <p:sp>
        <p:nvSpPr>
          <p:cNvPr id="4" name="Espace réservé du numéro de diapositive 3"/>
          <p:cNvSpPr>
            <a:spLocks noGrp="1"/>
          </p:cNvSpPr>
          <p:nvPr>
            <p:ph type="sldNum" sz="quarter" idx="10"/>
          </p:nvPr>
        </p:nvSpPr>
        <p:spPr/>
        <p:txBody>
          <a:bodyPr/>
          <a:lstStyle/>
          <a:p>
            <a:fld id="{2600FC35-23D2-447E-B61F-00B8DBEE929E}" type="slidenum">
              <a:rPr lang="fr-FR" smtClean="0"/>
              <a:pPr/>
              <a:t>24</a:t>
            </a:fld>
            <a:endParaRPr lang="fr-FR"/>
          </a:p>
        </p:txBody>
      </p:sp>
    </p:spTree>
    <p:extLst>
      <p:ext uri="{BB962C8B-B14F-4D97-AF65-F5344CB8AC3E}">
        <p14:creationId xmlns:p14="http://schemas.microsoft.com/office/powerpoint/2010/main" val="3881882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Apprentissage des erreurs passées :</a:t>
            </a:r>
          </a:p>
          <a:p>
            <a:endParaRPr lang="fr-FR" dirty="0" smtClean="0"/>
          </a:p>
          <a:p>
            <a:pPr marL="171450" indent="-171450">
              <a:buFont typeface="Arial" panose="020B0604020202020204" pitchFamily="34" charset="0"/>
              <a:buChar char="•"/>
            </a:pPr>
            <a:r>
              <a:rPr lang="fr-FR" dirty="0" smtClean="0"/>
              <a:t>Gestion</a:t>
            </a:r>
            <a:r>
              <a:rPr lang="fr-FR" baseline="0" dirty="0" smtClean="0"/>
              <a:t> du travail en groupe, avec attribution des taches. Amélioration tangible au long des rapports</a:t>
            </a:r>
          </a:p>
          <a:p>
            <a:pPr marL="171450" indent="-171450">
              <a:buFont typeface="Arial" panose="020B0604020202020204" pitchFamily="34" charset="0"/>
              <a:buChar char="•"/>
            </a:pPr>
            <a:endParaRPr lang="fr-FR" baseline="0" dirty="0" smtClean="0"/>
          </a:p>
          <a:p>
            <a:pPr marL="171450" indent="-171450">
              <a:buFont typeface="Arial" panose="020B0604020202020204" pitchFamily="34" charset="0"/>
              <a:buChar char="•"/>
            </a:pPr>
            <a:r>
              <a:rPr lang="fr-FR" baseline="0" dirty="0" smtClean="0"/>
              <a:t>Intérêt de la spécialisation (moins de relectures/repasses : MS Project, intro/conclu) : </a:t>
            </a:r>
            <a:r>
              <a:rPr lang="fr-FR" baseline="0" dirty="0" err="1" smtClean="0"/>
              <a:t>resp</a:t>
            </a:r>
            <a:r>
              <a:rPr lang="fr-FR" baseline="0" dirty="0" smtClean="0"/>
              <a:t> </a:t>
            </a:r>
            <a:r>
              <a:rPr lang="fr-FR" baseline="0" dirty="0" err="1" smtClean="0"/>
              <a:t>ADTool</a:t>
            </a:r>
            <a:r>
              <a:rPr lang="fr-FR" baseline="0" dirty="0" smtClean="0"/>
              <a:t>, </a:t>
            </a:r>
            <a:r>
              <a:rPr lang="fr-FR" baseline="0" dirty="0" err="1" smtClean="0"/>
              <a:t>resp</a:t>
            </a:r>
            <a:r>
              <a:rPr lang="fr-FR" baseline="0" dirty="0" smtClean="0"/>
              <a:t> Interface, </a:t>
            </a:r>
            <a:r>
              <a:rPr lang="fr-FR" baseline="0" dirty="0" err="1" smtClean="0"/>
              <a:t>resp</a:t>
            </a:r>
            <a:r>
              <a:rPr lang="fr-FR" baseline="0" dirty="0" smtClean="0"/>
              <a:t> </a:t>
            </a:r>
            <a:r>
              <a:rPr lang="fr-FR" baseline="0" dirty="0" err="1" smtClean="0"/>
              <a:t>Algo</a:t>
            </a:r>
            <a:endParaRPr lang="fr-FR" baseline="0" dirty="0" smtClean="0"/>
          </a:p>
          <a:p>
            <a:pPr marL="171450" indent="-171450">
              <a:buFont typeface="Arial" panose="020B0604020202020204" pitchFamily="34" charset="0"/>
              <a:buChar char="•"/>
            </a:pPr>
            <a:endParaRPr lang="fr-FR" baseline="0" dirty="0" smtClean="0"/>
          </a:p>
          <a:p>
            <a:pPr marL="171450" indent="-171450">
              <a:buFont typeface="Arial" panose="020B0604020202020204" pitchFamily="34" charset="0"/>
              <a:buChar char="•"/>
            </a:pPr>
            <a:r>
              <a:rPr lang="fr-FR" dirty="0" smtClean="0"/>
              <a:t>Gain rapidité</a:t>
            </a:r>
          </a:p>
          <a:p>
            <a:endParaRPr lang="fr-FR" dirty="0"/>
          </a:p>
        </p:txBody>
      </p:sp>
      <p:sp>
        <p:nvSpPr>
          <p:cNvPr id="4" name="Espace réservé du numéro de diapositive 3"/>
          <p:cNvSpPr>
            <a:spLocks noGrp="1"/>
          </p:cNvSpPr>
          <p:nvPr>
            <p:ph type="sldNum" sz="quarter" idx="10"/>
          </p:nvPr>
        </p:nvSpPr>
        <p:spPr/>
        <p:txBody>
          <a:bodyPr/>
          <a:lstStyle/>
          <a:p>
            <a:fld id="{2600FC35-23D2-447E-B61F-00B8DBEE929E}" type="slidenum">
              <a:rPr lang="fr-FR" smtClean="0"/>
              <a:pPr/>
              <a:t>25</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00FC35-23D2-447E-B61F-00B8DBEE929E}" type="slidenum">
              <a:rPr lang="fr-FR" smtClean="0"/>
              <a:pPr/>
              <a:t>26</a:t>
            </a:fld>
            <a:endParaRPr lang="fr-FR"/>
          </a:p>
        </p:txBody>
      </p:sp>
    </p:spTree>
    <p:extLst>
      <p:ext uri="{BB962C8B-B14F-4D97-AF65-F5344CB8AC3E}">
        <p14:creationId xmlns:p14="http://schemas.microsoft.com/office/powerpoint/2010/main" val="126129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Inventé</a:t>
            </a:r>
            <a:r>
              <a:rPr lang="fr-FR" baseline="0" dirty="0" smtClean="0"/>
              <a:t> en 62 pour l’armée de l’air américaine pour évaluer l’un de ses systèmes, et depuis la pratique s’est répandue</a:t>
            </a:r>
            <a:r>
              <a:rPr lang="fr-FR" baseline="0" dirty="0" smtClean="0"/>
              <a:t>.</a:t>
            </a:r>
          </a:p>
          <a:p>
            <a:r>
              <a:rPr lang="fr-FR" baseline="0" dirty="0" smtClean="0"/>
              <a:t>Toujours utilisé en industrie, pour des systèmes mécaniques. De base pour l’armée c’était pour un système de lancement de missiles.</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3</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C’est</a:t>
            </a:r>
            <a:r>
              <a:rPr lang="fr-FR" baseline="0" dirty="0" smtClean="0"/>
              <a:t> à partir de ces arbres de défaillance que Bruce </a:t>
            </a:r>
            <a:r>
              <a:rPr lang="fr-FR" baseline="0" dirty="0" err="1" smtClean="0"/>
              <a:t>Schneier</a:t>
            </a:r>
            <a:r>
              <a:rPr lang="fr-FR" baseline="0" dirty="0" smtClean="0"/>
              <a:t> a introduit le concept d’arbre d’attaque. Le principe est assez simple, on commence par définir un but principal. Ici on va prendre le but de notre projet initial, Paralyser le STAR.  On va chercher les moyens d’atteindre ce but. On voit les 3 là, Ce sont des moyens indépendants, ce sont des nœuds dits disjonctifs, équivaut au « ou » de l’arbre de défaillance. Puis on se dit que bloquer le réseau, ce n’est pas assez explicite, ou qu’il y a encore beaucoup de moyens de le faire. On va donc lui ajouter des fils. Pour bloquer le SI, on peut </a:t>
            </a:r>
            <a:r>
              <a:rPr lang="fr-FR" baseline="0" dirty="0" err="1" smtClean="0"/>
              <a:t>blabla</a:t>
            </a:r>
            <a:r>
              <a:rPr lang="fr-FR" baseline="0" dirty="0" smtClean="0"/>
              <a:t>. Ici, il faut les 2, nœud conjonctif, « et ».</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4</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Intègre le concept de défense, représenté</a:t>
            </a:r>
            <a:r>
              <a:rPr lang="fr-FR" baseline="0" dirty="0" smtClean="0"/>
              <a:t> </a:t>
            </a:r>
            <a:r>
              <a:rPr lang="fr-FR" baseline="0" dirty="0" err="1" smtClean="0"/>
              <a:t>blabla</a:t>
            </a:r>
            <a:r>
              <a:rPr lang="fr-FR" baseline="0" dirty="0" smtClean="0"/>
              <a:t> carré vert </a:t>
            </a:r>
            <a:r>
              <a:rPr lang="fr-FR" baseline="0" dirty="0" err="1" smtClean="0"/>
              <a:t>blabla</a:t>
            </a:r>
            <a:r>
              <a:rPr lang="fr-FR" baseline="0" dirty="0" smtClean="0"/>
              <a:t> pointillés </a:t>
            </a:r>
            <a:r>
              <a:rPr lang="fr-FR" baseline="0" dirty="0" err="1" smtClean="0"/>
              <a:t>blabla</a:t>
            </a:r>
            <a:r>
              <a:rPr lang="fr-FR" baseline="0" dirty="0" smtClean="0"/>
              <a:t> c’est attaque et </a:t>
            </a:r>
            <a:r>
              <a:rPr lang="fr-FR" baseline="0" smtClean="0"/>
              <a:t>attaque défense c’est pas pareil.</a:t>
            </a:r>
            <a:endParaRPr lang="fr-FR" dirty="0"/>
          </a:p>
        </p:txBody>
      </p:sp>
      <p:sp>
        <p:nvSpPr>
          <p:cNvPr id="4" name="Espace réservé du numéro de diapositive 3"/>
          <p:cNvSpPr>
            <a:spLocks noGrp="1"/>
          </p:cNvSpPr>
          <p:nvPr>
            <p:ph type="sldNum" sz="quarter" idx="10"/>
          </p:nvPr>
        </p:nvSpPr>
        <p:spPr/>
        <p:txBody>
          <a:bodyPr/>
          <a:lstStyle/>
          <a:p>
            <a:fld id="{2301B3DF-4127-41C0-BB05-FA3D19621909}" type="slidenum">
              <a:rPr lang="fr-FR" smtClean="0"/>
              <a:t>5</a:t>
            </a:fld>
            <a:endParaRPr lang="fr-FR"/>
          </a:p>
        </p:txBody>
      </p:sp>
    </p:spTree>
    <p:extLst>
      <p:ext uri="{BB962C8B-B14F-4D97-AF65-F5344CB8AC3E}">
        <p14:creationId xmlns:p14="http://schemas.microsoft.com/office/powerpoint/2010/main" val="87451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body"/>
          </p:nvPr>
        </p:nvSpPr>
        <p:spPr>
          <a:xfrm>
            <a:off x="685830" y="4343322"/>
            <a:ext cx="5486309" cy="4114564"/>
          </a:xfrm>
          <a:prstGeom prst="rect">
            <a:avLst/>
          </a:prstGeom>
        </p:spPr>
        <p:txBody>
          <a:bodyPr lIns="0" tIns="0" rIns="0" bIns="0"/>
          <a:lstStyle/>
          <a:p>
            <a:r>
              <a:rPr lang="fr-FR" sz="1800">
                <a:latin typeface="Arial"/>
              </a:rPr>
              <a:t>- sont payants </a:t>
            </a:r>
            <a:endParaRPr/>
          </a:p>
          <a:p>
            <a:r>
              <a:rPr lang="fr-FR" sz="1800">
                <a:latin typeface="Arial"/>
              </a:rPr>
              <a:t>- modélisent que les arbres d'attaque</a:t>
            </a:r>
            <a:endParaRPr/>
          </a:p>
          <a:p>
            <a:endParaRPr/>
          </a:p>
          <a:p>
            <a:r>
              <a:rPr lang="fr-FR" sz="1800">
                <a:latin typeface="Arial"/>
              </a:rPr>
              <a:t>- les entreprises développent en interne leurs propres outils de modélisation des arbres d'attaque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body"/>
          </p:nvPr>
        </p:nvSpPr>
        <p:spPr>
          <a:xfrm>
            <a:off x="685830" y="4343322"/>
            <a:ext cx="5486309" cy="4114564"/>
          </a:xfrm>
          <a:prstGeom prst="rect">
            <a:avLst/>
          </a:prstGeom>
        </p:spPr>
        <p:txBody>
          <a:bodyPr lIns="0" tIns="0" rIns="0" bIns="0"/>
          <a:lstStyle/>
          <a:p>
            <a:r>
              <a:rPr lang="fr-FR" sz="1800">
                <a:latin typeface="Arial"/>
              </a:rPr>
              <a:t>- seul logiciel pour les ADTrees</a:t>
            </a:r>
            <a:endParaRPr/>
          </a:p>
          <a:p>
            <a:r>
              <a:rPr lang="fr-FR" sz="1800">
                <a:latin typeface="Arial"/>
              </a:rPr>
              <a:t>- logiciel libre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body"/>
          </p:nvPr>
        </p:nvSpPr>
        <p:spPr>
          <a:xfrm>
            <a:off x="685830" y="4343322"/>
            <a:ext cx="5486309" cy="4114564"/>
          </a:xfrm>
          <a:prstGeom prst="rect">
            <a:avLst/>
          </a:prstGeom>
        </p:spPr>
        <p:txBody>
          <a:bodyPr lIns="0" tIns="0" rIns="0" bIns="0"/>
          <a:lstStyle/>
          <a:p>
            <a:r>
              <a:rPr lang="fr-FR" sz="1800">
                <a:latin typeface="Arial"/>
              </a:rPr>
              <a:t>Fonctionnalités : </a:t>
            </a:r>
            <a:endParaRPr/>
          </a:p>
          <a:p>
            <a:endParaRPr/>
          </a:p>
          <a:p>
            <a:r>
              <a:rPr lang="fr-FR" sz="1800">
                <a:latin typeface="Arial"/>
              </a:rPr>
              <a:t>- ouvrir/modifier ADTrees</a:t>
            </a:r>
            <a:endParaRPr/>
          </a:p>
          <a:p>
            <a:r>
              <a:rPr lang="fr-FR" sz="1800">
                <a:latin typeface="Arial"/>
              </a:rPr>
              <a:t>- import/export en pdf, png etc</a:t>
            </a:r>
            <a:endParaRPr/>
          </a:p>
          <a:p>
            <a:r>
              <a:rPr lang="fr-FR" sz="1800">
                <a:latin typeface="Arial"/>
              </a:rPr>
              <a:t>- fenêtre ADTerm Edit</a:t>
            </a:r>
            <a:endParaRPr/>
          </a:p>
          <a:p>
            <a:endParaRPr/>
          </a:p>
          <a:p>
            <a:r>
              <a:rPr lang="fr-FR" sz="1800">
                <a:latin typeface="Arial"/>
              </a:rPr>
              <a:t>Pb :</a:t>
            </a:r>
            <a:endParaRPr/>
          </a:p>
          <a:p>
            <a:r>
              <a:rPr lang="fr-FR" sz="1800">
                <a:latin typeface="Arial"/>
              </a:rPr>
              <a:t>- un seul arbre à la fois (pas d'onglets)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body"/>
          </p:nvPr>
        </p:nvSpPr>
        <p:spPr>
          <a:xfrm>
            <a:off x="685830" y="4343322"/>
            <a:ext cx="5486309" cy="4114564"/>
          </a:xfrm>
          <a:prstGeom prst="rect">
            <a:avLst/>
          </a:prstGeom>
        </p:spPr>
        <p:txBody>
          <a:bodyPr lIns="0" tIns="0" rIns="0" bIns="0"/>
          <a:lstStyle/>
          <a:p>
            <a:r>
              <a:rPr lang="fr-FR" sz="1800">
                <a:latin typeface="Arial"/>
              </a:rPr>
              <a:t>Fonctions manquantes :</a:t>
            </a:r>
            <a:endParaRPr/>
          </a:p>
          <a:p>
            <a:endParaRPr/>
          </a:p>
          <a:p>
            <a:r>
              <a:rPr lang="fr-FR" sz="1800">
                <a:latin typeface="Arial"/>
              </a:rPr>
              <a:t>- couper/copier/coller</a:t>
            </a:r>
            <a:endParaRPr/>
          </a:p>
          <a:p>
            <a:r>
              <a:rPr lang="fr-FR" sz="1800">
                <a:latin typeface="Arial"/>
              </a:rPr>
              <a:t>- annuler (ctrl+z)</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685830" y="4343322"/>
            <a:ext cx="5486309" cy="4114564"/>
          </a:xfrm>
          <a:prstGeom prst="rect">
            <a:avLst/>
          </a:prstGeom>
        </p:spPr>
        <p:txBody>
          <a:bodyPr lIns="0" tIns="0" rIns="0" bIns="0"/>
          <a:lstStyle/>
          <a:p>
            <a:r>
              <a:rPr lang="fr-FR" sz="1800">
                <a:latin typeface="Arial"/>
              </a:rPr>
              <a:t>Possibilité de valuer les arbres : parler des param de base</a:t>
            </a:r>
            <a:endParaRPr/>
          </a:p>
          <a:p>
            <a:endParaRPr/>
          </a:p>
          <a:p>
            <a:r>
              <a:rPr lang="fr-FR" sz="1800">
                <a:latin typeface="Arial"/>
              </a:rPr>
              <a:t>Pb : </a:t>
            </a:r>
            <a:endParaRPr/>
          </a:p>
          <a:p>
            <a:endParaRPr/>
          </a:p>
          <a:p>
            <a:r>
              <a:rPr lang="fr-FR" sz="1800">
                <a:latin typeface="Arial"/>
              </a:rPr>
              <a:t>- un seul param à la fois</a:t>
            </a:r>
            <a:endParaRPr/>
          </a:p>
          <a:p>
            <a:r>
              <a:rPr lang="fr-FR" sz="1800">
                <a:latin typeface="Arial"/>
              </a:rPr>
              <a:t>- pas d'exploitation possible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16" name="Groupe 15"/>
          <p:cNvGrpSpPr/>
          <p:nvPr userDrawn="1"/>
        </p:nvGrpSpPr>
        <p:grpSpPr>
          <a:xfrm>
            <a:off x="0" y="0"/>
            <a:ext cx="9144000" cy="6858000"/>
            <a:chOff x="0" y="0"/>
            <a:chExt cx="9144000" cy="6858000"/>
          </a:xfrm>
        </p:grpSpPr>
        <p:sp>
          <p:nvSpPr>
            <p:cNvPr id="7" name="Rectangle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Picture 4" descr="S:\serv_com\01_CHARTE-INSA-Rennes\2014\08_Modèles-PPT\Triangle-bas.eps"/>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42646"/>
            <a:stretch/>
          </p:blipFill>
          <p:spPr bwMode="auto">
            <a:xfrm>
              <a:off x="3419871" y="6353714"/>
              <a:ext cx="2088233" cy="50428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serv_com\01_CHARTE-INSA-Rennes\2014\01_LOGOS-ECOLES\LOGO-INSA-RENNES\Formats-PNG-JPG\Logo_INSARennes-quadri.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552" y="344883"/>
              <a:ext cx="2796729" cy="60618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re 1"/>
          <p:cNvSpPr>
            <a:spLocks noGrp="1"/>
          </p:cNvSpPr>
          <p:nvPr>
            <p:ph type="ctrTitle"/>
          </p:nvPr>
        </p:nvSpPr>
        <p:spPr>
          <a:xfrm>
            <a:off x="3275856" y="3589911"/>
            <a:ext cx="5868144" cy="1470025"/>
          </a:xfrm>
        </p:spPr>
        <p:txBody>
          <a:bodyPr>
            <a:normAutofit/>
          </a:bodyPr>
          <a:lstStyle>
            <a:lvl1pPr algn="l">
              <a:defRPr sz="3200" cap="all" baseline="0"/>
            </a:lvl1pPr>
          </a:lstStyle>
          <a:p>
            <a:r>
              <a:rPr lang="fr-FR" smtClean="0"/>
              <a:t>Cliquez pour modifier le style du titre</a:t>
            </a:r>
            <a:endParaRPr lang="fr-FR" dirty="0"/>
          </a:p>
        </p:txBody>
      </p:sp>
      <p:sp>
        <p:nvSpPr>
          <p:cNvPr id="3" name="Sous-titre 2"/>
          <p:cNvSpPr>
            <a:spLocks noGrp="1"/>
          </p:cNvSpPr>
          <p:nvPr>
            <p:ph type="subTitle" idx="1"/>
          </p:nvPr>
        </p:nvSpPr>
        <p:spPr>
          <a:xfrm>
            <a:off x="3275856" y="5038328"/>
            <a:ext cx="5868144" cy="478904"/>
          </a:xfrm>
        </p:spPr>
        <p:txBody>
          <a:bodyPr/>
          <a:lstStyle>
            <a:lvl1pPr marL="0" indent="0" algn="l">
              <a:buNone/>
              <a:defRPr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dirty="0"/>
          </a:p>
        </p:txBody>
      </p:sp>
      <p:grpSp>
        <p:nvGrpSpPr>
          <p:cNvPr id="17" name="Groupe 16"/>
          <p:cNvGrpSpPr/>
          <p:nvPr userDrawn="1"/>
        </p:nvGrpSpPr>
        <p:grpSpPr>
          <a:xfrm>
            <a:off x="-1" y="868398"/>
            <a:ext cx="4355976" cy="4633217"/>
            <a:chOff x="-1" y="868398"/>
            <a:chExt cx="4355976" cy="4633217"/>
          </a:xfrm>
        </p:grpSpPr>
        <p:sp>
          <p:nvSpPr>
            <p:cNvPr id="18" name="Triangle isocèle 17"/>
            <p:cNvSpPr/>
            <p:nvPr userDrawn="1"/>
          </p:nvSpPr>
          <p:spPr>
            <a:xfrm rot="5400000">
              <a:off x="-67218" y="1078422"/>
              <a:ext cx="4490410" cy="4355976"/>
            </a:xfrm>
            <a:prstGeom prst="triangle">
              <a:avLst/>
            </a:prstGeom>
            <a:gradFill>
              <a:gsLst>
                <a:gs pos="91000">
                  <a:srgbClr val="004D6F">
                    <a:alpha val="73000"/>
                  </a:srgbClr>
                </a:gs>
                <a:gs pos="1000">
                  <a:schemeClr val="bg1">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9" name="Triangle isocèle 18"/>
            <p:cNvSpPr/>
            <p:nvPr userDrawn="1"/>
          </p:nvSpPr>
          <p:spPr>
            <a:xfrm rot="5400000">
              <a:off x="-47736" y="916134"/>
              <a:ext cx="4248471" cy="4152999"/>
            </a:xfrm>
            <a:prstGeom prst="triangle">
              <a:avLst/>
            </a:prstGeom>
            <a:gradFill flip="none" rotWithShape="1">
              <a:gsLst>
                <a:gs pos="91000">
                  <a:srgbClr val="004D6F">
                    <a:alpha val="83000"/>
                  </a:srgbClr>
                </a:gs>
                <a:gs pos="1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Triangle isocèle 10"/>
          <p:cNvSpPr/>
          <p:nvPr userDrawn="1"/>
        </p:nvSpPr>
        <p:spPr>
          <a:xfrm rot="16200000">
            <a:off x="4399012" y="-842760"/>
            <a:ext cx="3923411" cy="5593663"/>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583" h="5593663">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close/>
              </a:path>
            </a:pathLst>
          </a:custGeom>
          <a:gradFill flip="none" rotWithShape="1">
            <a:gsLst>
              <a:gs pos="91000">
                <a:srgbClr val="004D6F">
                  <a:alpha val="90000"/>
                </a:srgbClr>
              </a:gs>
              <a:gs pos="1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1" name="Triangle isocèle 7"/>
          <p:cNvSpPr/>
          <p:nvPr userDrawn="1"/>
        </p:nvSpPr>
        <p:spPr>
          <a:xfrm rot="16200000">
            <a:off x="6825055" y="-469057"/>
            <a:ext cx="1874105" cy="2802782"/>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86000"/>
                </a:srgbClr>
              </a:gs>
              <a:gs pos="1000">
                <a:schemeClr val="bg1">
                  <a:alpha val="3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2" name="Triangle isocèle 21"/>
          <p:cNvSpPr/>
          <p:nvPr userDrawn="1"/>
        </p:nvSpPr>
        <p:spPr>
          <a:xfrm rot="16200000">
            <a:off x="7319312" y="360679"/>
            <a:ext cx="1872209" cy="1816159"/>
          </a:xfrm>
          <a:prstGeom prst="triangle">
            <a:avLst/>
          </a:prstGeom>
          <a:gradFill flip="none" rotWithShape="1">
            <a:gsLst>
              <a:gs pos="81000">
                <a:srgbClr val="004D6F">
                  <a:alpha val="79000"/>
                </a:srgbClr>
              </a:gs>
              <a:gs pos="5000">
                <a:schemeClr val="bg1">
                  <a:alpha val="3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Tree>
    <p:extLst>
      <p:ext uri="{BB962C8B-B14F-4D97-AF65-F5344CB8AC3E}">
        <p14:creationId xmlns:p14="http://schemas.microsoft.com/office/powerpoint/2010/main" val="2155599893"/>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contenu 2"/>
          <p:cNvSpPr>
            <a:spLocks noGrp="1"/>
          </p:cNvSpPr>
          <p:nvPr>
            <p:ph idx="1"/>
          </p:nvPr>
        </p:nvSpPr>
        <p:spPr>
          <a:xfrm>
            <a:off x="457200" y="908720"/>
            <a:ext cx="8229600" cy="5544616"/>
          </a:xfrm>
        </p:spPr>
        <p:txBody>
          <a:bodyPr/>
          <a:lstStyle>
            <a:lvl1pPr marL="0" indent="0">
              <a:buNone/>
              <a:defRPr/>
            </a:lvl1pPr>
            <a:lvl2pPr marL="742950" indent="-285750">
              <a:buFont typeface="Arial" panose="020B0604020202020204" pitchFamily="34" charset="0"/>
              <a:buChar char="•"/>
              <a:defRPr>
                <a:solidFill>
                  <a:srgbClr val="4F4D50"/>
                </a:solidFill>
              </a:defRPr>
            </a:lvl2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8"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2625538701"/>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83568" y="2636912"/>
            <a:ext cx="7772400" cy="1362075"/>
          </a:xfrm>
        </p:spPr>
        <p:txBody>
          <a:bodyPr anchor="ctr" anchorCtr="0">
            <a:normAutofit/>
          </a:bodyPr>
          <a:lstStyle>
            <a:lvl1pPr algn="ctr">
              <a:defRPr sz="3600" b="1" cap="all"/>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683568" y="4005065"/>
            <a:ext cx="7772400" cy="720080"/>
          </a:xfrm>
        </p:spPr>
        <p:txBody>
          <a:bodyPr anchor="ctr" anchorCtr="0"/>
          <a:lstStyle>
            <a:lvl1pPr marL="0" indent="0" algn="ctr">
              <a:buNone/>
              <a:defRPr sz="2000" b="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505370761"/>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contenu 2"/>
          <p:cNvSpPr>
            <a:spLocks noGrp="1"/>
          </p:cNvSpPr>
          <p:nvPr>
            <p:ph sz="half" idx="1"/>
          </p:nvPr>
        </p:nvSpPr>
        <p:spPr>
          <a:xfrm>
            <a:off x="457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4" name="Espace réservé du contenu 3"/>
          <p:cNvSpPr>
            <a:spLocks noGrp="1"/>
          </p:cNvSpPr>
          <p:nvPr>
            <p:ph sz="half" idx="2"/>
          </p:nvPr>
        </p:nvSpPr>
        <p:spPr>
          <a:xfrm>
            <a:off x="4648200" y="1124744"/>
            <a:ext cx="4038600" cy="5256584"/>
          </a:xfrm>
        </p:spPr>
        <p:txBody>
          <a:bodyPr/>
          <a:lstStyle>
            <a:lvl1pPr>
              <a:defRPr sz="2000"/>
            </a:lvl1pPr>
            <a:lvl2pPr marL="742950" indent="-285750">
              <a:buFont typeface="Arial" panose="020B0604020202020204" pitchFamily="34" charset="0"/>
              <a:buChar char="•"/>
              <a:defRPr sz="1500"/>
            </a:lvl2pPr>
            <a:lvl3pPr>
              <a:defRPr sz="12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6"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601618539"/>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texte 2"/>
          <p:cNvSpPr>
            <a:spLocks noGrp="1"/>
          </p:cNvSpPr>
          <p:nvPr>
            <p:ph type="body" idx="1"/>
          </p:nvPr>
        </p:nvSpPr>
        <p:spPr>
          <a:xfrm>
            <a:off x="467544" y="908720"/>
            <a:ext cx="4040188"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556792"/>
            <a:ext cx="4040188"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5" name="Espace réservé du texte 4"/>
          <p:cNvSpPr>
            <a:spLocks noGrp="1"/>
          </p:cNvSpPr>
          <p:nvPr>
            <p:ph type="body" sz="quarter" idx="3"/>
          </p:nvPr>
        </p:nvSpPr>
        <p:spPr>
          <a:xfrm>
            <a:off x="4644008" y="908720"/>
            <a:ext cx="4041775" cy="639762"/>
          </a:xfrm>
        </p:spPr>
        <p:txBody>
          <a:bodyPr anchor="ctr" anchorCtr="0">
            <a:noAutofit/>
          </a:bodyPr>
          <a:lstStyle>
            <a:lvl1pPr marL="0" indent="0">
              <a:buNone/>
              <a:defRPr sz="2000" b="1">
                <a:solidFill>
                  <a:srgbClr val="4F4D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1556792"/>
            <a:ext cx="4041775" cy="4896544"/>
          </a:xfrm>
        </p:spPr>
        <p:txBody>
          <a:bodyPr/>
          <a:lstStyle>
            <a:lvl1pPr>
              <a:defRPr sz="2000"/>
            </a:lvl1pPr>
            <a:lvl2pPr>
              <a:defRPr sz="1500"/>
            </a:lvl2pPr>
            <a:lvl3pPr>
              <a:defRPr sz="12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7"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171255179"/>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r">
              <a:defRPr/>
            </a:lvl1pPr>
          </a:lstStyle>
          <a:p>
            <a:r>
              <a:rPr lang="fr-FR" smtClean="0"/>
              <a:t>Cliquez pour modifier le style du titre</a:t>
            </a:r>
            <a:endParaRPr lang="fr-FR" dirty="0"/>
          </a:p>
        </p:txBody>
      </p:sp>
      <p:sp>
        <p:nvSpPr>
          <p:cNvPr id="3"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424194612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733788"/>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620688"/>
            <a:ext cx="3008313" cy="814412"/>
          </a:xfrm>
        </p:spPr>
        <p:txBody>
          <a:bodyPr anchor="ctr" anchorCtr="0"/>
          <a:lstStyle>
            <a:lvl1pPr algn="l">
              <a:defRPr sz="2000" b="1"/>
            </a:lvl1pPr>
          </a:lstStyle>
          <a:p>
            <a:r>
              <a:rPr lang="fr-FR" smtClean="0"/>
              <a:t>Cliquez pour modifier le style du titre</a:t>
            </a:r>
            <a:endParaRPr lang="fr-FR" dirty="0"/>
          </a:p>
        </p:txBody>
      </p:sp>
      <p:sp>
        <p:nvSpPr>
          <p:cNvPr id="3" name="Espace réservé du contenu 2"/>
          <p:cNvSpPr>
            <a:spLocks noGrp="1"/>
          </p:cNvSpPr>
          <p:nvPr>
            <p:ph idx="1"/>
          </p:nvPr>
        </p:nvSpPr>
        <p:spPr>
          <a:xfrm>
            <a:off x="3575050" y="620688"/>
            <a:ext cx="5111750" cy="5760640"/>
          </a:xfrm>
        </p:spPr>
        <p:txBody>
          <a:bodyPr/>
          <a:lstStyle>
            <a:lvl1pPr>
              <a:defRPr sz="2000"/>
            </a:lvl1pPr>
            <a:lvl2pPr marL="742950" indent="-285750">
              <a:buFont typeface="Arial" panose="020B0604020202020204" pitchFamily="34" charset="0"/>
              <a:buChar char="•"/>
              <a:defRPr sz="1500"/>
            </a:lvl2pPr>
            <a:lvl3pPr>
              <a:defRPr sz="12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p:txBody>
      </p:sp>
      <p:sp>
        <p:nvSpPr>
          <p:cNvPr id="4" name="Espace réservé du texte 3"/>
          <p:cNvSpPr>
            <a:spLocks noGrp="1"/>
          </p:cNvSpPr>
          <p:nvPr>
            <p:ph type="body" sz="half" idx="2"/>
          </p:nvPr>
        </p:nvSpPr>
        <p:spPr>
          <a:xfrm>
            <a:off x="457200" y="1435100"/>
            <a:ext cx="3008313" cy="4946228"/>
          </a:xfr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Cliquez pour modifier les styles du texte du masque</a:t>
            </a:r>
          </a:p>
          <a:p>
            <a:pPr marL="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fr-FR" smtClean="0"/>
              <a:t>Deuxième niveau</a:t>
            </a:r>
          </a:p>
        </p:txBody>
      </p:sp>
      <p:sp>
        <p:nvSpPr>
          <p:cNvPr id="5" name="Espace réservé du texte 7"/>
          <p:cNvSpPr>
            <a:spLocks noGrp="1"/>
          </p:cNvSpPr>
          <p:nvPr>
            <p:ph type="body" sz="quarter" idx="10" hasCustomPrompt="1"/>
          </p:nvPr>
        </p:nvSpPr>
        <p:spPr>
          <a:xfrm>
            <a:off x="2700338" y="6597650"/>
            <a:ext cx="5327650" cy="215900"/>
          </a:xfrm>
        </p:spPr>
        <p:txBody>
          <a:bodyPr/>
          <a:lstStyle>
            <a:lvl1pPr>
              <a:defRPr sz="1100" b="0">
                <a:solidFill>
                  <a:srgbClr val="4F4D50"/>
                </a:solidFill>
              </a:defRPr>
            </a:lvl1pPr>
          </a:lstStyle>
          <a:p>
            <a:pPr lvl="0"/>
            <a:r>
              <a:rPr lang="fr-FR" dirty="0" smtClean="0"/>
              <a:t>TITRE DE PARTIE</a:t>
            </a:r>
            <a:endParaRPr lang="fr-FR" dirty="0"/>
          </a:p>
        </p:txBody>
      </p:sp>
    </p:spTree>
    <p:extLst>
      <p:ext uri="{BB962C8B-B14F-4D97-AF65-F5344CB8AC3E}">
        <p14:creationId xmlns:p14="http://schemas.microsoft.com/office/powerpoint/2010/main" val="680884878"/>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riangle isocèle 10"/>
          <p:cNvSpPr/>
          <p:nvPr/>
        </p:nvSpPr>
        <p:spPr>
          <a:xfrm rot="16200000">
            <a:off x="7004517" y="-797387"/>
            <a:ext cx="1342487" cy="2933821"/>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4148574 h 4171094"/>
              <a:gd name="connsiteX1" fmla="*/ 2153516 w 3919583"/>
              <a:gd name="connsiteY1" fmla="*/ 0 h 4171094"/>
              <a:gd name="connsiteX2" fmla="*/ 3914014 w 3919583"/>
              <a:gd name="connsiteY2" fmla="*/ 602252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9583"/>
              <a:gd name="connsiteY0" fmla="*/ 4148574 h 4171094"/>
              <a:gd name="connsiteX1" fmla="*/ 2153516 w 3919583"/>
              <a:gd name="connsiteY1" fmla="*/ 0 h 4171094"/>
              <a:gd name="connsiteX2" fmla="*/ 2170505 w 3919583"/>
              <a:gd name="connsiteY2" fmla="*/ 1892836 h 4171094"/>
              <a:gd name="connsiteX3" fmla="*/ 3919583 w 3919583"/>
              <a:gd name="connsiteY3" fmla="*/ 3265161 h 4171094"/>
              <a:gd name="connsiteX4" fmla="*/ 3915790 w 3919583"/>
              <a:gd name="connsiteY4" fmla="*/ 4171094 h 4171094"/>
              <a:gd name="connsiteX5" fmla="*/ 0 w 3919583"/>
              <a:gd name="connsiteY5" fmla="*/ 4148574 h 4171094"/>
              <a:gd name="connsiteX0" fmla="*/ 0 w 3915793"/>
              <a:gd name="connsiteY0" fmla="*/ 4148574 h 4171094"/>
              <a:gd name="connsiteX1" fmla="*/ 2153516 w 3915793"/>
              <a:gd name="connsiteY1" fmla="*/ 0 h 4171094"/>
              <a:gd name="connsiteX2" fmla="*/ 2170505 w 3915793"/>
              <a:gd name="connsiteY2" fmla="*/ 1892836 h 4171094"/>
              <a:gd name="connsiteX3" fmla="*/ 2190725 w 3915793"/>
              <a:gd name="connsiteY3" fmla="*/ 3265165 h 4171094"/>
              <a:gd name="connsiteX4" fmla="*/ 3915790 w 3915793"/>
              <a:gd name="connsiteY4" fmla="*/ 4171094 h 4171094"/>
              <a:gd name="connsiteX5" fmla="*/ 0 w 3915793"/>
              <a:gd name="connsiteY5" fmla="*/ 4148574 h 4171094"/>
              <a:gd name="connsiteX0" fmla="*/ 0 w 3963302"/>
              <a:gd name="connsiteY0" fmla="*/ 4148574 h 4171094"/>
              <a:gd name="connsiteX1" fmla="*/ 2153516 w 3963302"/>
              <a:gd name="connsiteY1" fmla="*/ 0 h 4171094"/>
              <a:gd name="connsiteX2" fmla="*/ 2170505 w 3963302"/>
              <a:gd name="connsiteY2" fmla="*/ 1892836 h 4171094"/>
              <a:gd name="connsiteX3" fmla="*/ 3915790 w 3963302"/>
              <a:gd name="connsiteY3" fmla="*/ 4171094 h 4171094"/>
              <a:gd name="connsiteX4" fmla="*/ 0 w 3963302"/>
              <a:gd name="connsiteY4" fmla="*/ 4148574 h 4171094"/>
              <a:gd name="connsiteX0" fmla="*/ 0 w 3971475"/>
              <a:gd name="connsiteY0" fmla="*/ 4148574 h 4171094"/>
              <a:gd name="connsiteX1" fmla="*/ 2153516 w 3971475"/>
              <a:gd name="connsiteY1" fmla="*/ 0 h 4171094"/>
              <a:gd name="connsiteX2" fmla="*/ 3915790 w 3971475"/>
              <a:gd name="connsiteY2" fmla="*/ 4171094 h 4171094"/>
              <a:gd name="connsiteX3" fmla="*/ 0 w 3971475"/>
              <a:gd name="connsiteY3" fmla="*/ 4148574 h 4171094"/>
              <a:gd name="connsiteX0" fmla="*/ 0 w 2530710"/>
              <a:gd name="connsiteY0" fmla="*/ 4148574 h 4171098"/>
              <a:gd name="connsiteX1" fmla="*/ 2153516 w 2530710"/>
              <a:gd name="connsiteY1" fmla="*/ 0 h 4171098"/>
              <a:gd name="connsiteX2" fmla="*/ 2128327 w 2530710"/>
              <a:gd name="connsiteY2" fmla="*/ 4171098 h 4171098"/>
              <a:gd name="connsiteX3" fmla="*/ 0 w 2530710"/>
              <a:gd name="connsiteY3" fmla="*/ 4148574 h 4171098"/>
              <a:gd name="connsiteX0" fmla="*/ 0 w 2438750"/>
              <a:gd name="connsiteY0" fmla="*/ 4148574 h 4171098"/>
              <a:gd name="connsiteX1" fmla="*/ 2153516 w 2438750"/>
              <a:gd name="connsiteY1" fmla="*/ 0 h 4171098"/>
              <a:gd name="connsiteX2" fmla="*/ 2128327 w 2438750"/>
              <a:gd name="connsiteY2" fmla="*/ 4171098 h 4171098"/>
              <a:gd name="connsiteX3" fmla="*/ 0 w 2438750"/>
              <a:gd name="connsiteY3" fmla="*/ 4148574 h 4171098"/>
              <a:gd name="connsiteX0" fmla="*/ 0 w 2153516"/>
              <a:gd name="connsiteY0" fmla="*/ 4148574 h 4171098"/>
              <a:gd name="connsiteX1" fmla="*/ 2153516 w 2153516"/>
              <a:gd name="connsiteY1" fmla="*/ 0 h 4171098"/>
              <a:gd name="connsiteX2" fmla="*/ 2128327 w 2153516"/>
              <a:gd name="connsiteY2" fmla="*/ 4171098 h 4171098"/>
              <a:gd name="connsiteX3" fmla="*/ 0 w 2153516"/>
              <a:gd name="connsiteY3" fmla="*/ 4148574 h 4171098"/>
              <a:gd name="connsiteX0" fmla="*/ 0 w 2155023"/>
              <a:gd name="connsiteY0" fmla="*/ 4148574 h 4171098"/>
              <a:gd name="connsiteX1" fmla="*/ 2153516 w 2155023"/>
              <a:gd name="connsiteY1" fmla="*/ 0 h 4171098"/>
              <a:gd name="connsiteX2" fmla="*/ 2128327 w 2155023"/>
              <a:gd name="connsiteY2" fmla="*/ 4171098 h 4171098"/>
              <a:gd name="connsiteX3" fmla="*/ 0 w 2155023"/>
              <a:gd name="connsiteY3" fmla="*/ 4148574 h 4171098"/>
              <a:gd name="connsiteX0" fmla="*/ 0 w 2161634"/>
              <a:gd name="connsiteY0" fmla="*/ 4148574 h 4171098"/>
              <a:gd name="connsiteX1" fmla="*/ 2153516 w 2161634"/>
              <a:gd name="connsiteY1" fmla="*/ 0 h 4171098"/>
              <a:gd name="connsiteX2" fmla="*/ 2157630 w 2161634"/>
              <a:gd name="connsiteY2" fmla="*/ 4171098 h 4171098"/>
              <a:gd name="connsiteX3" fmla="*/ 0 w 2161634"/>
              <a:gd name="connsiteY3" fmla="*/ 4148574 h 4171098"/>
              <a:gd name="connsiteX0" fmla="*/ 0 w 2161634"/>
              <a:gd name="connsiteY0" fmla="*/ 4163240 h 4171098"/>
              <a:gd name="connsiteX1" fmla="*/ 2153516 w 2161634"/>
              <a:gd name="connsiteY1" fmla="*/ 0 h 4171098"/>
              <a:gd name="connsiteX2" fmla="*/ 2157630 w 2161634"/>
              <a:gd name="connsiteY2" fmla="*/ 4171098 h 4171098"/>
              <a:gd name="connsiteX3" fmla="*/ 0 w 2161634"/>
              <a:gd name="connsiteY3" fmla="*/ 4163240 h 4171098"/>
              <a:gd name="connsiteX0" fmla="*/ 0 w 2168034"/>
              <a:gd name="connsiteY0" fmla="*/ 4174397 h 4182255"/>
              <a:gd name="connsiteX1" fmla="*/ 2164660 w 2168034"/>
              <a:gd name="connsiteY1" fmla="*/ 0 h 4182255"/>
              <a:gd name="connsiteX2" fmla="*/ 2157630 w 2168034"/>
              <a:gd name="connsiteY2" fmla="*/ 4182255 h 4182255"/>
              <a:gd name="connsiteX3" fmla="*/ 0 w 2168034"/>
              <a:gd name="connsiteY3" fmla="*/ 4174397 h 4182255"/>
              <a:gd name="connsiteX0" fmla="*/ 0 w 2164660"/>
              <a:gd name="connsiteY0" fmla="*/ 4174397 h 4182255"/>
              <a:gd name="connsiteX1" fmla="*/ 2164660 w 2164660"/>
              <a:gd name="connsiteY1" fmla="*/ 0 h 4182255"/>
              <a:gd name="connsiteX2" fmla="*/ 2157630 w 2164660"/>
              <a:gd name="connsiteY2" fmla="*/ 4182255 h 4182255"/>
              <a:gd name="connsiteX3" fmla="*/ 0 w 2164660"/>
              <a:gd name="connsiteY3" fmla="*/ 4174397 h 4182255"/>
              <a:gd name="connsiteX0" fmla="*/ 0 w 2166133"/>
              <a:gd name="connsiteY0" fmla="*/ 4174397 h 4182255"/>
              <a:gd name="connsiteX1" fmla="*/ 2164660 w 2166133"/>
              <a:gd name="connsiteY1" fmla="*/ 0 h 4182255"/>
              <a:gd name="connsiteX2" fmla="*/ 2163203 w 2166133"/>
              <a:gd name="connsiteY2" fmla="*/ 4182255 h 4182255"/>
              <a:gd name="connsiteX3" fmla="*/ 0 w 2166133"/>
              <a:gd name="connsiteY3" fmla="*/ 4174397 h 4182255"/>
              <a:gd name="connsiteX0" fmla="*/ 0 w 2164660"/>
              <a:gd name="connsiteY0" fmla="*/ 4174397 h 4182255"/>
              <a:gd name="connsiteX1" fmla="*/ 2164660 w 2164660"/>
              <a:gd name="connsiteY1" fmla="*/ 0 h 4182255"/>
              <a:gd name="connsiteX2" fmla="*/ 2163203 w 2164660"/>
              <a:gd name="connsiteY2" fmla="*/ 4182255 h 4182255"/>
              <a:gd name="connsiteX3" fmla="*/ 0 w 2164660"/>
              <a:gd name="connsiteY3" fmla="*/ 4174397 h 4182255"/>
              <a:gd name="connsiteX0" fmla="*/ 0 w 2164660"/>
              <a:gd name="connsiteY0" fmla="*/ 4174397 h 4187832"/>
              <a:gd name="connsiteX1" fmla="*/ 2164660 w 2164660"/>
              <a:gd name="connsiteY1" fmla="*/ 0 h 4187832"/>
              <a:gd name="connsiteX2" fmla="*/ 2163203 w 2164660"/>
              <a:gd name="connsiteY2" fmla="*/ 4187832 h 4187832"/>
              <a:gd name="connsiteX3" fmla="*/ 0 w 2164660"/>
              <a:gd name="connsiteY3" fmla="*/ 4174397 h 4187832"/>
              <a:gd name="connsiteX0" fmla="*/ 0 w 2165734"/>
              <a:gd name="connsiteY0" fmla="*/ 4174397 h 4187832"/>
              <a:gd name="connsiteX1" fmla="*/ 2164660 w 2165734"/>
              <a:gd name="connsiteY1" fmla="*/ 0 h 4187832"/>
              <a:gd name="connsiteX2" fmla="*/ 2163203 w 2165734"/>
              <a:gd name="connsiteY2" fmla="*/ 4187832 h 4187832"/>
              <a:gd name="connsiteX3" fmla="*/ 0 w 2165734"/>
              <a:gd name="connsiteY3" fmla="*/ 4174397 h 4187832"/>
            </a:gdLst>
            <a:ahLst/>
            <a:cxnLst>
              <a:cxn ang="0">
                <a:pos x="connsiteX0" y="connsiteY0"/>
              </a:cxn>
              <a:cxn ang="0">
                <a:pos x="connsiteX1" y="connsiteY1"/>
              </a:cxn>
              <a:cxn ang="0">
                <a:pos x="connsiteX2" y="connsiteY2"/>
              </a:cxn>
              <a:cxn ang="0">
                <a:pos x="connsiteX3" y="connsiteY3"/>
              </a:cxn>
            </a:cxnLst>
            <a:rect l="l" t="t" r="r" b="b"/>
            <a:pathLst>
              <a:path w="2165734" h="4187832">
                <a:moveTo>
                  <a:pt x="0" y="4174397"/>
                </a:moveTo>
                <a:lnTo>
                  <a:pt x="2164660" y="0"/>
                </a:lnTo>
                <a:cubicBezTo>
                  <a:pt x="2167064" y="1400325"/>
                  <a:pt x="2164923" y="2810636"/>
                  <a:pt x="2163203" y="4187832"/>
                </a:cubicBezTo>
                <a:lnTo>
                  <a:pt x="0" y="4174397"/>
                </a:lnTo>
                <a:close/>
              </a:path>
            </a:pathLst>
          </a:custGeom>
          <a:gradFill flip="none" rotWithShape="1">
            <a:gsLst>
              <a:gs pos="91000">
                <a:schemeClr val="accent3">
                  <a:alpha val="75000"/>
                </a:scheme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4" name="Triangle isocèle 7"/>
          <p:cNvSpPr/>
          <p:nvPr/>
        </p:nvSpPr>
        <p:spPr>
          <a:xfrm rot="16200000">
            <a:off x="8415064" y="-184611"/>
            <a:ext cx="542117" cy="917174"/>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63000"/>
                </a:srgbClr>
              </a:gs>
              <a:gs pos="1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15" name="Triangle isocèle 14"/>
          <p:cNvSpPr/>
          <p:nvPr/>
        </p:nvSpPr>
        <p:spPr>
          <a:xfrm rot="16200000">
            <a:off x="8490797" y="9746"/>
            <a:ext cx="623545" cy="684275"/>
          </a:xfrm>
          <a:prstGeom prst="triangle">
            <a:avLst/>
          </a:prstGeom>
          <a:gradFill flip="none" rotWithShape="1">
            <a:gsLst>
              <a:gs pos="81000">
                <a:srgbClr val="004D6F">
                  <a:alpha val="48000"/>
                </a:srgbClr>
              </a:gs>
              <a:gs pos="27000">
                <a:schemeClr val="bg1">
                  <a:alpha val="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2" name="Espace réservé du titre 1"/>
          <p:cNvSpPr>
            <a:spLocks noGrp="1"/>
          </p:cNvSpPr>
          <p:nvPr>
            <p:ph type="title"/>
          </p:nvPr>
        </p:nvSpPr>
        <p:spPr>
          <a:xfrm>
            <a:off x="1763688" y="92156"/>
            <a:ext cx="6460810" cy="571500"/>
          </a:xfrm>
          <a:prstGeom prst="rect">
            <a:avLst/>
          </a:prstGeom>
        </p:spPr>
        <p:txBody>
          <a:bodyPr vert="horz" lIns="91440" tIns="45720" rIns="91440" bIns="45720" rtlCol="0" anchor="ctr">
            <a:normAutofit/>
          </a:bodyPr>
          <a:lstStyle/>
          <a:p>
            <a:pPr marL="0" lvl="0" indent="0" algn="r" defTabSz="914400" rtl="0" eaLnBrk="1" latinLnBrk="0" hangingPunct="1">
              <a:spcBef>
                <a:spcPct val="20000"/>
              </a:spcBef>
              <a:buFontTx/>
              <a:buNone/>
            </a:pPr>
            <a:r>
              <a:rPr lang="fr-FR" dirty="0" smtClean="0"/>
              <a:t>Modifiez le style du titre</a:t>
            </a:r>
            <a:endParaRPr lang="fr-FR" dirty="0"/>
          </a:p>
        </p:txBody>
      </p:sp>
      <p:sp>
        <p:nvSpPr>
          <p:cNvPr id="3" name="Espace réservé du texte 2"/>
          <p:cNvSpPr>
            <a:spLocks noGrp="1"/>
          </p:cNvSpPr>
          <p:nvPr>
            <p:ph type="body" idx="1"/>
          </p:nvPr>
        </p:nvSpPr>
        <p:spPr>
          <a:xfrm>
            <a:off x="457200" y="980728"/>
            <a:ext cx="8229600" cy="5328592"/>
          </a:xfrm>
          <a:prstGeom prst="rect">
            <a:avLst/>
          </a:prstGeom>
        </p:spPr>
        <p:txBody>
          <a:bodyPr vert="horz" lIns="91440" tIns="45720" rIns="91440" bIns="45720" rtlCol="0">
            <a:normAutofit/>
          </a:bodyPr>
          <a:lstStyle/>
          <a:p>
            <a:pPr marL="342900" lvl="0" indent="-342900" algn="l" defTabSz="914400" rtl="0" eaLnBrk="1" latinLnBrk="0" hangingPunct="1">
              <a:lnSpc>
                <a:spcPct val="150000"/>
              </a:lnSpc>
              <a:spcBef>
                <a:spcPct val="20000"/>
              </a:spcBef>
              <a:buFont typeface="Arial" pitchFamily="34" charset="0"/>
              <a:buChar char="•"/>
            </a:pPr>
            <a:r>
              <a:rPr lang="fr-FR" dirty="0" smtClean="0"/>
              <a:t>Modifiez les styles du texte du masque</a:t>
            </a:r>
          </a:p>
          <a:p>
            <a:pPr marL="742950" lvl="1" indent="-285750" algn="l" defTabSz="914400" rtl="0" eaLnBrk="1" latinLnBrk="0" hangingPunct="1">
              <a:lnSpc>
                <a:spcPct val="150000"/>
              </a:lnSpc>
              <a:spcBef>
                <a:spcPct val="20000"/>
              </a:spcBef>
              <a:buFont typeface="Arial" pitchFamily="34" charset="0"/>
              <a:buChar char="•"/>
            </a:pPr>
            <a:r>
              <a:rPr lang="fr-FR" dirty="0" smtClean="0"/>
              <a:t>Deuxième niveau</a:t>
            </a:r>
          </a:p>
          <a:p>
            <a:pPr marL="914400" lvl="2" indent="0" algn="l" defTabSz="914400" rtl="0" eaLnBrk="1" latinLnBrk="0" hangingPunct="1">
              <a:lnSpc>
                <a:spcPct val="100000"/>
              </a:lnSpc>
              <a:spcBef>
                <a:spcPts val="2400"/>
              </a:spcBef>
              <a:buFont typeface="Arial" pitchFamily="34" charset="0"/>
              <a:buNone/>
            </a:pPr>
            <a:r>
              <a:rPr lang="fr-FR" dirty="0" smtClean="0"/>
              <a:t>Troisième niveau</a:t>
            </a:r>
          </a:p>
        </p:txBody>
      </p:sp>
      <p:pic>
        <p:nvPicPr>
          <p:cNvPr id="10" name="Picture 4" descr="S:\serv_com\01_CHARTE-INSA-Rennes\2014\08_Modèles-PPT\Triangle-bas.eps"/>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b="42646"/>
          <a:stretch/>
        </p:blipFill>
        <p:spPr bwMode="auto">
          <a:xfrm>
            <a:off x="1619671" y="6614550"/>
            <a:ext cx="1008113" cy="2434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serv_com\01_CHARTE-INSA-Rennes\2014\01_LOGOS-ECOLES\LOGO-INSA-RENNES\Formats-PNG-JPG\Logo_INSARennes-quadri.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1309" y="193336"/>
            <a:ext cx="1398362" cy="303093"/>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numéro de diapositive 3"/>
          <p:cNvSpPr txBox="1">
            <a:spLocks/>
          </p:cNvSpPr>
          <p:nvPr/>
        </p:nvSpPr>
        <p:spPr>
          <a:xfrm>
            <a:off x="8686123" y="162319"/>
            <a:ext cx="45858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F6C45C-B501-45E1-92EE-1CAA52689472}" type="slidenum">
              <a:rPr lang="fr-FR" sz="1100" b="1" smtClean="0">
                <a:solidFill>
                  <a:schemeClr val="bg1"/>
                </a:solidFill>
                <a:latin typeface="Arial" pitchFamily="34" charset="0"/>
                <a:cs typeface="Arial" pitchFamily="34" charset="0"/>
              </a:rPr>
              <a:pPr/>
              <a:t>‹N°›</a:t>
            </a:fld>
            <a:endParaRPr lang="fr-FR" b="1" dirty="0">
              <a:solidFill>
                <a:schemeClr val="bg1"/>
              </a:solidFill>
              <a:latin typeface="Arial" pitchFamily="34" charset="0"/>
              <a:cs typeface="Arial" pitchFamily="34" charset="0"/>
            </a:endParaRPr>
          </a:p>
        </p:txBody>
      </p:sp>
      <p:pic>
        <p:nvPicPr>
          <p:cNvPr id="13" name="Image 12"/>
          <p:cNvPicPr>
            <a:picLocks noChangeAspect="1"/>
          </p:cNvPicPr>
          <p:nvPr/>
        </p:nvPicPr>
        <p:blipFill>
          <a:blip r:embed="rId13" cstate="print">
            <a:lum bright="70000" contrast="-70000"/>
            <a:extLst>
              <a:ext uri="{28A0092B-C50C-407E-A947-70E740481C1C}">
                <a14:useLocalDpi xmlns:a14="http://schemas.microsoft.com/office/drawing/2010/main" val="0"/>
              </a:ext>
            </a:extLst>
          </a:blip>
          <a:stretch>
            <a:fillRect/>
          </a:stretch>
        </p:blipFill>
        <p:spPr>
          <a:xfrm>
            <a:off x="8454584" y="6150740"/>
            <a:ext cx="437896" cy="535342"/>
          </a:xfrm>
          <a:prstGeom prst="rect">
            <a:avLst/>
          </a:prstGeom>
        </p:spPr>
      </p:pic>
    </p:spTree>
    <p:extLst>
      <p:ext uri="{BB962C8B-B14F-4D97-AF65-F5344CB8AC3E}">
        <p14:creationId xmlns:p14="http://schemas.microsoft.com/office/powerpoint/2010/main" val="308030034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timing>
    <p:tnLst>
      <p:par>
        <p:cTn id="1" dur="indefinite" restart="never" nodeType="tmRoot"/>
      </p:par>
    </p:tnLst>
  </p:timing>
  <p:hf hdr="0" ftr="0" dt="0"/>
  <p:txStyles>
    <p:titleStyle>
      <a:lvl1pPr algn="ctr" defTabSz="914400" rtl="0" eaLnBrk="1" latinLnBrk="0" hangingPunct="1">
        <a:spcBef>
          <a:spcPct val="0"/>
        </a:spcBef>
        <a:buNone/>
        <a:defRPr lang="fr-FR" sz="1600" b="1" kern="1200" baseline="0" dirty="0">
          <a:solidFill>
            <a:srgbClr val="4F4D50"/>
          </a:solidFill>
          <a:latin typeface="Arial" pitchFamily="34" charset="0"/>
          <a:ea typeface="+mn-ea"/>
          <a:cs typeface="Arial" pitchFamily="34" charset="0"/>
        </a:defRPr>
      </a:lvl1pPr>
    </p:titleStyle>
    <p:bodyStyle>
      <a:lvl1pPr marL="0" indent="0" algn="l" defTabSz="914400" rtl="0" eaLnBrk="1" latinLnBrk="0" hangingPunct="1">
        <a:spcBef>
          <a:spcPct val="20000"/>
        </a:spcBef>
        <a:buFontTx/>
        <a:buNone/>
        <a:defRPr lang="fr-FR" sz="2000" b="1" kern="1200" dirty="0" smtClean="0">
          <a:solidFill>
            <a:srgbClr val="004D6F"/>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anose="020B0604020202020204" pitchFamily="34" charset="0"/>
        <a:buChar char="–"/>
        <a:defRPr lang="fr-FR" sz="1500" b="1" kern="1200" baseline="0" dirty="0" smtClean="0">
          <a:solidFill>
            <a:srgbClr val="4F4D50"/>
          </a:solidFill>
          <a:latin typeface="Arial" pitchFamily="34" charset="0"/>
          <a:ea typeface="+mn-ea"/>
          <a:cs typeface="Arial" pitchFamily="34" charset="0"/>
        </a:defRPr>
      </a:lvl2pPr>
      <a:lvl3pPr marL="1143000" indent="-228600" algn="l" defTabSz="914400" rtl="0" eaLnBrk="1" latinLnBrk="0" hangingPunct="1">
        <a:lnSpc>
          <a:spcPct val="100000"/>
        </a:lnSpc>
        <a:spcBef>
          <a:spcPts val="600"/>
        </a:spcBef>
        <a:buFont typeface="Arial" panose="020B0604020202020204" pitchFamily="34" charset="0"/>
        <a:buChar char="•"/>
        <a:defRPr lang="fr-FR" sz="1200" kern="1200" baseline="0" dirty="0" smtClean="0">
          <a:solidFill>
            <a:srgbClr val="4F4D5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07504" y="1412776"/>
            <a:ext cx="5760640" cy="2952328"/>
          </a:xfrm>
        </p:spPr>
        <p:txBody>
          <a:bodyPr>
            <a:normAutofit/>
          </a:bodyPr>
          <a:lstStyle/>
          <a:p>
            <a:r>
              <a:rPr lang="fr-FR" sz="2800" cap="small" smtClean="0">
                <a:solidFill>
                  <a:srgbClr val="0C0C0C"/>
                </a:solidFill>
              </a:rPr>
              <a:t>Est-il </a:t>
            </a:r>
            <a:br>
              <a:rPr lang="fr-FR" sz="2800" cap="small" smtClean="0">
                <a:solidFill>
                  <a:srgbClr val="0C0C0C"/>
                </a:solidFill>
              </a:rPr>
            </a:br>
            <a:r>
              <a:rPr lang="fr-FR" sz="2800" cap="small" smtClean="0">
                <a:solidFill>
                  <a:srgbClr val="0C0C0C"/>
                </a:solidFill>
              </a:rPr>
              <a:t>difficile de </a:t>
            </a:r>
            <a:br>
              <a:rPr lang="fr-FR" sz="2800" cap="small" smtClean="0">
                <a:solidFill>
                  <a:srgbClr val="0C0C0C"/>
                </a:solidFill>
              </a:rPr>
            </a:br>
            <a:r>
              <a:rPr lang="fr-FR" sz="2800" cap="small" smtClean="0">
                <a:solidFill>
                  <a:srgbClr val="0C0C0C"/>
                </a:solidFill>
              </a:rPr>
              <a:t>paralyser les </a:t>
            </a:r>
            <a:br>
              <a:rPr lang="fr-FR" sz="2800" cap="small" smtClean="0">
                <a:solidFill>
                  <a:srgbClr val="0C0C0C"/>
                </a:solidFill>
              </a:rPr>
            </a:br>
            <a:r>
              <a:rPr lang="fr-FR" sz="2800" cap="small" smtClean="0">
                <a:solidFill>
                  <a:srgbClr val="0C0C0C"/>
                </a:solidFill>
              </a:rPr>
              <a:t>transports en </a:t>
            </a:r>
            <a:br>
              <a:rPr lang="fr-FR" sz="2800" cap="small" smtClean="0">
                <a:solidFill>
                  <a:srgbClr val="0C0C0C"/>
                </a:solidFill>
              </a:rPr>
            </a:br>
            <a:r>
              <a:rPr lang="fr-FR" sz="2800" cap="small" smtClean="0">
                <a:solidFill>
                  <a:srgbClr val="0C0C0C"/>
                </a:solidFill>
              </a:rPr>
              <a:t>commun de </a:t>
            </a:r>
            <a:br>
              <a:rPr lang="fr-FR" sz="2800" cap="small" smtClean="0">
                <a:solidFill>
                  <a:srgbClr val="0C0C0C"/>
                </a:solidFill>
              </a:rPr>
            </a:br>
            <a:r>
              <a:rPr lang="fr-FR" sz="2800" cap="small" smtClean="0">
                <a:solidFill>
                  <a:srgbClr val="0C0C0C"/>
                </a:solidFill>
              </a:rPr>
              <a:t>Rennes ?</a:t>
            </a:r>
            <a:endParaRPr lang="fr-FR" sz="2800" cap="small">
              <a:solidFill>
                <a:srgbClr val="0C0C0C"/>
              </a:solidFill>
            </a:endParaRPr>
          </a:p>
        </p:txBody>
      </p:sp>
      <p:sp>
        <p:nvSpPr>
          <p:cNvPr id="7" name="ZoneTexte 6"/>
          <p:cNvSpPr txBox="1"/>
          <p:nvPr/>
        </p:nvSpPr>
        <p:spPr>
          <a:xfrm>
            <a:off x="6084168" y="0"/>
            <a:ext cx="2664296" cy="1261884"/>
          </a:xfrm>
          <a:prstGeom prst="rect">
            <a:avLst/>
          </a:prstGeom>
          <a:noFill/>
        </p:spPr>
        <p:txBody>
          <a:bodyPr wrap="square" rtlCol="0">
            <a:spAutoFit/>
          </a:bodyPr>
          <a:lstStyle/>
          <a:p>
            <a:pPr algn="r"/>
            <a:r>
              <a:rPr lang="fr-FR" b="1" smtClean="0">
                <a:solidFill>
                  <a:schemeClr val="bg1"/>
                </a:solidFill>
              </a:rPr>
              <a:t>Encadrants</a:t>
            </a:r>
          </a:p>
          <a:p>
            <a:pPr algn="r"/>
            <a:r>
              <a:rPr lang="fr-FR" smtClean="0">
                <a:solidFill>
                  <a:srgbClr val="0C0C0C"/>
                </a:solidFill>
              </a:rPr>
              <a:t>Gildas </a:t>
            </a:r>
            <a:r>
              <a:rPr lang="fr-FR" cap="small" smtClean="0">
                <a:solidFill>
                  <a:srgbClr val="0C0C0C"/>
                </a:solidFill>
              </a:rPr>
              <a:t>Avoine</a:t>
            </a:r>
          </a:p>
          <a:p>
            <a:pPr algn="r"/>
            <a:r>
              <a:rPr lang="fr-FR" smtClean="0">
                <a:solidFill>
                  <a:srgbClr val="0C0C0C"/>
                </a:solidFill>
              </a:rPr>
              <a:t>Barbara </a:t>
            </a:r>
            <a:r>
              <a:rPr lang="fr-FR" cap="small" smtClean="0">
                <a:solidFill>
                  <a:srgbClr val="0C0C0C"/>
                </a:solidFill>
              </a:rPr>
              <a:t>Kordy</a:t>
            </a:r>
          </a:p>
          <a:p>
            <a:pPr algn="r"/>
            <a:endParaRPr lang="fr-FR" sz="2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ZoneTexte 7"/>
          <p:cNvSpPr txBox="1"/>
          <p:nvPr/>
        </p:nvSpPr>
        <p:spPr>
          <a:xfrm>
            <a:off x="5796136" y="4149080"/>
            <a:ext cx="3024336" cy="2031325"/>
          </a:xfrm>
          <a:prstGeom prst="rect">
            <a:avLst/>
          </a:prstGeom>
          <a:noFill/>
        </p:spPr>
        <p:txBody>
          <a:bodyPr wrap="square" rtlCol="0">
            <a:spAutoFit/>
          </a:bodyPr>
          <a:lstStyle/>
          <a:p>
            <a:pPr algn="r"/>
            <a:r>
              <a:rPr lang="fr-FR" b="1" smtClean="0">
                <a:solidFill>
                  <a:srgbClr val="FF0000"/>
                </a:solidFill>
              </a:rPr>
              <a:t>Étudiants</a:t>
            </a:r>
          </a:p>
          <a:p>
            <a:pPr algn="r"/>
            <a:r>
              <a:rPr lang="fr-FR" smtClean="0">
                <a:solidFill>
                  <a:srgbClr val="212121"/>
                </a:solidFill>
              </a:rPr>
              <a:t>Pierre-Marie </a:t>
            </a:r>
            <a:r>
              <a:rPr lang="fr-FR" cap="small" smtClean="0">
                <a:solidFill>
                  <a:srgbClr val="212121"/>
                </a:solidFill>
              </a:rPr>
              <a:t>Airiau</a:t>
            </a:r>
          </a:p>
          <a:p>
            <a:pPr algn="r"/>
            <a:r>
              <a:rPr lang="fr-FR" smtClean="0">
                <a:solidFill>
                  <a:srgbClr val="212121"/>
                </a:solidFill>
              </a:rPr>
              <a:t>Valentin </a:t>
            </a:r>
            <a:r>
              <a:rPr lang="fr-FR" cap="small" smtClean="0">
                <a:solidFill>
                  <a:srgbClr val="212121"/>
                </a:solidFill>
              </a:rPr>
              <a:t>Esmieu</a:t>
            </a:r>
          </a:p>
          <a:p>
            <a:pPr algn="r"/>
            <a:r>
              <a:rPr lang="fr-FR" smtClean="0">
                <a:solidFill>
                  <a:srgbClr val="212121"/>
                </a:solidFill>
              </a:rPr>
              <a:t>Hoel </a:t>
            </a:r>
            <a:r>
              <a:rPr lang="fr-FR" cap="small" smtClean="0">
                <a:solidFill>
                  <a:srgbClr val="212121"/>
                </a:solidFill>
              </a:rPr>
              <a:t>Kervadec</a:t>
            </a:r>
          </a:p>
          <a:p>
            <a:pPr algn="r"/>
            <a:r>
              <a:rPr lang="fr-FR" smtClean="0">
                <a:solidFill>
                  <a:srgbClr val="212121"/>
                </a:solidFill>
              </a:rPr>
              <a:t>Maud </a:t>
            </a:r>
            <a:r>
              <a:rPr lang="fr-FR" cap="small" smtClean="0">
                <a:solidFill>
                  <a:srgbClr val="212121"/>
                </a:solidFill>
              </a:rPr>
              <a:t>Leray</a:t>
            </a:r>
          </a:p>
          <a:p>
            <a:pPr algn="r"/>
            <a:r>
              <a:rPr lang="fr-FR" smtClean="0">
                <a:solidFill>
                  <a:srgbClr val="212121"/>
                </a:solidFill>
              </a:rPr>
              <a:t>Florent </a:t>
            </a:r>
            <a:r>
              <a:rPr lang="fr-FR" cap="small" smtClean="0">
                <a:solidFill>
                  <a:srgbClr val="212121"/>
                </a:solidFill>
              </a:rPr>
              <a:t>Mallard</a:t>
            </a:r>
          </a:p>
          <a:p>
            <a:pPr algn="r"/>
            <a:r>
              <a:rPr lang="fr-FR" smtClean="0">
                <a:solidFill>
                  <a:srgbClr val="212121"/>
                </a:solidFill>
              </a:rPr>
              <a:t>Corentin </a:t>
            </a:r>
            <a:r>
              <a:rPr lang="fr-FR" cap="small" smtClean="0">
                <a:solidFill>
                  <a:srgbClr val="212121"/>
                </a:solidFill>
              </a:rPr>
              <a:t>Nicole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763640" y="92880"/>
            <a:ext cx="6460560" cy="571320"/>
          </a:xfrm>
          <a:prstGeom prst="rect">
            <a:avLst/>
          </a:prstGeom>
          <a:noFill/>
          <a:ln>
            <a:noFill/>
          </a:ln>
        </p:spPr>
        <p:txBody>
          <a:bodyPr anchor="ctr"/>
          <a:lstStyle/>
          <a:p>
            <a:pPr algn="r">
              <a:lnSpc>
                <a:spcPct val="100000"/>
              </a:lnSpc>
            </a:pPr>
            <a:r>
              <a:rPr lang="fr-FR" sz="1600" b="1" strike="noStrike">
                <a:solidFill>
                  <a:srgbClr val="4F4D50"/>
                </a:solidFill>
                <a:latin typeface="Arial"/>
              </a:rPr>
              <a:t>Étude de l'existant</a:t>
            </a:r>
            <a:endParaRPr/>
          </a:p>
        </p:txBody>
      </p:sp>
      <p:pic>
        <p:nvPicPr>
          <p:cNvPr id="106" name="Image 105"/>
          <p:cNvPicPr/>
          <p:nvPr/>
        </p:nvPicPr>
        <p:blipFill>
          <a:blip r:embed="rId3"/>
          <a:stretch/>
        </p:blipFill>
        <p:spPr>
          <a:xfrm>
            <a:off x="1850400" y="1000440"/>
            <a:ext cx="5524560" cy="48844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Cahier des charges</a:t>
            </a:r>
            <a:endParaRPr lang="fr-FR" dirty="0"/>
          </a:p>
        </p:txBody>
      </p:sp>
      <p:sp>
        <p:nvSpPr>
          <p:cNvPr id="3" name="Content Placeholder 2"/>
          <p:cNvSpPr>
            <a:spLocks noGrp="1"/>
          </p:cNvSpPr>
          <p:nvPr>
            <p:ph idx="1"/>
          </p:nvPr>
        </p:nvSpPr>
        <p:spPr/>
        <p:txBody>
          <a:bodyPr/>
          <a:lstStyle/>
          <a:p>
            <a:r>
              <a:rPr lang="en-US" dirty="0" err="1" smtClean="0"/>
              <a:t>Objectifs</a:t>
            </a:r>
            <a:r>
              <a:rPr lang="fr-FR" dirty="0" smtClean="0"/>
              <a:t>:</a:t>
            </a:r>
          </a:p>
          <a:p>
            <a:endParaRPr lang="en-US" dirty="0" smtClean="0"/>
          </a:p>
          <a:p>
            <a:pPr marL="342900" indent="-342900">
              <a:buFont typeface="Arial" panose="020B0604020202020204" pitchFamily="34" charset="0"/>
              <a:buChar char="•"/>
            </a:pPr>
            <a:r>
              <a:rPr lang="en-US" dirty="0" smtClean="0"/>
              <a:t>Aider à </a:t>
            </a:r>
            <a:r>
              <a:rPr lang="en-US" dirty="0" err="1" smtClean="0"/>
              <a:t>l’analyse</a:t>
            </a:r>
            <a:r>
              <a:rPr lang="en-US" dirty="0" smtClean="0"/>
              <a:t> des </a:t>
            </a:r>
            <a:r>
              <a:rPr lang="en-US" dirty="0" err="1" smtClean="0"/>
              <a:t>ADTrees</a:t>
            </a:r>
            <a:endParaRPr lang="en-US"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 destination des experts en </a:t>
            </a:r>
            <a:r>
              <a:rPr lang="en-US" dirty="0" err="1" smtClean="0"/>
              <a:t>sécurité</a:t>
            </a:r>
            <a:endParaRPr lang="en-US" dirty="0" smtClean="0"/>
          </a:p>
          <a:p>
            <a:endParaRPr lang="en-US" dirty="0"/>
          </a:p>
          <a:p>
            <a:endParaRPr lang="en-US" dirty="0" smtClean="0"/>
          </a:p>
          <a:p>
            <a:endParaRPr lang="en-US" dirty="0" smtClean="0"/>
          </a:p>
        </p:txBody>
      </p:sp>
      <p:sp>
        <p:nvSpPr>
          <p:cNvPr id="5" name="Text Placeholder 4"/>
          <p:cNvSpPr>
            <a:spLocks noGrp="1"/>
          </p:cNvSpPr>
          <p:nvPr>
            <p:ph type="body" sz="quarter" idx="10"/>
          </p:nvPr>
        </p:nvSpPr>
        <p:spPr/>
        <p:txBody>
          <a:bodyPr>
            <a:normAutofit fontScale="92500" lnSpcReduction="20000"/>
          </a:bodyPr>
          <a:lstStyle/>
          <a:p>
            <a:endParaRPr lang="fr-FR"/>
          </a:p>
        </p:txBody>
      </p:sp>
    </p:spTree>
    <p:extLst>
      <p:ext uri="{BB962C8B-B14F-4D97-AF65-F5344CB8AC3E}">
        <p14:creationId xmlns:p14="http://schemas.microsoft.com/office/powerpoint/2010/main" val="35293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Interface</a:t>
            </a:r>
            <a:endParaRPr lang="fr-FR" dirty="0"/>
          </a:p>
        </p:txBody>
      </p:sp>
      <p:sp>
        <p:nvSpPr>
          <p:cNvPr id="3" name="Content Placeholder 2"/>
          <p:cNvSpPr>
            <a:spLocks noGrp="1"/>
          </p:cNvSpPr>
          <p:nvPr>
            <p:ph idx="1"/>
          </p:nvPr>
        </p:nvSpPr>
        <p:spPr/>
        <p:txBody>
          <a:bodyPr/>
          <a:lstStyle/>
          <a:p>
            <a:endParaRPr lang="fr-FR" dirty="0"/>
          </a:p>
        </p:txBody>
      </p:sp>
      <p:sp>
        <p:nvSpPr>
          <p:cNvPr id="4" name="Text Placeholder 3"/>
          <p:cNvSpPr>
            <a:spLocks noGrp="1"/>
          </p:cNvSpPr>
          <p:nvPr>
            <p:ph type="body" sz="quarter" idx="10"/>
          </p:nvPr>
        </p:nvSpPr>
        <p:spPr/>
        <p:txBody>
          <a:bodyPr>
            <a:normAutofit fontScale="92500" lnSpcReduction="20000"/>
          </a:bodyPr>
          <a:lstStyle/>
          <a:p>
            <a:r>
              <a:rPr lang="en-US" dirty="0" smtClean="0"/>
              <a:t>Interface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26" y="1980137"/>
            <a:ext cx="8208912" cy="4617513"/>
          </a:xfrm>
          <a:prstGeom prst="rect">
            <a:avLst/>
          </a:prstGeom>
        </p:spPr>
      </p:pic>
    </p:spTree>
    <p:extLst>
      <p:ext uri="{BB962C8B-B14F-4D97-AF65-F5344CB8AC3E}">
        <p14:creationId xmlns:p14="http://schemas.microsoft.com/office/powerpoint/2010/main" val="219932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Paramètre de synthèse</a:t>
            </a:r>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Spécifications fonctionnelles.</a:t>
            </a:r>
          </a:p>
        </p:txBody>
      </p:sp>
      <p:pic>
        <p:nvPicPr>
          <p:cNvPr id="3" name="Espace réservé du contenu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10298" y="1545198"/>
            <a:ext cx="4504637" cy="2638110"/>
          </a:xfrm>
        </p:spPr>
      </p:pic>
      <p:pic>
        <p:nvPicPr>
          <p:cNvPr id="5" name="Image 4"/>
          <p:cNvPicPr>
            <a:picLocks noChangeAspect="1"/>
          </p:cNvPicPr>
          <p:nvPr/>
        </p:nvPicPr>
        <p:blipFill rotWithShape="1">
          <a:blip r:embed="rId3" cstate="print">
            <a:extLst>
              <a:ext uri="{28A0092B-C50C-407E-A947-70E740481C1C}">
                <a14:useLocalDpi xmlns:a14="http://schemas.microsoft.com/office/drawing/2010/main" val="0"/>
              </a:ext>
            </a:extLst>
          </a:blip>
          <a:srcRect r="5380"/>
          <a:stretch/>
        </p:blipFill>
        <p:spPr>
          <a:xfrm>
            <a:off x="1" y="1616219"/>
            <a:ext cx="4572000" cy="2676877"/>
          </a:xfrm>
          <a:prstGeom prst="rect">
            <a:avLst/>
          </a:prstGeom>
        </p:spPr>
      </p:pic>
      <p:sp>
        <p:nvSpPr>
          <p:cNvPr id="7" name="ZoneTexte 6"/>
          <p:cNvSpPr txBox="1"/>
          <p:nvPr/>
        </p:nvSpPr>
        <p:spPr>
          <a:xfrm>
            <a:off x="395536" y="4509120"/>
            <a:ext cx="3816424" cy="646331"/>
          </a:xfrm>
          <a:prstGeom prst="rect">
            <a:avLst/>
          </a:prstGeom>
          <a:noFill/>
        </p:spPr>
        <p:txBody>
          <a:bodyPr wrap="square" rtlCol="0">
            <a:spAutoFit/>
          </a:bodyPr>
          <a:lstStyle/>
          <a:p>
            <a:pPr algn="ctr"/>
            <a:r>
              <a:rPr lang="fr-FR" dirty="0" smtClean="0"/>
              <a:t>Arbre </a:t>
            </a:r>
            <a:r>
              <a:rPr lang="fr-FR" dirty="0" err="1" smtClean="0"/>
              <a:t>valué</a:t>
            </a:r>
            <a:r>
              <a:rPr lang="fr-FR" dirty="0" smtClean="0"/>
              <a:t> selon le </a:t>
            </a:r>
            <a:r>
              <a:rPr lang="fr-FR" dirty="0" smtClean="0"/>
              <a:t>coût </a:t>
            </a:r>
            <a:r>
              <a:rPr lang="fr-FR" dirty="0" smtClean="0"/>
              <a:t>minimum pour l’attaquant</a:t>
            </a:r>
            <a:endParaRPr lang="fr-FR" dirty="0"/>
          </a:p>
        </p:txBody>
      </p:sp>
      <p:sp>
        <p:nvSpPr>
          <p:cNvPr id="8" name="ZoneTexte 7"/>
          <p:cNvSpPr txBox="1"/>
          <p:nvPr/>
        </p:nvSpPr>
        <p:spPr>
          <a:xfrm>
            <a:off x="4716016" y="4509119"/>
            <a:ext cx="3954812" cy="646331"/>
          </a:xfrm>
          <a:prstGeom prst="rect">
            <a:avLst/>
          </a:prstGeom>
          <a:noFill/>
        </p:spPr>
        <p:txBody>
          <a:bodyPr wrap="square" rtlCol="0">
            <a:spAutoFit/>
          </a:bodyPr>
          <a:lstStyle/>
          <a:p>
            <a:pPr algn="ctr"/>
            <a:r>
              <a:rPr lang="fr-FR" dirty="0" smtClean="0"/>
              <a:t>Arbre </a:t>
            </a:r>
            <a:r>
              <a:rPr lang="fr-FR" dirty="0" err="1" smtClean="0"/>
              <a:t>valué</a:t>
            </a:r>
            <a:r>
              <a:rPr lang="fr-FR" dirty="0" smtClean="0"/>
              <a:t> selon le temps minimum pour l’attaquant</a:t>
            </a:r>
            <a:endParaRPr lang="fr-FR" dirty="0"/>
          </a:p>
        </p:txBody>
      </p:sp>
    </p:spTree>
    <p:extLst>
      <p:ext uri="{BB962C8B-B14F-4D97-AF65-F5344CB8AC3E}">
        <p14:creationId xmlns:p14="http://schemas.microsoft.com/office/powerpoint/2010/main" val="3670560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Paramètre de synthèse</a:t>
            </a:r>
            <a:endParaRPr lang="fr-FR" dirty="0"/>
          </a:p>
        </p:txBody>
      </p:sp>
      <p:sp>
        <p:nvSpPr>
          <p:cNvPr id="3" name="Espace réservé du contenu 2"/>
          <p:cNvSpPr>
            <a:spLocks noGrp="1"/>
          </p:cNvSpPr>
          <p:nvPr>
            <p:ph idx="1"/>
          </p:nvPr>
        </p:nvSpPr>
        <p:spPr/>
        <p:txBody>
          <a:bodyPr/>
          <a:lstStyle/>
          <a:p>
            <a:r>
              <a:rPr lang="fr-FR" dirty="0" smtClean="0"/>
              <a:t>Définition d’un paramètre de synthèse.</a:t>
            </a:r>
          </a:p>
          <a:p>
            <a:endParaRPr lang="fr-FR" dirty="0"/>
          </a:p>
          <a:p>
            <a:endParaRPr lang="fr-FR" dirty="0" smtClean="0"/>
          </a:p>
          <a:p>
            <a:endParaRPr lang="fr-FR" dirty="0" smtClean="0"/>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Spécifications fonctionnelles.</a:t>
            </a:r>
          </a:p>
        </p:txBody>
      </p:sp>
      <mc:AlternateContent xmlns:mc="http://schemas.openxmlformats.org/markup-compatibility/2006" xmlns:a14="http://schemas.microsoft.com/office/drawing/2010/main">
        <mc:Choice Requires="a14">
          <p:sp>
            <p:nvSpPr>
              <p:cNvPr id="5" name="ZoneTexte 4"/>
              <p:cNvSpPr txBox="1"/>
              <p:nvPr/>
            </p:nvSpPr>
            <p:spPr>
              <a:xfrm>
                <a:off x="1979712" y="1572366"/>
                <a:ext cx="475252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𝑟𝑒𝑠𝑢𝑙𝑡</m:t>
                      </m:r>
                      <m:r>
                        <a:rPr lang="fr-FR" sz="3600" b="0" i="1" smtClean="0">
                          <a:latin typeface="Cambria Math" panose="02040503050406030204" pitchFamily="18" charset="0"/>
                        </a:rPr>
                        <m:t>=</m:t>
                      </m:r>
                      <m:r>
                        <a:rPr lang="fr-FR" sz="3600" b="0" i="1" smtClean="0">
                          <a:latin typeface="Cambria Math" panose="02040503050406030204" pitchFamily="18" charset="0"/>
                        </a:rPr>
                        <m:t>𝑐𝑜𝑠𝑡</m:t>
                      </m:r>
                      <m:r>
                        <a:rPr lang="fr-FR" sz="3600" b="0" i="1" smtClean="0">
                          <a:latin typeface="Cambria Math" panose="02040503050406030204" pitchFamily="18" charset="0"/>
                        </a:rPr>
                        <m:t> ∗</m:t>
                      </m:r>
                      <m:r>
                        <a:rPr lang="fr-FR" sz="3600" b="0" i="1" smtClean="0">
                          <a:latin typeface="Cambria Math" panose="02040503050406030204" pitchFamily="18" charset="0"/>
                        </a:rPr>
                        <m:t>𝑡𝑖𝑚𝑒</m:t>
                      </m:r>
                    </m:oMath>
                  </m:oMathPara>
                </a14:m>
                <a:endParaRPr lang="fr-FR" sz="3600" dirty="0"/>
              </a:p>
            </p:txBody>
          </p:sp>
        </mc:Choice>
        <mc:Fallback xmlns="">
          <p:sp>
            <p:nvSpPr>
              <p:cNvPr id="5" name="ZoneTexte 4"/>
              <p:cNvSpPr txBox="1">
                <a:spLocks noRot="1" noChangeAspect="1" noMove="1" noResize="1" noEditPoints="1" noAdjustHandles="1" noChangeArrowheads="1" noChangeShapeType="1" noTextEdit="1"/>
              </p:cNvSpPr>
              <p:nvPr/>
            </p:nvSpPr>
            <p:spPr>
              <a:xfrm>
                <a:off x="1979712" y="1572366"/>
                <a:ext cx="4752528" cy="553998"/>
              </a:xfrm>
              <a:prstGeom prst="rect">
                <a:avLst/>
              </a:prstGeom>
              <a:blipFill rotWithShape="0">
                <a:blip r:embed="rId2"/>
                <a:stretch>
                  <a:fillRect/>
                </a:stretch>
              </a:blipFill>
            </p:spPr>
            <p:txBody>
              <a:bodyPr/>
              <a:lstStyle/>
              <a:p>
                <a:r>
                  <a:rPr lang="fr-FR">
                    <a:noFill/>
                  </a:rPr>
                  <a:t> </a:t>
                </a:r>
              </a:p>
            </p:txBody>
          </p:sp>
        </mc:Fallback>
      </mc:AlternateContent>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8936" y="2567359"/>
            <a:ext cx="5886127" cy="3444982"/>
          </a:xfrm>
          <a:prstGeom prst="rect">
            <a:avLst/>
          </a:prstGeom>
        </p:spPr>
      </p:pic>
    </p:spTree>
    <p:extLst>
      <p:ext uri="{BB962C8B-B14F-4D97-AF65-F5344CB8AC3E}">
        <p14:creationId xmlns:p14="http://schemas.microsoft.com/office/powerpoint/2010/main" val="272842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Filtre</a:t>
            </a:r>
            <a:endParaRPr lang="fr-FR"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268760"/>
            <a:ext cx="8849415" cy="4373388"/>
          </a:xfrm>
        </p:spPr>
      </p:pic>
      <p:sp>
        <p:nvSpPr>
          <p:cNvPr id="4" name="Espace réservé du texte 3"/>
          <p:cNvSpPr>
            <a:spLocks noGrp="1"/>
          </p:cNvSpPr>
          <p:nvPr>
            <p:ph type="body" sz="quarter" idx="10"/>
          </p:nvPr>
        </p:nvSpPr>
        <p:spPr/>
        <p:txBody>
          <a:bodyPr>
            <a:normAutofit fontScale="92500" lnSpcReduction="20000"/>
          </a:bodyPr>
          <a:lstStyle/>
          <a:p>
            <a:endParaRPr lang="fr-FR"/>
          </a:p>
        </p:txBody>
      </p:sp>
    </p:spTree>
    <p:extLst>
      <p:ext uri="{BB962C8B-B14F-4D97-AF65-F5344CB8AC3E}">
        <p14:creationId xmlns:p14="http://schemas.microsoft.com/office/powerpoint/2010/main" val="224227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Filtre</a:t>
            </a:r>
            <a:endParaRPr lang="fr-FR" dirty="0"/>
          </a:p>
        </p:txBody>
      </p:sp>
      <p:pic>
        <p:nvPicPr>
          <p:cNvPr id="5" name="Espace réservé du contenu 4"/>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 r="8052"/>
          <a:stretch/>
        </p:blipFill>
        <p:spPr>
          <a:xfrm>
            <a:off x="179513" y="1268760"/>
            <a:ext cx="8136903" cy="4373388"/>
          </a:xfrm>
        </p:spPr>
      </p:pic>
      <p:sp>
        <p:nvSpPr>
          <p:cNvPr id="4" name="Espace réservé du texte 3"/>
          <p:cNvSpPr>
            <a:spLocks noGrp="1"/>
          </p:cNvSpPr>
          <p:nvPr>
            <p:ph type="body" sz="quarter" idx="10"/>
          </p:nvPr>
        </p:nvSpPr>
        <p:spPr/>
        <p:txBody>
          <a:bodyPr>
            <a:normAutofit fontScale="92500" lnSpcReduction="20000"/>
          </a:bodyPr>
          <a:lstStyle/>
          <a:p>
            <a:endParaRPr lang="fr-FR" dirty="0"/>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57638"/>
            <a:ext cx="5954223" cy="6621322"/>
          </a:xfrm>
          <a:prstGeom prst="snip1Rect">
            <a:avLst>
              <a:gd name="adj" fmla="val 47595"/>
            </a:avLst>
          </a:prstGeom>
        </p:spPr>
      </p:pic>
      <p:sp>
        <p:nvSpPr>
          <p:cNvPr id="6" name="ZoneTexte 5"/>
          <p:cNvSpPr txBox="1"/>
          <p:nvPr/>
        </p:nvSpPr>
        <p:spPr>
          <a:xfrm>
            <a:off x="1008150" y="1201404"/>
            <a:ext cx="3384376" cy="923330"/>
          </a:xfrm>
          <a:prstGeom prst="rect">
            <a:avLst/>
          </a:prstGeom>
          <a:noFill/>
        </p:spPr>
        <p:txBody>
          <a:bodyPr wrap="square" rtlCol="0">
            <a:spAutoFit/>
          </a:bodyPr>
          <a:lstStyle/>
          <a:p>
            <a:r>
              <a:rPr lang="fr-FR" dirty="0" smtClean="0"/>
              <a:t>Arbre filtré pour un </a:t>
            </a:r>
            <a:r>
              <a:rPr lang="fr-FR" dirty="0" smtClean="0"/>
              <a:t>coût </a:t>
            </a:r>
            <a:r>
              <a:rPr lang="fr-FR" dirty="0" smtClean="0"/>
              <a:t>compris  dans l’intervalle [0,500]</a:t>
            </a:r>
            <a:endParaRPr lang="fr-FR" dirty="0"/>
          </a:p>
        </p:txBody>
      </p:sp>
    </p:spTree>
    <p:extLst>
      <p:ext uri="{BB962C8B-B14F-4D97-AF65-F5344CB8AC3E}">
        <p14:creationId xmlns:p14="http://schemas.microsoft.com/office/powerpoint/2010/main" val="167253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957" y="1234252"/>
            <a:ext cx="8723124" cy="4311342"/>
          </a:xfrm>
        </p:spPr>
      </p:pic>
      <p:sp>
        <p:nvSpPr>
          <p:cNvPr id="2" name="Titre 1"/>
          <p:cNvSpPr>
            <a:spLocks noGrp="1"/>
          </p:cNvSpPr>
          <p:nvPr>
            <p:ph type="title"/>
          </p:nvPr>
        </p:nvSpPr>
        <p:spPr/>
        <p:txBody>
          <a:bodyPr/>
          <a:lstStyle/>
          <a:p>
            <a:r>
              <a:rPr lang="fr-FR" dirty="0" smtClean="0"/>
              <a:t>Optimiseur</a:t>
            </a:r>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Spécifications </a:t>
            </a:r>
            <a:r>
              <a:rPr lang="fr-FR" dirty="0" smtClean="0"/>
              <a:t>fonctionnelles.</a:t>
            </a:r>
            <a:endParaRPr lang="fr-FR" dirty="0"/>
          </a:p>
        </p:txBody>
      </p:sp>
      <p:sp>
        <p:nvSpPr>
          <p:cNvPr id="3" name="ZoneTexte 2"/>
          <p:cNvSpPr txBox="1"/>
          <p:nvPr/>
        </p:nvSpPr>
        <p:spPr>
          <a:xfrm>
            <a:off x="354237" y="928074"/>
            <a:ext cx="3531963" cy="523220"/>
          </a:xfrm>
          <a:prstGeom prst="rect">
            <a:avLst/>
          </a:prstGeom>
          <a:noFill/>
        </p:spPr>
        <p:txBody>
          <a:bodyPr wrap="square" rtlCol="0">
            <a:spAutoFit/>
          </a:bodyPr>
          <a:lstStyle/>
          <a:p>
            <a:r>
              <a:rPr lang="fr-FR" sz="2800" dirty="0" smtClean="0"/>
              <a:t>L’optimiseur</a:t>
            </a:r>
            <a:endParaRPr lang="fr-FR" sz="2800" dirty="0"/>
          </a:p>
        </p:txBody>
      </p:sp>
    </p:spTree>
    <p:extLst>
      <p:ext uri="{BB962C8B-B14F-4D97-AF65-F5344CB8AC3E}">
        <p14:creationId xmlns:p14="http://schemas.microsoft.com/office/powerpoint/2010/main" val="1433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958" y="1234252"/>
            <a:ext cx="8723122" cy="4311342"/>
          </a:xfrm>
        </p:spPr>
      </p:pic>
      <p:sp>
        <p:nvSpPr>
          <p:cNvPr id="2" name="Titre 1"/>
          <p:cNvSpPr>
            <a:spLocks noGrp="1"/>
          </p:cNvSpPr>
          <p:nvPr>
            <p:ph type="title"/>
          </p:nvPr>
        </p:nvSpPr>
        <p:spPr/>
        <p:txBody>
          <a:bodyPr/>
          <a:lstStyle/>
          <a:p>
            <a:r>
              <a:rPr lang="fr-FR" dirty="0" smtClean="0"/>
              <a:t>Optimiseur</a:t>
            </a:r>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Spécifications </a:t>
            </a:r>
            <a:r>
              <a:rPr lang="fr-FR" dirty="0" smtClean="0"/>
              <a:t>fonctionnelles.</a:t>
            </a:r>
            <a:endParaRPr lang="fr-FR" dirty="0"/>
          </a:p>
        </p:txBody>
      </p:sp>
      <p:sp>
        <p:nvSpPr>
          <p:cNvPr id="3" name="ZoneTexte 2"/>
          <p:cNvSpPr txBox="1"/>
          <p:nvPr/>
        </p:nvSpPr>
        <p:spPr>
          <a:xfrm>
            <a:off x="592970" y="2204864"/>
            <a:ext cx="3114934" cy="830997"/>
          </a:xfrm>
          <a:prstGeom prst="rect">
            <a:avLst/>
          </a:prstGeom>
          <a:noFill/>
        </p:spPr>
        <p:txBody>
          <a:bodyPr wrap="square" rtlCol="0">
            <a:spAutoFit/>
          </a:bodyPr>
          <a:lstStyle/>
          <a:p>
            <a:pPr algn="just"/>
            <a:r>
              <a:rPr lang="fr-FR" sz="2400" dirty="0" smtClean="0"/>
              <a:t>Arbre optimisé pour un </a:t>
            </a:r>
            <a:r>
              <a:rPr lang="fr-FR" sz="2400" dirty="0" smtClean="0"/>
              <a:t>coût </a:t>
            </a:r>
            <a:r>
              <a:rPr lang="fr-FR" sz="2400" dirty="0" smtClean="0"/>
              <a:t>minimal</a:t>
            </a:r>
            <a:endParaRPr lang="fr-FR" sz="2400" dirty="0"/>
          </a:p>
        </p:txBody>
      </p:sp>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7944" y="450284"/>
            <a:ext cx="2406653" cy="6221036"/>
          </a:xfrm>
          <a:prstGeom prst="rect">
            <a:avLst/>
          </a:prstGeom>
        </p:spPr>
      </p:pic>
      <p:sp>
        <p:nvSpPr>
          <p:cNvPr id="8" name="ZoneTexte 7"/>
          <p:cNvSpPr txBox="1"/>
          <p:nvPr/>
        </p:nvSpPr>
        <p:spPr>
          <a:xfrm>
            <a:off x="354237" y="928074"/>
            <a:ext cx="3531963" cy="523220"/>
          </a:xfrm>
          <a:prstGeom prst="rect">
            <a:avLst/>
          </a:prstGeom>
          <a:noFill/>
        </p:spPr>
        <p:txBody>
          <a:bodyPr wrap="square" rtlCol="0">
            <a:spAutoFit/>
          </a:bodyPr>
          <a:lstStyle/>
          <a:p>
            <a:r>
              <a:rPr lang="fr-FR" sz="2800" dirty="0" smtClean="0"/>
              <a:t>L’optimiseur</a:t>
            </a:r>
            <a:endParaRPr lang="fr-FR" sz="2800" dirty="0"/>
          </a:p>
        </p:txBody>
      </p:sp>
    </p:spTree>
    <p:extLst>
      <p:ext uri="{BB962C8B-B14F-4D97-AF65-F5344CB8AC3E}">
        <p14:creationId xmlns:p14="http://schemas.microsoft.com/office/powerpoint/2010/main" val="20533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Ergonomie logicielle</a:t>
            </a:r>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 fonctionnelles</a:t>
            </a:r>
          </a:p>
        </p:txBody>
      </p:sp>
      <p:sp>
        <p:nvSpPr>
          <p:cNvPr id="6" name="Espace réservé du contenu 2"/>
          <p:cNvSpPr txBox="1">
            <a:spLocks/>
          </p:cNvSpPr>
          <p:nvPr/>
        </p:nvSpPr>
        <p:spPr>
          <a:xfrm>
            <a:off x="539552" y="1124745"/>
            <a:ext cx="7684946" cy="576064"/>
          </a:xfrm>
          <a:prstGeom prst="rect">
            <a:avLst/>
          </a:prstGeom>
        </p:spPr>
        <p:txBody>
          <a:bodyPr vert="horz" lIns="91440" tIns="45720" rIns="91440" bIns="45720" rtlCol="0">
            <a:noAutofit/>
          </a:bodyPr>
          <a:lstStyle>
            <a:lvl1pPr marL="0" indent="0" algn="l" defTabSz="914400" rtl="0" eaLnBrk="1" latinLnBrk="0" hangingPunct="1">
              <a:spcBef>
                <a:spcPct val="20000"/>
              </a:spcBef>
              <a:buFontTx/>
              <a:buNone/>
              <a:defRPr lang="fr-FR" sz="2000" b="1" kern="1200">
                <a:solidFill>
                  <a:srgbClr val="004D6F"/>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anose="020B0604020202020204" pitchFamily="34" charset="0"/>
              <a:buChar char="•"/>
              <a:defRPr lang="fr-FR" sz="1500" b="1" kern="1200" baseline="0">
                <a:solidFill>
                  <a:srgbClr val="4F4D50"/>
                </a:solidFill>
                <a:latin typeface="Arial" pitchFamily="34" charset="0"/>
                <a:ea typeface="+mn-ea"/>
                <a:cs typeface="Arial" pitchFamily="34" charset="0"/>
              </a:defRPr>
            </a:lvl2pPr>
            <a:lvl3pPr marL="1143000" indent="-228600" algn="l" defTabSz="914400" rtl="0" eaLnBrk="1" latinLnBrk="0" hangingPunct="1">
              <a:lnSpc>
                <a:spcPct val="100000"/>
              </a:lnSpc>
              <a:spcBef>
                <a:spcPts val="600"/>
              </a:spcBef>
              <a:buFont typeface="Arial" panose="020B0604020202020204" pitchFamily="34" charset="0"/>
              <a:buChar char="•"/>
              <a:defRPr lang="fr-FR" sz="1200" kern="1200" baseline="0" dirty="0" smtClean="0">
                <a:solidFill>
                  <a:srgbClr val="4F4D5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sz="2400" dirty="0" smtClean="0"/>
              <a:t>Des outils pour gérer son projet de modélisation dans </a:t>
            </a:r>
            <a:r>
              <a:rPr lang="fr-FR" sz="2400" dirty="0" err="1" smtClean="0"/>
              <a:t>Glasir</a:t>
            </a:r>
            <a:r>
              <a:rPr lang="fr-FR" sz="2400" dirty="0" smtClean="0"/>
              <a:t>.</a:t>
            </a:r>
          </a:p>
        </p:txBody>
      </p:sp>
      <p:sp>
        <p:nvSpPr>
          <p:cNvPr id="3" name="ZoneTexte 2"/>
          <p:cNvSpPr txBox="1"/>
          <p:nvPr/>
        </p:nvSpPr>
        <p:spPr>
          <a:xfrm>
            <a:off x="481552" y="4843056"/>
            <a:ext cx="3960440" cy="1107996"/>
          </a:xfrm>
          <a:prstGeom prst="rect">
            <a:avLst/>
          </a:prstGeom>
          <a:noFill/>
        </p:spPr>
        <p:txBody>
          <a:bodyPr wrap="square" rtlCol="0">
            <a:spAutoFit/>
          </a:bodyPr>
          <a:lstStyle/>
          <a:p>
            <a:r>
              <a:rPr lang="fr-FR" sz="2400" dirty="0"/>
              <a:t>Un affichage des arbres du projet en arborescence</a:t>
            </a:r>
          </a:p>
          <a:p>
            <a:endParaRPr lang="fr-FR" dirty="0"/>
          </a:p>
        </p:txBody>
      </p:sp>
      <p:sp>
        <p:nvSpPr>
          <p:cNvPr id="7" name="ZoneTexte 6"/>
          <p:cNvSpPr txBox="1"/>
          <p:nvPr/>
        </p:nvSpPr>
        <p:spPr>
          <a:xfrm>
            <a:off x="4716016" y="4815140"/>
            <a:ext cx="4752528" cy="738664"/>
          </a:xfrm>
          <a:prstGeom prst="rect">
            <a:avLst/>
          </a:prstGeom>
          <a:noFill/>
        </p:spPr>
        <p:txBody>
          <a:bodyPr wrap="square" rtlCol="0">
            <a:spAutoFit/>
          </a:bodyPr>
          <a:lstStyle/>
          <a:p>
            <a:r>
              <a:rPr lang="fr-FR" sz="2400" dirty="0"/>
              <a:t>Une bibliothèque de </a:t>
            </a:r>
            <a:r>
              <a:rPr lang="fr-FR" sz="2400" dirty="0" smtClean="0"/>
              <a:t>modèles</a:t>
            </a:r>
            <a:endParaRPr lang="fr-FR" sz="2400" dirty="0"/>
          </a:p>
          <a:p>
            <a:endParaRPr lang="fr-FR" dirty="0"/>
          </a:p>
        </p:txBody>
      </p:sp>
      <p:pic>
        <p:nvPicPr>
          <p:cNvPr id="8" name="Imag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5625" y="2168367"/>
            <a:ext cx="4958468" cy="2360295"/>
          </a:xfrm>
          <a:prstGeom prst="rect">
            <a:avLst/>
          </a:prstGeom>
        </p:spPr>
      </p:pic>
      <p:sp>
        <p:nvSpPr>
          <p:cNvPr id="9" name="ZoneTexte 8"/>
          <p:cNvSpPr txBox="1"/>
          <p:nvPr/>
        </p:nvSpPr>
        <p:spPr>
          <a:xfrm>
            <a:off x="5220072" y="2934809"/>
            <a:ext cx="3466339" cy="646331"/>
          </a:xfrm>
          <a:prstGeom prst="rect">
            <a:avLst/>
          </a:prstGeom>
          <a:noFill/>
        </p:spPr>
        <p:txBody>
          <a:bodyPr wrap="square" rtlCol="0">
            <a:spAutoFit/>
          </a:bodyPr>
          <a:lstStyle/>
          <a:p>
            <a:r>
              <a:rPr lang="fr-FR" dirty="0" smtClean="0"/>
              <a:t>Mettre ici arbre typique</a:t>
            </a:r>
          </a:p>
          <a:p>
            <a:endParaRPr lang="fr-FR" dirty="0"/>
          </a:p>
        </p:txBody>
      </p:sp>
      <p:pic>
        <p:nvPicPr>
          <p:cNvPr id="1026" name="Picture 2" descr="F:\Documents\Cours\4AN\Projet Korrigo\korrigolo\soutenances\projet_decembre\Images\ex_mode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9857" y="1799569"/>
            <a:ext cx="4156554" cy="291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677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p:cNvSpPr>
            <a:spLocks noGrp="1"/>
          </p:cNvSpPr>
          <p:nvPr>
            <p:ph type="body" sz="quarter" idx="10"/>
          </p:nvPr>
        </p:nvSpPr>
        <p:spPr/>
        <p:txBody>
          <a:bodyPr>
            <a:normAutofit fontScale="92500" lnSpcReduction="20000"/>
          </a:bodyPr>
          <a:lstStyle/>
          <a:p>
            <a:endParaRPr lang="fr-FR"/>
          </a:p>
        </p:txBody>
      </p:sp>
      <p:pic>
        <p:nvPicPr>
          <p:cNvPr id="6" name="Image 5" descr="glasir.png"/>
          <p:cNvPicPr>
            <a:picLocks noChangeAspect="1"/>
          </p:cNvPicPr>
          <p:nvPr/>
        </p:nvPicPr>
        <p:blipFill>
          <a:blip r:embed="rId2" cstate="print"/>
          <a:stretch>
            <a:fillRect/>
          </a:stretch>
        </p:blipFill>
        <p:spPr>
          <a:xfrm>
            <a:off x="1475656" y="692696"/>
            <a:ext cx="5870217" cy="551819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sp>
        <p:nvSpPr>
          <p:cNvPr id="3" name="Content Placeholder 2"/>
          <p:cNvSpPr>
            <a:spLocks noGrp="1"/>
          </p:cNvSpPr>
          <p:nvPr>
            <p:ph idx="1"/>
          </p:nvPr>
        </p:nvSpPr>
        <p:spPr>
          <a:xfrm>
            <a:off x="467544" y="752049"/>
            <a:ext cx="8229600" cy="5544616"/>
          </a:xfrm>
        </p:spPr>
        <p:txBody>
          <a:bodyPr/>
          <a:lstStyle/>
          <a:p>
            <a:r>
              <a:rPr lang="fr-FR" dirty="0" smtClean="0"/>
              <a:t>L’architecture du logiciel</a:t>
            </a:r>
            <a:endParaRPr lang="fr-FR" dirty="0"/>
          </a:p>
        </p:txBody>
      </p:sp>
      <p:sp>
        <p:nvSpPr>
          <p:cNvPr id="4" name="Text Placeholder 3"/>
          <p:cNvSpPr>
            <a:spLocks noGrp="1"/>
          </p:cNvSpPr>
          <p:nvPr>
            <p:ph type="body" sz="quarter" idx="10"/>
          </p:nvPr>
        </p:nvSpPr>
        <p:spPr/>
        <p:txBody>
          <a:bodyPr>
            <a:normAutofit fontScale="92500" lnSpcReduction="20000"/>
          </a:bodyPr>
          <a:lstStyle/>
          <a:p>
            <a:r>
              <a:rPr lang="fr-FR" dirty="0" smtClean="0"/>
              <a:t>Architecture</a:t>
            </a:r>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972" y="1088740"/>
            <a:ext cx="6912768" cy="5184576"/>
          </a:xfrm>
          <a:prstGeom prst="rect">
            <a:avLst/>
          </a:prstGeom>
        </p:spPr>
      </p:pic>
    </p:spTree>
    <p:extLst>
      <p:ext uri="{BB962C8B-B14F-4D97-AF65-F5344CB8AC3E}">
        <p14:creationId xmlns:p14="http://schemas.microsoft.com/office/powerpoint/2010/main" val="3871753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Amélioration d’</a:t>
            </a:r>
            <a:r>
              <a:rPr lang="fr-FR" dirty="0" err="1" smtClean="0"/>
              <a:t>ADTool</a:t>
            </a:r>
            <a:endParaRPr lang="fr-FR"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6" y="1618335"/>
            <a:ext cx="2500550" cy="2861206"/>
          </a:xfrm>
        </p:spPr>
      </p:pic>
      <p:sp>
        <p:nvSpPr>
          <p:cNvPr id="4" name="Espace réservé du texte 3"/>
          <p:cNvSpPr>
            <a:spLocks noGrp="1"/>
          </p:cNvSpPr>
          <p:nvPr>
            <p:ph type="body" sz="quarter" idx="10"/>
          </p:nvPr>
        </p:nvSpPr>
        <p:spPr/>
        <p:txBody>
          <a:bodyPr>
            <a:normAutofit fontScale="92500" lnSpcReduction="20000"/>
          </a:bodyPr>
          <a:lstStyle/>
          <a:p>
            <a:r>
              <a:rPr lang="fr-FR" dirty="0" smtClean="0"/>
              <a:t>Spécification fonctionnelles</a:t>
            </a:r>
            <a:endParaRPr lang="fr-FR" dirty="0"/>
          </a:p>
        </p:txBody>
      </p:sp>
      <p:sp>
        <p:nvSpPr>
          <p:cNvPr id="6" name="ZoneTexte 5"/>
          <p:cNvSpPr txBox="1"/>
          <p:nvPr/>
        </p:nvSpPr>
        <p:spPr>
          <a:xfrm>
            <a:off x="3491880" y="1525444"/>
            <a:ext cx="2232248" cy="3046988"/>
          </a:xfrm>
          <a:prstGeom prst="rect">
            <a:avLst/>
          </a:prstGeom>
          <a:noFill/>
        </p:spPr>
        <p:txBody>
          <a:bodyPr wrap="square" rtlCol="0">
            <a:spAutoFit/>
          </a:bodyPr>
          <a:lstStyle/>
          <a:p>
            <a:r>
              <a:rPr lang="nl-NL" sz="2400" dirty="0"/>
              <a:t>op(</a:t>
            </a:r>
          </a:p>
          <a:p>
            <a:r>
              <a:rPr lang="nl-NL" sz="2400" dirty="0"/>
              <a:t>      </a:t>
            </a:r>
            <a:r>
              <a:rPr lang="nl-NL" sz="2400" dirty="0" err="1"/>
              <a:t>ap</a:t>
            </a:r>
            <a:r>
              <a:rPr lang="nl-NL" sz="2400" dirty="0"/>
              <a:t>(</a:t>
            </a:r>
          </a:p>
          <a:p>
            <a:r>
              <a:rPr lang="nl-NL" sz="2400" dirty="0"/>
              <a:t>            2.0,</a:t>
            </a:r>
          </a:p>
          <a:p>
            <a:r>
              <a:rPr lang="nl-NL" sz="2400" dirty="0"/>
              <a:t>            2.1</a:t>
            </a:r>
          </a:p>
          <a:p>
            <a:r>
              <a:rPr lang="nl-NL" sz="2400" dirty="0"/>
              <a:t>      ),</a:t>
            </a:r>
          </a:p>
          <a:p>
            <a:r>
              <a:rPr lang="nl-NL" sz="2400" dirty="0"/>
              <a:t>      1.1,</a:t>
            </a:r>
          </a:p>
          <a:p>
            <a:r>
              <a:rPr lang="nl-NL" sz="2400" dirty="0"/>
              <a:t>      1.2</a:t>
            </a:r>
          </a:p>
          <a:p>
            <a:r>
              <a:rPr lang="nl-NL" sz="2400" dirty="0"/>
              <a:t>)</a:t>
            </a:r>
            <a:endParaRPr lang="fr-FR" sz="2400" dirty="0"/>
          </a:p>
        </p:txBody>
      </p:sp>
      <p:sp>
        <p:nvSpPr>
          <p:cNvPr id="7" name="ZoneTexte 6"/>
          <p:cNvSpPr txBox="1"/>
          <p:nvPr/>
        </p:nvSpPr>
        <p:spPr>
          <a:xfrm>
            <a:off x="251520" y="5151675"/>
            <a:ext cx="264456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b="1" dirty="0" smtClean="0">
                <a:ln/>
                <a:solidFill>
                  <a:schemeClr val="accent3"/>
                </a:solidFill>
              </a:rPr>
              <a:t>Un arbre</a:t>
            </a:r>
            <a:endParaRPr lang="fr-FR" b="1" dirty="0">
              <a:ln/>
              <a:solidFill>
                <a:schemeClr val="accent3"/>
              </a:solidFill>
            </a:endParaRPr>
          </a:p>
        </p:txBody>
      </p:sp>
      <p:sp>
        <p:nvSpPr>
          <p:cNvPr id="8" name="ZoneTexte 7"/>
          <p:cNvSpPr txBox="1"/>
          <p:nvPr/>
        </p:nvSpPr>
        <p:spPr>
          <a:xfrm>
            <a:off x="3031966" y="5013176"/>
            <a:ext cx="2644566"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b="1" dirty="0" smtClean="0">
                <a:ln/>
                <a:solidFill>
                  <a:schemeClr val="accent3"/>
                </a:solidFill>
              </a:rPr>
              <a:t>Une représentation textuelle</a:t>
            </a:r>
            <a:endParaRPr lang="fr-FR" b="1" dirty="0">
              <a:ln/>
              <a:solidFill>
                <a:schemeClr val="accent3"/>
              </a:solidFill>
            </a:endParaRPr>
          </a:p>
        </p:txBody>
      </p:sp>
      <p:sp>
        <p:nvSpPr>
          <p:cNvPr id="10" name="ZoneTexte 9"/>
          <p:cNvSpPr txBox="1"/>
          <p:nvPr/>
        </p:nvSpPr>
        <p:spPr>
          <a:xfrm>
            <a:off x="6171098" y="1450111"/>
            <a:ext cx="2232248" cy="3046988"/>
          </a:xfrm>
          <a:prstGeom prst="rect">
            <a:avLst/>
          </a:prstGeom>
          <a:noFill/>
        </p:spPr>
        <p:txBody>
          <a:bodyPr wrap="square" rtlCol="0">
            <a:spAutoFit/>
          </a:bodyPr>
          <a:lstStyle/>
          <a:p>
            <a:r>
              <a:rPr lang="nl-NL" sz="2400" dirty="0"/>
              <a:t>o</a:t>
            </a:r>
            <a:r>
              <a:rPr lang="nl-NL" sz="2400" dirty="0" smtClean="0"/>
              <a:t>p{0.0}(</a:t>
            </a:r>
            <a:endParaRPr lang="nl-NL" sz="2400" dirty="0"/>
          </a:p>
          <a:p>
            <a:r>
              <a:rPr lang="nl-NL" sz="2400" dirty="0"/>
              <a:t>      </a:t>
            </a:r>
            <a:r>
              <a:rPr lang="nl-NL" sz="2400" dirty="0" err="1" smtClean="0"/>
              <a:t>ap</a:t>
            </a:r>
            <a:r>
              <a:rPr lang="nl-NL" sz="2400" dirty="0" smtClean="0"/>
              <a:t>{1.0}(</a:t>
            </a:r>
            <a:endParaRPr lang="nl-NL" sz="2400" dirty="0"/>
          </a:p>
          <a:p>
            <a:r>
              <a:rPr lang="nl-NL" sz="2400" dirty="0"/>
              <a:t>            2.0,</a:t>
            </a:r>
          </a:p>
          <a:p>
            <a:r>
              <a:rPr lang="nl-NL" sz="2400" dirty="0"/>
              <a:t>            2.1</a:t>
            </a:r>
          </a:p>
          <a:p>
            <a:r>
              <a:rPr lang="nl-NL" sz="2400" dirty="0"/>
              <a:t>      ),</a:t>
            </a:r>
          </a:p>
          <a:p>
            <a:r>
              <a:rPr lang="nl-NL" sz="2400" dirty="0"/>
              <a:t>      1.1,</a:t>
            </a:r>
          </a:p>
          <a:p>
            <a:r>
              <a:rPr lang="nl-NL" sz="2400" dirty="0"/>
              <a:t>      1.2</a:t>
            </a:r>
          </a:p>
          <a:p>
            <a:r>
              <a:rPr lang="nl-NL" sz="2400" dirty="0"/>
              <a:t>)</a:t>
            </a:r>
            <a:endParaRPr lang="fr-FR" sz="2400" dirty="0"/>
          </a:p>
        </p:txBody>
      </p:sp>
      <p:sp>
        <p:nvSpPr>
          <p:cNvPr id="11" name="ZoneTexte 10"/>
          <p:cNvSpPr txBox="1"/>
          <p:nvPr/>
        </p:nvSpPr>
        <p:spPr>
          <a:xfrm>
            <a:off x="5733540" y="4960388"/>
            <a:ext cx="3004606"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b="1" dirty="0" smtClean="0">
                <a:ln/>
                <a:solidFill>
                  <a:schemeClr val="accent3"/>
                </a:solidFill>
              </a:rPr>
              <a:t>Une nouvelle représentation </a:t>
            </a:r>
            <a:r>
              <a:rPr lang="fr-FR" b="1" dirty="0">
                <a:ln/>
                <a:solidFill>
                  <a:schemeClr val="accent3"/>
                </a:solidFill>
              </a:rPr>
              <a:t>textuelle</a:t>
            </a:r>
          </a:p>
        </p:txBody>
      </p:sp>
    </p:spTree>
    <p:extLst>
      <p:ext uri="{BB962C8B-B14F-4D97-AF65-F5344CB8AC3E}">
        <p14:creationId xmlns:p14="http://schemas.microsoft.com/office/powerpoint/2010/main" val="370725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Ergonomie logicielle</a:t>
            </a:r>
            <a:endParaRPr lang="fr-FR" dirty="0"/>
          </a:p>
        </p:txBody>
      </p:sp>
      <p:sp>
        <p:nvSpPr>
          <p:cNvPr id="3" name="Espace réservé du contenu 2"/>
          <p:cNvSpPr>
            <a:spLocks noGrp="1"/>
          </p:cNvSpPr>
          <p:nvPr>
            <p:ph idx="1"/>
          </p:nvPr>
        </p:nvSpPr>
        <p:spPr>
          <a:xfrm>
            <a:off x="715367" y="908721"/>
            <a:ext cx="7509131" cy="576064"/>
          </a:xfrm>
        </p:spPr>
        <p:txBody>
          <a:bodyPr/>
          <a:lstStyle/>
          <a:p>
            <a:r>
              <a:rPr lang="fr-FR" dirty="0" smtClean="0"/>
              <a:t>Des fonctionnalités de base pour améliorer </a:t>
            </a:r>
            <a:r>
              <a:rPr lang="fr-FR" dirty="0" err="1" smtClean="0"/>
              <a:t>ADTool</a:t>
            </a:r>
            <a:r>
              <a:rPr lang="fr-FR" dirty="0" smtClean="0"/>
              <a:t>.</a:t>
            </a:r>
            <a:endParaRPr lang="fr-FR" dirty="0" smtClean="0"/>
          </a:p>
        </p:txBody>
      </p:sp>
      <p:sp>
        <p:nvSpPr>
          <p:cNvPr id="4" name="Espace réservé du texte 3"/>
          <p:cNvSpPr>
            <a:spLocks noGrp="1"/>
          </p:cNvSpPr>
          <p:nvPr>
            <p:ph type="body" sz="quarter" idx="10"/>
          </p:nvPr>
        </p:nvSpPr>
        <p:spPr/>
        <p:txBody>
          <a:bodyPr>
            <a:normAutofit fontScale="92500" lnSpcReduction="20000"/>
          </a:bodyPr>
          <a:lstStyle/>
          <a:p>
            <a:r>
              <a:rPr lang="fr-FR" dirty="0"/>
              <a:t>Spécification fonctionnelles</a:t>
            </a:r>
          </a:p>
        </p:txBody>
      </p:sp>
      <p:sp>
        <p:nvSpPr>
          <p:cNvPr id="5" name="ZoneTexte 4"/>
          <p:cNvSpPr txBox="1"/>
          <p:nvPr/>
        </p:nvSpPr>
        <p:spPr>
          <a:xfrm>
            <a:off x="5281083" y="2281767"/>
            <a:ext cx="3096344" cy="738664"/>
          </a:xfrm>
          <a:prstGeom prst="rect">
            <a:avLst/>
          </a:prstGeom>
          <a:noFill/>
        </p:spPr>
        <p:txBody>
          <a:bodyPr wrap="square" rtlCol="0">
            <a:spAutoFit/>
          </a:bodyPr>
          <a:lstStyle/>
          <a:p>
            <a:r>
              <a:rPr lang="fr-FR" sz="2400" dirty="0"/>
              <a:t>Fonction annuler</a:t>
            </a:r>
          </a:p>
          <a:p>
            <a:endParaRPr lang="fr-FR" dirty="0"/>
          </a:p>
        </p:txBody>
      </p:sp>
      <p:sp>
        <p:nvSpPr>
          <p:cNvPr id="6" name="ZoneTexte 5"/>
          <p:cNvSpPr txBox="1"/>
          <p:nvPr/>
        </p:nvSpPr>
        <p:spPr>
          <a:xfrm>
            <a:off x="5281082" y="3817413"/>
            <a:ext cx="3179349" cy="1107996"/>
          </a:xfrm>
          <a:prstGeom prst="rect">
            <a:avLst/>
          </a:prstGeom>
          <a:noFill/>
        </p:spPr>
        <p:txBody>
          <a:bodyPr wrap="square" rtlCol="0">
            <a:spAutoFit/>
          </a:bodyPr>
          <a:lstStyle/>
          <a:p>
            <a:r>
              <a:rPr lang="fr-FR" sz="2400" dirty="0"/>
              <a:t>Fonction </a:t>
            </a:r>
            <a:endParaRPr lang="fr-FR" sz="2400" dirty="0" smtClean="0"/>
          </a:p>
          <a:p>
            <a:r>
              <a:rPr lang="fr-FR" sz="2400" dirty="0" smtClean="0"/>
              <a:t>copier-couper/coller</a:t>
            </a:r>
            <a:r>
              <a:rPr lang="fr-FR" sz="2400" dirty="0"/>
              <a:t>.</a:t>
            </a:r>
          </a:p>
          <a:p>
            <a:endParaRPr lang="fr-FR" dirty="0"/>
          </a:p>
        </p:txBody>
      </p:sp>
      <p:pic>
        <p:nvPicPr>
          <p:cNvPr id="1028" name="Picture 4" descr="http://www.makesomelol.com/wp-content/uploads/2012/07/copier-coller-coup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39" y="1521238"/>
            <a:ext cx="428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smtClean="0"/>
              <a:t>Versionnement de Glasir</a:t>
            </a:r>
            <a:endParaRPr lang="fr-FR" sz="2800" dirty="0"/>
          </a:p>
        </p:txBody>
      </p:sp>
      <p:sp>
        <p:nvSpPr>
          <p:cNvPr id="3" name="Espace réservé du contenu 2"/>
          <p:cNvSpPr>
            <a:spLocks noGrp="1"/>
          </p:cNvSpPr>
          <p:nvPr>
            <p:ph idx="1"/>
          </p:nvPr>
        </p:nvSpPr>
        <p:spPr/>
        <p:txBody>
          <a:bodyPr/>
          <a:lstStyle/>
          <a:p>
            <a:pPr>
              <a:buFont typeface="Wingdings" pitchFamily="2" charset="2"/>
              <a:buChar char="q"/>
            </a:pPr>
            <a:endParaRPr lang="fr-FR" dirty="0" smtClean="0"/>
          </a:p>
          <a:p>
            <a:pPr>
              <a:buFont typeface="Wingdings" pitchFamily="2" charset="2"/>
              <a:buChar char="q"/>
            </a:pPr>
            <a:endParaRPr lang="fr-FR" dirty="0" smtClean="0"/>
          </a:p>
          <a:p>
            <a:pPr>
              <a:buFont typeface="Wingdings" pitchFamily="2" charset="2"/>
              <a:buChar char="q"/>
            </a:pPr>
            <a:r>
              <a:rPr lang="fr-FR" dirty="0" smtClean="0"/>
              <a:t>Version 0.1 : Paramètre de synthèse</a:t>
            </a:r>
          </a:p>
          <a:p>
            <a:pPr>
              <a:buFont typeface="Wingdings" pitchFamily="2" charset="2"/>
              <a:buChar char="q"/>
            </a:pPr>
            <a:endParaRPr lang="fr-FR" dirty="0" smtClean="0"/>
          </a:p>
          <a:p>
            <a:endParaRPr lang="fr-FR" dirty="0" smtClean="0"/>
          </a:p>
          <a:p>
            <a:pPr>
              <a:buFont typeface="Wingdings" pitchFamily="2" charset="2"/>
              <a:buChar char="q"/>
            </a:pPr>
            <a:endParaRPr lang="fr-FR" dirty="0" smtClean="0"/>
          </a:p>
          <a:p>
            <a:pPr>
              <a:buFont typeface="Wingdings" pitchFamily="2" charset="2"/>
              <a:buChar char="q"/>
            </a:pPr>
            <a:r>
              <a:rPr lang="fr-FR" dirty="0" smtClean="0"/>
              <a:t>Version 0.2 : Filtre</a:t>
            </a:r>
          </a:p>
          <a:p>
            <a:endParaRPr lang="fr-FR" dirty="0" smtClean="0"/>
          </a:p>
          <a:p>
            <a:pPr>
              <a:buFont typeface="Wingdings" pitchFamily="2" charset="2"/>
              <a:buChar char="q"/>
            </a:pPr>
            <a:endParaRPr lang="fr-FR" dirty="0" smtClean="0"/>
          </a:p>
          <a:p>
            <a:pPr>
              <a:buFont typeface="Wingdings" pitchFamily="2" charset="2"/>
              <a:buChar char="q"/>
            </a:pPr>
            <a:endParaRPr lang="fr-FR" dirty="0" smtClean="0"/>
          </a:p>
          <a:p>
            <a:pPr>
              <a:buFont typeface="Wingdings" pitchFamily="2" charset="2"/>
              <a:buChar char="q"/>
            </a:pPr>
            <a:r>
              <a:rPr lang="fr-FR" dirty="0" smtClean="0"/>
              <a:t>Version 1.0 : Optimiseur</a:t>
            </a: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Planification</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smtClean="0"/>
              <a:t>Gestion de Projet</a:t>
            </a:r>
            <a:endParaRPr lang="fr-FR" sz="2800" dirty="0"/>
          </a:p>
        </p:txBody>
      </p:sp>
      <p:sp>
        <p:nvSpPr>
          <p:cNvPr id="3" name="Espace réservé du contenu 2"/>
          <p:cNvSpPr>
            <a:spLocks noGrp="1"/>
          </p:cNvSpPr>
          <p:nvPr>
            <p:ph idx="1"/>
          </p:nvPr>
        </p:nvSpPr>
        <p:spPr/>
        <p:txBody>
          <a:bodyPr/>
          <a:lstStyle/>
          <a:p>
            <a:endParaRPr lang="fr-FR" dirty="0" smtClean="0"/>
          </a:p>
          <a:p>
            <a:r>
              <a:rPr lang="fr-FR" dirty="0" smtClean="0"/>
              <a:t>Méthode SCRUM</a:t>
            </a: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Planification</a:t>
            </a:r>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375" y="1709353"/>
            <a:ext cx="5429250" cy="39433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Font typeface="Wingdings" pitchFamily="2" charset="2"/>
              <a:buChar char="q"/>
            </a:pPr>
            <a:endParaRPr lang="fr-FR" dirty="0" smtClean="0"/>
          </a:p>
          <a:p>
            <a:pPr>
              <a:buFont typeface="Wingdings" pitchFamily="2" charset="2"/>
              <a:buChar char="q"/>
            </a:pPr>
            <a:endParaRPr lang="fr-FR" dirty="0" smtClean="0"/>
          </a:p>
          <a:p>
            <a:pPr>
              <a:buFont typeface="Wingdings" pitchFamily="2" charset="2"/>
              <a:buChar char="q"/>
            </a:pPr>
            <a:endParaRPr lang="fr-FR" dirty="0" smtClean="0"/>
          </a:p>
          <a:p>
            <a:pPr>
              <a:buFont typeface="Wingdings" pitchFamily="2" charset="2"/>
              <a:buChar char="q"/>
            </a:pPr>
            <a:r>
              <a:rPr lang="fr-FR" dirty="0" smtClean="0"/>
              <a:t>Se remettre en cause</a:t>
            </a:r>
          </a:p>
          <a:p>
            <a:pPr>
              <a:buFont typeface="Wingdings" pitchFamily="2" charset="2"/>
              <a:buChar char="q"/>
            </a:pPr>
            <a:endParaRPr lang="fr-FR" dirty="0" smtClean="0"/>
          </a:p>
          <a:p>
            <a:pPr>
              <a:buFont typeface="Wingdings" pitchFamily="2" charset="2"/>
              <a:buChar char="q"/>
            </a:pPr>
            <a:endParaRPr lang="fr-FR" dirty="0" smtClean="0"/>
          </a:p>
          <a:p>
            <a:pPr>
              <a:buFont typeface="Wingdings" pitchFamily="2" charset="2"/>
              <a:buChar char="q"/>
            </a:pPr>
            <a:r>
              <a:rPr lang="fr-FR" dirty="0" smtClean="0"/>
              <a:t>Améliorations</a:t>
            </a:r>
          </a:p>
        </p:txBody>
      </p:sp>
      <p:sp>
        <p:nvSpPr>
          <p:cNvPr id="4" name="Espace réservé du texte 3"/>
          <p:cNvSpPr>
            <a:spLocks noGrp="1"/>
          </p:cNvSpPr>
          <p:nvPr>
            <p:ph type="body" sz="quarter" idx="10"/>
          </p:nvPr>
        </p:nvSpPr>
        <p:spPr/>
        <p:txBody>
          <a:bodyPr>
            <a:normAutofit fontScale="92500" lnSpcReduction="20000"/>
          </a:bodyPr>
          <a:lstStyle/>
          <a:p>
            <a:endParaRPr lang="fr-FR"/>
          </a:p>
        </p:txBody>
      </p:sp>
      <p:sp>
        <p:nvSpPr>
          <p:cNvPr id="5" name="Titre 4"/>
          <p:cNvSpPr>
            <a:spLocks noGrp="1"/>
          </p:cNvSpPr>
          <p:nvPr>
            <p:ph type="title"/>
          </p:nvPr>
        </p:nvSpPr>
        <p:spPr/>
        <p:txBody>
          <a:bodyPr>
            <a:noAutofit/>
          </a:bodyPr>
          <a:lstStyle/>
          <a:p>
            <a:pPr algn="ctr"/>
            <a:r>
              <a:rPr lang="fr-FR" sz="2000" dirty="0" smtClean="0"/>
              <a:t/>
            </a:r>
            <a:br>
              <a:rPr lang="fr-FR" sz="2000" dirty="0" smtClean="0"/>
            </a:br>
            <a:r>
              <a:rPr lang="fr-FR" sz="2800" dirty="0" smtClean="0"/>
              <a:t>Amélioration continue </a:t>
            </a:r>
            <a:br>
              <a:rPr lang="fr-FR" sz="2800" dirty="0" smtClean="0"/>
            </a:br>
            <a:endParaRPr lang="fr-FR"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dirty="0" smtClean="0"/>
              <a:t>Conclusion</a:t>
            </a:r>
            <a:endParaRPr lang="fr-FR" sz="2800" dirty="0"/>
          </a:p>
        </p:txBody>
      </p:sp>
      <p:sp>
        <p:nvSpPr>
          <p:cNvPr id="3" name="Espace réservé du contenu 2"/>
          <p:cNvSpPr>
            <a:spLocks noGrp="1"/>
          </p:cNvSpPr>
          <p:nvPr>
            <p:ph idx="1"/>
          </p:nvPr>
        </p:nvSpPr>
        <p:spPr/>
        <p:txBody>
          <a:bodyPr/>
          <a:lstStyle/>
          <a:p>
            <a:endParaRPr lang="fr-FR" dirty="0" smtClean="0"/>
          </a:p>
          <a:p>
            <a:endParaRPr lang="fr-FR" dirty="0" smtClean="0"/>
          </a:p>
          <a:p>
            <a:endParaRPr lang="fr-FR" dirty="0" smtClean="0"/>
          </a:p>
          <a:p>
            <a:pPr>
              <a:buFont typeface="Wingdings" pitchFamily="2" charset="2"/>
              <a:buChar char="q"/>
            </a:pPr>
            <a:r>
              <a:rPr lang="fr-FR" dirty="0" smtClean="0"/>
              <a:t>Place à la réalisation !</a:t>
            </a:r>
          </a:p>
          <a:p>
            <a:pPr>
              <a:buFont typeface="Wingdings" pitchFamily="2" charset="2"/>
              <a:buChar char="q"/>
            </a:pPr>
            <a:endParaRPr lang="fr-FR" dirty="0" smtClean="0"/>
          </a:p>
          <a:p>
            <a:pPr>
              <a:buFont typeface="Wingdings" pitchFamily="2" charset="2"/>
              <a:buChar char="q"/>
            </a:pPr>
            <a:endParaRPr lang="fr-FR" dirty="0" smtClean="0"/>
          </a:p>
          <a:p>
            <a:pPr>
              <a:buFont typeface="Wingdings" pitchFamily="2" charset="2"/>
              <a:buChar char="q"/>
            </a:pPr>
            <a:r>
              <a:rPr lang="fr-FR" sz="2800" dirty="0" smtClean="0"/>
              <a:t>Des Questions ?</a:t>
            </a:r>
          </a:p>
          <a:p>
            <a:pPr>
              <a:buFont typeface="Wingdings" pitchFamily="2" charset="2"/>
              <a:buChar char="q"/>
            </a:pPr>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Conclusion</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988840"/>
            <a:ext cx="8261499" cy="3797940"/>
          </a:xfrm>
        </p:spPr>
      </p:pic>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
        <p:nvSpPr>
          <p:cNvPr id="3" name="ZoneTexte 2"/>
          <p:cNvSpPr txBox="1"/>
          <p:nvPr/>
        </p:nvSpPr>
        <p:spPr>
          <a:xfrm>
            <a:off x="323528" y="908720"/>
            <a:ext cx="8568952" cy="677108"/>
          </a:xfrm>
          <a:prstGeom prst="rect">
            <a:avLst/>
          </a:prstGeom>
          <a:noFill/>
        </p:spPr>
        <p:txBody>
          <a:bodyPr wrap="square" rtlCol="0">
            <a:spAutoFit/>
          </a:bodyPr>
          <a:lstStyle/>
          <a:p>
            <a:r>
              <a:rPr lang="fr-FR" sz="2000" b="1" dirty="0" smtClean="0">
                <a:solidFill>
                  <a:srgbClr val="004D6F"/>
                </a:solidFill>
                <a:latin typeface="Arial" pitchFamily="34" charset="0"/>
                <a:cs typeface="Arial" pitchFamily="34" charset="0"/>
                <a:sym typeface="Wingdings" panose="05000000000000000000" pitchFamily="2" charset="2"/>
              </a:rPr>
              <a:t>À l’origine : les arbres de défaillance</a:t>
            </a:r>
            <a:endParaRPr lang="fr-FR" sz="2000" b="1" dirty="0">
              <a:solidFill>
                <a:srgbClr val="004D6F"/>
              </a:solidFill>
              <a:latin typeface="Arial" pitchFamily="34" charset="0"/>
              <a:cs typeface="Arial" pitchFamily="34" charset="0"/>
              <a:sym typeface="Wingdings" panose="05000000000000000000" pitchFamily="2" charset="2"/>
            </a:endParaRPr>
          </a:p>
          <a:p>
            <a:endParaRPr lang="fr-FR" dirty="0"/>
          </a:p>
        </p:txBody>
      </p:sp>
    </p:spTree>
    <p:extLst>
      <p:ext uri="{BB962C8B-B14F-4D97-AF65-F5344CB8AC3E}">
        <p14:creationId xmlns:p14="http://schemas.microsoft.com/office/powerpoint/2010/main" val="679461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smtClean="0">
                <a:sym typeface="Wingdings" panose="05000000000000000000" pitchFamily="2" charset="2"/>
              </a:rPr>
              <a:t>1999 : Bruce </a:t>
            </a:r>
            <a:r>
              <a:rPr lang="fr-FR" dirty="0" err="1" smtClean="0">
                <a:sym typeface="Wingdings" panose="05000000000000000000" pitchFamily="2" charset="2"/>
              </a:rPr>
              <a:t>Schneier</a:t>
            </a:r>
            <a:r>
              <a:rPr lang="fr-FR" dirty="0" smtClean="0">
                <a:sym typeface="Wingdings" panose="05000000000000000000" pitchFamily="2" charset="2"/>
              </a:rPr>
              <a:t> introduit les arbres d’attaque</a:t>
            </a: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
        <p:nvSpPr>
          <p:cNvPr id="5" name="Ellipse 4"/>
          <p:cNvSpPr/>
          <p:nvPr/>
        </p:nvSpPr>
        <p:spPr>
          <a:xfrm>
            <a:off x="3203848" y="155679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6" name="ZoneTexte 5"/>
          <p:cNvSpPr txBox="1"/>
          <p:nvPr/>
        </p:nvSpPr>
        <p:spPr>
          <a:xfrm>
            <a:off x="3203848" y="1988840"/>
            <a:ext cx="1728192" cy="369332"/>
          </a:xfrm>
          <a:prstGeom prst="rect">
            <a:avLst/>
          </a:prstGeom>
          <a:noFill/>
        </p:spPr>
        <p:txBody>
          <a:bodyPr wrap="square" rtlCol="0">
            <a:spAutoFit/>
          </a:bodyPr>
          <a:lstStyle/>
          <a:p>
            <a:endParaRPr lang="fr-FR" dirty="0"/>
          </a:p>
        </p:txBody>
      </p:sp>
      <p:sp>
        <p:nvSpPr>
          <p:cNvPr id="7" name="ZoneTexte 6"/>
          <p:cNvSpPr txBox="1"/>
          <p:nvPr/>
        </p:nvSpPr>
        <p:spPr>
          <a:xfrm>
            <a:off x="3517393" y="1665674"/>
            <a:ext cx="1296144" cy="646331"/>
          </a:xfrm>
          <a:prstGeom prst="rect">
            <a:avLst/>
          </a:prstGeom>
          <a:noFill/>
        </p:spPr>
        <p:txBody>
          <a:bodyPr wrap="square" rtlCol="0">
            <a:spAutoFit/>
          </a:bodyPr>
          <a:lstStyle/>
          <a:p>
            <a:r>
              <a:rPr lang="fr-FR" dirty="0" smtClean="0"/>
              <a:t>Paralyser le STAR</a:t>
            </a:r>
            <a:endParaRPr lang="fr-FR" dirty="0"/>
          </a:p>
        </p:txBody>
      </p:sp>
      <p:sp>
        <p:nvSpPr>
          <p:cNvPr id="11" name="Ellipse 10"/>
          <p:cNvSpPr/>
          <p:nvPr/>
        </p:nvSpPr>
        <p:spPr>
          <a:xfrm>
            <a:off x="971600"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2" name="Ellipse 11"/>
          <p:cNvSpPr/>
          <p:nvPr/>
        </p:nvSpPr>
        <p:spPr>
          <a:xfrm>
            <a:off x="3203848"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3" name="Ellipse 12"/>
          <p:cNvSpPr/>
          <p:nvPr/>
        </p:nvSpPr>
        <p:spPr>
          <a:xfrm>
            <a:off x="5436096" y="2996952"/>
            <a:ext cx="244827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4" name="Ellipse 13"/>
          <p:cNvSpPr/>
          <p:nvPr/>
        </p:nvSpPr>
        <p:spPr>
          <a:xfrm>
            <a:off x="6911784"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5" name="Ellipse 14"/>
          <p:cNvSpPr/>
          <p:nvPr/>
        </p:nvSpPr>
        <p:spPr>
          <a:xfrm>
            <a:off x="4805496"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9" name="ZoneTexte 8"/>
          <p:cNvSpPr txBox="1"/>
          <p:nvPr/>
        </p:nvSpPr>
        <p:spPr>
          <a:xfrm>
            <a:off x="1238158" y="3105834"/>
            <a:ext cx="1296144" cy="646331"/>
          </a:xfrm>
          <a:prstGeom prst="rect">
            <a:avLst/>
          </a:prstGeom>
          <a:noFill/>
        </p:spPr>
        <p:txBody>
          <a:bodyPr wrap="square" rtlCol="0">
            <a:spAutoFit/>
          </a:bodyPr>
          <a:lstStyle/>
          <a:p>
            <a:r>
              <a:rPr lang="fr-FR" dirty="0" smtClean="0"/>
              <a:t>Couper l’</a:t>
            </a:r>
            <a:r>
              <a:rPr lang="fr-FR" dirty="0"/>
              <a:t>é</a:t>
            </a:r>
            <a:r>
              <a:rPr lang="fr-FR" dirty="0" smtClean="0"/>
              <a:t>lectricité</a:t>
            </a:r>
            <a:endParaRPr lang="fr-FR" dirty="0"/>
          </a:p>
        </p:txBody>
      </p:sp>
      <p:sp>
        <p:nvSpPr>
          <p:cNvPr id="16" name="ZoneTexte 15"/>
          <p:cNvSpPr txBox="1"/>
          <p:nvPr/>
        </p:nvSpPr>
        <p:spPr>
          <a:xfrm>
            <a:off x="3602157" y="3105834"/>
            <a:ext cx="1126615" cy="646331"/>
          </a:xfrm>
          <a:prstGeom prst="rect">
            <a:avLst/>
          </a:prstGeom>
          <a:noFill/>
        </p:spPr>
        <p:txBody>
          <a:bodyPr wrap="square" rtlCol="0">
            <a:spAutoFit/>
          </a:bodyPr>
          <a:lstStyle/>
          <a:p>
            <a:r>
              <a:rPr lang="fr-FR" dirty="0" smtClean="0"/>
              <a:t>Bloquer les rues</a:t>
            </a:r>
            <a:endParaRPr lang="fr-FR" dirty="0"/>
          </a:p>
        </p:txBody>
      </p:sp>
      <p:sp>
        <p:nvSpPr>
          <p:cNvPr id="17" name="ZoneTexte 16"/>
          <p:cNvSpPr txBox="1"/>
          <p:nvPr/>
        </p:nvSpPr>
        <p:spPr>
          <a:xfrm>
            <a:off x="5796136" y="3105834"/>
            <a:ext cx="2088232" cy="646331"/>
          </a:xfrm>
          <a:prstGeom prst="rect">
            <a:avLst/>
          </a:prstGeom>
          <a:noFill/>
        </p:spPr>
        <p:txBody>
          <a:bodyPr wrap="square" rtlCol="0">
            <a:spAutoFit/>
          </a:bodyPr>
          <a:lstStyle/>
          <a:p>
            <a:r>
              <a:rPr lang="fr-FR" dirty="0" smtClean="0"/>
              <a:t>Bloquer le réseau informatique</a:t>
            </a:r>
            <a:endParaRPr lang="fr-FR" dirty="0"/>
          </a:p>
        </p:txBody>
      </p:sp>
      <p:sp>
        <p:nvSpPr>
          <p:cNvPr id="18" name="ZoneTexte 17"/>
          <p:cNvSpPr txBox="1"/>
          <p:nvPr/>
        </p:nvSpPr>
        <p:spPr>
          <a:xfrm>
            <a:off x="5112060" y="4690010"/>
            <a:ext cx="1368152" cy="646331"/>
          </a:xfrm>
          <a:prstGeom prst="rect">
            <a:avLst/>
          </a:prstGeom>
          <a:noFill/>
        </p:spPr>
        <p:txBody>
          <a:bodyPr wrap="square" rtlCol="0">
            <a:spAutoFit/>
          </a:bodyPr>
          <a:lstStyle/>
          <a:p>
            <a:r>
              <a:rPr lang="fr-FR" dirty="0" smtClean="0"/>
              <a:t>Pirater le réseau</a:t>
            </a:r>
            <a:endParaRPr lang="fr-FR" dirty="0"/>
          </a:p>
        </p:txBody>
      </p:sp>
      <p:sp>
        <p:nvSpPr>
          <p:cNvPr id="19" name="ZoneTexte 18"/>
          <p:cNvSpPr txBox="1"/>
          <p:nvPr/>
        </p:nvSpPr>
        <p:spPr>
          <a:xfrm>
            <a:off x="7207466" y="4725144"/>
            <a:ext cx="1296144" cy="646331"/>
          </a:xfrm>
          <a:prstGeom prst="rect">
            <a:avLst/>
          </a:prstGeom>
          <a:noFill/>
        </p:spPr>
        <p:txBody>
          <a:bodyPr wrap="square" rtlCol="0">
            <a:spAutoFit/>
          </a:bodyPr>
          <a:lstStyle/>
          <a:p>
            <a:r>
              <a:rPr lang="fr-FR" dirty="0" smtClean="0"/>
              <a:t>Couper le système</a:t>
            </a:r>
            <a:endParaRPr lang="fr-FR" dirty="0"/>
          </a:p>
        </p:txBody>
      </p:sp>
      <p:cxnSp>
        <p:nvCxnSpPr>
          <p:cNvPr id="21" name="Connecteur droit 20"/>
          <p:cNvCxnSpPr>
            <a:endCxn id="11" idx="0"/>
          </p:cNvCxnSpPr>
          <p:nvPr/>
        </p:nvCxnSpPr>
        <p:spPr>
          <a:xfrm flipH="1">
            <a:off x="1835696" y="2312005"/>
            <a:ext cx="1681697" cy="68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5" idx="4"/>
            <a:endCxn id="12" idx="0"/>
          </p:cNvCxnSpPr>
          <p:nvPr/>
        </p:nvCxnSpPr>
        <p:spPr>
          <a:xfrm>
            <a:off x="4067944" y="242088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a:stCxn id="5" idx="5"/>
            <a:endCxn id="13" idx="0"/>
          </p:cNvCxnSpPr>
          <p:nvPr/>
        </p:nvCxnSpPr>
        <p:spPr>
          <a:xfrm>
            <a:off x="4678952" y="2294344"/>
            <a:ext cx="1981280" cy="70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13" idx="4"/>
            <a:endCxn id="15" idx="0"/>
          </p:cNvCxnSpPr>
          <p:nvPr/>
        </p:nvCxnSpPr>
        <p:spPr>
          <a:xfrm flipH="1">
            <a:off x="5669592" y="3861048"/>
            <a:ext cx="990640"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a:stCxn id="13" idx="4"/>
            <a:endCxn id="14" idx="0"/>
          </p:cNvCxnSpPr>
          <p:nvPr/>
        </p:nvCxnSpPr>
        <p:spPr>
          <a:xfrm>
            <a:off x="6660232" y="3861048"/>
            <a:ext cx="1115648"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6164912" y="4232449"/>
            <a:ext cx="10531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009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1" grpId="0" animBg="1"/>
      <p:bldP spid="12" grpId="0" animBg="1"/>
      <p:bldP spid="13" grpId="0" animBg="1"/>
      <p:bldP spid="14" grpId="0" animBg="1"/>
      <p:bldP spid="15" grpId="0" animBg="1"/>
      <p:bldP spid="9"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539552" y="836712"/>
            <a:ext cx="8254200" cy="5687761"/>
          </a:xfrm>
        </p:spPr>
        <p:txBody>
          <a:bodyPr/>
          <a:lstStyle/>
          <a:p>
            <a:r>
              <a:rPr lang="fr-FR" dirty="0" smtClean="0">
                <a:sym typeface="Wingdings" panose="05000000000000000000" pitchFamily="2" charset="2"/>
              </a:rPr>
              <a:t>Le concept a évolué en arbres d’attaque et de </a:t>
            </a:r>
            <a:r>
              <a:rPr lang="fr-FR" dirty="0" smtClean="0">
                <a:sym typeface="Wingdings" panose="05000000000000000000" pitchFamily="2" charset="2"/>
              </a:rPr>
              <a:t>défense (</a:t>
            </a:r>
            <a:r>
              <a:rPr lang="fr-FR" dirty="0" err="1" smtClean="0">
                <a:sym typeface="Wingdings" panose="05000000000000000000" pitchFamily="2" charset="2"/>
              </a:rPr>
              <a:t>ADTrees</a:t>
            </a:r>
            <a:r>
              <a:rPr lang="fr-FR" dirty="0" smtClean="0">
                <a:sym typeface="Wingdings" panose="05000000000000000000" pitchFamily="2" charset="2"/>
              </a:rPr>
              <a:t>)</a:t>
            </a:r>
            <a:endParaRPr lang="fr-FR" dirty="0" smtClean="0">
              <a:sym typeface="Wingdings" panose="05000000000000000000" pitchFamily="2" charset="2"/>
            </a:endParaRPr>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Arbres d’attaque</a:t>
            </a:r>
            <a:endParaRPr lang="fr-FR" dirty="0"/>
          </a:p>
        </p:txBody>
      </p:sp>
      <p:sp>
        <p:nvSpPr>
          <p:cNvPr id="6" name="ZoneTexte 5"/>
          <p:cNvSpPr txBox="1"/>
          <p:nvPr/>
        </p:nvSpPr>
        <p:spPr>
          <a:xfrm>
            <a:off x="3203848" y="1988840"/>
            <a:ext cx="1728192" cy="369332"/>
          </a:xfrm>
          <a:prstGeom prst="rect">
            <a:avLst/>
          </a:prstGeom>
          <a:noFill/>
        </p:spPr>
        <p:txBody>
          <a:bodyPr wrap="square" rtlCol="0">
            <a:spAutoFit/>
          </a:bodyPr>
          <a:lstStyle/>
          <a:p>
            <a:endParaRPr lang="fr-FR" dirty="0"/>
          </a:p>
        </p:txBody>
      </p:sp>
      <p:grpSp>
        <p:nvGrpSpPr>
          <p:cNvPr id="25" name="Groupe 24"/>
          <p:cNvGrpSpPr/>
          <p:nvPr/>
        </p:nvGrpSpPr>
        <p:grpSpPr>
          <a:xfrm>
            <a:off x="971600" y="1556792"/>
            <a:ext cx="7668376" cy="3911154"/>
            <a:chOff x="971600" y="1556792"/>
            <a:chExt cx="7668376" cy="3911154"/>
          </a:xfrm>
        </p:grpSpPr>
        <p:sp>
          <p:nvSpPr>
            <p:cNvPr id="5" name="Ellipse 4"/>
            <p:cNvSpPr/>
            <p:nvPr/>
          </p:nvSpPr>
          <p:spPr>
            <a:xfrm>
              <a:off x="3203848" y="155679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7" name="ZoneTexte 6"/>
            <p:cNvSpPr txBox="1"/>
            <p:nvPr/>
          </p:nvSpPr>
          <p:spPr>
            <a:xfrm>
              <a:off x="3517393" y="1665674"/>
              <a:ext cx="1296144" cy="646331"/>
            </a:xfrm>
            <a:prstGeom prst="rect">
              <a:avLst/>
            </a:prstGeom>
            <a:noFill/>
          </p:spPr>
          <p:txBody>
            <a:bodyPr wrap="square" rtlCol="0">
              <a:spAutoFit/>
            </a:bodyPr>
            <a:lstStyle/>
            <a:p>
              <a:r>
                <a:rPr lang="fr-FR" dirty="0" smtClean="0"/>
                <a:t>Paralyser le STAR</a:t>
              </a:r>
              <a:endParaRPr lang="fr-FR" dirty="0"/>
            </a:p>
          </p:txBody>
        </p:sp>
        <p:sp>
          <p:nvSpPr>
            <p:cNvPr id="11" name="Ellipse 10"/>
            <p:cNvSpPr/>
            <p:nvPr/>
          </p:nvSpPr>
          <p:spPr>
            <a:xfrm>
              <a:off x="971600"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2" name="Ellipse 11"/>
            <p:cNvSpPr/>
            <p:nvPr/>
          </p:nvSpPr>
          <p:spPr>
            <a:xfrm>
              <a:off x="3203848" y="2996952"/>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3" name="Ellipse 12"/>
            <p:cNvSpPr/>
            <p:nvPr/>
          </p:nvSpPr>
          <p:spPr>
            <a:xfrm>
              <a:off x="5436096" y="2996952"/>
              <a:ext cx="244827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4" name="Ellipse 13"/>
            <p:cNvSpPr/>
            <p:nvPr/>
          </p:nvSpPr>
          <p:spPr>
            <a:xfrm>
              <a:off x="6911784"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15" name="Ellipse 14"/>
            <p:cNvSpPr/>
            <p:nvPr/>
          </p:nvSpPr>
          <p:spPr>
            <a:xfrm>
              <a:off x="4805496" y="4603850"/>
              <a:ext cx="1728192" cy="864096"/>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9" name="ZoneTexte 8"/>
            <p:cNvSpPr txBox="1"/>
            <p:nvPr/>
          </p:nvSpPr>
          <p:spPr>
            <a:xfrm>
              <a:off x="1238158" y="3105834"/>
              <a:ext cx="1296144" cy="646331"/>
            </a:xfrm>
            <a:prstGeom prst="rect">
              <a:avLst/>
            </a:prstGeom>
            <a:noFill/>
          </p:spPr>
          <p:txBody>
            <a:bodyPr wrap="square" rtlCol="0">
              <a:spAutoFit/>
            </a:bodyPr>
            <a:lstStyle/>
            <a:p>
              <a:r>
                <a:rPr lang="fr-FR" dirty="0" smtClean="0"/>
                <a:t>Couper l’</a:t>
              </a:r>
              <a:r>
                <a:rPr lang="fr-FR" dirty="0"/>
                <a:t>é</a:t>
              </a:r>
              <a:r>
                <a:rPr lang="fr-FR" dirty="0" smtClean="0"/>
                <a:t>lectricité</a:t>
              </a:r>
              <a:endParaRPr lang="fr-FR" dirty="0"/>
            </a:p>
          </p:txBody>
        </p:sp>
        <p:sp>
          <p:nvSpPr>
            <p:cNvPr id="16" name="ZoneTexte 15"/>
            <p:cNvSpPr txBox="1"/>
            <p:nvPr/>
          </p:nvSpPr>
          <p:spPr>
            <a:xfrm>
              <a:off x="3602157" y="3105834"/>
              <a:ext cx="1126615" cy="646331"/>
            </a:xfrm>
            <a:prstGeom prst="rect">
              <a:avLst/>
            </a:prstGeom>
            <a:noFill/>
          </p:spPr>
          <p:txBody>
            <a:bodyPr wrap="square" rtlCol="0">
              <a:spAutoFit/>
            </a:bodyPr>
            <a:lstStyle/>
            <a:p>
              <a:r>
                <a:rPr lang="fr-FR" dirty="0" smtClean="0"/>
                <a:t>Bloquer les rues</a:t>
              </a:r>
              <a:endParaRPr lang="fr-FR" dirty="0"/>
            </a:p>
          </p:txBody>
        </p:sp>
        <p:sp>
          <p:nvSpPr>
            <p:cNvPr id="17" name="ZoneTexte 16"/>
            <p:cNvSpPr txBox="1"/>
            <p:nvPr/>
          </p:nvSpPr>
          <p:spPr>
            <a:xfrm>
              <a:off x="5796136" y="3105834"/>
              <a:ext cx="2088232" cy="646331"/>
            </a:xfrm>
            <a:prstGeom prst="rect">
              <a:avLst/>
            </a:prstGeom>
            <a:noFill/>
          </p:spPr>
          <p:txBody>
            <a:bodyPr wrap="square" rtlCol="0">
              <a:spAutoFit/>
            </a:bodyPr>
            <a:lstStyle/>
            <a:p>
              <a:r>
                <a:rPr lang="fr-FR" dirty="0" smtClean="0"/>
                <a:t>Bloquer le réseau informatique</a:t>
              </a:r>
              <a:endParaRPr lang="fr-FR" dirty="0"/>
            </a:p>
          </p:txBody>
        </p:sp>
        <p:sp>
          <p:nvSpPr>
            <p:cNvPr id="18" name="ZoneTexte 17"/>
            <p:cNvSpPr txBox="1"/>
            <p:nvPr/>
          </p:nvSpPr>
          <p:spPr>
            <a:xfrm>
              <a:off x="5112060" y="4690010"/>
              <a:ext cx="1368152" cy="646331"/>
            </a:xfrm>
            <a:prstGeom prst="rect">
              <a:avLst/>
            </a:prstGeom>
            <a:noFill/>
          </p:spPr>
          <p:txBody>
            <a:bodyPr wrap="square" rtlCol="0">
              <a:spAutoFit/>
            </a:bodyPr>
            <a:lstStyle/>
            <a:p>
              <a:r>
                <a:rPr lang="fr-FR" dirty="0" smtClean="0"/>
                <a:t>Pirater le réseau</a:t>
              </a:r>
              <a:endParaRPr lang="fr-FR" dirty="0"/>
            </a:p>
          </p:txBody>
        </p:sp>
        <p:sp>
          <p:nvSpPr>
            <p:cNvPr id="19" name="ZoneTexte 18"/>
            <p:cNvSpPr txBox="1"/>
            <p:nvPr/>
          </p:nvSpPr>
          <p:spPr>
            <a:xfrm>
              <a:off x="7207466" y="4725144"/>
              <a:ext cx="1296144" cy="646331"/>
            </a:xfrm>
            <a:prstGeom prst="rect">
              <a:avLst/>
            </a:prstGeom>
            <a:noFill/>
          </p:spPr>
          <p:txBody>
            <a:bodyPr wrap="square" rtlCol="0">
              <a:spAutoFit/>
            </a:bodyPr>
            <a:lstStyle/>
            <a:p>
              <a:r>
                <a:rPr lang="fr-FR" dirty="0" smtClean="0"/>
                <a:t>Couper le système</a:t>
              </a:r>
              <a:endParaRPr lang="fr-FR" dirty="0"/>
            </a:p>
          </p:txBody>
        </p:sp>
        <p:cxnSp>
          <p:nvCxnSpPr>
            <p:cNvPr id="21" name="Connecteur droit 20"/>
            <p:cNvCxnSpPr>
              <a:endCxn id="11" idx="0"/>
            </p:cNvCxnSpPr>
            <p:nvPr/>
          </p:nvCxnSpPr>
          <p:spPr>
            <a:xfrm flipH="1">
              <a:off x="1835696" y="2312005"/>
              <a:ext cx="1681697" cy="684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5" idx="4"/>
              <a:endCxn id="12" idx="0"/>
            </p:cNvCxnSpPr>
            <p:nvPr/>
          </p:nvCxnSpPr>
          <p:spPr>
            <a:xfrm>
              <a:off x="4067944" y="242088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a:stCxn id="5" idx="5"/>
              <a:endCxn id="13" idx="0"/>
            </p:cNvCxnSpPr>
            <p:nvPr/>
          </p:nvCxnSpPr>
          <p:spPr>
            <a:xfrm>
              <a:off x="4678952" y="2294344"/>
              <a:ext cx="1981280" cy="702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a:stCxn id="13" idx="4"/>
              <a:endCxn id="15" idx="0"/>
            </p:cNvCxnSpPr>
            <p:nvPr/>
          </p:nvCxnSpPr>
          <p:spPr>
            <a:xfrm flipH="1">
              <a:off x="5669592" y="3861048"/>
              <a:ext cx="990640"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a:stCxn id="13" idx="4"/>
              <a:endCxn id="14" idx="0"/>
            </p:cNvCxnSpPr>
            <p:nvPr/>
          </p:nvCxnSpPr>
          <p:spPr>
            <a:xfrm>
              <a:off x="6660232" y="3861048"/>
              <a:ext cx="1115648" cy="742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a:off x="6164912" y="4232449"/>
              <a:ext cx="1053144"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5075526" y="6021288"/>
            <a:ext cx="1188132" cy="576064"/>
          </a:xfrm>
          <a:prstGeom prst="rect">
            <a:avLst/>
          </a:prstGeom>
          <a:solidFill>
            <a:schemeClr val="bg1"/>
          </a:solidFill>
          <a:ln>
            <a:solidFill>
              <a:srgbClr val="00FA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6" name="Groupe 25"/>
          <p:cNvGrpSpPr/>
          <p:nvPr/>
        </p:nvGrpSpPr>
        <p:grpSpPr>
          <a:xfrm>
            <a:off x="5075526" y="5467946"/>
            <a:ext cx="1188132" cy="1138117"/>
            <a:chOff x="5075526" y="5467946"/>
            <a:chExt cx="1188132" cy="1138117"/>
          </a:xfrm>
        </p:grpSpPr>
        <p:cxnSp>
          <p:nvCxnSpPr>
            <p:cNvPr id="20" name="Connecteur droit 19"/>
            <p:cNvCxnSpPr>
              <a:stCxn id="15" idx="4"/>
            </p:cNvCxnSpPr>
            <p:nvPr/>
          </p:nvCxnSpPr>
          <p:spPr>
            <a:xfrm>
              <a:off x="5669592" y="5467946"/>
              <a:ext cx="0" cy="121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5669592" y="5692204"/>
              <a:ext cx="0"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a:endCxn id="8" idx="0"/>
            </p:cNvCxnSpPr>
            <p:nvPr/>
          </p:nvCxnSpPr>
          <p:spPr>
            <a:xfrm>
              <a:off x="5669592" y="5910752"/>
              <a:ext cx="0" cy="110536"/>
            </a:xfrm>
            <a:prstGeom prst="line">
              <a:avLst/>
            </a:prstGeom>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75526" y="6021288"/>
              <a:ext cx="1188132" cy="584775"/>
            </a:xfrm>
            <a:prstGeom prst="rect">
              <a:avLst/>
            </a:prstGeom>
            <a:noFill/>
          </p:spPr>
          <p:txBody>
            <a:bodyPr wrap="square" rtlCol="0">
              <a:spAutoFit/>
            </a:bodyPr>
            <a:lstStyle/>
            <a:p>
              <a:r>
                <a:rPr lang="fr-FR" sz="1600" dirty="0" smtClean="0"/>
                <a:t>Installer un </a:t>
              </a:r>
              <a:r>
                <a:rPr lang="fr-FR" sz="1600" dirty="0" err="1" smtClean="0"/>
                <a:t>FireWall</a:t>
              </a:r>
              <a:endParaRPr lang="fr-FR" sz="1600" dirty="0"/>
            </a:p>
          </p:txBody>
        </p:sp>
      </p:grpSp>
    </p:spTree>
    <p:extLst>
      <p:ext uri="{BB962C8B-B14F-4D97-AF65-F5344CB8AC3E}">
        <p14:creationId xmlns:p14="http://schemas.microsoft.com/office/powerpoint/2010/main" val="138383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763640" y="92160"/>
            <a:ext cx="6460560" cy="571320"/>
          </a:xfrm>
          <a:prstGeom prst="rect">
            <a:avLst/>
          </a:prstGeom>
          <a:noFill/>
          <a:ln>
            <a:noFill/>
          </a:ln>
        </p:spPr>
        <p:txBody>
          <a:bodyPr anchor="ctr"/>
          <a:lstStyle/>
          <a:p>
            <a:pPr algn="r">
              <a:lnSpc>
                <a:spcPct val="100000"/>
              </a:lnSpc>
            </a:pPr>
            <a:r>
              <a:rPr lang="fr-FR" sz="1600" b="1" strike="noStrike">
                <a:solidFill>
                  <a:srgbClr val="4F4D50"/>
                </a:solidFill>
                <a:latin typeface="Arial"/>
              </a:rPr>
              <a:t>Étude de l'existant</a:t>
            </a:r>
            <a:endParaRPr/>
          </a:p>
        </p:txBody>
      </p:sp>
      <p:pic>
        <p:nvPicPr>
          <p:cNvPr id="97" name="Image 96"/>
          <p:cNvPicPr/>
          <p:nvPr/>
        </p:nvPicPr>
        <p:blipFill>
          <a:blip r:embed="rId3"/>
          <a:stretch/>
        </p:blipFill>
        <p:spPr>
          <a:xfrm>
            <a:off x="3312000" y="2088000"/>
            <a:ext cx="2736000" cy="1006560"/>
          </a:xfrm>
          <a:prstGeom prst="rect">
            <a:avLst/>
          </a:prstGeom>
          <a:ln>
            <a:noFill/>
          </a:ln>
        </p:spPr>
      </p:pic>
      <p:pic>
        <p:nvPicPr>
          <p:cNvPr id="98" name="Image 97"/>
          <p:cNvPicPr/>
          <p:nvPr/>
        </p:nvPicPr>
        <p:blipFill>
          <a:blip r:embed="rId4"/>
          <a:stretch/>
        </p:blipFill>
        <p:spPr>
          <a:xfrm>
            <a:off x="3216600" y="4176000"/>
            <a:ext cx="3047400" cy="68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1763640" y="92520"/>
            <a:ext cx="6460560" cy="571320"/>
          </a:xfrm>
          <a:prstGeom prst="rect">
            <a:avLst/>
          </a:prstGeom>
          <a:noFill/>
          <a:ln>
            <a:noFill/>
          </a:ln>
        </p:spPr>
        <p:txBody>
          <a:bodyPr anchor="ctr"/>
          <a:lstStyle/>
          <a:p>
            <a:pPr algn="r">
              <a:lnSpc>
                <a:spcPct val="100000"/>
              </a:lnSpc>
            </a:pPr>
            <a:r>
              <a:rPr lang="fr-FR" sz="1600" b="1" strike="noStrike">
                <a:solidFill>
                  <a:srgbClr val="4F4D50"/>
                </a:solidFill>
                <a:latin typeface="Arial"/>
              </a:rPr>
              <a:t>Étude de l'existant</a:t>
            </a:r>
            <a:endParaRPr/>
          </a:p>
        </p:txBody>
      </p:sp>
      <p:pic>
        <p:nvPicPr>
          <p:cNvPr id="100" name="Image 99"/>
          <p:cNvPicPr/>
          <p:nvPr/>
        </p:nvPicPr>
        <p:blipFill>
          <a:blip r:embed="rId3"/>
          <a:stretch/>
        </p:blipFill>
        <p:spPr>
          <a:xfrm>
            <a:off x="2380320" y="2160000"/>
            <a:ext cx="4675680" cy="2664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763640" y="92520"/>
            <a:ext cx="6460560" cy="571320"/>
          </a:xfrm>
          <a:prstGeom prst="rect">
            <a:avLst/>
          </a:prstGeom>
          <a:noFill/>
          <a:ln>
            <a:noFill/>
          </a:ln>
        </p:spPr>
        <p:txBody>
          <a:bodyPr anchor="ctr"/>
          <a:lstStyle/>
          <a:p>
            <a:pPr algn="r">
              <a:lnSpc>
                <a:spcPct val="100000"/>
              </a:lnSpc>
            </a:pPr>
            <a:r>
              <a:rPr lang="fr-FR" sz="1600" b="1" strike="noStrike">
                <a:solidFill>
                  <a:srgbClr val="4F4D50"/>
                </a:solidFill>
                <a:latin typeface="Arial"/>
              </a:rPr>
              <a:t>Étude de l'existant</a:t>
            </a:r>
            <a:endParaRPr/>
          </a:p>
        </p:txBody>
      </p:sp>
      <p:pic>
        <p:nvPicPr>
          <p:cNvPr id="102" name="Image 101"/>
          <p:cNvPicPr/>
          <p:nvPr/>
        </p:nvPicPr>
        <p:blipFill>
          <a:blip r:embed="rId3"/>
          <a:stretch/>
        </p:blipFill>
        <p:spPr>
          <a:xfrm>
            <a:off x="2157480" y="663840"/>
            <a:ext cx="5042520" cy="5960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763640" y="92520"/>
            <a:ext cx="6460560" cy="571320"/>
          </a:xfrm>
          <a:prstGeom prst="rect">
            <a:avLst/>
          </a:prstGeom>
          <a:noFill/>
          <a:ln>
            <a:noFill/>
          </a:ln>
        </p:spPr>
        <p:txBody>
          <a:bodyPr anchor="ctr"/>
          <a:lstStyle/>
          <a:p>
            <a:pPr algn="r">
              <a:lnSpc>
                <a:spcPct val="100000"/>
              </a:lnSpc>
            </a:pPr>
            <a:r>
              <a:rPr lang="fr-FR" sz="1600" b="1" strike="noStrike">
                <a:solidFill>
                  <a:srgbClr val="4F4D50"/>
                </a:solidFill>
                <a:latin typeface="Arial"/>
              </a:rPr>
              <a:t>Étude de l'existant</a:t>
            </a:r>
            <a:endParaRPr/>
          </a:p>
        </p:txBody>
      </p:sp>
      <p:pic>
        <p:nvPicPr>
          <p:cNvPr id="104" name="Image 103"/>
          <p:cNvPicPr/>
          <p:nvPr/>
        </p:nvPicPr>
        <p:blipFill>
          <a:blip r:embed="rId3"/>
          <a:stretch/>
        </p:blipFill>
        <p:spPr>
          <a:xfrm>
            <a:off x="1368360" y="1114560"/>
            <a:ext cx="6571800" cy="4645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_INSTITUTION_Paysage">
  <a:themeElements>
    <a:clrScheme name="Institution">
      <a:dk1>
        <a:srgbClr val="5F5E5E"/>
      </a:dk1>
      <a:lt1>
        <a:sysClr val="window" lastClr="FFFFFF"/>
      </a:lt1>
      <a:dk2>
        <a:srgbClr val="9F9E9E"/>
      </a:dk2>
      <a:lt2>
        <a:srgbClr val="FFFFFF"/>
      </a:lt2>
      <a:accent1>
        <a:srgbClr val="5F5E5E"/>
      </a:accent1>
      <a:accent2>
        <a:srgbClr val="FFC154"/>
      </a:accent2>
      <a:accent3>
        <a:srgbClr val="004D6F"/>
      </a:accent3>
      <a:accent4>
        <a:srgbClr val="81989C"/>
      </a:accent4>
      <a:accent5>
        <a:srgbClr val="E52713"/>
      </a:accent5>
      <a:accent6>
        <a:srgbClr val="208998"/>
      </a:accent6>
      <a:hlink>
        <a:srgbClr val="E29100"/>
      </a:hlink>
      <a:folHlink>
        <a:srgbClr val="E52713"/>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THEME_INSTITUTION_Paysage</Template>
  <TotalTime>371</TotalTime>
  <Words>692</Words>
  <Application>Microsoft Office PowerPoint</Application>
  <PresentationFormat>Affichage à l'écran (4:3)</PresentationFormat>
  <Paragraphs>197</Paragraphs>
  <Slides>26</Slides>
  <Notes>15</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THEME_INSTITUTION_Paysage</vt:lpstr>
      <vt:lpstr>Est-il  difficile de  paralyser les  transports en  commun de  Rennes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Cahier des charges</vt:lpstr>
      <vt:lpstr>Interface</vt:lpstr>
      <vt:lpstr>Paramètre de synthèse</vt:lpstr>
      <vt:lpstr>Paramètre de synthèse</vt:lpstr>
      <vt:lpstr>Filtre</vt:lpstr>
      <vt:lpstr>Filtre</vt:lpstr>
      <vt:lpstr>Optimiseur</vt:lpstr>
      <vt:lpstr>Optimiseur</vt:lpstr>
      <vt:lpstr>Ergonomie logicielle</vt:lpstr>
      <vt:lpstr>Présentation PowerPoint</vt:lpstr>
      <vt:lpstr>Amélioration d’ADTool</vt:lpstr>
      <vt:lpstr>Ergonomie logicielle</vt:lpstr>
      <vt:lpstr>Versionnement de Glasir</vt:lpstr>
      <vt:lpstr>Gestion de Projet</vt:lpstr>
      <vt:lpstr> Amélioration continue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Waramul</dc:creator>
  <cp:lastModifiedBy>flo</cp:lastModifiedBy>
  <cp:revision>41</cp:revision>
  <dcterms:created xsi:type="dcterms:W3CDTF">2014-12-14T15:58:29Z</dcterms:created>
  <dcterms:modified xsi:type="dcterms:W3CDTF">2014-12-17T13:32:57Z</dcterms:modified>
</cp:coreProperties>
</file>