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5"/>
  </p:notesMasterIdLst>
  <p:sldIdLst>
    <p:sldId id="260" r:id="rId2"/>
    <p:sldId id="262" r:id="rId3"/>
    <p:sldId id="263"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s INSA" id="{339B715A-A4F6-482F-9E8F-E995A152AF53}">
          <p14:sldIdLst>
            <p14:sldId id="260"/>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6"/>
    <a:srgbClr val="3A76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26" autoAdjust="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68536F-DC49-4863-B489-3035345AFB0F}" type="datetimeFigureOut">
              <a:rPr lang="fr-FR" smtClean="0"/>
              <a:t>17/12/2014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01B3DF-4127-41C0-BB05-FA3D19621909}" type="slidenum">
              <a:rPr lang="fr-FR" smtClean="0"/>
              <a:t>‹N°›</a:t>
            </a:fld>
            <a:endParaRPr lang="fr-FR"/>
          </a:p>
        </p:txBody>
      </p:sp>
    </p:spTree>
    <p:extLst>
      <p:ext uri="{BB962C8B-B14F-4D97-AF65-F5344CB8AC3E}">
        <p14:creationId xmlns:p14="http://schemas.microsoft.com/office/powerpoint/2010/main" val="682279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Inventé</a:t>
            </a:r>
            <a:r>
              <a:rPr lang="fr-FR" baseline="0" dirty="0" smtClean="0"/>
              <a:t> en 62 pour l’armée de l’air américaine pour évaluer l’un de ses systèmes, et depuis la pratique s’est répandue.</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1</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C’est</a:t>
            </a:r>
            <a:r>
              <a:rPr lang="fr-FR" baseline="0" dirty="0" smtClean="0"/>
              <a:t> à partir de ces arbres de défaillance que Bruce </a:t>
            </a:r>
            <a:r>
              <a:rPr lang="fr-FR" baseline="0" dirty="0" err="1" smtClean="0"/>
              <a:t>Schneier</a:t>
            </a:r>
            <a:r>
              <a:rPr lang="fr-FR" baseline="0" dirty="0" smtClean="0"/>
              <a:t> a introduit le concept d’arbre d’attaque. Le principe est assez simple, on commence par définir un but principal. Ici on va prendre le but de notre projet initial, Paralyser le STAR.  On va chercher les moyens d’atteindre ce but. On voit les 3 là, Ce sont des moyens indépendants, ce sont des nœuds dits disjonctifs, équivaut au « ou » de l’arbre de défaillance. Puis on se dit que bloquer le réseau, ce n’est pas assez explicite, ou qu’il y a encore beaucoup de moyens de le faire. On va donc lui ajouter des fils. Pour bloquer le SI, on peut </a:t>
            </a:r>
            <a:r>
              <a:rPr lang="fr-FR" baseline="0" dirty="0" err="1" smtClean="0"/>
              <a:t>blabla</a:t>
            </a:r>
            <a:r>
              <a:rPr lang="fr-FR" baseline="0" dirty="0" smtClean="0"/>
              <a:t>. Ici, il faut les 2, nœud conjonctif, « et ».</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2</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Intègre le concept de défense, représenté</a:t>
            </a:r>
            <a:r>
              <a:rPr lang="fr-FR" baseline="0" dirty="0" smtClean="0"/>
              <a:t> </a:t>
            </a:r>
            <a:r>
              <a:rPr lang="fr-FR" baseline="0" dirty="0" err="1" smtClean="0"/>
              <a:t>blabla</a:t>
            </a:r>
            <a:r>
              <a:rPr lang="fr-FR" baseline="0" dirty="0" smtClean="0"/>
              <a:t> carré vert </a:t>
            </a:r>
            <a:r>
              <a:rPr lang="fr-FR" baseline="0" dirty="0" err="1" smtClean="0"/>
              <a:t>blabla</a:t>
            </a:r>
            <a:r>
              <a:rPr lang="fr-FR" baseline="0" dirty="0" smtClean="0"/>
              <a:t> pointillés </a:t>
            </a:r>
            <a:r>
              <a:rPr lang="fr-FR" baseline="0" dirty="0" err="1" smtClean="0"/>
              <a:t>blabla</a:t>
            </a:r>
            <a:r>
              <a:rPr lang="fr-FR" baseline="0" dirty="0" smtClean="0"/>
              <a:t> c’est attaque et </a:t>
            </a:r>
            <a:r>
              <a:rPr lang="fr-FR" baseline="0" smtClean="0"/>
              <a:t>attaque défense c’est pas pareil.</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3</a:t>
            </a:fld>
            <a:endParaRPr lang="fr-FR"/>
          </a:p>
        </p:txBody>
      </p:sp>
    </p:spTree>
    <p:extLst>
      <p:ext uri="{BB962C8B-B14F-4D97-AF65-F5344CB8AC3E}">
        <p14:creationId xmlns:p14="http://schemas.microsoft.com/office/powerpoint/2010/main" val="874516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16" name="Groupe 15"/>
          <p:cNvGrpSpPr/>
          <p:nvPr userDrawn="1"/>
        </p:nvGrpSpPr>
        <p:grpSpPr>
          <a:xfrm>
            <a:off x="0" y="0"/>
            <a:ext cx="9144000" cy="6858000"/>
            <a:chOff x="0" y="0"/>
            <a:chExt cx="9144000" cy="685800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S:\serv_com\01_CHARTE-INSA-Rennes\2014\08_Modèles-PPT\Triangle-bas.eps"/>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2646"/>
            <a:stretch/>
          </p:blipFill>
          <p:spPr bwMode="auto">
            <a:xfrm>
              <a:off x="3419871" y="6353714"/>
              <a:ext cx="2088233" cy="5042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serv_com\01_CHARTE-INSA-Rennes\2014\01_LOGOS-ECOLES\LOGO-INSA-RENNES\Formats-PNG-JPG\Logo_INSARennes-quadri.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552" y="344883"/>
              <a:ext cx="2796729" cy="60618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re 1"/>
          <p:cNvSpPr>
            <a:spLocks noGrp="1"/>
          </p:cNvSpPr>
          <p:nvPr>
            <p:ph type="ctrTitle"/>
          </p:nvPr>
        </p:nvSpPr>
        <p:spPr>
          <a:xfrm>
            <a:off x="3275856" y="3589911"/>
            <a:ext cx="5868144" cy="1470025"/>
          </a:xfrm>
        </p:spPr>
        <p:txBody>
          <a:bodyPr>
            <a:normAutofit/>
          </a:bodyPr>
          <a:lstStyle>
            <a:lvl1pPr algn="l">
              <a:defRPr sz="3200" cap="all" baseline="0"/>
            </a:lvl1pPr>
          </a:lstStyle>
          <a:p>
            <a:r>
              <a:rPr lang="fr-FR" smtClean="0"/>
              <a:t>Cliquez pour modifier le style du titre</a:t>
            </a:r>
            <a:endParaRPr lang="fr-FR" dirty="0"/>
          </a:p>
        </p:txBody>
      </p:sp>
      <p:sp>
        <p:nvSpPr>
          <p:cNvPr id="3" name="Sous-titre 2"/>
          <p:cNvSpPr>
            <a:spLocks noGrp="1"/>
          </p:cNvSpPr>
          <p:nvPr>
            <p:ph type="subTitle" idx="1"/>
          </p:nvPr>
        </p:nvSpPr>
        <p:spPr>
          <a:xfrm>
            <a:off x="3275856" y="5038328"/>
            <a:ext cx="5868144" cy="478904"/>
          </a:xfrm>
        </p:spPr>
        <p:txBody>
          <a:bodyPr/>
          <a:lstStyle>
            <a:lvl1pPr marL="0" indent="0" algn="l">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dirty="0"/>
          </a:p>
        </p:txBody>
      </p:sp>
      <p:grpSp>
        <p:nvGrpSpPr>
          <p:cNvPr id="17" name="Groupe 16"/>
          <p:cNvGrpSpPr/>
          <p:nvPr userDrawn="1"/>
        </p:nvGrpSpPr>
        <p:grpSpPr>
          <a:xfrm>
            <a:off x="-1" y="868398"/>
            <a:ext cx="4355976" cy="4633217"/>
            <a:chOff x="-1" y="868398"/>
            <a:chExt cx="4355976" cy="4633217"/>
          </a:xfrm>
        </p:grpSpPr>
        <p:sp>
          <p:nvSpPr>
            <p:cNvPr id="18" name="Triangle isocèle 17"/>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9" name="Triangle isocèle 18"/>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Triangle isocèle 10"/>
          <p:cNvSpPr/>
          <p:nvPr userDrawn="1"/>
        </p:nvSpPr>
        <p:spPr>
          <a:xfrm rot="16200000">
            <a:off x="4399012" y="-842760"/>
            <a:ext cx="3923411" cy="5593663"/>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583" h="5593663">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flip="none" rotWithShape="1">
            <a:gsLst>
              <a:gs pos="91000">
                <a:srgbClr val="004D6F">
                  <a:alpha val="90000"/>
                </a:srgbClr>
              </a:gs>
              <a:gs pos="1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1" name="Triangle isocèle 7"/>
          <p:cNvSpPr/>
          <p:nvPr userDrawn="1"/>
        </p:nvSpPr>
        <p:spPr>
          <a:xfrm rot="16200000">
            <a:off x="6825055" y="-469057"/>
            <a:ext cx="1874105" cy="2802782"/>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86000"/>
                </a:srgbClr>
              </a:gs>
              <a:gs pos="1000">
                <a:schemeClr val="bg1">
                  <a:alpha val="3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2" name="Triangle isocèle 21"/>
          <p:cNvSpPr/>
          <p:nvPr userDrawn="1"/>
        </p:nvSpPr>
        <p:spPr>
          <a:xfrm rot="16200000">
            <a:off x="7319312" y="360679"/>
            <a:ext cx="1872209" cy="1816159"/>
          </a:xfrm>
          <a:prstGeom prst="triangle">
            <a:avLst/>
          </a:prstGeom>
          <a:gradFill flip="none" rotWithShape="1">
            <a:gsLst>
              <a:gs pos="81000">
                <a:srgbClr val="004D6F">
                  <a:alpha val="79000"/>
                </a:srgbClr>
              </a:gs>
              <a:gs pos="5000">
                <a:schemeClr val="bg1">
                  <a:alpha val="3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Tree>
    <p:extLst>
      <p:ext uri="{BB962C8B-B14F-4D97-AF65-F5344CB8AC3E}">
        <p14:creationId xmlns:p14="http://schemas.microsoft.com/office/powerpoint/2010/main" val="215559989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contenu 2"/>
          <p:cNvSpPr>
            <a:spLocks noGrp="1"/>
          </p:cNvSpPr>
          <p:nvPr>
            <p:ph idx="1"/>
          </p:nvPr>
        </p:nvSpPr>
        <p:spPr>
          <a:xfrm>
            <a:off x="457200" y="908720"/>
            <a:ext cx="8229600" cy="5544616"/>
          </a:xfrm>
        </p:spPr>
        <p:txBody>
          <a:bodyPr/>
          <a:lstStyle>
            <a:lvl1pPr marL="0" indent="0">
              <a:buNone/>
              <a:defRPr/>
            </a:lvl1pPr>
            <a:lvl2pPr marL="742950" indent="-285750">
              <a:buFont typeface="Arial" panose="020B0604020202020204" pitchFamily="34" charset="0"/>
              <a:buChar char="•"/>
              <a:defRPr>
                <a:solidFill>
                  <a:srgbClr val="4F4D50"/>
                </a:solidFill>
              </a:defRPr>
            </a:lvl2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2625538701"/>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83568" y="2636912"/>
            <a:ext cx="7772400" cy="1362075"/>
          </a:xfrm>
        </p:spPr>
        <p:txBody>
          <a:bodyPr anchor="ctr" anchorCtr="0">
            <a:normAutofit/>
          </a:bodyPr>
          <a:lstStyle>
            <a:lvl1pPr algn="ctr">
              <a:defRPr sz="3600" b="1" cap="all"/>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683568" y="4005065"/>
            <a:ext cx="7772400" cy="720080"/>
          </a:xfrm>
        </p:spPr>
        <p:txBody>
          <a:bodyPr anchor="ctr" anchorCtr="0"/>
          <a:lstStyle>
            <a:lvl1pPr marL="0" indent="0" algn="ctr">
              <a:buNone/>
              <a:defRPr sz="2000" b="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505370761"/>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contenu 2"/>
          <p:cNvSpPr>
            <a:spLocks noGrp="1"/>
          </p:cNvSpPr>
          <p:nvPr>
            <p:ph sz="half" idx="1"/>
          </p:nvPr>
        </p:nvSpPr>
        <p:spPr>
          <a:xfrm>
            <a:off x="457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4" name="Espace réservé du contenu 3"/>
          <p:cNvSpPr>
            <a:spLocks noGrp="1"/>
          </p:cNvSpPr>
          <p:nvPr>
            <p:ph sz="half" idx="2"/>
          </p:nvPr>
        </p:nvSpPr>
        <p:spPr>
          <a:xfrm>
            <a:off x="4648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6"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60161853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467544" y="908720"/>
            <a:ext cx="4040188"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556792"/>
            <a:ext cx="4040188"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644008" y="908720"/>
            <a:ext cx="4041775"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1556792"/>
            <a:ext cx="4041775"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7"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7125517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424194612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733788"/>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620688"/>
            <a:ext cx="3008313" cy="814412"/>
          </a:xfrm>
        </p:spPr>
        <p:txBody>
          <a:bodyPr anchor="ctr" anchorCtr="0"/>
          <a:lstStyle>
            <a:lvl1pPr algn="l">
              <a:defRPr sz="2000" b="1"/>
            </a:lvl1pPr>
          </a:lstStyle>
          <a:p>
            <a:r>
              <a:rPr lang="fr-FR" smtClean="0"/>
              <a:t>Cliquez pour modifier le style du titre</a:t>
            </a:r>
            <a:endParaRPr lang="fr-FR" dirty="0"/>
          </a:p>
        </p:txBody>
      </p:sp>
      <p:sp>
        <p:nvSpPr>
          <p:cNvPr id="3" name="Espace réservé du contenu 2"/>
          <p:cNvSpPr>
            <a:spLocks noGrp="1"/>
          </p:cNvSpPr>
          <p:nvPr>
            <p:ph idx="1"/>
          </p:nvPr>
        </p:nvSpPr>
        <p:spPr>
          <a:xfrm>
            <a:off x="3575050" y="620688"/>
            <a:ext cx="5111750" cy="5760640"/>
          </a:xfrm>
        </p:spPr>
        <p:txBody>
          <a:bodyPr/>
          <a:lstStyle>
            <a:lvl1pPr>
              <a:defRPr sz="2000"/>
            </a:lvl1pPr>
            <a:lvl2pPr marL="742950" indent="-285750">
              <a:buFont typeface="Arial" panose="020B0604020202020204" pitchFamily="34" charset="0"/>
              <a:buChar char="•"/>
              <a:defRPr sz="1500"/>
            </a:lvl2pPr>
            <a:lvl3pPr>
              <a:defRPr sz="12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4" name="Espace réservé du texte 3"/>
          <p:cNvSpPr>
            <a:spLocks noGrp="1"/>
          </p:cNvSpPr>
          <p:nvPr>
            <p:ph type="body" sz="half" idx="2"/>
          </p:nvPr>
        </p:nvSpPr>
        <p:spPr>
          <a:xfrm>
            <a:off x="457200" y="1435100"/>
            <a:ext cx="3008313" cy="494622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Cliquez pour modifier les styles du texte du masque</a:t>
            </a:r>
          </a:p>
          <a:p>
            <a:pPr marL="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Deuxième niveau</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68088487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riangle isocèle 10"/>
          <p:cNvSpPr/>
          <p:nvPr/>
        </p:nvSpPr>
        <p:spPr>
          <a:xfrm rot="16200000">
            <a:off x="7004517" y="-797387"/>
            <a:ext cx="1342487" cy="2933821"/>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4148574 h 4171094"/>
              <a:gd name="connsiteX1" fmla="*/ 2153516 w 3919583"/>
              <a:gd name="connsiteY1" fmla="*/ 0 h 4171094"/>
              <a:gd name="connsiteX2" fmla="*/ 3914014 w 3919583"/>
              <a:gd name="connsiteY2" fmla="*/ 602252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9583"/>
              <a:gd name="connsiteY0" fmla="*/ 4148574 h 4171094"/>
              <a:gd name="connsiteX1" fmla="*/ 2153516 w 3919583"/>
              <a:gd name="connsiteY1" fmla="*/ 0 h 4171094"/>
              <a:gd name="connsiteX2" fmla="*/ 2170505 w 3919583"/>
              <a:gd name="connsiteY2" fmla="*/ 1892836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5793"/>
              <a:gd name="connsiteY0" fmla="*/ 4148574 h 4171094"/>
              <a:gd name="connsiteX1" fmla="*/ 2153516 w 3915793"/>
              <a:gd name="connsiteY1" fmla="*/ 0 h 4171094"/>
              <a:gd name="connsiteX2" fmla="*/ 2170505 w 3915793"/>
              <a:gd name="connsiteY2" fmla="*/ 1892836 h 4171094"/>
              <a:gd name="connsiteX3" fmla="*/ 2190725 w 3915793"/>
              <a:gd name="connsiteY3" fmla="*/ 3265165 h 4171094"/>
              <a:gd name="connsiteX4" fmla="*/ 3915790 w 3915793"/>
              <a:gd name="connsiteY4" fmla="*/ 4171094 h 4171094"/>
              <a:gd name="connsiteX5" fmla="*/ 0 w 3915793"/>
              <a:gd name="connsiteY5" fmla="*/ 4148574 h 4171094"/>
              <a:gd name="connsiteX0" fmla="*/ 0 w 3963302"/>
              <a:gd name="connsiteY0" fmla="*/ 4148574 h 4171094"/>
              <a:gd name="connsiteX1" fmla="*/ 2153516 w 3963302"/>
              <a:gd name="connsiteY1" fmla="*/ 0 h 4171094"/>
              <a:gd name="connsiteX2" fmla="*/ 2170505 w 3963302"/>
              <a:gd name="connsiteY2" fmla="*/ 1892836 h 4171094"/>
              <a:gd name="connsiteX3" fmla="*/ 3915790 w 3963302"/>
              <a:gd name="connsiteY3" fmla="*/ 4171094 h 4171094"/>
              <a:gd name="connsiteX4" fmla="*/ 0 w 3963302"/>
              <a:gd name="connsiteY4" fmla="*/ 4148574 h 4171094"/>
              <a:gd name="connsiteX0" fmla="*/ 0 w 3971475"/>
              <a:gd name="connsiteY0" fmla="*/ 4148574 h 4171094"/>
              <a:gd name="connsiteX1" fmla="*/ 2153516 w 3971475"/>
              <a:gd name="connsiteY1" fmla="*/ 0 h 4171094"/>
              <a:gd name="connsiteX2" fmla="*/ 3915790 w 3971475"/>
              <a:gd name="connsiteY2" fmla="*/ 4171094 h 4171094"/>
              <a:gd name="connsiteX3" fmla="*/ 0 w 3971475"/>
              <a:gd name="connsiteY3" fmla="*/ 4148574 h 4171094"/>
              <a:gd name="connsiteX0" fmla="*/ 0 w 2530710"/>
              <a:gd name="connsiteY0" fmla="*/ 4148574 h 4171098"/>
              <a:gd name="connsiteX1" fmla="*/ 2153516 w 2530710"/>
              <a:gd name="connsiteY1" fmla="*/ 0 h 4171098"/>
              <a:gd name="connsiteX2" fmla="*/ 2128327 w 2530710"/>
              <a:gd name="connsiteY2" fmla="*/ 4171098 h 4171098"/>
              <a:gd name="connsiteX3" fmla="*/ 0 w 2530710"/>
              <a:gd name="connsiteY3" fmla="*/ 4148574 h 4171098"/>
              <a:gd name="connsiteX0" fmla="*/ 0 w 2438750"/>
              <a:gd name="connsiteY0" fmla="*/ 4148574 h 4171098"/>
              <a:gd name="connsiteX1" fmla="*/ 2153516 w 2438750"/>
              <a:gd name="connsiteY1" fmla="*/ 0 h 4171098"/>
              <a:gd name="connsiteX2" fmla="*/ 2128327 w 2438750"/>
              <a:gd name="connsiteY2" fmla="*/ 4171098 h 4171098"/>
              <a:gd name="connsiteX3" fmla="*/ 0 w 2438750"/>
              <a:gd name="connsiteY3" fmla="*/ 4148574 h 4171098"/>
              <a:gd name="connsiteX0" fmla="*/ 0 w 2153516"/>
              <a:gd name="connsiteY0" fmla="*/ 4148574 h 4171098"/>
              <a:gd name="connsiteX1" fmla="*/ 2153516 w 2153516"/>
              <a:gd name="connsiteY1" fmla="*/ 0 h 4171098"/>
              <a:gd name="connsiteX2" fmla="*/ 2128327 w 2153516"/>
              <a:gd name="connsiteY2" fmla="*/ 4171098 h 4171098"/>
              <a:gd name="connsiteX3" fmla="*/ 0 w 2153516"/>
              <a:gd name="connsiteY3" fmla="*/ 4148574 h 4171098"/>
              <a:gd name="connsiteX0" fmla="*/ 0 w 2155023"/>
              <a:gd name="connsiteY0" fmla="*/ 4148574 h 4171098"/>
              <a:gd name="connsiteX1" fmla="*/ 2153516 w 2155023"/>
              <a:gd name="connsiteY1" fmla="*/ 0 h 4171098"/>
              <a:gd name="connsiteX2" fmla="*/ 2128327 w 2155023"/>
              <a:gd name="connsiteY2" fmla="*/ 4171098 h 4171098"/>
              <a:gd name="connsiteX3" fmla="*/ 0 w 2155023"/>
              <a:gd name="connsiteY3" fmla="*/ 4148574 h 4171098"/>
              <a:gd name="connsiteX0" fmla="*/ 0 w 2161634"/>
              <a:gd name="connsiteY0" fmla="*/ 4148574 h 4171098"/>
              <a:gd name="connsiteX1" fmla="*/ 2153516 w 2161634"/>
              <a:gd name="connsiteY1" fmla="*/ 0 h 4171098"/>
              <a:gd name="connsiteX2" fmla="*/ 2157630 w 2161634"/>
              <a:gd name="connsiteY2" fmla="*/ 4171098 h 4171098"/>
              <a:gd name="connsiteX3" fmla="*/ 0 w 2161634"/>
              <a:gd name="connsiteY3" fmla="*/ 4148574 h 4171098"/>
              <a:gd name="connsiteX0" fmla="*/ 0 w 2161634"/>
              <a:gd name="connsiteY0" fmla="*/ 4163240 h 4171098"/>
              <a:gd name="connsiteX1" fmla="*/ 2153516 w 2161634"/>
              <a:gd name="connsiteY1" fmla="*/ 0 h 4171098"/>
              <a:gd name="connsiteX2" fmla="*/ 2157630 w 2161634"/>
              <a:gd name="connsiteY2" fmla="*/ 4171098 h 4171098"/>
              <a:gd name="connsiteX3" fmla="*/ 0 w 2161634"/>
              <a:gd name="connsiteY3" fmla="*/ 4163240 h 4171098"/>
              <a:gd name="connsiteX0" fmla="*/ 0 w 2168034"/>
              <a:gd name="connsiteY0" fmla="*/ 4174397 h 4182255"/>
              <a:gd name="connsiteX1" fmla="*/ 2164660 w 2168034"/>
              <a:gd name="connsiteY1" fmla="*/ 0 h 4182255"/>
              <a:gd name="connsiteX2" fmla="*/ 2157630 w 2168034"/>
              <a:gd name="connsiteY2" fmla="*/ 4182255 h 4182255"/>
              <a:gd name="connsiteX3" fmla="*/ 0 w 2168034"/>
              <a:gd name="connsiteY3" fmla="*/ 4174397 h 4182255"/>
              <a:gd name="connsiteX0" fmla="*/ 0 w 2164660"/>
              <a:gd name="connsiteY0" fmla="*/ 4174397 h 4182255"/>
              <a:gd name="connsiteX1" fmla="*/ 2164660 w 2164660"/>
              <a:gd name="connsiteY1" fmla="*/ 0 h 4182255"/>
              <a:gd name="connsiteX2" fmla="*/ 2157630 w 2164660"/>
              <a:gd name="connsiteY2" fmla="*/ 4182255 h 4182255"/>
              <a:gd name="connsiteX3" fmla="*/ 0 w 2164660"/>
              <a:gd name="connsiteY3" fmla="*/ 4174397 h 4182255"/>
              <a:gd name="connsiteX0" fmla="*/ 0 w 2166133"/>
              <a:gd name="connsiteY0" fmla="*/ 4174397 h 4182255"/>
              <a:gd name="connsiteX1" fmla="*/ 2164660 w 2166133"/>
              <a:gd name="connsiteY1" fmla="*/ 0 h 4182255"/>
              <a:gd name="connsiteX2" fmla="*/ 2163203 w 2166133"/>
              <a:gd name="connsiteY2" fmla="*/ 4182255 h 4182255"/>
              <a:gd name="connsiteX3" fmla="*/ 0 w 2166133"/>
              <a:gd name="connsiteY3" fmla="*/ 4174397 h 4182255"/>
              <a:gd name="connsiteX0" fmla="*/ 0 w 2164660"/>
              <a:gd name="connsiteY0" fmla="*/ 4174397 h 4182255"/>
              <a:gd name="connsiteX1" fmla="*/ 2164660 w 2164660"/>
              <a:gd name="connsiteY1" fmla="*/ 0 h 4182255"/>
              <a:gd name="connsiteX2" fmla="*/ 2163203 w 2164660"/>
              <a:gd name="connsiteY2" fmla="*/ 4182255 h 4182255"/>
              <a:gd name="connsiteX3" fmla="*/ 0 w 2164660"/>
              <a:gd name="connsiteY3" fmla="*/ 4174397 h 4182255"/>
              <a:gd name="connsiteX0" fmla="*/ 0 w 2164660"/>
              <a:gd name="connsiteY0" fmla="*/ 4174397 h 4187832"/>
              <a:gd name="connsiteX1" fmla="*/ 2164660 w 2164660"/>
              <a:gd name="connsiteY1" fmla="*/ 0 h 4187832"/>
              <a:gd name="connsiteX2" fmla="*/ 2163203 w 2164660"/>
              <a:gd name="connsiteY2" fmla="*/ 4187832 h 4187832"/>
              <a:gd name="connsiteX3" fmla="*/ 0 w 2164660"/>
              <a:gd name="connsiteY3" fmla="*/ 4174397 h 4187832"/>
              <a:gd name="connsiteX0" fmla="*/ 0 w 2165734"/>
              <a:gd name="connsiteY0" fmla="*/ 4174397 h 4187832"/>
              <a:gd name="connsiteX1" fmla="*/ 2164660 w 2165734"/>
              <a:gd name="connsiteY1" fmla="*/ 0 h 4187832"/>
              <a:gd name="connsiteX2" fmla="*/ 2163203 w 2165734"/>
              <a:gd name="connsiteY2" fmla="*/ 4187832 h 4187832"/>
              <a:gd name="connsiteX3" fmla="*/ 0 w 2165734"/>
              <a:gd name="connsiteY3" fmla="*/ 4174397 h 4187832"/>
            </a:gdLst>
            <a:ahLst/>
            <a:cxnLst>
              <a:cxn ang="0">
                <a:pos x="connsiteX0" y="connsiteY0"/>
              </a:cxn>
              <a:cxn ang="0">
                <a:pos x="connsiteX1" y="connsiteY1"/>
              </a:cxn>
              <a:cxn ang="0">
                <a:pos x="connsiteX2" y="connsiteY2"/>
              </a:cxn>
              <a:cxn ang="0">
                <a:pos x="connsiteX3" y="connsiteY3"/>
              </a:cxn>
            </a:cxnLst>
            <a:rect l="l" t="t" r="r" b="b"/>
            <a:pathLst>
              <a:path w="2165734" h="4187832">
                <a:moveTo>
                  <a:pt x="0" y="4174397"/>
                </a:moveTo>
                <a:lnTo>
                  <a:pt x="2164660" y="0"/>
                </a:lnTo>
                <a:cubicBezTo>
                  <a:pt x="2167064" y="1400325"/>
                  <a:pt x="2164923" y="2810636"/>
                  <a:pt x="2163203" y="4187832"/>
                </a:cubicBezTo>
                <a:lnTo>
                  <a:pt x="0" y="4174397"/>
                </a:lnTo>
                <a:close/>
              </a:path>
            </a:pathLst>
          </a:custGeom>
          <a:gradFill flip="none" rotWithShape="1">
            <a:gsLst>
              <a:gs pos="91000">
                <a:schemeClr val="accent3">
                  <a:alpha val="75000"/>
                </a:scheme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4" name="Triangle isocèle 7"/>
          <p:cNvSpPr/>
          <p:nvPr/>
        </p:nvSpPr>
        <p:spPr>
          <a:xfrm rot="16200000">
            <a:off x="8415064" y="-184611"/>
            <a:ext cx="542117" cy="917174"/>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6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Triangle isocèle 14"/>
          <p:cNvSpPr/>
          <p:nvPr/>
        </p:nvSpPr>
        <p:spPr>
          <a:xfrm rot="16200000">
            <a:off x="8490797" y="9746"/>
            <a:ext cx="623545" cy="684275"/>
          </a:xfrm>
          <a:prstGeom prst="triangle">
            <a:avLst/>
          </a:prstGeom>
          <a:gradFill flip="none" rotWithShape="1">
            <a:gsLst>
              <a:gs pos="81000">
                <a:srgbClr val="004D6F">
                  <a:alpha val="48000"/>
                </a:srgbClr>
              </a:gs>
              <a:gs pos="2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 name="Espace réservé du titre 1"/>
          <p:cNvSpPr>
            <a:spLocks noGrp="1"/>
          </p:cNvSpPr>
          <p:nvPr>
            <p:ph type="title"/>
          </p:nvPr>
        </p:nvSpPr>
        <p:spPr>
          <a:xfrm>
            <a:off x="1763688" y="92156"/>
            <a:ext cx="6460810" cy="571500"/>
          </a:xfrm>
          <a:prstGeom prst="rect">
            <a:avLst/>
          </a:prstGeom>
        </p:spPr>
        <p:txBody>
          <a:bodyPr vert="horz" lIns="91440" tIns="45720" rIns="91440" bIns="45720" rtlCol="0" anchor="ctr">
            <a:normAutofit/>
          </a:bodyPr>
          <a:lstStyle/>
          <a:p>
            <a:pPr marL="0" lvl="0" indent="0" algn="r" defTabSz="914400" rtl="0" eaLnBrk="1" latinLnBrk="0" hangingPunct="1">
              <a:spcBef>
                <a:spcPct val="20000"/>
              </a:spcBef>
              <a:buFontTx/>
              <a:buNone/>
            </a:pPr>
            <a:r>
              <a:rPr lang="fr-FR" dirty="0" smtClean="0"/>
              <a:t>Modifiez le style du titre</a:t>
            </a:r>
            <a:endParaRPr lang="fr-FR" dirty="0"/>
          </a:p>
        </p:txBody>
      </p:sp>
      <p:sp>
        <p:nvSpPr>
          <p:cNvPr id="3" name="Espace réservé du texte 2"/>
          <p:cNvSpPr>
            <a:spLocks noGrp="1"/>
          </p:cNvSpPr>
          <p:nvPr>
            <p:ph type="body" idx="1"/>
          </p:nvPr>
        </p:nvSpPr>
        <p:spPr>
          <a:xfrm>
            <a:off x="457200" y="980728"/>
            <a:ext cx="8229600" cy="5328592"/>
          </a:xfrm>
          <a:prstGeom prst="rect">
            <a:avLst/>
          </a:prstGeom>
        </p:spPr>
        <p:txBody>
          <a:bodyPr vert="horz" lIns="91440" tIns="45720" rIns="91440" bIns="45720" rtlCol="0">
            <a:normAutofit/>
          </a:bodyPr>
          <a:lstStyle/>
          <a:p>
            <a:pPr marL="342900" lvl="0" indent="-342900" algn="l" defTabSz="914400" rtl="0" eaLnBrk="1" latinLnBrk="0" hangingPunct="1">
              <a:lnSpc>
                <a:spcPct val="150000"/>
              </a:lnSpc>
              <a:spcBef>
                <a:spcPct val="20000"/>
              </a:spcBef>
              <a:buFont typeface="Arial" pitchFamily="34" charset="0"/>
              <a:buChar char="•"/>
            </a:pPr>
            <a:r>
              <a:rPr lang="fr-FR" dirty="0" smtClean="0"/>
              <a:t>Modifiez les styles du texte du masque</a:t>
            </a:r>
          </a:p>
          <a:p>
            <a:pPr marL="742950" lvl="1" indent="-285750" algn="l" defTabSz="914400" rtl="0" eaLnBrk="1" latinLnBrk="0" hangingPunct="1">
              <a:lnSpc>
                <a:spcPct val="150000"/>
              </a:lnSpc>
              <a:spcBef>
                <a:spcPct val="20000"/>
              </a:spcBef>
              <a:buFont typeface="Arial" pitchFamily="34" charset="0"/>
              <a:buChar char="•"/>
            </a:pPr>
            <a:r>
              <a:rPr lang="fr-FR" dirty="0" smtClean="0"/>
              <a:t>Deuxième niveau</a:t>
            </a:r>
          </a:p>
          <a:p>
            <a:pPr marL="914400" lvl="2" indent="0" algn="l" defTabSz="914400" rtl="0" eaLnBrk="1" latinLnBrk="0" hangingPunct="1">
              <a:lnSpc>
                <a:spcPct val="100000"/>
              </a:lnSpc>
              <a:spcBef>
                <a:spcPts val="2400"/>
              </a:spcBef>
              <a:buFont typeface="Arial" pitchFamily="34" charset="0"/>
              <a:buNone/>
            </a:pPr>
            <a:r>
              <a:rPr lang="fr-FR" dirty="0" smtClean="0"/>
              <a:t>Troisième niveau</a:t>
            </a:r>
          </a:p>
        </p:txBody>
      </p:sp>
      <p:pic>
        <p:nvPicPr>
          <p:cNvPr id="10" name="Picture 4" descr="S:\serv_com\01_CHARTE-INSA-Rennes\2014\08_Modèles-PPT\Triangle-bas.eps"/>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serv_com\01_CHARTE-INSA-Rennes\2014\01_LOGOS-ECOLES\LOGO-INSA-RENNES\Formats-PNG-JPG\Logo_INSARennes-quadri.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1309" y="193336"/>
            <a:ext cx="1398362" cy="303093"/>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numéro de diapositive 3"/>
          <p:cNvSpPr txBox="1">
            <a:spLocks/>
          </p:cNvSpPr>
          <p:nvPr/>
        </p:nvSpPr>
        <p:spPr>
          <a:xfrm>
            <a:off x="8686123" y="162319"/>
            <a:ext cx="45858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F6C45C-B501-45E1-92EE-1CAA52689472}" type="slidenum">
              <a:rPr lang="fr-FR" sz="1100" b="1" smtClean="0">
                <a:solidFill>
                  <a:schemeClr val="bg1"/>
                </a:solidFill>
                <a:latin typeface="Arial" pitchFamily="34" charset="0"/>
                <a:cs typeface="Arial" pitchFamily="34" charset="0"/>
              </a:rPr>
              <a:pPr/>
              <a:t>‹N°›</a:t>
            </a:fld>
            <a:endParaRPr lang="fr-FR" b="1" dirty="0">
              <a:solidFill>
                <a:schemeClr val="bg1"/>
              </a:solidFill>
              <a:latin typeface="Arial" pitchFamily="34" charset="0"/>
              <a:cs typeface="Arial" pitchFamily="34" charset="0"/>
            </a:endParaRPr>
          </a:p>
        </p:txBody>
      </p:sp>
      <p:pic>
        <p:nvPicPr>
          <p:cNvPr id="13" name="Image 12"/>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8454584" y="6150740"/>
            <a:ext cx="437896" cy="535342"/>
          </a:xfrm>
          <a:prstGeom prst="rect">
            <a:avLst/>
          </a:prstGeom>
        </p:spPr>
      </p:pic>
    </p:spTree>
    <p:extLst>
      <p:ext uri="{BB962C8B-B14F-4D97-AF65-F5344CB8AC3E}">
        <p14:creationId xmlns:p14="http://schemas.microsoft.com/office/powerpoint/2010/main" val="308030034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timing>
    <p:tnLst>
      <p:par>
        <p:cTn id="1" dur="indefinite" restart="never" nodeType="tmRoot"/>
      </p:par>
    </p:tnLst>
  </p:timing>
  <p:hf hdr="0" ftr="0" dt="0"/>
  <p:txStyles>
    <p:titleStyle>
      <a:lvl1pPr algn="ctr" defTabSz="914400" rtl="0" eaLnBrk="1" latinLnBrk="0" hangingPunct="1">
        <a:spcBef>
          <a:spcPct val="0"/>
        </a:spcBef>
        <a:buNone/>
        <a:defRPr lang="fr-FR" sz="1600" b="1" kern="1200" baseline="0" dirty="0">
          <a:solidFill>
            <a:srgbClr val="4F4D50"/>
          </a:solidFill>
          <a:latin typeface="Arial" pitchFamily="34" charset="0"/>
          <a:ea typeface="+mn-ea"/>
          <a:cs typeface="Arial" pitchFamily="34" charset="0"/>
        </a:defRPr>
      </a:lvl1pPr>
    </p:titleStyle>
    <p:bodyStyle>
      <a:lvl1pPr marL="0" indent="0" algn="l" defTabSz="914400" rtl="0" eaLnBrk="1" latinLnBrk="0" hangingPunct="1">
        <a:spcBef>
          <a:spcPct val="20000"/>
        </a:spcBef>
        <a:buFontTx/>
        <a:buNone/>
        <a:defRPr lang="fr-FR" sz="2000" b="1" kern="1200" dirty="0" smtClean="0">
          <a:solidFill>
            <a:srgbClr val="004D6F"/>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lang="fr-FR" sz="1500" b="1" kern="1200" baseline="0" dirty="0" smtClean="0">
          <a:solidFill>
            <a:srgbClr val="4F4D50"/>
          </a:solidFill>
          <a:latin typeface="Arial" pitchFamily="34" charset="0"/>
          <a:ea typeface="+mn-ea"/>
          <a:cs typeface="Arial" pitchFamily="34" charset="0"/>
        </a:defRPr>
      </a:lvl2pPr>
      <a:lvl3pPr marL="1143000" indent="-228600" algn="l" defTabSz="914400" rtl="0" eaLnBrk="1" latinLnBrk="0" hangingPunct="1">
        <a:lnSpc>
          <a:spcPct val="100000"/>
        </a:lnSpc>
        <a:spcBef>
          <a:spcPts val="600"/>
        </a:spcBef>
        <a:buFont typeface="Arial" panose="020B0604020202020204" pitchFamily="34" charset="0"/>
        <a:buChar char="•"/>
        <a:defRPr lang="fr-FR" sz="1200" kern="1200" baseline="0" dirty="0" smtClean="0">
          <a:solidFill>
            <a:srgbClr val="4F4D5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916832"/>
            <a:ext cx="8261499" cy="3797940"/>
          </a:xfrm>
        </p:spPr>
      </p:pic>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Tree>
    <p:extLst>
      <p:ext uri="{BB962C8B-B14F-4D97-AF65-F5344CB8AC3E}">
        <p14:creationId xmlns:p14="http://schemas.microsoft.com/office/powerpoint/2010/main" val="679461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sym typeface="Wingdings" panose="05000000000000000000" pitchFamily="2" charset="2"/>
              </a:rPr>
              <a:t>1999 : Bruce </a:t>
            </a:r>
            <a:r>
              <a:rPr lang="fr-FR" dirty="0" err="1" smtClean="0">
                <a:sym typeface="Wingdings" panose="05000000000000000000" pitchFamily="2" charset="2"/>
              </a:rPr>
              <a:t>Schneier</a:t>
            </a:r>
            <a:r>
              <a:rPr lang="fr-FR" dirty="0" smtClean="0">
                <a:sym typeface="Wingdings" panose="05000000000000000000" pitchFamily="2" charset="2"/>
              </a:rPr>
              <a:t> </a:t>
            </a:r>
            <a:r>
              <a:rPr lang="fr-FR" dirty="0" smtClean="0">
                <a:sym typeface="Wingdings" panose="05000000000000000000" pitchFamily="2" charset="2"/>
              </a:rPr>
              <a:t>introduit les </a:t>
            </a:r>
            <a:r>
              <a:rPr lang="fr-FR" dirty="0" smtClean="0">
                <a:sym typeface="Wingdings" panose="05000000000000000000" pitchFamily="2" charset="2"/>
              </a:rPr>
              <a:t>arbres d’attaque</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00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p:bldP spid="11" grpId="0" animBg="1"/>
      <p:bldP spid="12" grpId="0" animBg="1"/>
      <p:bldP spid="13" grpId="0" animBg="1"/>
      <p:bldP spid="14" grpId="0" animBg="1"/>
      <p:bldP spid="15" grpId="0" animBg="1"/>
      <p:bldP spid="9"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564152" y="979857"/>
            <a:ext cx="8229600" cy="5544616"/>
          </a:xfrm>
        </p:spPr>
        <p:txBody>
          <a:bodyPr/>
          <a:lstStyle/>
          <a:p>
            <a:r>
              <a:rPr lang="fr-FR" dirty="0" smtClean="0">
                <a:sym typeface="Wingdings" panose="05000000000000000000" pitchFamily="2" charset="2"/>
              </a:rPr>
              <a:t>Le concept a évolué en arbres d’attaque et de défense</a:t>
            </a:r>
            <a:endParaRPr lang="fr-FR" dirty="0" smtClean="0">
              <a:sym typeface="Wingdings" panose="05000000000000000000" pitchFamily="2" charset="2"/>
            </a:endParaRP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75526" y="6021288"/>
            <a:ext cx="1188132" cy="576064"/>
          </a:xfrm>
          <a:prstGeom prst="rect">
            <a:avLst/>
          </a:prstGeom>
          <a:solidFill>
            <a:schemeClr val="bg1"/>
          </a:solidFill>
          <a:ln>
            <a:solidFill>
              <a:srgbClr val="00FA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p:cNvCxnSpPr>
            <a:stCxn id="15" idx="4"/>
          </p:cNvCxnSpPr>
          <p:nvPr/>
        </p:nvCxnSpPr>
        <p:spPr>
          <a:xfrm>
            <a:off x="5669592" y="5467946"/>
            <a:ext cx="0" cy="121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5669592" y="5692204"/>
            <a:ext cx="0"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a:endCxn id="8" idx="0"/>
          </p:cNvCxnSpPr>
          <p:nvPr/>
        </p:nvCxnSpPr>
        <p:spPr>
          <a:xfrm>
            <a:off x="5669592" y="5910752"/>
            <a:ext cx="0" cy="110536"/>
          </a:xfrm>
          <a:prstGeom prst="line">
            <a:avLst/>
          </a:prstGeom>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75526" y="6021288"/>
            <a:ext cx="1188132" cy="584775"/>
          </a:xfrm>
          <a:prstGeom prst="rect">
            <a:avLst/>
          </a:prstGeom>
          <a:noFill/>
        </p:spPr>
        <p:txBody>
          <a:bodyPr wrap="square" rtlCol="0">
            <a:spAutoFit/>
          </a:bodyPr>
          <a:lstStyle/>
          <a:p>
            <a:r>
              <a:rPr lang="fr-FR" sz="1600" dirty="0" smtClean="0"/>
              <a:t>Installer un </a:t>
            </a:r>
            <a:r>
              <a:rPr lang="fr-FR" sz="1600" dirty="0" err="1" smtClean="0"/>
              <a:t>FireWall</a:t>
            </a:r>
            <a:endParaRPr lang="fr-FR" sz="1600" dirty="0"/>
          </a:p>
        </p:txBody>
      </p:sp>
    </p:spTree>
    <p:extLst>
      <p:ext uri="{BB962C8B-B14F-4D97-AF65-F5344CB8AC3E}">
        <p14:creationId xmlns:p14="http://schemas.microsoft.com/office/powerpoint/2010/main" val="138383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HEME_INSTITUTION_Paysage">
  <a:themeElements>
    <a:clrScheme name="Institution">
      <a:dk1>
        <a:srgbClr val="5F5E5E"/>
      </a:dk1>
      <a:lt1>
        <a:sysClr val="window" lastClr="FFFFFF"/>
      </a:lt1>
      <a:dk2>
        <a:srgbClr val="9F9E9E"/>
      </a:dk2>
      <a:lt2>
        <a:srgbClr val="FFFFFF"/>
      </a:lt2>
      <a:accent1>
        <a:srgbClr val="5F5E5E"/>
      </a:accent1>
      <a:accent2>
        <a:srgbClr val="FFC154"/>
      </a:accent2>
      <a:accent3>
        <a:srgbClr val="004D6F"/>
      </a:accent3>
      <a:accent4>
        <a:srgbClr val="81989C"/>
      </a:accent4>
      <a:accent5>
        <a:srgbClr val="E52713"/>
      </a:accent5>
      <a:accent6>
        <a:srgbClr val="208998"/>
      </a:accent6>
      <a:hlink>
        <a:srgbClr val="E29100"/>
      </a:hlink>
      <a:folHlink>
        <a:srgbClr val="E52713"/>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THEME_INSTITUTION_Paysage</Template>
  <TotalTime>272</TotalTime>
  <Words>188</Words>
  <Application>Microsoft Office PowerPoint</Application>
  <PresentationFormat>Affichage à l'écran (4:3)</PresentationFormat>
  <Paragraphs>24</Paragraphs>
  <Slides>3</Slides>
  <Notes>3</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THEME_INSTITUTION_Paysage</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Waramul</dc:creator>
  <cp:lastModifiedBy>flo</cp:lastModifiedBy>
  <cp:revision>29</cp:revision>
  <dcterms:created xsi:type="dcterms:W3CDTF">2014-12-14T15:58:29Z</dcterms:created>
  <dcterms:modified xsi:type="dcterms:W3CDTF">2014-12-17T01:13:48Z</dcterms:modified>
</cp:coreProperties>
</file>