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6.png" ContentType="image/png"/>
  <Override PartName="/ppt/media/image15.png" ContentType="image/png"/>
  <Override PartName="/ppt/media/image14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8.png" ContentType="image/png"/>
  <Override PartName="/ppt/media/image9.png" ContentType="image/png"/>
  <Override PartName="/ppt/media/image7.jpeg" ContentType="image/jpeg"/>
  <Override PartName="/ppt/media/image5.png" ContentType="image/png"/>
  <Override PartName="/ppt/media/image6.wmf" ContentType="image/x-wmf"/>
  <Override PartName="/ppt/media/image4.png" ContentType="image/png"/>
  <Override PartName="/ppt/media/image3.png" ContentType="image/png"/>
  <Override PartName="/ppt/media/image2.jpeg" ContentType="image/jpeg"/>
  <Override PartName="/ppt/media/image13.png" ContentType="image/png"/>
  <Override PartName="/ppt/media/image1.wmf" ContentType="image/x-wmf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fr-FR" sz="2000">
                <a:latin typeface="Arial"/>
              </a:rPr>
              <a:t>Cliquez pour modifier le format des notes</a:t>
            </a:r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&lt;en-tête&gt;</a:t>
            </a:r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9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DA9EFF7-5F9D-4EA8-B2B1-A591C8E8297E}" type="slidenum">
              <a:rPr lang="fr-FR" sz="1400">
                <a:latin typeface="Times New Roman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fr-FR" sz="2000">
                <a:latin typeface="Arial"/>
              </a:rPr>
              <a:t>- sont payants </a:t>
            </a:r>
            <a:endParaRPr/>
          </a:p>
          <a:p>
            <a:r>
              <a:rPr lang="fr-FR" sz="2000">
                <a:latin typeface="Arial"/>
              </a:rPr>
              <a:t>- modélisent que les arbres d'attaque</a:t>
            </a:r>
            <a:endParaRPr/>
          </a:p>
          <a:p>
            <a:endParaRPr/>
          </a:p>
          <a:p>
            <a:r>
              <a:rPr lang="fr-FR" sz="2000">
                <a:latin typeface="Arial"/>
              </a:rPr>
              <a:t>- les entreprises développent en interne leurs propres outils de modélisation des arbres d'attaque </a:t>
            </a: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fr-FR" sz="2000">
                <a:latin typeface="Arial"/>
              </a:rPr>
              <a:t>- seul logiciel pour les ADTrees</a:t>
            </a:r>
            <a:endParaRPr/>
          </a:p>
          <a:p>
            <a:r>
              <a:rPr lang="fr-FR" sz="2000">
                <a:latin typeface="Arial"/>
              </a:rPr>
              <a:t>- logiciel libre</a:t>
            </a: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fr-FR" sz="2000">
                <a:latin typeface="Arial"/>
              </a:rPr>
              <a:t>Fonctionnalités : </a:t>
            </a:r>
            <a:endParaRPr/>
          </a:p>
          <a:p>
            <a:endParaRPr/>
          </a:p>
          <a:p>
            <a:r>
              <a:rPr lang="fr-FR" sz="2000">
                <a:latin typeface="Arial"/>
              </a:rPr>
              <a:t>- ouvrir/modifier ADTrees</a:t>
            </a:r>
            <a:endParaRPr/>
          </a:p>
          <a:p>
            <a:r>
              <a:rPr lang="fr-FR" sz="2000">
                <a:latin typeface="Arial"/>
              </a:rPr>
              <a:t>- import/export en pdf, png etc</a:t>
            </a:r>
            <a:endParaRPr/>
          </a:p>
          <a:p>
            <a:r>
              <a:rPr lang="fr-FR" sz="2000">
                <a:latin typeface="Arial"/>
              </a:rPr>
              <a:t>- fenêtre ADTerm Edit</a:t>
            </a:r>
            <a:endParaRPr/>
          </a:p>
          <a:p>
            <a:endParaRPr/>
          </a:p>
          <a:p>
            <a:r>
              <a:rPr lang="fr-FR" sz="2000">
                <a:latin typeface="Arial"/>
              </a:rPr>
              <a:t>Pb :</a:t>
            </a:r>
            <a:endParaRPr/>
          </a:p>
          <a:p>
            <a:r>
              <a:rPr lang="fr-FR" sz="2000">
                <a:latin typeface="Arial"/>
              </a:rPr>
              <a:t>- un seul arbre à la fois (pas d'onglets)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fr-FR" sz="2000">
                <a:latin typeface="Arial"/>
              </a:rPr>
              <a:t>Fonctions manquantes :</a:t>
            </a:r>
            <a:endParaRPr/>
          </a:p>
          <a:p>
            <a:endParaRPr/>
          </a:p>
          <a:p>
            <a:r>
              <a:rPr lang="fr-FR" sz="2000">
                <a:latin typeface="Arial"/>
              </a:rPr>
              <a:t>- couper/copier/coller</a:t>
            </a:r>
            <a:endParaRPr/>
          </a:p>
          <a:p>
            <a:r>
              <a:rPr lang="fr-FR" sz="2000">
                <a:latin typeface="Arial"/>
              </a:rPr>
              <a:t>- annuler (ctrl+z)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fr-FR" sz="2000">
                <a:latin typeface="Arial"/>
              </a:rPr>
              <a:t>Possibilité de valuer les arbres : parler des param de base</a:t>
            </a:r>
            <a:endParaRPr/>
          </a:p>
          <a:p>
            <a:endParaRPr/>
          </a:p>
          <a:p>
            <a:r>
              <a:rPr lang="fr-FR" sz="2000">
                <a:latin typeface="Arial"/>
              </a:rPr>
              <a:t>Pb : </a:t>
            </a:r>
            <a:endParaRPr/>
          </a:p>
          <a:p>
            <a:endParaRPr/>
          </a:p>
          <a:p>
            <a:r>
              <a:rPr lang="fr-FR" sz="2000">
                <a:latin typeface="Arial"/>
              </a:rPr>
              <a:t>- un seul param à la fois</a:t>
            </a:r>
            <a:endParaRPr/>
          </a:p>
          <a:p>
            <a:r>
              <a:rPr lang="fr-FR" sz="2000">
                <a:latin typeface="Arial"/>
              </a:rPr>
              <a:t>- pas d'exploitation possible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822924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804840"/>
            <a:ext cx="822924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401580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908640"/>
            <a:ext cx="401580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804840"/>
            <a:ext cx="401580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804840"/>
            <a:ext cx="401580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8229240" cy="554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908640"/>
            <a:ext cx="8229240" cy="554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1097280" y="908280"/>
            <a:ext cx="6948720" cy="554436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>
            <a:off x="1097280" y="908280"/>
            <a:ext cx="6948720" cy="5544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57200" y="908640"/>
            <a:ext cx="8229240" cy="554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8229240" cy="554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4015800" cy="554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908640"/>
            <a:ext cx="4015800" cy="554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401580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804840"/>
            <a:ext cx="401580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908640"/>
            <a:ext cx="4015800" cy="554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908640"/>
            <a:ext cx="8229240" cy="5544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4015800" cy="554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908640"/>
            <a:ext cx="401580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804840"/>
            <a:ext cx="401580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401580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908640"/>
            <a:ext cx="401580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804840"/>
            <a:ext cx="822924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822924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3804840"/>
            <a:ext cx="822924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401580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4240" y="908640"/>
            <a:ext cx="401580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3804840"/>
            <a:ext cx="401580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804840"/>
            <a:ext cx="401580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8229240" cy="554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908640"/>
            <a:ext cx="8229240" cy="554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1097280" y="908280"/>
            <a:ext cx="6948720" cy="55443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1097280" y="908280"/>
            <a:ext cx="6948720" cy="5544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8229240" cy="554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4015800" cy="554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908640"/>
            <a:ext cx="4015800" cy="554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1763640" y="92160"/>
            <a:ext cx="6460560" cy="264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401580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3804840"/>
            <a:ext cx="401580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908640"/>
            <a:ext cx="4015800" cy="554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4015800" cy="5544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908640"/>
            <a:ext cx="401580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804840"/>
            <a:ext cx="401580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908640"/>
            <a:ext cx="401580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908640"/>
            <a:ext cx="401580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804840"/>
            <a:ext cx="8229240" cy="2644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wmf"/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1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2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3" name="Picture 4" descr=""/>
          <p:cNvPicPr/>
          <p:nvPr/>
        </p:nvPicPr>
        <p:blipFill>
          <a:blip r:embed="rId2"/>
          <a:srcRect l="0" t="0" r="0"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3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C761D060-228B-4C95-83BB-81F3159D1BB0}" type="slidenum">
              <a:rPr b="1" lang="fr-FR" sz="1100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pic>
        <p:nvPicPr>
          <p:cNvPr id="6" name="Image 12" descr=""/>
          <p:cNvPicPr/>
          <p:nvPr/>
        </p:nvPicPr>
        <p:blipFill>
          <a:blip r:embed="rId4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fr-FR" sz="1600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457200" y="908640"/>
            <a:ext cx="8229240" cy="55443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Sixième niveau de plan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Septième niveau de planCliquez pour 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fr-FR" sz="1500" strike="noStrike">
                <a:solidFill>
                  <a:srgbClr val="4f4d50"/>
                </a:solidFill>
                <a:latin typeface="Arial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1200" strike="noStrike">
                <a:solidFill>
                  <a:srgbClr val="4f4d50"/>
                </a:solidFill>
                <a:latin typeface="Arial"/>
              </a:rPr>
              <a:t>Troisième niveau</a:t>
            </a:r>
            <a:endParaRPr/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2700360" y="6597720"/>
            <a:ext cx="5327280" cy="2156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fr-FR" sz="1100" strike="noStrike">
                <a:solidFill>
                  <a:srgbClr val="4f4d50"/>
                </a:solidFill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100" strike="noStrike">
                <a:solidFill>
                  <a:srgbClr val="4f4d50"/>
                </a:solidFill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1100" strike="noStrike">
                <a:solidFill>
                  <a:srgbClr val="4f4d50"/>
                </a:solidFill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1100" strike="noStrike">
                <a:solidFill>
                  <a:srgbClr val="4f4d50"/>
                </a:solidFill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1100" strike="noStrike">
                <a:solidFill>
                  <a:srgbClr val="4f4d50"/>
                </a:solidFill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1100" strike="noStrike">
                <a:solidFill>
                  <a:srgbClr val="4f4d50"/>
                </a:solidFill>
                <a:latin typeface="Arial"/>
              </a:rPr>
              <a:t>Sixième niveau de plan</a:t>
            </a:r>
            <a:endParaRPr/>
          </a:p>
          <a:p>
            <a:pPr>
              <a:lnSpc>
                <a:spcPct val="100000"/>
              </a:lnSpc>
            </a:pPr>
            <a:r>
              <a:rPr lang="fr-FR" sz="1100" strike="noStrike">
                <a:solidFill>
                  <a:srgbClr val="4f4d50"/>
                </a:solidFill>
                <a:latin typeface="Arial"/>
              </a:rPr>
              <a:t>Septième niveau de planTITRE DE PARTIE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 rot="16200000">
            <a:off x="7004520" y="-797040"/>
            <a:ext cx="1342080" cy="2933640"/>
          </a:xfrm>
          <a:custGeom>
            <a:avLst/>
            <a:gdLst/>
            <a:ahLst/>
            <a:rect l="0" t="0" r="r" b="b"/>
            <a:pathLst>
              <a:path w="2167065" h="4187833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chemeClr val="accent3">
                  <a:alpha val="7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45" name="CustomShape 2"/>
          <p:cNvSpPr/>
          <p:nvPr/>
        </p:nvSpPr>
        <p:spPr>
          <a:xfrm rot="16200000">
            <a:off x="8415000" y="-183960"/>
            <a:ext cx="541800" cy="916920"/>
          </a:xfrm>
          <a:custGeom>
            <a:avLst/>
            <a:gdLst/>
            <a:ahLst/>
            <a:rect l="0" t="0" r="r" b="b"/>
            <a:pathLst>
              <a:path w="2933998" h="4404898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91000">
                <a:srgbClr val="004d6f">
                  <a:alpha val="6300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sp>
        <p:nvSpPr>
          <p:cNvPr id="46" name="CustomShape 3"/>
          <p:cNvSpPr/>
          <p:nvPr/>
        </p:nvSpPr>
        <p:spPr>
          <a:xfrm rot="16200000">
            <a:off x="8490600" y="9720"/>
            <a:ext cx="623160" cy="684000"/>
          </a:xfrm>
          <a:prstGeom prst="triangle">
            <a:avLst>
              <a:gd name="adj" fmla="val 50000"/>
            </a:avLst>
          </a:prstGeom>
          <a:gradFill>
            <a:gsLst>
              <a:gs pos="27000">
                <a:schemeClr val="bg1">
                  <a:alpha val="0"/>
                </a:schemeClr>
              </a:gs>
              <a:gs pos="81000">
                <a:srgbClr val="004d6f">
                  <a:alpha val="48000"/>
                </a:srgbClr>
              </a:gs>
            </a:gsLst>
            <a:lin ang="135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r-FR" strike="noStrike">
                <a:solidFill>
                  <a:srgbClr val="ffffff"/>
                </a:solidFill>
                <a:latin typeface="Arial"/>
              </a:rPr>
              <a:t> </a:t>
            </a:r>
            <a:endParaRPr/>
          </a:p>
        </p:txBody>
      </p:sp>
      <p:pic>
        <p:nvPicPr>
          <p:cNvPr id="47" name="Picture 4" descr=""/>
          <p:cNvPicPr/>
          <p:nvPr/>
        </p:nvPicPr>
        <p:blipFill>
          <a:blip r:embed="rId2"/>
          <a:srcRect l="0" t="0" r="0" b="42600"/>
          <a:stretch/>
        </p:blipFill>
        <p:spPr>
          <a:xfrm>
            <a:off x="1619640" y="6614640"/>
            <a:ext cx="1007640" cy="243000"/>
          </a:xfrm>
          <a:prstGeom prst="rect">
            <a:avLst/>
          </a:prstGeom>
          <a:ln>
            <a:noFill/>
          </a:ln>
        </p:spPr>
      </p:pic>
      <p:pic>
        <p:nvPicPr>
          <p:cNvPr id="48" name="Picture 2" descr=""/>
          <p:cNvPicPr/>
          <p:nvPr/>
        </p:nvPicPr>
        <p:blipFill>
          <a:blip r:embed="rId3"/>
          <a:stretch/>
        </p:blipFill>
        <p:spPr>
          <a:xfrm>
            <a:off x="221400" y="193320"/>
            <a:ext cx="1397880" cy="302760"/>
          </a:xfrm>
          <a:prstGeom prst="rect">
            <a:avLst/>
          </a:prstGeom>
          <a:ln>
            <a:noFill/>
          </a:ln>
        </p:spPr>
      </p:pic>
      <p:sp>
        <p:nvSpPr>
          <p:cNvPr id="49" name="CustomShape 4"/>
          <p:cNvSpPr/>
          <p:nvPr/>
        </p:nvSpPr>
        <p:spPr>
          <a:xfrm>
            <a:off x="8686080" y="162360"/>
            <a:ext cx="458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C09B1152-A618-4DE7-91B1-72396BAFA753}" type="slidenum">
              <a:rPr b="1" lang="fr-FR" sz="1100" strike="noStrike">
                <a:solidFill>
                  <a:srgbClr val="ffffff"/>
                </a:solidFill>
                <a:latin typeface="Arial"/>
              </a:rPr>
              <a:t>&lt;numéro&gt;</a:t>
            </a:fld>
            <a:endParaRPr/>
          </a:p>
        </p:txBody>
      </p:sp>
      <p:pic>
        <p:nvPicPr>
          <p:cNvPr id="50" name="Image 12" descr=""/>
          <p:cNvPicPr/>
          <p:nvPr/>
        </p:nvPicPr>
        <p:blipFill>
          <a:blip r:embed="rId4"/>
          <a:stretch/>
        </p:blipFill>
        <p:spPr>
          <a:xfrm>
            <a:off x="8454600" y="6150600"/>
            <a:ext cx="437400" cy="534960"/>
          </a:xfrm>
          <a:prstGeom prst="rect">
            <a:avLst/>
          </a:prstGeom>
          <a:ln>
            <a:noFill/>
          </a:ln>
        </p:spPr>
      </p:pic>
      <p:sp>
        <p:nvSpPr>
          <p:cNvPr id="51" name="PlaceHolder 5"/>
          <p:cNvSpPr>
            <a:spLocks noGrp="1"/>
          </p:cNvSpPr>
          <p:nvPr>
            <p:ph type="title"/>
          </p:nvPr>
        </p:nvSpPr>
        <p:spPr>
          <a:xfrm>
            <a:off x="1763640" y="92160"/>
            <a:ext cx="6460560" cy="5713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fr-FR" sz="1600" strike="noStrike">
                <a:solidFill>
                  <a:srgbClr val="4f4d50"/>
                </a:solidFill>
                <a:latin typeface="Arial"/>
              </a:rPr>
              <a:t>Cliquez pour éditer le format du texte-titreCliquez pour modifier le style du titre</a:t>
            </a:r>
            <a:endParaRPr/>
          </a:p>
        </p:txBody>
      </p:sp>
      <p:sp>
        <p:nvSpPr>
          <p:cNvPr id="52" name="PlaceHolder 6"/>
          <p:cNvSpPr>
            <a:spLocks noGrp="1"/>
          </p:cNvSpPr>
          <p:nvPr>
            <p:ph type="body"/>
          </p:nvPr>
        </p:nvSpPr>
        <p:spPr>
          <a:xfrm>
            <a:off x="457200" y="908640"/>
            <a:ext cx="8229240" cy="55443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Sixième niveau de plan</a:t>
            </a:r>
            <a:endParaRPr/>
          </a:p>
          <a:p>
            <a:pPr>
              <a:lnSpc>
                <a:spcPct val="100000"/>
              </a:lnSpc>
            </a:pPr>
            <a:r>
              <a:rPr b="1" lang="fr-FR" sz="2000" strike="noStrike">
                <a:solidFill>
                  <a:srgbClr val="004d6f"/>
                </a:solidFill>
                <a:latin typeface="Arial"/>
              </a:rPr>
              <a:t>Septième niveau de planCliquez pour modifier les styles du texte du masque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b="1" lang="fr-FR" sz="1500" strike="noStrike">
                <a:solidFill>
                  <a:srgbClr val="4f4d50"/>
                </a:solidFill>
                <a:latin typeface="Arial"/>
              </a:rPr>
              <a:t>Deuxième niveau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fr-FR" sz="1200" strike="noStrike">
                <a:solidFill>
                  <a:srgbClr val="4f4d50"/>
                </a:solidFill>
                <a:latin typeface="Arial"/>
              </a:rPr>
              <a:t>Troisième niveau</a:t>
            </a:r>
            <a:endParaRPr/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2700360" y="6597720"/>
            <a:ext cx="5327280" cy="2156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fr-FR" sz="1100" strike="noStrike">
                <a:solidFill>
                  <a:srgbClr val="4f4d50"/>
                </a:solidFill>
                <a:latin typeface="Arial"/>
              </a:rPr>
              <a:t>Cliquez pour éditer le format du plan de texte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r-FR" sz="1100" strike="noStrike">
                <a:solidFill>
                  <a:srgbClr val="4f4d50"/>
                </a:solidFill>
                <a:latin typeface="Arial"/>
              </a:rPr>
              <a:t>Second niveau de plan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r-FR" sz="1100" strike="noStrike">
                <a:solidFill>
                  <a:srgbClr val="4f4d50"/>
                </a:solidFill>
                <a:latin typeface="Arial"/>
              </a:rPr>
              <a:t>Troisième niveau de plan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r-FR" sz="1100" strike="noStrike">
                <a:solidFill>
                  <a:srgbClr val="4f4d50"/>
                </a:solidFill>
                <a:latin typeface="Arial"/>
              </a:rPr>
              <a:t>Quatrième niveau de plan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r-FR" sz="1100" strike="noStrike">
                <a:solidFill>
                  <a:srgbClr val="4f4d50"/>
                </a:solidFill>
                <a:latin typeface="Arial"/>
              </a:rPr>
              <a:t>Cinquième niveau de plan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r-FR" sz="1100" strike="noStrike">
                <a:solidFill>
                  <a:srgbClr val="4f4d50"/>
                </a:solidFill>
                <a:latin typeface="Arial"/>
              </a:rPr>
              <a:t>Sixième niveau de plan</a:t>
            </a:r>
            <a:endParaRPr/>
          </a:p>
          <a:p>
            <a:pPr>
              <a:lnSpc>
                <a:spcPct val="100000"/>
              </a:lnSpc>
            </a:pPr>
            <a:r>
              <a:rPr lang="fr-FR" sz="1100" strike="noStrike">
                <a:solidFill>
                  <a:srgbClr val="4f4d50"/>
                </a:solidFill>
                <a:latin typeface="Arial"/>
              </a:rPr>
              <a:t>Septième niveau de planTITRE DE PARTIE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2680"/>
          </a:xfrm>
          <a:prstGeom prst="rect">
            <a:avLst/>
          </a:prstGeom>
        </p:spPr>
        <p:txBody>
          <a:bodyPr lIns="0" rIns="0" tIns="0" bIns="0"/>
          <a:p>
            <a:r>
              <a:rPr lang="fr-FR" sz="1400">
                <a:latin typeface="Times New Roman"/>
              </a:rPr>
              <a:t>&lt;date/heure&gt;</a:t>
            </a:r>
            <a:endParaRPr/>
          </a:p>
        </p:txBody>
      </p:sp>
      <p:sp>
        <p:nvSpPr>
          <p:cNvPr id="55" name="PlaceHolder 9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000" cy="4726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fr-FR" sz="1400">
                <a:latin typeface="Times New Roman"/>
              </a:rPr>
              <a:t>&lt;pied de page&gt;</a:t>
            </a:r>
            <a:endParaRPr/>
          </a:p>
        </p:txBody>
      </p:sp>
      <p:sp>
        <p:nvSpPr>
          <p:cNvPr id="56" name="PlaceHolder 10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2680"/>
          </a:xfrm>
          <a:prstGeom prst="rect">
            <a:avLst/>
          </a:prstGeom>
        </p:spPr>
        <p:txBody>
          <a:bodyPr lIns="0" rIns="0" tIns="0" bIns="0"/>
          <a:p>
            <a:pPr algn="r"/>
            <a:fld id="{8BC2BB14-AEFB-40C2-9F26-D98C491FF0AC}" type="slidenum">
              <a:rPr lang="fr-FR" sz="1400">
                <a:latin typeface="Times New Roman"/>
              </a:rPr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763640" y="9216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fr-FR" sz="1600" strike="noStrike">
                <a:solidFill>
                  <a:srgbClr val="4f4d50"/>
                </a:solidFill>
                <a:latin typeface="Arial"/>
              </a:rPr>
              <a:t>Étude de l'existant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312000" y="2088000"/>
            <a:ext cx="2736000" cy="100656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3216600" y="4176000"/>
            <a:ext cx="3047400" cy="68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763640" y="9252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fr-FR" sz="1600" strike="noStrike">
                <a:solidFill>
                  <a:srgbClr val="4f4d50"/>
                </a:solidFill>
                <a:latin typeface="Arial"/>
              </a:rPr>
              <a:t>Étude de l'existant</a:t>
            </a:r>
            <a:endParaRPr/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380320" y="2160000"/>
            <a:ext cx="4675680" cy="266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763640" y="9252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fr-FR" sz="1600" strike="noStrike">
                <a:solidFill>
                  <a:srgbClr val="4f4d50"/>
                </a:solidFill>
                <a:latin typeface="Arial"/>
              </a:rPr>
              <a:t>Étude de l'existant</a:t>
            </a:r>
            <a:endParaRPr/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157480" y="663840"/>
            <a:ext cx="5042520" cy="596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763640" y="9252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fr-FR" sz="1600" strike="noStrike">
                <a:solidFill>
                  <a:srgbClr val="4f4d50"/>
                </a:solidFill>
                <a:latin typeface="Arial"/>
              </a:rPr>
              <a:t>Étude de l'existant</a:t>
            </a:r>
            <a:endParaRPr/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368360" y="1114560"/>
            <a:ext cx="6571800" cy="464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763640" y="92880"/>
            <a:ext cx="6460560" cy="571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r>
              <a:rPr b="1" lang="fr-FR" sz="1600" strike="noStrike">
                <a:solidFill>
                  <a:srgbClr val="4f4d50"/>
                </a:solidFill>
                <a:latin typeface="Arial"/>
              </a:rPr>
              <a:t>Étude de l'existant</a:t>
            </a:r>
            <a:endParaRPr/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850400" y="1000440"/>
            <a:ext cx="5524560" cy="488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