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31"/>
  </p:notesMasterIdLst>
  <p:sldIdLst>
    <p:sldId id="261" r:id="rId2"/>
    <p:sldId id="263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9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61"/>
            <p14:sldId id="263"/>
            <p14:sldId id="260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673" autoAdjust="0"/>
  </p:normalViewPr>
  <p:slideViewPr>
    <p:cSldViewPr>
      <p:cViewPr varScale="1">
        <p:scale>
          <a:sx n="49" d="100"/>
          <a:sy n="49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71E1F-7B1D-43D7-A338-A6C5FB8F6681}" type="datetimeFigureOut">
              <a:rPr lang="fr-FR" smtClean="0"/>
              <a:pPr/>
              <a:t>15/12/2014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CF73A-A167-4C23-969D-BB6EE6B805C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74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smtClean="0"/>
              <a:t>Bonjour merci d’être venus si nombreux…</a:t>
            </a:r>
          </a:p>
          <a:p>
            <a:r>
              <a:rPr lang="fr-FR" baseline="0" smtClean="0"/>
              <a:t>Notre sujet va porter sur l’analyse de sécurité d’un système que vous devez probablement tous connaitre : le Service de Transport de l’Agglo Rennaise (STAR).</a:t>
            </a:r>
          </a:p>
          <a:p>
            <a:r>
              <a:rPr lang="fr-FR" baseline="0" smtClean="0"/>
              <a:t>Pour commencer, le STAR, c’est quand même un service plutôt important.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CF73A-A167-4C23-969D-BB6EE6B805C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800">
                <a:latin typeface="Arial"/>
              </a:rPr>
              <a:t>Possibilité de valuer les arbres : parler des param de base</a:t>
            </a:r>
            <a:endParaRPr/>
          </a:p>
          <a:p>
            <a:endParaRPr/>
          </a:p>
          <a:p>
            <a:r>
              <a:rPr lang="fr-FR" sz="1800">
                <a:latin typeface="Arial"/>
              </a:rPr>
              <a:t>Pb : </a:t>
            </a:r>
            <a:endParaRPr/>
          </a:p>
          <a:p>
            <a:endParaRPr/>
          </a:p>
          <a:p>
            <a:r>
              <a:rPr lang="fr-FR" sz="1800">
                <a:latin typeface="Arial"/>
              </a:rPr>
              <a:t>- un seul param à la fois</a:t>
            </a:r>
            <a:endParaRPr/>
          </a:p>
          <a:p>
            <a:r>
              <a:rPr lang="fr-FR" sz="1800">
                <a:latin typeface="Arial"/>
              </a:rPr>
              <a:t>- pas d'exploitation possible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270AC-FE6D-4237-9CBB-95A5B25BC71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065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270AC-FE6D-4237-9CBB-95A5B25BC71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60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importance fonctionnement transports publics</a:t>
            </a:r>
          </a:p>
          <a:p>
            <a:r>
              <a:rPr lang="fr-FR" smtClean="0"/>
              <a:t>retombées économiques</a:t>
            </a:r>
          </a:p>
          <a:p>
            <a:r>
              <a:rPr lang="fr-FR" smtClean="0"/>
              <a:t>moins embouteillages </a:t>
            </a:r>
          </a:p>
          <a:p>
            <a:r>
              <a:rPr lang="fr-FR" smtClean="0"/>
              <a:t>économie CO 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CF73A-A167-4C23-969D-BB6EE6B805C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Que</a:t>
            </a:r>
            <a:r>
              <a:rPr lang="fr-FR" baseline="0" smtClean="0"/>
              <a:t> se passe-t-il en cas de panne ?</a:t>
            </a:r>
          </a:p>
          <a:p>
            <a:r>
              <a:rPr lang="fr-FR" baseline="0" smtClean="0"/>
              <a:t>16 et 18 mai 2012</a:t>
            </a:r>
          </a:p>
          <a:p>
            <a:r>
              <a:rPr lang="fr-FR" baseline="0" smtClean="0"/>
              <a:t>-&gt; bus relais mis en place </a:t>
            </a:r>
          </a:p>
          <a:p>
            <a:r>
              <a:rPr lang="fr-FR" baseline="0" smtClean="0"/>
              <a:t>Solution de secours ayant un cout  mais assurant globalement le service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CF73A-A167-4C23-969D-BB6EE6B805CD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La question étant donc : est-il possible de paralyser le STAR ?</a:t>
            </a:r>
          </a:p>
          <a:p>
            <a:r>
              <a:rPr lang="fr-FR" smtClean="0"/>
              <a:t>Et c’est qu’intervient l’analyse de sécurité. Je vais donc laisser florent vous en parler.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CF73A-A167-4C23-969D-BB6EE6B805CD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1B3DF-4127-41C0-BB05-FA3D1962190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516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800">
                <a:latin typeface="Arial"/>
              </a:rPr>
              <a:t>- sont payants </a:t>
            </a:r>
            <a:endParaRPr/>
          </a:p>
          <a:p>
            <a:r>
              <a:rPr lang="fr-FR" sz="1800">
                <a:latin typeface="Arial"/>
              </a:rPr>
              <a:t>- modélisent que les arbres d'attaque</a:t>
            </a:r>
            <a:endParaRPr/>
          </a:p>
          <a:p>
            <a:endParaRPr/>
          </a:p>
          <a:p>
            <a:r>
              <a:rPr lang="fr-FR" sz="1800">
                <a:latin typeface="Arial"/>
              </a:rPr>
              <a:t>- les entreprises développent en interne leurs propres outils de modélisation des arbres d'attaque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800">
                <a:latin typeface="Arial"/>
              </a:rPr>
              <a:t>- seul logiciel pour les ADTrees</a:t>
            </a:r>
            <a:endParaRPr/>
          </a:p>
          <a:p>
            <a:r>
              <a:rPr lang="fr-FR" sz="1800">
                <a:latin typeface="Arial"/>
              </a:rPr>
              <a:t>- logiciel libre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800">
                <a:latin typeface="Arial"/>
              </a:rPr>
              <a:t>Fonctionnalités : </a:t>
            </a:r>
            <a:endParaRPr/>
          </a:p>
          <a:p>
            <a:endParaRPr/>
          </a:p>
          <a:p>
            <a:r>
              <a:rPr lang="fr-FR" sz="1800">
                <a:latin typeface="Arial"/>
              </a:rPr>
              <a:t>- ouvrir/modifier ADTrees</a:t>
            </a:r>
            <a:endParaRPr/>
          </a:p>
          <a:p>
            <a:r>
              <a:rPr lang="fr-FR" sz="1800">
                <a:latin typeface="Arial"/>
              </a:rPr>
              <a:t>- import/export en pdf, png etc</a:t>
            </a:r>
            <a:endParaRPr/>
          </a:p>
          <a:p>
            <a:r>
              <a:rPr lang="fr-FR" sz="1800">
                <a:latin typeface="Arial"/>
              </a:rPr>
              <a:t>- fenêtre ADTerm Edit</a:t>
            </a:r>
            <a:endParaRPr/>
          </a:p>
          <a:p>
            <a:endParaRPr/>
          </a:p>
          <a:p>
            <a:r>
              <a:rPr lang="fr-FR" sz="1800">
                <a:latin typeface="Arial"/>
              </a:rPr>
              <a:t>Pb :</a:t>
            </a:r>
            <a:endParaRPr/>
          </a:p>
          <a:p>
            <a:r>
              <a:rPr lang="fr-FR" sz="1800">
                <a:latin typeface="Arial"/>
              </a:rPr>
              <a:t>- un seul arbre à la fois (pas d'onglets)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800">
                <a:latin typeface="Arial"/>
              </a:rPr>
              <a:t>Fonctions manquantes :</a:t>
            </a:r>
            <a:endParaRPr/>
          </a:p>
          <a:p>
            <a:endParaRPr/>
          </a:p>
          <a:p>
            <a:r>
              <a:rPr lang="fr-FR" sz="1800">
                <a:latin typeface="Arial"/>
              </a:rPr>
              <a:t>- couper/copier/coller</a:t>
            </a:r>
            <a:endParaRPr/>
          </a:p>
          <a:p>
            <a:r>
              <a:rPr lang="fr-FR" sz="1800">
                <a:latin typeface="Arial"/>
              </a:rPr>
              <a:t>- annuler (ctrl+z)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79512" y="1988840"/>
            <a:ext cx="3240360" cy="1037977"/>
          </a:xfrm>
        </p:spPr>
        <p:txBody>
          <a:bodyPr>
            <a:normAutofit/>
          </a:bodyPr>
          <a:lstStyle/>
          <a:p>
            <a:r>
              <a:rPr lang="fr-FR" sz="4000" smtClean="0">
                <a:solidFill>
                  <a:schemeClr val="tx1">
                    <a:lumMod val="50000"/>
                  </a:schemeClr>
                </a:solidFill>
              </a:rPr>
              <a:t>GLASIR</a:t>
            </a:r>
            <a:endParaRPr lang="fr-FR" sz="4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0" y="5229200"/>
            <a:ext cx="9144000" cy="982960"/>
          </a:xfrm>
        </p:spPr>
        <p:txBody>
          <a:bodyPr>
            <a:normAutofit/>
          </a:bodyPr>
          <a:lstStyle/>
          <a:p>
            <a:pPr algn="ctr"/>
            <a:r>
              <a:rPr lang="fr-FR" sz="2400" smtClean="0">
                <a:solidFill>
                  <a:schemeClr val="tx1">
                    <a:lumMod val="50000"/>
                  </a:schemeClr>
                </a:solidFill>
              </a:rPr>
              <a:t>Est-il difficile de paralyser </a:t>
            </a:r>
          </a:p>
          <a:p>
            <a:pPr algn="ctr"/>
            <a:r>
              <a:rPr lang="fr-FR" sz="2400" smtClean="0">
                <a:solidFill>
                  <a:schemeClr val="tx1">
                    <a:lumMod val="50000"/>
                  </a:schemeClr>
                </a:solidFill>
              </a:rPr>
              <a:t>les transports en commun à Rennes ?</a:t>
            </a:r>
            <a:endParaRPr lang="fr-FR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56176" y="332656"/>
            <a:ext cx="26642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smtClean="0">
                <a:solidFill>
                  <a:schemeClr val="tx1">
                    <a:lumMod val="50000"/>
                  </a:schemeClr>
                </a:solidFill>
              </a:rPr>
              <a:t>Encadrants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Gildas Avoine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Barbara Kordy</a:t>
            </a:r>
          </a:p>
          <a:p>
            <a:pPr algn="r"/>
            <a:endParaRPr lang="fr-FR" sz="2000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796136" y="2564904"/>
            <a:ext cx="302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smtClean="0">
                <a:solidFill>
                  <a:schemeClr val="tx1">
                    <a:lumMod val="50000"/>
                  </a:schemeClr>
                </a:solidFill>
              </a:rPr>
              <a:t>Étudiants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Pierre-Marie Airiau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Valentin Esmieu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Hoel Kervadec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Maud Leray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Florent Mallard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Corentin Nicole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79512" y="292494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Logiciel d’analyse de sécurité</a:t>
            </a:r>
            <a:endParaRPr lang="fr-FR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763640" y="9252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Étude de l'existant</a:t>
            </a:r>
            <a:endParaRPr/>
          </a:p>
        </p:txBody>
      </p:sp>
      <p:pic>
        <p:nvPicPr>
          <p:cNvPr id="104" name="Image 103"/>
          <p:cNvPicPr/>
          <p:nvPr/>
        </p:nvPicPr>
        <p:blipFill>
          <a:blip r:embed="rId3"/>
          <a:stretch/>
        </p:blipFill>
        <p:spPr>
          <a:xfrm>
            <a:off x="1368360" y="1114560"/>
            <a:ext cx="6571800" cy="4645800"/>
          </a:xfrm>
          <a:prstGeom prst="rect">
            <a:avLst/>
          </a:prstGeom>
          <a:ln>
            <a:noFill/>
          </a:ln>
        </p:spPr>
      </p:pic>
      <p:sp>
        <p:nvSpPr>
          <p:cNvPr id="4" name="Espace réservé du texte 3"/>
          <p:cNvSpPr txBox="1">
            <a:spLocks/>
          </p:cNvSpPr>
          <p:nvPr/>
        </p:nvSpPr>
        <p:spPr>
          <a:xfrm>
            <a:off x="2700338" y="6597650"/>
            <a:ext cx="5327650" cy="21590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fr-FR" sz="2000" b="1" kern="1200" dirty="0" smtClean="0">
                <a:solidFill>
                  <a:srgbClr val="004D6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fr-FR" sz="1500" b="1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1200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ADTool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763640" y="9288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Étude de l'existant</a:t>
            </a:r>
            <a:endParaRPr/>
          </a:p>
        </p:txBody>
      </p:sp>
      <p:pic>
        <p:nvPicPr>
          <p:cNvPr id="106" name="Image 105"/>
          <p:cNvPicPr/>
          <p:nvPr/>
        </p:nvPicPr>
        <p:blipFill>
          <a:blip r:embed="rId3"/>
          <a:stretch/>
        </p:blipFill>
        <p:spPr>
          <a:xfrm>
            <a:off x="1850400" y="1000440"/>
            <a:ext cx="5524560" cy="4884480"/>
          </a:xfrm>
          <a:prstGeom prst="rect">
            <a:avLst/>
          </a:prstGeom>
          <a:ln>
            <a:noFill/>
          </a:ln>
        </p:spPr>
      </p:pic>
      <p:sp>
        <p:nvSpPr>
          <p:cNvPr id="4" name="Espace réservé du texte 3"/>
          <p:cNvSpPr txBox="1">
            <a:spLocks/>
          </p:cNvSpPr>
          <p:nvPr/>
        </p:nvSpPr>
        <p:spPr>
          <a:xfrm>
            <a:off x="2700338" y="6597650"/>
            <a:ext cx="5327650" cy="21590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fr-FR" sz="2000" b="1" kern="1200" dirty="0" smtClean="0">
                <a:solidFill>
                  <a:srgbClr val="004D6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fr-FR" sz="1500" b="1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1200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ADTool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Cahier des charges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Objectifs</a:t>
            </a:r>
            <a:r>
              <a:rPr lang="fr-FR" dirty="0" smtClean="0"/>
              <a:t>: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Aider à </a:t>
            </a:r>
            <a:r>
              <a:rPr lang="en-US" dirty="0" err="1" smtClean="0"/>
              <a:t>l’analyse</a:t>
            </a:r>
            <a:r>
              <a:rPr lang="en-US" dirty="0" smtClean="0"/>
              <a:t> des </a:t>
            </a:r>
            <a:r>
              <a:rPr lang="en-US" dirty="0" err="1" smtClean="0"/>
              <a:t>ADTrees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destination des experts en </a:t>
            </a:r>
            <a:r>
              <a:rPr lang="en-US" dirty="0" err="1" smtClean="0"/>
              <a:t>sécurité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39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Nouvelles fonctionnalités d’analyse:</a:t>
            </a:r>
          </a:p>
          <a:p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Optimiseur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Paramètre synthèse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Filtre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2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Reprendre </a:t>
            </a:r>
            <a:r>
              <a:rPr lang="fr-FR" dirty="0" err="1"/>
              <a:t>ADTool</a:t>
            </a:r>
            <a:r>
              <a:rPr lang="fr-FR" dirty="0"/>
              <a:t> pour </a:t>
            </a:r>
            <a:r>
              <a:rPr lang="fr-FR" dirty="0" smtClean="0"/>
              <a:t>éditer les arbres</a:t>
            </a:r>
          </a:p>
          <a:p>
            <a:r>
              <a:rPr lang="fr-FR" dirty="0" smtClean="0"/>
              <a:t>L’intégrer dans notre logiciel en tant que sous fenêtre</a:t>
            </a:r>
          </a:p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6" y="1980137"/>
            <a:ext cx="8208912" cy="46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2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72" y="1088740"/>
            <a:ext cx="6912768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Paramètre de synthèse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fonctionnelles.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98" y="1545198"/>
            <a:ext cx="4504637" cy="263811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0"/>
          <a:stretch/>
        </p:blipFill>
        <p:spPr>
          <a:xfrm>
            <a:off x="1" y="1616219"/>
            <a:ext cx="4572000" cy="267687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4509120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Arbre </a:t>
            </a:r>
            <a:r>
              <a:rPr lang="fr-FR" dirty="0" err="1" smtClean="0"/>
              <a:t>valué</a:t>
            </a:r>
            <a:r>
              <a:rPr lang="fr-FR" dirty="0" smtClean="0"/>
              <a:t> selon le cout minimum pour l’attaquant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716016" y="4509119"/>
            <a:ext cx="395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Arbre </a:t>
            </a:r>
            <a:r>
              <a:rPr lang="fr-FR" dirty="0" err="1" smtClean="0"/>
              <a:t>valué</a:t>
            </a:r>
            <a:r>
              <a:rPr lang="fr-FR" dirty="0" smtClean="0"/>
              <a:t> selon le temps minimum pour l’attaquant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30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 de synthèse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 d’un paramètre de synthèse.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fonctionnelles.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979712" y="1572366"/>
                <a:ext cx="475252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572366"/>
                <a:ext cx="475252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936" y="2567359"/>
            <a:ext cx="5886127" cy="34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6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Spécifications fonctionnelles.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6" y="1460115"/>
            <a:ext cx="8388424" cy="4441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8849415" cy="4373388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82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0" y="249289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rgbClr val="004D6F"/>
                </a:solidFill>
                <a:latin typeface="Arial" pitchFamily="34" charset="0"/>
                <a:cs typeface="Arial" pitchFamily="34" charset="0"/>
              </a:rPr>
              <a:t>250 000 trajets par jour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052"/>
          <a:stretch/>
        </p:blipFill>
        <p:spPr>
          <a:xfrm>
            <a:off x="179513" y="1268760"/>
            <a:ext cx="8136903" cy="4373388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7638"/>
            <a:ext cx="5954223" cy="6621322"/>
          </a:xfrm>
          <a:prstGeom prst="snip1Rect">
            <a:avLst>
              <a:gd name="adj" fmla="val 47595"/>
            </a:avLst>
          </a:prstGeom>
        </p:spPr>
      </p:pic>
      <p:sp>
        <p:nvSpPr>
          <p:cNvPr id="6" name="ZoneTexte 5"/>
          <p:cNvSpPr txBox="1"/>
          <p:nvPr/>
        </p:nvSpPr>
        <p:spPr>
          <a:xfrm>
            <a:off x="1008150" y="1201404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Arbre optimisé pour un coup compris  dans l’intervalle [0,500]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547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7" y="1234252"/>
            <a:ext cx="8723124" cy="431134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</a:t>
            </a:r>
            <a:r>
              <a:rPr lang="fr-FR" dirty="0" smtClean="0"/>
              <a:t>fonctionnelles.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8" y="1234252"/>
            <a:ext cx="8723122" cy="431134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</a:t>
            </a:r>
            <a:r>
              <a:rPr lang="fr-FR" dirty="0" smtClean="0"/>
              <a:t>fonctionnelles.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008150" y="1237576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Arbre optimisé pour un coup minimal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50284"/>
            <a:ext cx="2406653" cy="622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 d’</a:t>
            </a:r>
            <a:r>
              <a:rPr lang="fr-FR" dirty="0" err="1" smtClean="0"/>
              <a:t>ADTool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8335"/>
            <a:ext cx="2500550" cy="2861206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Spécification fonctionnelles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491880" y="1525444"/>
            <a:ext cx="2232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op(</a:t>
            </a:r>
          </a:p>
          <a:p>
            <a:r>
              <a:rPr lang="nl-NL" sz="2400" dirty="0"/>
              <a:t>      </a:t>
            </a:r>
            <a:r>
              <a:rPr lang="nl-NL" sz="2400" dirty="0" err="1"/>
              <a:t>ap</a:t>
            </a:r>
            <a:r>
              <a:rPr lang="nl-NL" sz="2400" dirty="0"/>
              <a:t>(</a:t>
            </a:r>
          </a:p>
          <a:p>
            <a:r>
              <a:rPr lang="nl-NL" sz="2400" dirty="0"/>
              <a:t>            2.0,</a:t>
            </a:r>
          </a:p>
          <a:p>
            <a:r>
              <a:rPr lang="nl-NL" sz="2400" dirty="0"/>
              <a:t>            2.1</a:t>
            </a:r>
          </a:p>
          <a:p>
            <a:r>
              <a:rPr lang="nl-NL" sz="2400" dirty="0"/>
              <a:t>      ),</a:t>
            </a:r>
          </a:p>
          <a:p>
            <a:r>
              <a:rPr lang="nl-NL" sz="2400" dirty="0"/>
              <a:t>      1.1,</a:t>
            </a:r>
          </a:p>
          <a:p>
            <a:r>
              <a:rPr lang="nl-NL" sz="2400" dirty="0"/>
              <a:t>      1.2</a:t>
            </a:r>
          </a:p>
          <a:p>
            <a:r>
              <a:rPr lang="nl-NL" sz="2400" dirty="0"/>
              <a:t>)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95536" y="5013176"/>
            <a:ext cx="264456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Un arbre</a:t>
            </a:r>
            <a:endParaRPr lang="fr-FR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031966" y="5013176"/>
            <a:ext cx="264456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Une grammaire</a:t>
            </a:r>
            <a:endParaRPr lang="fr-FR" b="1" dirty="0">
              <a:ln/>
              <a:solidFill>
                <a:schemeClr val="accent3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171098" y="1450111"/>
            <a:ext cx="2232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o</a:t>
            </a:r>
            <a:r>
              <a:rPr lang="nl-NL" sz="2400" dirty="0" smtClean="0"/>
              <a:t>p{0.0}(</a:t>
            </a:r>
            <a:endParaRPr lang="nl-NL" sz="2400" dirty="0"/>
          </a:p>
          <a:p>
            <a:r>
              <a:rPr lang="nl-NL" sz="2400" dirty="0"/>
              <a:t>      </a:t>
            </a:r>
            <a:r>
              <a:rPr lang="nl-NL" sz="2400" dirty="0" err="1" smtClean="0"/>
              <a:t>ap</a:t>
            </a:r>
            <a:r>
              <a:rPr lang="nl-NL" sz="2400" dirty="0" smtClean="0"/>
              <a:t>{1.0}(</a:t>
            </a:r>
            <a:endParaRPr lang="nl-NL" sz="2400" dirty="0"/>
          </a:p>
          <a:p>
            <a:r>
              <a:rPr lang="nl-NL" sz="2400" dirty="0"/>
              <a:t>            2.0,</a:t>
            </a:r>
          </a:p>
          <a:p>
            <a:r>
              <a:rPr lang="nl-NL" sz="2400" dirty="0"/>
              <a:t>            2.1</a:t>
            </a:r>
          </a:p>
          <a:p>
            <a:r>
              <a:rPr lang="nl-NL" sz="2400" dirty="0"/>
              <a:t>      ),</a:t>
            </a:r>
          </a:p>
          <a:p>
            <a:r>
              <a:rPr lang="nl-NL" sz="2400" dirty="0"/>
              <a:t>      1.1,</a:t>
            </a:r>
          </a:p>
          <a:p>
            <a:r>
              <a:rPr lang="nl-NL" sz="2400" dirty="0"/>
              <a:t>      1.2</a:t>
            </a:r>
          </a:p>
          <a:p>
            <a:r>
              <a:rPr lang="nl-NL" sz="2400" dirty="0"/>
              <a:t>)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815866" y="4869160"/>
            <a:ext cx="264456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Une nouvelle</a:t>
            </a:r>
          </a:p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grammaire</a:t>
            </a:r>
            <a:endParaRPr lang="fr-FR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Ergonomie logicielle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1397" y="3590893"/>
            <a:ext cx="7509131" cy="1296144"/>
          </a:xfrm>
        </p:spPr>
        <p:txBody>
          <a:bodyPr/>
          <a:lstStyle/>
          <a:p>
            <a:r>
              <a:rPr lang="fr-FR" dirty="0" smtClean="0"/>
              <a:t>Des fonctionnalités de base pour améliorer </a:t>
            </a:r>
            <a:r>
              <a:rPr lang="fr-FR" dirty="0" err="1" smtClean="0"/>
              <a:t>ADTools</a:t>
            </a:r>
            <a:r>
              <a:rPr lang="fr-F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Fonction annuler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Fonction copier-couper/coller.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 fonctionnelles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71398" y="1880281"/>
            <a:ext cx="7509131" cy="129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fr-FR" sz="2000" b="1" kern="1200">
                <a:solidFill>
                  <a:srgbClr val="004D6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fr-FR" sz="15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1200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Des outils pour gérer son projet de modélisation dans </a:t>
            </a:r>
            <a:r>
              <a:rPr lang="fr-FR" dirty="0" err="1" smtClean="0"/>
              <a:t>Glasir</a:t>
            </a:r>
            <a:r>
              <a:rPr lang="fr-F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Un affichage des arbres du projet en arborescence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Une bibliothèque de modèle.</a:t>
            </a:r>
          </a:p>
        </p:txBody>
      </p:sp>
    </p:spTree>
    <p:extLst>
      <p:ext uri="{BB962C8B-B14F-4D97-AF65-F5344CB8AC3E}">
        <p14:creationId xmlns:p14="http://schemas.microsoft.com/office/powerpoint/2010/main" val="36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Méthode SCRUM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ScrumMaster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Product Owner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Mêlée quotidienne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Sprints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Versionnement de Glasir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0.1 : Paramètre de synthèse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0.2 : Filtre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1.0 : Optimiseur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Identification des risques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Identifier les entraves éventuelles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Identifier les tâches concernées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Prévoir des solutions appropriées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Planification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Découpage par tâches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  <p:pic>
        <p:nvPicPr>
          <p:cNvPr id="5" name="Image 4" descr="planific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284984"/>
            <a:ext cx="8820472" cy="1217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Conclusion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Apprentissage de nos erreurs 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Place à la réalisation !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1008112"/>
          </a:xfrm>
        </p:spPr>
        <p:txBody>
          <a:bodyPr>
            <a:normAutofit/>
          </a:bodyPr>
          <a:lstStyle/>
          <a:p>
            <a:pPr algn="ctr"/>
            <a:r>
              <a:rPr lang="fr-FR" sz="4800" smtClean="0"/>
              <a:t> 16 et 18 mai 2012</a:t>
            </a:r>
          </a:p>
          <a:p>
            <a:pPr algn="ctr"/>
            <a:endParaRPr lang="fr-FR" sz="4800" smtClean="0"/>
          </a:p>
          <a:p>
            <a:pPr algn="ctr"/>
            <a:endParaRPr lang="fr-FR" sz="4800" smtClean="0"/>
          </a:p>
          <a:p>
            <a:pPr algn="ctr"/>
            <a:endParaRPr lang="fr-FR" sz="4800" smtClean="0"/>
          </a:p>
          <a:p>
            <a:pPr algn="ctr"/>
            <a:endParaRPr lang="fr-FR" sz="4800" smtClean="0"/>
          </a:p>
          <a:p>
            <a:pPr algn="ctr"/>
            <a:endParaRPr lang="fr-FR" sz="480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mtClean="0"/>
              <a:t>Introduction</a:t>
            </a:r>
            <a:endParaRPr lang="fr-FR"/>
          </a:p>
        </p:txBody>
      </p:sp>
      <p:pic>
        <p:nvPicPr>
          <p:cNvPr id="5" name="Image 4" descr="logo-metro-ren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2492896"/>
            <a:ext cx="1524000" cy="1524000"/>
          </a:xfrm>
          <a:prstGeom prst="rect">
            <a:avLst/>
          </a:prstGeom>
        </p:spPr>
      </p:pic>
      <p:pic>
        <p:nvPicPr>
          <p:cNvPr id="10" name="Image 9" descr="logo-metro-rennes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79912" y="2492896"/>
            <a:ext cx="1524000" cy="15240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0" y="458112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smtClean="0">
                <a:solidFill>
                  <a:srgbClr val="004D6F"/>
                </a:solidFill>
                <a:latin typeface="Arial" pitchFamily="34" charset="0"/>
                <a:cs typeface="Arial" pitchFamily="34" charset="0"/>
              </a:rPr>
              <a:t>Métro en panne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transition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ym typeface="Wingdings" panose="05000000000000000000" pitchFamily="2" charset="2"/>
              </a:rPr>
              <a:t>1999 : Bruce </a:t>
            </a:r>
            <a:r>
              <a:rPr lang="fr-FR" dirty="0" err="1" smtClean="0">
                <a:sym typeface="Wingdings" panose="05000000000000000000" pitchFamily="2" charset="2"/>
              </a:rPr>
              <a:t>Schneier</a:t>
            </a:r>
            <a:r>
              <a:rPr lang="fr-FR" dirty="0" smtClean="0">
                <a:sym typeface="Wingdings" panose="05000000000000000000" pitchFamily="2" charset="2"/>
              </a:rPr>
              <a:t> invente les arbres d’attaque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Arbres d’attaque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4260"/>
            <a:ext cx="9144000" cy="35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6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concept </a:t>
            </a:r>
            <a:r>
              <a:rPr lang="fr-FR" dirty="0"/>
              <a:t>a </a:t>
            </a:r>
            <a:r>
              <a:rPr lang="fr-FR" dirty="0" smtClean="0"/>
              <a:t>évolué</a:t>
            </a:r>
            <a:r>
              <a:rPr lang="fr-FR" dirty="0" smtClean="0">
                <a:sym typeface="Wingdings" panose="05000000000000000000" pitchFamily="2" charset="2"/>
              </a:rPr>
              <a:t> en arbres </a:t>
            </a:r>
            <a:r>
              <a:rPr lang="fr-FR" dirty="0">
                <a:sym typeface="Wingdings" panose="05000000000000000000" pitchFamily="2" charset="2"/>
              </a:rPr>
              <a:t>d’attaque et de défense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Arbres d’attaque et de défense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" y="1916832"/>
            <a:ext cx="9144000" cy="381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0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Étude de l'existant</a:t>
            </a:r>
            <a:endParaRPr/>
          </a:p>
        </p:txBody>
      </p:sp>
      <p:pic>
        <p:nvPicPr>
          <p:cNvPr id="97" name="Image 96"/>
          <p:cNvPicPr/>
          <p:nvPr/>
        </p:nvPicPr>
        <p:blipFill>
          <a:blip r:embed="rId3"/>
          <a:stretch/>
        </p:blipFill>
        <p:spPr>
          <a:xfrm>
            <a:off x="3312000" y="2088000"/>
            <a:ext cx="2736000" cy="1006560"/>
          </a:xfrm>
          <a:prstGeom prst="rect">
            <a:avLst/>
          </a:prstGeom>
          <a:ln>
            <a:noFill/>
          </a:ln>
        </p:spPr>
      </p:pic>
      <p:pic>
        <p:nvPicPr>
          <p:cNvPr id="98" name="Image 97"/>
          <p:cNvPicPr/>
          <p:nvPr/>
        </p:nvPicPr>
        <p:blipFill>
          <a:blip r:embed="rId4"/>
          <a:stretch/>
        </p:blipFill>
        <p:spPr>
          <a:xfrm>
            <a:off x="3216600" y="4176000"/>
            <a:ext cx="3047400" cy="685440"/>
          </a:xfrm>
          <a:prstGeom prst="rect">
            <a:avLst/>
          </a:prstGeom>
          <a:ln>
            <a:noFill/>
          </a:ln>
        </p:spPr>
      </p:pic>
      <p:sp>
        <p:nvSpPr>
          <p:cNvPr id="5" name="Espace réservé du texte 3"/>
          <p:cNvSpPr txBox="1">
            <a:spLocks/>
          </p:cNvSpPr>
          <p:nvPr/>
        </p:nvSpPr>
        <p:spPr>
          <a:xfrm>
            <a:off x="2700338" y="6597650"/>
            <a:ext cx="5327650" cy="21590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fr-FR" sz="2000" b="1" kern="1200" dirty="0" smtClean="0">
                <a:solidFill>
                  <a:srgbClr val="004D6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fr-FR" sz="1500" b="1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1200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ADTool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763640" y="9252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Étude de l'existant</a:t>
            </a:r>
            <a:endParaRPr/>
          </a:p>
        </p:txBody>
      </p:sp>
      <p:pic>
        <p:nvPicPr>
          <p:cNvPr id="100" name="Image 99"/>
          <p:cNvPicPr/>
          <p:nvPr/>
        </p:nvPicPr>
        <p:blipFill>
          <a:blip r:embed="rId3"/>
          <a:stretch/>
        </p:blipFill>
        <p:spPr>
          <a:xfrm>
            <a:off x="2380320" y="2160000"/>
            <a:ext cx="4675680" cy="2664000"/>
          </a:xfrm>
          <a:prstGeom prst="rect">
            <a:avLst/>
          </a:prstGeom>
          <a:ln>
            <a:noFill/>
          </a:ln>
        </p:spPr>
      </p:pic>
      <p:sp>
        <p:nvSpPr>
          <p:cNvPr id="4" name="Espace réservé du texte 3"/>
          <p:cNvSpPr txBox="1">
            <a:spLocks/>
          </p:cNvSpPr>
          <p:nvPr/>
        </p:nvSpPr>
        <p:spPr>
          <a:xfrm>
            <a:off x="2700338" y="6597650"/>
            <a:ext cx="5327650" cy="21590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fr-FR" sz="2000" b="1" kern="1200" dirty="0" smtClean="0">
                <a:solidFill>
                  <a:srgbClr val="004D6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fr-FR" sz="1500" b="1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1200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ADTool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763640" y="9252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Étude de l'existant</a:t>
            </a:r>
            <a:endParaRPr/>
          </a:p>
        </p:txBody>
      </p:sp>
      <p:pic>
        <p:nvPicPr>
          <p:cNvPr id="102" name="Image 101"/>
          <p:cNvPicPr/>
          <p:nvPr/>
        </p:nvPicPr>
        <p:blipFill>
          <a:blip r:embed="rId3"/>
          <a:stretch/>
        </p:blipFill>
        <p:spPr>
          <a:xfrm>
            <a:off x="2157480" y="663840"/>
            <a:ext cx="5042520" cy="5960160"/>
          </a:xfrm>
          <a:prstGeom prst="rect">
            <a:avLst/>
          </a:prstGeom>
          <a:ln>
            <a:noFill/>
          </a:ln>
        </p:spPr>
      </p:pic>
      <p:sp>
        <p:nvSpPr>
          <p:cNvPr id="4" name="Espace réservé du texte 3"/>
          <p:cNvSpPr txBox="1">
            <a:spLocks/>
          </p:cNvSpPr>
          <p:nvPr/>
        </p:nvSpPr>
        <p:spPr>
          <a:xfrm>
            <a:off x="2700338" y="6597650"/>
            <a:ext cx="5327650" cy="21590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fr-FR" sz="2000" b="1" kern="1200" dirty="0" smtClean="0">
                <a:solidFill>
                  <a:srgbClr val="004D6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fr-FR" sz="1500" b="1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1200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ADTool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216</TotalTime>
  <Words>529</Words>
  <Application>Microsoft Office PowerPoint</Application>
  <PresentationFormat>Affichage à l'écran (4:3)</PresentationFormat>
  <Paragraphs>215</Paragraphs>
  <Slides>29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THEME_INSTITUTION_Paysage</vt:lpstr>
      <vt:lpstr>GLASIR</vt:lpstr>
      <vt:lpstr>Présentation PowerPoint</vt:lpstr>
      <vt:lpstr>Présentation PowerPoint</vt:lpstr>
      <vt:lpstr>Présentation PowerPoint</vt:lpstr>
      <vt:lpstr>Etat de l’art</vt:lpstr>
      <vt:lpstr>Etat de l’art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Cahier des charges</vt:lpstr>
      <vt:lpstr>Présentation PowerPoint</vt:lpstr>
      <vt:lpstr>Présentation PowerPoint</vt:lpstr>
      <vt:lpstr>Présentation PowerPoint</vt:lpstr>
      <vt:lpstr>Paramètre de synthèse</vt:lpstr>
      <vt:lpstr>Paramètre de synthèse</vt:lpstr>
      <vt:lpstr>Filtre</vt:lpstr>
      <vt:lpstr>Filtre</vt:lpstr>
      <vt:lpstr>Filtre</vt:lpstr>
      <vt:lpstr>Optimiseur</vt:lpstr>
      <vt:lpstr>Optimiseur</vt:lpstr>
      <vt:lpstr>Amélioration d’ADTool</vt:lpstr>
      <vt:lpstr>Ergonomie logicielle</vt:lpstr>
      <vt:lpstr>Méthode SCRUM</vt:lpstr>
      <vt:lpstr>Versionnement de Glasir</vt:lpstr>
      <vt:lpstr>Identification des risques</vt:lpstr>
      <vt:lpstr>Planification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flo</cp:lastModifiedBy>
  <cp:revision>29</cp:revision>
  <dcterms:created xsi:type="dcterms:W3CDTF">2014-12-14T15:58:29Z</dcterms:created>
  <dcterms:modified xsi:type="dcterms:W3CDTF">2014-12-15T15:50:38Z</dcterms:modified>
</cp:coreProperties>
</file>