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62" r:id="rId3"/>
    <p:sldId id="265" r:id="rId4"/>
    <p:sldId id="257" r:id="rId5"/>
    <p:sldId id="258" r:id="rId6"/>
    <p:sldId id="259" r:id="rId7"/>
    <p:sldId id="264" r:id="rId8"/>
    <p:sldId id="261" r:id="rId9"/>
    <p:sldId id="266" r:id="rId10"/>
    <p:sldId id="260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00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840C3-A359-44A7-AB98-329BE5E6CEF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84E77-AB6C-4413-9E0F-BEF59DCF287A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Formalisme que nous ne développerons</a:t>
            </a:r>
            <a:r>
              <a:rPr lang="fr-FR" baseline="0" smtClean="0"/>
              <a:t> pas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84E77-AB6C-4413-9E0F-BEF59DCF287A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ADTool fait déjà</a:t>
            </a:r>
            <a:r>
              <a:rPr lang="fr-FR" baseline="0" smtClean="0"/>
              <a:t> une partie du travail, mais pas tout.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84E77-AB6C-4413-9E0F-BEF59DCF287A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Picture 4" descr="S:\serv_com\01_CHARTE-INSA-Rennes\2014\08_Modèles-PPT\Triangle-bas.eps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42646"/>
            <a:stretch/>
          </p:blipFill>
          <p:spPr bwMode="auto">
            <a:xfrm>
              <a:off x="3419871" y="6353714"/>
              <a:ext cx="2088233" cy="504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S:\serv_com\01_CHARTE-INSA-Rennes\2014\01_LOGOS-ECOLES\LOGO-INSA-RENNES\Formats-PNG-JPG\Logo_INSARennes-quadri.jp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44883"/>
              <a:ext cx="2796729" cy="606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75856" y="3589911"/>
            <a:ext cx="5868144" cy="1470025"/>
          </a:xfrm>
        </p:spPr>
        <p:txBody>
          <a:bodyPr>
            <a:normAutofit/>
          </a:bodyPr>
          <a:lstStyle>
            <a:lvl1pPr algn="l">
              <a:defRPr sz="3200" cap="all" baseline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5856" y="5038328"/>
            <a:ext cx="5868144" cy="478904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grpSp>
        <p:nvGrpSpPr>
          <p:cNvPr id="5" name="Groupe 16"/>
          <p:cNvGrpSpPr/>
          <p:nvPr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18" name="Triangle isocèle 17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19" name="Triangle isocèle 18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Triangle isocèle 10"/>
          <p:cNvSpPr/>
          <p:nvPr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Triangle isocèle 7"/>
          <p:cNvSpPr/>
          <p:nvPr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Triangle isocèle 21"/>
          <p:cNvSpPr/>
          <p:nvPr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155599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rgbClr val="4F4D50"/>
                </a:solidFill>
              </a:defRPr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625538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sz="3600" b="1" cap="all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4005065"/>
            <a:ext cx="7772400" cy="720080"/>
          </a:xfrm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505370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01618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908720"/>
            <a:ext cx="4040188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008" y="908720"/>
            <a:ext cx="4041775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71255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24194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43733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814412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0" cy="5760640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Deuxième niveau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680884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/>
          <a:lstStyle/>
          <a:p>
            <a:fld id="{D16BC917-25FB-4D80-A05F-F505787563E2}" type="datetimeFigureOut">
              <a:rPr lang="fr-FR" smtClean="0"/>
              <a:pPr/>
              <a:t>16/12/2014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/>
          <a:lstStyle/>
          <a:p>
            <a:fld id="{0FAF1EE8-3295-4E07-868A-341DE341F37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isocèle 10"/>
          <p:cNvSpPr/>
          <p:nvPr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chemeClr val="accent3">
                  <a:alpha val="75000"/>
                </a:scheme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Triangle isocèle 7"/>
          <p:cNvSpPr/>
          <p:nvPr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5" name="Triangle isocèle 14"/>
          <p:cNvSpPr/>
          <p:nvPr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63688" y="92156"/>
            <a:ext cx="646081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742950" lvl="1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914400" lvl="2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fr-FR" dirty="0" smtClean="0"/>
              <a:t>Troisième niveau</a:t>
            </a:r>
          </a:p>
        </p:txBody>
      </p:sp>
      <p:pic>
        <p:nvPicPr>
          <p:cNvPr id="10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:\serv_com\01_CHARTE-INSA-Rennes\2014\01_LOGOS-ECOLES\LOGO-INSA-RENNES\Formats-PNG-JPG\Logo_INSARennes-quadri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309" y="193336"/>
            <a:ext cx="1398362" cy="30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numéro de diapositive 3"/>
          <p:cNvSpPr txBox="1">
            <a:spLocks/>
          </p:cNvSpPr>
          <p:nvPr/>
        </p:nvSpPr>
        <p:spPr>
          <a:xfrm>
            <a:off x="8686123" y="162319"/>
            <a:ext cx="458588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F6C45C-B501-45E1-92EE-1CAA52689472}" type="slidenum">
              <a:rPr lang="fr-FR" sz="11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‹N°›</a:t>
            </a:fld>
            <a:endParaRPr lang="fr-F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4584" y="6150740"/>
            <a:ext cx="437896" cy="53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030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lang="fr-FR" sz="1600" b="1" kern="1200" baseline="0" dirty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lang="fr-FR" sz="2000" b="1" kern="1200" dirty="0" smtClean="0">
          <a:solidFill>
            <a:srgbClr val="004D6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fr-FR" sz="1500" b="1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fr-FR" sz="1200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528" y="5849888"/>
            <a:ext cx="3853266" cy="1008112"/>
          </a:xfrm>
        </p:spPr>
        <p:txBody>
          <a:bodyPr>
            <a:normAutofit/>
          </a:bodyPr>
          <a:lstStyle/>
          <a:p>
            <a:pPr algn="l"/>
            <a:r>
              <a:rPr lang="fr-FR" cap="small" smtClean="0">
                <a:solidFill>
                  <a:schemeClr val="tx1">
                    <a:lumMod val="50000"/>
                  </a:schemeClr>
                </a:solidFill>
              </a:rPr>
              <a:t>Soutenance de </a:t>
            </a:r>
            <a:r>
              <a:rPr lang="fr-FR" cap="small" smtClean="0">
                <a:solidFill>
                  <a:schemeClr val="tx1">
                    <a:lumMod val="50000"/>
                  </a:schemeClr>
                </a:solidFill>
              </a:rPr>
              <a:t>planification</a:t>
            </a:r>
            <a:endParaRPr lang="fr-FR" cap="small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372200" y="198884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smtClean="0">
                <a:solidFill>
                  <a:schemeClr val="tx1">
                    <a:lumMod val="50000"/>
                  </a:schemeClr>
                </a:solidFill>
              </a:rPr>
              <a:t>Encadrants</a:t>
            </a:r>
            <a:endParaRPr lang="fr-FR" b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300192" y="2420888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Gildas </a:t>
            </a:r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AVOINE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Barbara KORDY</a:t>
            </a:r>
            <a:endParaRPr lang="fr-FR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516216" y="407707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smtClean="0">
                <a:solidFill>
                  <a:schemeClr val="tx1">
                    <a:lumMod val="50000"/>
                  </a:schemeClr>
                </a:solidFill>
              </a:rPr>
              <a:t>Étudiants</a:t>
            </a:r>
            <a:endParaRPr lang="fr-FR" b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16216" y="4509120"/>
            <a:ext cx="2448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Pierre-Marie AIRIAU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Valentin ESMIEU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Hoel KERVADEC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Maud LERAY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Florent MALLARD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Corentin NICOLE</a:t>
            </a:r>
            <a:endParaRPr lang="fr-FR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51520" y="3140968"/>
            <a:ext cx="367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smtClean="0">
                <a:solidFill>
                  <a:schemeClr val="tx1">
                    <a:lumMod val="50000"/>
                  </a:schemeClr>
                </a:solidFill>
              </a:rPr>
              <a:t>Logiciel d’analyse </a:t>
            </a:r>
          </a:p>
          <a:p>
            <a:r>
              <a:rPr lang="fr-FR" sz="2400" smtClean="0">
                <a:solidFill>
                  <a:schemeClr val="tx1">
                    <a:lumMod val="50000"/>
                  </a:schemeClr>
                </a:solidFill>
              </a:rPr>
              <a:t>de sécurité</a:t>
            </a:r>
            <a:endParaRPr lang="fr-FR" sz="24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79512" y="2204864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cap="small" smtClean="0">
                <a:solidFill>
                  <a:schemeClr val="tx1">
                    <a:lumMod val="50000"/>
                  </a:schemeClr>
                </a:solidFill>
              </a:rPr>
              <a:t>Glasir</a:t>
            </a:r>
            <a:endParaRPr lang="fr-FR" sz="5400" b="1" cap="small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mtClean="0"/>
              <a:t>Planification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fr-FR" smtClean="0"/>
              <a:t>Besoin</a:t>
            </a:r>
          </a:p>
          <a:p>
            <a:pPr lvl="1">
              <a:buFontTx/>
              <a:buChar char="-"/>
            </a:pPr>
            <a:r>
              <a:rPr lang="fr-FR" smtClean="0"/>
              <a:t>Le STAR</a:t>
            </a:r>
          </a:p>
          <a:p>
            <a:pPr lvl="1">
              <a:buFontTx/>
              <a:buChar char="-"/>
            </a:pPr>
            <a:r>
              <a:rPr lang="fr-FR" smtClean="0"/>
              <a:t>Les ADTrees</a:t>
            </a:r>
          </a:p>
          <a:p>
            <a:pPr lvl="1">
              <a:buFontTx/>
              <a:buChar char="-"/>
            </a:pPr>
            <a:r>
              <a:rPr lang="fr-FR" smtClean="0"/>
              <a:t>ADTool</a:t>
            </a:r>
          </a:p>
          <a:p>
            <a:pPr>
              <a:buFontTx/>
              <a:buChar char="-"/>
            </a:pPr>
            <a:r>
              <a:rPr lang="fr-FR"/>
              <a:t> </a:t>
            </a:r>
            <a:r>
              <a:rPr lang="fr-FR" smtClean="0"/>
              <a:t>Contexte</a:t>
            </a:r>
          </a:p>
          <a:p>
            <a:pPr lvl="1">
              <a:buFontTx/>
              <a:buChar char="-"/>
            </a:pPr>
            <a:r>
              <a:rPr lang="fr-FR" smtClean="0"/>
              <a:t>Acteurs</a:t>
            </a:r>
          </a:p>
          <a:p>
            <a:pPr lvl="1">
              <a:buFontTx/>
              <a:buChar char="-"/>
            </a:pPr>
            <a:r>
              <a:rPr lang="fr-FR" smtClean="0"/>
              <a:t>Périmètre fonctionnel</a:t>
            </a:r>
          </a:p>
          <a:p>
            <a:pPr lvl="1">
              <a:buFontTx/>
              <a:buChar char="-"/>
            </a:pPr>
            <a:r>
              <a:rPr lang="fr-FR" smtClean="0"/>
              <a:t>Elements d’entrée</a:t>
            </a:r>
          </a:p>
          <a:p>
            <a:pPr lvl="1">
              <a:buFontTx/>
              <a:buChar char="-"/>
            </a:pPr>
            <a:r>
              <a:rPr lang="fr-FR" smtClean="0"/>
              <a:t>Périmètre de qualification</a:t>
            </a:r>
          </a:p>
          <a:p>
            <a:pPr lvl="1">
              <a:buFontTx/>
              <a:buChar char="-"/>
            </a:pPr>
            <a:r>
              <a:rPr lang="fr-FR" smtClean="0"/>
              <a:t>Calendrier</a:t>
            </a:r>
          </a:p>
          <a:p>
            <a:pPr>
              <a:buFontTx/>
              <a:buChar char="-"/>
            </a:pPr>
            <a:r>
              <a:rPr lang="fr-FR" smtClean="0"/>
              <a:t>Organisation</a:t>
            </a:r>
          </a:p>
          <a:p>
            <a:pPr lvl="1">
              <a:buFontTx/>
              <a:buChar char="-"/>
            </a:pPr>
            <a:r>
              <a:rPr lang="fr-FR" smtClean="0"/>
              <a:t>Méthode</a:t>
            </a:r>
          </a:p>
          <a:p>
            <a:pPr lvl="1">
              <a:buFontTx/>
              <a:buChar char="-"/>
            </a:pPr>
            <a:r>
              <a:rPr lang="fr-FR" smtClean="0"/>
              <a:t>Répartition</a:t>
            </a:r>
          </a:p>
          <a:p>
            <a:pPr lvl="1">
              <a:buFontTx/>
              <a:buChar char="-"/>
            </a:pPr>
            <a:r>
              <a:rPr lang="fr-FR" smtClean="0"/>
              <a:t>Pilotage</a:t>
            </a:r>
          </a:p>
          <a:p>
            <a:pPr>
              <a:buFontTx/>
              <a:buChar char="-"/>
            </a:pPr>
            <a:r>
              <a:rPr lang="fr-FR" smtClean="0"/>
              <a:t>Planification</a:t>
            </a:r>
          </a:p>
          <a:p>
            <a:pPr lvl="1">
              <a:buFontTx/>
              <a:buChar char="-"/>
            </a:pPr>
            <a:r>
              <a:rPr lang="fr-FR" smtClean="0"/>
              <a:t>Méthode d’estimation</a:t>
            </a:r>
          </a:p>
          <a:p>
            <a:pPr lvl="1">
              <a:buFontTx/>
              <a:buChar char="-"/>
            </a:pPr>
            <a:r>
              <a:rPr lang="fr-FR" smtClean="0"/>
              <a:t>Planning</a:t>
            </a:r>
          </a:p>
          <a:p>
            <a:pPr lvl="1">
              <a:buFontTx/>
              <a:buChar char="-"/>
            </a:pPr>
            <a:r>
              <a:rPr lang="fr-FR" smtClean="0"/>
              <a:t>MSProject</a:t>
            </a:r>
          </a:p>
          <a:p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528392"/>
          </a:xfrm>
        </p:spPr>
        <p:txBody>
          <a:bodyPr>
            <a:noAutofit/>
          </a:bodyPr>
          <a:lstStyle/>
          <a:p>
            <a:pPr algn="ctr"/>
            <a:r>
              <a:rPr lang="fr-FR" sz="5400" smtClean="0"/>
              <a:t>Besoin</a:t>
            </a:r>
            <a:endParaRPr lang="fr-FR" sz="5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mtClean="0"/>
              <a:t>Besoin</a:t>
            </a:r>
            <a:endParaRPr lang="fr-FR"/>
          </a:p>
        </p:txBody>
      </p:sp>
      <p:pic>
        <p:nvPicPr>
          <p:cNvPr id="4" name="Espace réservé du contenu 3" descr="NewLogoStar-CarreDeg-Q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8175" y="981075"/>
            <a:ext cx="5327650" cy="53276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mtClean="0"/>
              <a:t>Besoin</a:t>
            </a:r>
            <a:endParaRPr lang="fr-FR"/>
          </a:p>
        </p:txBody>
      </p:sp>
      <p:pic>
        <p:nvPicPr>
          <p:cNvPr id="4" name="Espace réservé du contenu 3" descr="arbre_fil_rouge_valué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95536" y="1124744"/>
            <a:ext cx="8229600" cy="4067422"/>
          </a:xfrm>
        </p:spPr>
      </p:pic>
      <p:sp>
        <p:nvSpPr>
          <p:cNvPr id="5" name="ZoneTexte 4"/>
          <p:cNvSpPr txBox="1"/>
          <p:nvPr/>
        </p:nvSpPr>
        <p:spPr>
          <a:xfrm>
            <a:off x="2267744" y="544522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Arbre d’attaque et de défense</a:t>
            </a:r>
            <a:endParaRPr lang="fr-FR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mtClean="0"/>
              <a:t>Besoin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7" name="Picture 3" descr="C:\Users\Valentin\korrigolo\soutenances\planification\figures\ADToo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564904"/>
            <a:ext cx="2703588" cy="1540872"/>
          </a:xfrm>
          <a:prstGeom prst="rect">
            <a:avLst/>
          </a:prstGeom>
          <a:noFill/>
        </p:spPr>
      </p:pic>
      <p:pic>
        <p:nvPicPr>
          <p:cNvPr id="1028" name="Picture 4" descr="C:\Users\Valentin\korrigolo\soutenances\planification\figures\interface_adtoo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980728"/>
            <a:ext cx="4484938" cy="53012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528392"/>
          </a:xfrm>
        </p:spPr>
        <p:txBody>
          <a:bodyPr>
            <a:noAutofit/>
          </a:bodyPr>
          <a:lstStyle/>
          <a:p>
            <a:pPr algn="ctr"/>
            <a:r>
              <a:rPr lang="fr-FR" sz="5400" smtClean="0"/>
              <a:t>Contexte</a:t>
            </a:r>
            <a:endParaRPr lang="fr-FR" sz="5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mtClean="0"/>
              <a:t>Contexte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smtClean="0"/>
              <a:t>Acteurs</a:t>
            </a:r>
          </a:p>
          <a:p>
            <a:pPr algn="ctr"/>
            <a:endParaRPr lang="fr-FR"/>
          </a:p>
          <a:p>
            <a:r>
              <a:rPr lang="fr-FR" smtClean="0"/>
              <a:t>Trois développeurs</a:t>
            </a:r>
          </a:p>
          <a:p>
            <a:r>
              <a:rPr lang="fr-FR" smtClean="0"/>
              <a:t>Deux encadrants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mtClean="0"/>
              <a:t>Contexte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smtClean="0"/>
              <a:t>Périmètre fonctionnel</a:t>
            </a:r>
          </a:p>
          <a:p>
            <a:pPr algn="ctr"/>
            <a:endParaRPr lang="fr-FR"/>
          </a:p>
          <a:p>
            <a:r>
              <a:rPr lang="fr-FR" smtClean="0"/>
              <a:t>Logiciel destiné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INSTITUTION_Paysage">
  <a:themeElements>
    <a:clrScheme name="Institution">
      <a:dk1>
        <a:srgbClr val="5F5E5E"/>
      </a:dk1>
      <a:lt1>
        <a:sysClr val="window" lastClr="FFFFFF"/>
      </a:lt1>
      <a:dk2>
        <a:srgbClr val="9F9E9E"/>
      </a:dk2>
      <a:lt2>
        <a:srgbClr val="FFFFFF"/>
      </a:lt2>
      <a:accent1>
        <a:srgbClr val="5F5E5E"/>
      </a:accent1>
      <a:accent2>
        <a:srgbClr val="FFC154"/>
      </a:accent2>
      <a:accent3>
        <a:srgbClr val="004D6F"/>
      </a:accent3>
      <a:accent4>
        <a:srgbClr val="81989C"/>
      </a:accent4>
      <a:accent5>
        <a:srgbClr val="E52713"/>
      </a:accent5>
      <a:accent6>
        <a:srgbClr val="208998"/>
      </a:accent6>
      <a:hlink>
        <a:srgbClr val="E29100"/>
      </a:hlink>
      <a:folHlink>
        <a:srgbClr val="E52713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THEME_INSTITUTION_Paysage</Template>
  <TotalTime>90</TotalTime>
  <Words>94</Words>
  <Application>Microsoft Office PowerPoint</Application>
  <PresentationFormat>Affichage à l'écran (4:3)</PresentationFormat>
  <Paragraphs>52</Paragraphs>
  <Slides>10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THEME_INSTITUTION_Paysage</vt:lpstr>
      <vt:lpstr>Diapositive 1</vt:lpstr>
      <vt:lpstr>Diapositive 2</vt:lpstr>
      <vt:lpstr>Diapositive 3</vt:lpstr>
      <vt:lpstr>Besoin</vt:lpstr>
      <vt:lpstr>Besoin</vt:lpstr>
      <vt:lpstr>Besoin</vt:lpstr>
      <vt:lpstr>Diapositive 7</vt:lpstr>
      <vt:lpstr>Contexte</vt:lpstr>
      <vt:lpstr>Contexte</vt:lpstr>
      <vt:lpstr>Planification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GLASIR</dc:title>
  <dc:creator>Waramul</dc:creator>
  <cp:lastModifiedBy>Waramul</cp:lastModifiedBy>
  <cp:revision>12</cp:revision>
  <dcterms:created xsi:type="dcterms:W3CDTF">2014-12-13T17:02:43Z</dcterms:created>
  <dcterms:modified xsi:type="dcterms:W3CDTF">2014-12-16T14:34:58Z</dcterms:modified>
</cp:coreProperties>
</file>