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79" r:id="rId4"/>
    <p:sldId id="259" r:id="rId5"/>
    <p:sldId id="260" r:id="rId6"/>
    <p:sldId id="261" r:id="rId7"/>
    <p:sldId id="25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7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Cover" id="{015DB8C2-DE27-4FCA-BBB1-6936715B0C16}">
          <p14:sldIdLst>
            <p14:sldId id="256"/>
          </p14:sldIdLst>
        </p14:section>
        <p14:section name="Introduction" id="{B598EAC9-FA4D-4E10-929B-D4C554B3C359}">
          <p14:sldIdLst>
            <p14:sldId id="279"/>
            <p14:sldId id="259"/>
            <p14:sldId id="260"/>
            <p14:sldId id="261"/>
          </p14:sldIdLst>
        </p14:section>
        <p14:section name="Toc" id="{60CC510A-E19D-4ABE-9629-1CDBE655D2E5}">
          <p14:sldIdLst>
            <p14:sldId id="257"/>
          </p14:sldIdLst>
        </p14:section>
        <p14:section name="Contexte" id="{FEAB5E87-4907-4D03-BFFE-39524D80B640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Organisation" id="{3ABD3875-8B87-4FDF-A9B4-EFD28839E5A4}">
          <p14:sldIdLst>
            <p14:sldId id="268"/>
            <p14:sldId id="269"/>
            <p14:sldId id="270"/>
            <p14:sldId id="271"/>
            <p14:sldId id="272"/>
          </p14:sldIdLst>
        </p14:section>
        <p14:section name="Planification" id="{73121752-BC93-4514-8183-1665C405BBFA}">
          <p14:sldIdLst>
            <p14:sldId id="273"/>
            <p14:sldId id="274"/>
            <p14:sldId id="275"/>
            <p14:sldId id="276"/>
          </p14:sldIdLst>
        </p14:section>
        <p14:section name="Conclusion" id="{95F929F9-33FA-4194-804C-D20D221B27E6}">
          <p14:sldIdLst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9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AE4472E-6CE6-45D8-A535-0399A0614DAA}" type="slidenum">
              <a:rPr lang="fr-FR" sz="1400">
                <a:latin typeface="Times New Roman"/>
              </a:rPr>
              <a:pPr algn="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7341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7078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8741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Formalisme que nous ne développerons pas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0BDB075-CA7F-4AE9-8CC0-06B8D878903B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2780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ADTool fait déjà une partie du travail, mais pas tout.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2AE9238-0448-46F6-82A0-FF9D8A0B7641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9307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9" name="Image 48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50" name="Image 49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5" name="Image 94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96" name="Image 95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8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3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DF29F9C-519F-4368-BE0B-0201C9EC7B0F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  <p:pic>
        <p:nvPicPr>
          <p:cNvPr id="6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3420000" y="6353640"/>
            <a:ext cx="2088000" cy="50400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/>
        </p:nvPicPr>
        <p:blipFill>
          <a:blip r:embed="rId15" cstate="print"/>
          <a:stretch/>
        </p:blipFill>
        <p:spPr>
          <a:xfrm>
            <a:off x="539640" y="344880"/>
            <a:ext cx="2796480" cy="605880"/>
          </a:xfrm>
          <a:prstGeom prst="rect">
            <a:avLst/>
          </a:prstGeom>
          <a:ln>
            <a:noFill/>
          </a:ln>
        </p:spPr>
      </p:pic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3276000" y="3589920"/>
            <a:ext cx="58676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32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 rot="5400000">
            <a:off x="-66600" y="1078200"/>
            <a:ext cx="4489920" cy="435564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20000"/>
                </a:schemeClr>
              </a:gs>
              <a:gs pos="91000">
                <a:srgbClr val="004D6F">
                  <a:alpha val="73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 rot="5400000">
            <a:off x="-47160" y="915840"/>
            <a:ext cx="4248000" cy="415260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77000"/>
                </a:schemeClr>
              </a:gs>
              <a:gs pos="91000">
                <a:srgbClr val="004D6F">
                  <a:alpha val="8300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 rot="16200000">
            <a:off x="4399200" y="-842040"/>
            <a:ext cx="3922920" cy="5593320"/>
          </a:xfrm>
          <a:custGeom>
            <a:avLst/>
            <a:gdLst/>
            <a:ahLst/>
            <a:cxnLst/>
            <a:rect l="0" t="0" r="r" b="b"/>
            <a:pathLst>
              <a:path w="3919584" h="5593664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</a:path>
            </a:pathLst>
          </a:custGeom>
          <a:gradFill>
            <a:gsLst>
              <a:gs pos="1000">
                <a:schemeClr val="bg1"/>
              </a:gs>
              <a:gs pos="91000">
                <a:srgbClr val="004D6F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4" name="CustomShape 10"/>
          <p:cNvSpPr/>
          <p:nvPr/>
        </p:nvSpPr>
        <p:spPr>
          <a:xfrm rot="16200000">
            <a:off x="6825240" y="-468360"/>
            <a:ext cx="1873800" cy="280260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37000"/>
                </a:schemeClr>
              </a:gs>
              <a:gs pos="91000">
                <a:srgbClr val="004D6F">
                  <a:alpha val="86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5" name="CustomShape 11"/>
          <p:cNvSpPr/>
          <p:nvPr/>
        </p:nvSpPr>
        <p:spPr>
          <a:xfrm rot="16200000">
            <a:off x="7319160" y="361080"/>
            <a:ext cx="1872000" cy="1815840"/>
          </a:xfrm>
          <a:prstGeom prst="triangle">
            <a:avLst>
              <a:gd name="adj" fmla="val 50000"/>
            </a:avLst>
          </a:prstGeom>
          <a:gradFill>
            <a:gsLst>
              <a:gs pos="5000">
                <a:schemeClr val="bg1">
                  <a:alpha val="35000"/>
                </a:schemeClr>
              </a:gs>
              <a:gs pos="81000">
                <a:srgbClr val="004D6F">
                  <a:alpha val="79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6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2000" b="1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2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54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55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32A3C77-2919-46C6-8B72-3F395C2D26B5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  <p:pic>
        <p:nvPicPr>
          <p:cNvPr id="57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1200" strike="noStrike">
                <a:solidFill>
                  <a:srgbClr val="4F4D50"/>
                </a:solidFill>
                <a:latin typeface="Arial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Cinquième niveau</a:t>
            </a:r>
            <a:endParaRPr/>
          </a:p>
        </p:txBody>
      </p:sp>
      <p:sp>
        <p:nvSpPr>
          <p:cNvPr id="60" name="PlaceHolder 7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5F5E5E"/>
                </a:solidFill>
                <a:latin typeface="Arial"/>
              </a:rPr>
              <a:t>16/12/2014</a:t>
            </a:r>
            <a:endParaRPr/>
          </a:p>
        </p:txBody>
      </p:sp>
      <p:sp>
        <p:nvSpPr>
          <p:cNvPr id="61" name="PlaceHolder 8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B1078E-269A-43AC-96E9-29F895AF8007}" type="slidenum">
              <a:rPr lang="fr-FR" strike="noStrike">
                <a:solidFill>
                  <a:srgbClr val="5F5E5E"/>
                </a:solidFill>
                <a:latin typeface="Arial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23640" y="5850000"/>
            <a:ext cx="3853080" cy="1007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000" strike="noStrike" cap="small">
                <a:solidFill>
                  <a:srgbClr val="2F2F2F"/>
                </a:solidFill>
                <a:latin typeface="Arial"/>
              </a:rPr>
              <a:t>Soutenance de planification</a:t>
            </a:r>
            <a:endParaRPr cap="small"/>
          </a:p>
        </p:txBody>
      </p:sp>
      <p:sp>
        <p:nvSpPr>
          <p:cNvPr id="103" name="CustomShape 2"/>
          <p:cNvSpPr/>
          <p:nvPr/>
        </p:nvSpPr>
        <p:spPr>
          <a:xfrm>
            <a:off x="6300360" y="33264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>
                <a:solidFill>
                  <a:schemeClr val="bg1"/>
                </a:solidFill>
                <a:latin typeface="Arial"/>
              </a:rPr>
              <a:t>Encadrants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228360" y="764640"/>
            <a:ext cx="2520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trike="noStrike">
                <a:latin typeface="Arial"/>
              </a:rPr>
              <a:t>Gildas AVOINE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latin typeface="Arial"/>
              </a:rPr>
              <a:t>Barbara KORDY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6300360" y="407700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>
                <a:solidFill>
                  <a:srgbClr val="E52713"/>
                </a:solidFill>
                <a:latin typeface="Arial"/>
              </a:rPr>
              <a:t>Étudiants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6300360" y="4509000"/>
            <a:ext cx="2448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Pierre-Marie AIRIAU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Valentin ESMIEU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Hoel KERVADEC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Maud LERAY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Florent MALLARD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Corentin NICOLE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0" y="1628800"/>
            <a:ext cx="4715640" cy="28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cap="small" smtClean="0">
                <a:latin typeface="+mj-lt"/>
              </a:rPr>
              <a:t>Est-il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smtClean="0">
                <a:latin typeface="+mj-lt"/>
              </a:rPr>
              <a:t>difficile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smtClean="0">
                <a:latin typeface="+mj-lt"/>
              </a:rPr>
              <a:t>paralyser </a:t>
            </a:r>
            <a:r>
              <a:rPr lang="fr-FR" sz="2800" b="1" strike="noStrike" cap="small">
                <a:latin typeface="+mj-lt"/>
              </a:rPr>
              <a:t>les</a:t>
            </a:r>
            <a:endParaRPr sz="2800" b="1" cap="small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>
                <a:latin typeface="+mj-lt"/>
              </a:rPr>
              <a:t>transports en </a:t>
            </a:r>
            <a:endParaRPr lang="fr-FR" sz="2800" b="1" strike="noStrike" cap="small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 smtClean="0">
                <a:latin typeface="+mj-lt"/>
              </a:rPr>
              <a:t>commun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smtClean="0">
                <a:latin typeface="+mj-lt"/>
              </a:rPr>
              <a:t>Rennes </a:t>
            </a:r>
            <a:r>
              <a:rPr lang="fr-FR" sz="2800" b="1" strike="noStrike" cap="small">
                <a:latin typeface="+mj-lt"/>
              </a:rPr>
              <a:t>?</a:t>
            </a:r>
            <a:endParaRPr sz="2800" b="1" cap="small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Éléments d’entrée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" name="Image 3" descr="AD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276872"/>
            <a:ext cx="4401681" cy="2507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Périmètre de qualification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" name="Image 3" descr="Window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2559536" cy="2559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Calendrier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Rapport de conception </a:t>
            </a: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: </a:t>
            </a:r>
            <a:r>
              <a:rPr lang="fr-FR" sz="2000" b="1" strike="noStrike" smtClean="0">
                <a:solidFill>
                  <a:srgbClr val="004D6F"/>
                </a:solidFill>
                <a:latin typeface="Arial"/>
              </a:rPr>
              <a:t>12 février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smtClean="0">
                <a:solidFill>
                  <a:srgbClr val="004D6F"/>
                </a:solidFill>
                <a:latin typeface="Arial"/>
              </a:rPr>
              <a:t>Vacances </a:t>
            </a:r>
            <a:r>
              <a:rPr lang="fr-FR" sz="2000" b="1" strike="noStrike" smtClean="0">
                <a:solidFill>
                  <a:srgbClr val="004D6F"/>
                </a:solidFill>
                <a:latin typeface="Arial"/>
              </a:rPr>
              <a:t>:  - du 16 au 20 février</a:t>
            </a:r>
          </a:p>
          <a:p>
            <a:pPr>
              <a:lnSpc>
                <a:spcPct val="100000"/>
              </a:lnSpc>
            </a:pPr>
            <a:r>
              <a:rPr lang="fr-FR" sz="2000" b="1" smtClean="0">
                <a:solidFill>
                  <a:srgbClr val="004D6F"/>
                </a:solidFill>
                <a:latin typeface="Arial"/>
              </a:rPr>
              <a:t>	 </a:t>
            </a:r>
            <a:r>
              <a:rPr lang="fr-FR" sz="2000" b="1" smtClean="0">
                <a:solidFill>
                  <a:srgbClr val="004D6F"/>
                </a:solidFill>
                <a:latin typeface="Arial"/>
              </a:rPr>
              <a:t>       </a:t>
            </a:r>
            <a:r>
              <a:rPr lang="fr-FR" sz="2000" b="1" strike="noStrike" smtClean="0">
                <a:solidFill>
                  <a:srgbClr val="004D6F"/>
                </a:solidFill>
                <a:latin typeface="Arial"/>
              </a:rPr>
              <a:t>- du 13 au 24 avril</a:t>
            </a:r>
          </a:p>
          <a:p>
            <a:pPr>
              <a:lnSpc>
                <a:spcPct val="100000"/>
              </a:lnSpc>
            </a:pPr>
            <a:endParaRPr lang="fr-FR" sz="2000" b="1" smtClean="0">
              <a:solidFill>
                <a:srgbClr val="004D6F"/>
              </a:solidFill>
              <a:latin typeface="Arial"/>
            </a:endParaRPr>
          </a:p>
          <a:p>
            <a:r>
              <a:rPr lang="fr-FR" sz="2000" b="1" smtClean="0">
                <a:solidFill>
                  <a:srgbClr val="004D6F"/>
                </a:solidFill>
              </a:rPr>
              <a:t>Semaine bloquée : du 18 au 24 mai</a:t>
            </a:r>
            <a:endParaRPr lang="fr-FR" sz="2000" smtClean="0"/>
          </a:p>
          <a:p>
            <a:pPr>
              <a:lnSpc>
                <a:spcPct val="100000"/>
              </a:lnSpc>
            </a:pPr>
            <a:endParaRPr lang="fr-FR" sz="2000" b="1" smtClean="0">
              <a:solidFill>
                <a:srgbClr val="004D6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b="1" smtClean="0">
                <a:solidFill>
                  <a:srgbClr val="004D6F"/>
                </a:solidFill>
              </a:rPr>
              <a:t>Rapport final et livraison : 26 mai</a:t>
            </a:r>
            <a:endParaRPr lang="fr-FR" smtClean="0"/>
          </a:p>
          <a:p>
            <a:pPr>
              <a:lnSpc>
                <a:spcPct val="100000"/>
              </a:lnSpc>
            </a:pPr>
            <a:endParaRPr lang="fr-FR" smtClean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Organisation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Méthode SCRUM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763688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35045" y="671352"/>
            <a:ext cx="8229240" cy="7061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Répartition des </a:t>
            </a:r>
            <a:r>
              <a:rPr lang="fr-FR" sz="2800" b="1" strike="noStrike" dirty="0" smtClean="0">
                <a:solidFill>
                  <a:srgbClr val="004D6F"/>
                </a:solidFill>
                <a:latin typeface="Arial"/>
              </a:rPr>
              <a:t>rôles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996952"/>
            <a:ext cx="2148108" cy="2276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2636912"/>
            <a:ext cx="2458667" cy="2801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2787189"/>
            <a:ext cx="1847850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913597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ADTool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6948264" y="19135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848191" y="19135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Algorithmes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980640"/>
            <a:ext cx="8229240" cy="3888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Cycle de qualification</a:t>
            </a:r>
            <a:endParaRPr dirty="0"/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2780928"/>
            <a:ext cx="2666283" cy="1955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2564904"/>
            <a:ext cx="2441701" cy="2441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Pilotage du projet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Pilotage par les </a:t>
            </a:r>
            <a:r>
              <a:rPr lang="fr-FR" sz="2000" b="1" strike="noStrike" smtClean="0">
                <a:solidFill>
                  <a:srgbClr val="004D6F"/>
                </a:solidFill>
                <a:latin typeface="Arial"/>
              </a:rPr>
              <a:t>délais de chaque version</a:t>
            </a:r>
            <a:r>
              <a:rPr lang="fr-FR" smtClean="0"/>
              <a:t> 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6458" y="2564904"/>
            <a:ext cx="3850723" cy="3850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Planification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980640"/>
            <a:ext cx="8229240" cy="93619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rgbClr val="004D6F"/>
                </a:solidFill>
                <a:latin typeface="Arial"/>
              </a:rPr>
              <a:t>Méthode d’estimation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lang="fr-FR" sz="2000" b="1" strike="noStrike" dirty="0" smtClean="0">
              <a:solidFill>
                <a:srgbClr val="004D6F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8486" y="3037602"/>
            <a:ext cx="2866667" cy="3838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28529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Analogique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6833211" y="285293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Expertise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 smtClean="0">
                <a:solidFill>
                  <a:srgbClr val="004D6F"/>
                </a:solidFill>
                <a:latin typeface="Arial"/>
              </a:rPr>
              <a:t>Introduction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Planning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Vue d’ensemble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Bô schéma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Planning MS Project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Bô schéma qui lèche les boules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14038"/>
            <a:ext cx="9144000" cy="3629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 smtClean="0">
                <a:solidFill>
                  <a:srgbClr val="004D6F"/>
                </a:solidFill>
                <a:latin typeface="Arial"/>
              </a:rPr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8585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1053" y="807295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Merci de votre attention</a:t>
            </a:r>
            <a:endParaRPr lang="fr-F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75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 dirty="0" smtClean="0">
                <a:solidFill>
                  <a:srgbClr val="4F4D50"/>
                </a:solidFill>
                <a:latin typeface="Arial"/>
              </a:rPr>
              <a:t>Introduction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712" y="1124744"/>
            <a:ext cx="5126232" cy="480003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 dirty="0" smtClean="0">
                <a:solidFill>
                  <a:srgbClr val="4F4D50"/>
                </a:solidFill>
                <a:latin typeface="Arial"/>
              </a:rPr>
              <a:t>Introduction</a:t>
            </a:r>
            <a:endParaRPr dirty="0"/>
          </a:p>
        </p:txBody>
      </p:sp>
      <p:pic>
        <p:nvPicPr>
          <p:cNvPr id="116" name="Espace réservé du contenu 3"/>
          <p:cNvPicPr/>
          <p:nvPr/>
        </p:nvPicPr>
        <p:blipFill>
          <a:blip r:embed="rId3" cstate="print"/>
          <a:stretch/>
        </p:blipFill>
        <p:spPr>
          <a:xfrm>
            <a:off x="395640" y="1124640"/>
            <a:ext cx="8229240" cy="406692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2267640" y="5445360"/>
            <a:ext cx="4968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Arbre d’attaque et de défense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 dirty="0" smtClean="0">
                <a:solidFill>
                  <a:srgbClr val="4F4D50"/>
                </a:solidFill>
                <a:latin typeface="Arial"/>
              </a:rPr>
              <a:t>Introduction</a:t>
            </a:r>
            <a:endParaRPr dirty="0"/>
          </a:p>
        </p:txBody>
      </p:sp>
      <p:sp>
        <p:nvSpPr>
          <p:cNvPr id="11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pic>
        <p:nvPicPr>
          <p:cNvPr id="120" name="Picture 3"/>
          <p:cNvPicPr/>
          <p:nvPr/>
        </p:nvPicPr>
        <p:blipFill>
          <a:blip r:embed="rId3" cstate="print"/>
          <a:stretch/>
        </p:blipFill>
        <p:spPr>
          <a:xfrm>
            <a:off x="539640" y="2565000"/>
            <a:ext cx="2703240" cy="1540440"/>
          </a:xfrm>
          <a:prstGeom prst="rect">
            <a:avLst/>
          </a:prstGeom>
          <a:ln>
            <a:noFill/>
          </a:ln>
        </p:spPr>
      </p:pic>
      <p:pic>
        <p:nvPicPr>
          <p:cNvPr id="121" name="Picture 4"/>
          <p:cNvPicPr/>
          <p:nvPr/>
        </p:nvPicPr>
        <p:blipFill>
          <a:blip r:embed="rId4" cstate="print"/>
          <a:stretch/>
        </p:blipFill>
        <p:spPr>
          <a:xfrm>
            <a:off x="4212000" y="980640"/>
            <a:ext cx="4484520" cy="530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sz="2800" dirty="0" err="1" smtClean="0"/>
              <a:t>Sommaire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Contexte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Acteurs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Périmètre fonctionnel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 smtClean="0">
                <a:solidFill>
                  <a:srgbClr val="4F4D50"/>
                </a:solidFill>
                <a:latin typeface="Arial"/>
              </a:rPr>
              <a:t>Éléments </a:t>
            </a: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d’entrée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Périmètre de qualification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Calendrier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Organisation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Méthode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Répartition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Cycle de qualification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Pilotage du projet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Planification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Méthode d’estimation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Planning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 err="1">
                <a:solidFill>
                  <a:srgbClr val="4F4D50"/>
                </a:solidFill>
                <a:latin typeface="Arial"/>
              </a:rPr>
              <a:t>MSProject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Contexte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Acteurs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Trois développeurs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Pierre-Marie Airiau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Valentin Esmieu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Maud Leray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Deux encadrants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Gildas Avoine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Barbara Kordy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Périmètre fonctionnel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Logiciel destiné aux experts en sécurité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Le projet pourra se poursuivre l’année 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prochaine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	</a:t>
            </a:r>
            <a:r>
              <a:rPr lang="fr-FR" sz="2000" b="1" dirty="0" smtClean="0">
                <a:solidFill>
                  <a:srgbClr val="004D6F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lang="fr-FR" sz="2000" b="1" dirty="0">
                <a:solidFill>
                  <a:srgbClr val="004D6F"/>
                </a:solidFill>
                <a:latin typeface="Arial"/>
                <a:sym typeface="Wingdings" panose="05000000000000000000" pitchFamily="2" charset="2"/>
              </a:rPr>
              <a:t>d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ocumentation </a:t>
            </a: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technique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	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lang="fr-FR" sz="2000" b="1" dirty="0">
                <a:solidFill>
                  <a:srgbClr val="004D6F"/>
                </a:solidFill>
                <a:latin typeface="Arial"/>
                <a:sym typeface="Wingdings" panose="05000000000000000000" pitchFamily="2" charset="2"/>
              </a:rPr>
              <a:t>t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ests </a:t>
            </a: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unitaires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rgbClr val="FFFFFF"/>
      </a:lt1>
      <a:dk2>
        <a:srgbClr val="69676D"/>
      </a:dk2>
      <a:lt2>
        <a:srgbClr val="C9C2D1"/>
      </a:lt2>
      <a:accent1>
        <a:srgbClr val="C1CEEB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183</Words>
  <Application>Microsoft Office PowerPoint</Application>
  <PresentationFormat>Affichage à l'écran (4:3)</PresentationFormat>
  <Paragraphs>113</Paragraphs>
  <Slides>23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Waramul</cp:lastModifiedBy>
  <cp:revision>72</cp:revision>
  <dcterms:modified xsi:type="dcterms:W3CDTF">2014-12-17T17:26:08Z</dcterms:modified>
</cp:coreProperties>
</file>