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Lst>
  <p:notesMasterIdLst>
    <p:notesMasterId r:id="rId29"/>
  </p:notesMasterIdLst>
  <p:sldIdLst>
    <p:sldId id="256" r:id="rId3"/>
    <p:sldId id="257" r:id="rId4"/>
    <p:sldId id="258" r:id="rId5"/>
    <p:sldId id="259" r:id="rId6"/>
    <p:sldId id="28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0263A9-F4BD-4E13-940F-9BD07D5B2403}">
          <p14:sldIdLst>
            <p14:sldId id="256"/>
            <p14:sldId id="257"/>
          </p14:sldIdLst>
        </p14:section>
        <p14:section name="Etat art" id="{A66C1913-8B63-407F-AC81-CCD44045B649}">
          <p14:sldIdLst>
            <p14:sldId id="258"/>
            <p14:sldId id="259"/>
            <p14:sldId id="282"/>
          </p14:sldIdLst>
        </p14:section>
        <p14:section name="Etude existant" id="{387A933C-1C12-497C-BE2D-8941E177BC08}">
          <p14:sldIdLst>
            <p14:sldId id="261"/>
            <p14:sldId id="262"/>
            <p14:sldId id="263"/>
            <p14:sldId id="264"/>
            <p14:sldId id="265"/>
          </p14:sldIdLst>
        </p14:section>
        <p14:section name="Cahier charges" id="{EF28AF4F-2D86-4EB2-B5CB-3BD519302E05}">
          <p14:sldIdLst>
            <p14:sldId id="266"/>
            <p14:sldId id="267"/>
            <p14:sldId id="268"/>
            <p14:sldId id="269"/>
            <p14:sldId id="270"/>
            <p14:sldId id="271"/>
            <p14:sldId id="272"/>
            <p14:sldId id="283"/>
            <p14:sldId id="274"/>
            <p14:sldId id="275"/>
            <p14:sldId id="276"/>
            <p14:sldId id="277"/>
            <p14:sldId id="278"/>
            <p14:sldId id="279"/>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056" y="114"/>
      </p:cViewPr>
      <p:guideLst>
        <p:guide orient="horz" pos="2160"/>
        <p:guide pos="2880"/>
      </p:guideLst>
    </p:cSldViewPr>
  </p:slideViewPr>
  <p:notesTextViewPr>
    <p:cViewPr>
      <p:scale>
        <a:sx n="3" d="2"/>
        <a:sy n="3" d="2"/>
      </p:scale>
      <p:origin x="0" y="0"/>
    </p:cViewPr>
  </p:notesTextViewPr>
  <p:sorterViewPr>
    <p:cViewPr>
      <p:scale>
        <a:sx n="100" d="100"/>
        <a:sy n="100" d="100"/>
      </p:scale>
      <p:origin x="0" y="-38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 name="PlaceHolder 1"/>
          <p:cNvSpPr>
            <a:spLocks noGrp="1"/>
          </p:cNvSpPr>
          <p:nvPr>
            <p:ph type="body"/>
          </p:nvPr>
        </p:nvSpPr>
        <p:spPr>
          <a:xfrm>
            <a:off x="756000" y="5078520"/>
            <a:ext cx="6047640" cy="4811040"/>
          </a:xfrm>
          <a:prstGeom prst="rect">
            <a:avLst/>
          </a:prstGeom>
        </p:spPr>
        <p:txBody>
          <a:bodyPr lIns="0" tIns="0" rIns="0" bIns="0"/>
          <a:lstStyle/>
          <a:p>
            <a:r>
              <a:rPr lang="fr-FR" sz="2000">
                <a:latin typeface="Arial"/>
              </a:rPr>
              <a:t>Cliquez pour modifier le format des notes</a:t>
            </a:r>
            <a:endParaRPr/>
          </a:p>
        </p:txBody>
      </p:sp>
      <p:sp>
        <p:nvSpPr>
          <p:cNvPr id="183" name="PlaceHolder 2"/>
          <p:cNvSpPr>
            <a:spLocks noGrp="1"/>
          </p:cNvSpPr>
          <p:nvPr>
            <p:ph type="hdr"/>
          </p:nvPr>
        </p:nvSpPr>
        <p:spPr>
          <a:xfrm>
            <a:off x="0" y="0"/>
            <a:ext cx="3280680" cy="534240"/>
          </a:xfrm>
          <a:prstGeom prst="rect">
            <a:avLst/>
          </a:prstGeom>
        </p:spPr>
        <p:txBody>
          <a:bodyPr lIns="0" tIns="0" rIns="0" bIns="0"/>
          <a:lstStyle/>
          <a:p>
            <a:r>
              <a:rPr lang="fr-FR" sz="1400">
                <a:latin typeface="Times New Roman"/>
              </a:rPr>
              <a:t>&lt;en-tête&gt;</a:t>
            </a:r>
            <a:endParaRPr/>
          </a:p>
        </p:txBody>
      </p:sp>
      <p:sp>
        <p:nvSpPr>
          <p:cNvPr id="184" name="PlaceHolder 3"/>
          <p:cNvSpPr>
            <a:spLocks noGrp="1"/>
          </p:cNvSpPr>
          <p:nvPr>
            <p:ph type="dt"/>
          </p:nvPr>
        </p:nvSpPr>
        <p:spPr>
          <a:xfrm>
            <a:off x="4278960" y="0"/>
            <a:ext cx="3280680" cy="534240"/>
          </a:xfrm>
          <a:prstGeom prst="rect">
            <a:avLst/>
          </a:prstGeom>
        </p:spPr>
        <p:txBody>
          <a:bodyPr lIns="0" tIns="0" rIns="0" bIns="0"/>
          <a:lstStyle/>
          <a:p>
            <a:pPr algn="r"/>
            <a:r>
              <a:rPr lang="fr-FR" sz="1400">
                <a:latin typeface="Times New Roman"/>
              </a:rPr>
              <a:t>&lt;date/heure&gt;</a:t>
            </a:r>
            <a:endParaRPr/>
          </a:p>
        </p:txBody>
      </p:sp>
      <p:sp>
        <p:nvSpPr>
          <p:cNvPr id="185" name="PlaceHolder 4"/>
          <p:cNvSpPr>
            <a:spLocks noGrp="1"/>
          </p:cNvSpPr>
          <p:nvPr>
            <p:ph type="ftr"/>
          </p:nvPr>
        </p:nvSpPr>
        <p:spPr>
          <a:xfrm>
            <a:off x="0" y="10157400"/>
            <a:ext cx="3280680" cy="534240"/>
          </a:xfrm>
          <a:prstGeom prst="rect">
            <a:avLst/>
          </a:prstGeom>
        </p:spPr>
        <p:txBody>
          <a:bodyPr lIns="0" tIns="0" rIns="0" bIns="0" anchor="b"/>
          <a:lstStyle/>
          <a:p>
            <a:r>
              <a:rPr lang="fr-FR" sz="1400">
                <a:latin typeface="Times New Roman"/>
              </a:rPr>
              <a:t>&lt;pied de page&gt;</a:t>
            </a:r>
            <a:endParaRPr/>
          </a:p>
        </p:txBody>
      </p:sp>
      <p:sp>
        <p:nvSpPr>
          <p:cNvPr id="186" name="PlaceHolder 5"/>
          <p:cNvSpPr>
            <a:spLocks noGrp="1"/>
          </p:cNvSpPr>
          <p:nvPr>
            <p:ph type="sldNum"/>
          </p:nvPr>
        </p:nvSpPr>
        <p:spPr>
          <a:xfrm>
            <a:off x="4278960" y="10157400"/>
            <a:ext cx="3280680" cy="534240"/>
          </a:xfrm>
          <a:prstGeom prst="rect">
            <a:avLst/>
          </a:prstGeom>
        </p:spPr>
        <p:txBody>
          <a:bodyPr lIns="0" tIns="0" rIns="0" bIns="0" anchor="b"/>
          <a:lstStyle/>
          <a:p>
            <a:pPr algn="r"/>
            <a:fld id="{9130A18B-6D5B-479F-BDE7-F42C8F94816A}" type="slidenum">
              <a:rPr lang="fr-FR" sz="1400">
                <a:latin typeface="Times New Roman"/>
              </a:rPr>
              <a:t>‹#›</a:t>
            </a:fld>
            <a:endParaRPr/>
          </a:p>
        </p:txBody>
      </p:sp>
    </p:spTree>
    <p:extLst>
      <p:ext uri="{BB962C8B-B14F-4D97-AF65-F5344CB8AC3E}">
        <p14:creationId xmlns:p14="http://schemas.microsoft.com/office/powerpoint/2010/main" val="10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Bonjour et merci d’être venu si nombreux.</a:t>
            </a:r>
            <a:endParaRPr/>
          </a:p>
          <a:p>
            <a:r>
              <a:rPr lang="fr-FR" sz="2000" strike="noStrike">
                <a:latin typeface="Arial"/>
              </a:rPr>
              <a:t>Notre sujet c’était initialement ça</a:t>
            </a:r>
            <a:endParaRPr/>
          </a:p>
          <a:p>
            <a:r>
              <a:rPr lang="fr-FR" sz="2000" strike="noStrike">
                <a:latin typeface="Arial"/>
              </a:rPr>
              <a:t>Mais on a progressivement abstrait le concept</a:t>
            </a:r>
            <a:endParaRPr/>
          </a:p>
        </p:txBody>
      </p:sp>
      <p:sp>
        <p:nvSpPr>
          <p:cNvPr id="311" name="TextShape 2"/>
          <p:cNvSpPr txBox="1"/>
          <p:nvPr/>
        </p:nvSpPr>
        <p:spPr>
          <a:xfrm>
            <a:off x="3884760" y="8685360"/>
            <a:ext cx="2971440" cy="456840"/>
          </a:xfrm>
          <a:prstGeom prst="rect">
            <a:avLst/>
          </a:prstGeom>
          <a:noFill/>
          <a:ln>
            <a:noFill/>
          </a:ln>
        </p:spPr>
        <p:txBody>
          <a:bodyPr anchor="b"/>
          <a:lstStyle/>
          <a:p>
            <a:pPr algn="r">
              <a:lnSpc>
                <a:spcPct val="100000"/>
              </a:lnSpc>
            </a:pPr>
            <a:fld id="{8087DE9A-8F22-4D58-986B-A22AB3FDFEB6}" type="slidenum">
              <a:rPr lang="fr-FR" sz="1200" strike="noStrike">
                <a:solidFill>
                  <a:srgbClr val="000000"/>
                </a:solidFill>
                <a:latin typeface="+mn-lt"/>
                <a:ea typeface="+mn-ea"/>
              </a:rPr>
              <a:t>1</a:t>
            </a:fld>
            <a:endParaRPr/>
          </a:p>
        </p:txBody>
      </p:sp>
    </p:spTree>
    <p:extLst>
      <p:ext uri="{BB962C8B-B14F-4D97-AF65-F5344CB8AC3E}">
        <p14:creationId xmlns:p14="http://schemas.microsoft.com/office/powerpoint/2010/main" val="24521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343400"/>
            <a:ext cx="5486040" cy="4114440"/>
          </a:xfrm>
          <a:prstGeom prst="rect">
            <a:avLst/>
          </a:prstGeom>
        </p:spPr>
        <p:txBody>
          <a:bodyPr/>
          <a:lstStyle/>
          <a:p>
            <a:endParaRPr/>
          </a:p>
        </p:txBody>
      </p:sp>
      <p:sp>
        <p:nvSpPr>
          <p:cNvPr id="324" name="TextShape 2"/>
          <p:cNvSpPr txBox="1"/>
          <p:nvPr/>
        </p:nvSpPr>
        <p:spPr>
          <a:xfrm>
            <a:off x="3884760" y="8685360"/>
            <a:ext cx="2971440" cy="456840"/>
          </a:xfrm>
          <a:prstGeom prst="rect">
            <a:avLst/>
          </a:prstGeom>
          <a:noFill/>
          <a:ln>
            <a:noFill/>
          </a:ln>
        </p:spPr>
        <p:txBody>
          <a:bodyPr anchor="b"/>
          <a:lstStyle/>
          <a:p>
            <a:pPr algn="r">
              <a:lnSpc>
                <a:spcPct val="100000"/>
              </a:lnSpc>
            </a:pPr>
            <a:fld id="{DAF4B515-BEB8-4433-9ACC-685926ECF075}" type="slidenum">
              <a:rPr lang="fr-FR" sz="1200" strike="noStrike">
                <a:solidFill>
                  <a:srgbClr val="000000"/>
                </a:solidFill>
                <a:latin typeface="+mn-lt"/>
                <a:ea typeface="+mn-ea"/>
              </a:rPr>
              <a:t>17</a:t>
            </a:fld>
            <a:endParaRPr/>
          </a:p>
        </p:txBody>
      </p:sp>
    </p:spTree>
    <p:extLst>
      <p:ext uri="{BB962C8B-B14F-4D97-AF65-F5344CB8AC3E}">
        <p14:creationId xmlns:p14="http://schemas.microsoft.com/office/powerpoint/2010/main" val="35253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a:prstGeom prst="rect">
            <a:avLst/>
          </a:prstGeo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9270AC-FE6D-4237-9CBB-95A5B25BC716}" type="slidenum">
              <a:rPr lang="fr-FR" smtClean="0"/>
              <a:t>18</a:t>
            </a:fld>
            <a:endParaRPr lang="fr-FR"/>
          </a:p>
        </p:txBody>
      </p:sp>
    </p:spTree>
    <p:extLst>
      <p:ext uri="{BB962C8B-B14F-4D97-AF65-F5344CB8AC3E}">
        <p14:creationId xmlns:p14="http://schemas.microsoft.com/office/powerpoint/2010/main" val="120811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Décision de travailler avec un versionnement pour eviter prise de retard (versionnement régulier)</a:t>
            </a:r>
            <a:endParaRPr/>
          </a:p>
          <a:p>
            <a:endParaRPr/>
          </a:p>
          <a:p>
            <a:r>
              <a:rPr lang="fr-FR" sz="2000" strike="noStrike">
                <a:latin typeface="Arial"/>
              </a:rPr>
              <a:t>3 versions bon nombre : pas trop (temps perdu au packaging), pas trop peu (pr etre efficace)</a:t>
            </a:r>
            <a:endParaRPr/>
          </a:p>
          <a:p>
            <a:endParaRPr/>
          </a:p>
          <a:p>
            <a:r>
              <a:rPr lang="fr-FR" sz="2000" strike="noStrike">
                <a:latin typeface="Arial"/>
              </a:rPr>
              <a:t>3 versions selon les 3 fcts principales car découpage naturel et bonne modelisation de l’avancée (répartie)</a:t>
            </a:r>
            <a:endParaRPr/>
          </a:p>
        </p:txBody>
      </p:sp>
      <p:sp>
        <p:nvSpPr>
          <p:cNvPr id="328" name="TextShape 2"/>
          <p:cNvSpPr txBox="1"/>
          <p:nvPr/>
        </p:nvSpPr>
        <p:spPr>
          <a:xfrm>
            <a:off x="3884760" y="8685360"/>
            <a:ext cx="2971440" cy="456840"/>
          </a:xfrm>
          <a:prstGeom prst="rect">
            <a:avLst/>
          </a:prstGeom>
          <a:noFill/>
          <a:ln>
            <a:noFill/>
          </a:ln>
        </p:spPr>
        <p:txBody>
          <a:bodyPr anchor="b"/>
          <a:lstStyle/>
          <a:p>
            <a:pPr algn="r">
              <a:lnSpc>
                <a:spcPct val="100000"/>
              </a:lnSpc>
            </a:pPr>
            <a:fld id="{899260B7-B1DE-4681-860B-F6AD9EB1FEB2}" type="slidenum">
              <a:rPr lang="fr-FR" sz="1200" strike="noStrike">
                <a:solidFill>
                  <a:srgbClr val="000000"/>
                </a:solidFill>
                <a:latin typeface="+mn-lt"/>
                <a:ea typeface="+mn-ea"/>
              </a:rPr>
              <a:t>23</a:t>
            </a:fld>
            <a:endParaRPr/>
          </a:p>
        </p:txBody>
      </p:sp>
    </p:spTree>
    <p:extLst>
      <p:ext uri="{BB962C8B-B14F-4D97-AF65-F5344CB8AC3E}">
        <p14:creationId xmlns:p14="http://schemas.microsoft.com/office/powerpoint/2010/main" val="170720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6040" cy="4114440"/>
          </a:xfrm>
          <a:prstGeom prst="rect">
            <a:avLst/>
          </a:prstGeom>
        </p:spPr>
        <p:txBody>
          <a:bodyPr/>
          <a:lstStyle/>
          <a:p>
            <a:pPr>
              <a:lnSpc>
                <a:spcPct val="100000"/>
              </a:lnSpc>
            </a:pPr>
            <a:r>
              <a:rPr lang="fr-FR" sz="2000" strike="noStrike">
                <a:latin typeface="Arial"/>
              </a:rPr>
              <a:t>Recherche d’une méthode Agile</a:t>
            </a:r>
            <a:endParaRPr/>
          </a:p>
          <a:p>
            <a:pPr>
              <a:lnSpc>
                <a:spcPct val="100000"/>
              </a:lnSpc>
            </a:pPr>
            <a:endParaRPr/>
          </a:p>
          <a:p>
            <a:pPr>
              <a:lnSpc>
                <a:spcPct val="100000"/>
              </a:lnSpc>
            </a:pPr>
            <a:r>
              <a:rPr lang="fr-FR" sz="2000" strike="noStrike">
                <a:latin typeface="Arial"/>
              </a:rPr>
              <a:t>SCRUM intéressant car </a:t>
            </a:r>
            <a:endParaRPr/>
          </a:p>
          <a:p>
            <a:pPr>
              <a:lnSpc>
                <a:spcPct val="100000"/>
              </a:lnSpc>
              <a:buFont typeface="Arial"/>
              <a:buChar char="•"/>
            </a:pPr>
            <a:r>
              <a:rPr lang="fr-FR" sz="2000" strike="noStrike">
                <a:latin typeface="Arial"/>
              </a:rPr>
              <a:t>facile a mettre en place</a:t>
            </a:r>
            <a:endParaRPr/>
          </a:p>
          <a:p>
            <a:pPr>
              <a:lnSpc>
                <a:spcPct val="100000"/>
              </a:lnSpc>
              <a:buFont typeface="Arial"/>
              <a:buChar char="•"/>
            </a:pPr>
            <a:r>
              <a:rPr lang="fr-FR" sz="2000" strike="noStrike">
                <a:latin typeface="Arial"/>
              </a:rPr>
              <a:t>correspond bien aux attentes de livrables, taille de projet</a:t>
            </a:r>
            <a:endParaRPr/>
          </a:p>
          <a:p>
            <a:pPr>
              <a:lnSpc>
                <a:spcPct val="100000"/>
              </a:lnSpc>
            </a:pPr>
            <a:endParaRPr/>
          </a:p>
          <a:p>
            <a:pPr>
              <a:lnSpc>
                <a:spcPct val="100000"/>
              </a:lnSpc>
            </a:pPr>
            <a:r>
              <a:rPr lang="fr-FR" sz="2000" strike="noStrike">
                <a:latin typeface="Arial"/>
              </a:rPr>
              <a:t>ScrumMaster : coordinateur</a:t>
            </a:r>
            <a:endParaRPr/>
          </a:p>
          <a:p>
            <a:pPr>
              <a:lnSpc>
                <a:spcPct val="100000"/>
              </a:lnSpc>
            </a:pPr>
            <a:r>
              <a:rPr lang="fr-FR" sz="2000" strike="noStrike">
                <a:latin typeface="Arial"/>
              </a:rPr>
              <a:t>Product Owner : coordinateur et encadrants</a:t>
            </a:r>
            <a:endParaRPr/>
          </a:p>
          <a:p>
            <a:pPr>
              <a:lnSpc>
                <a:spcPct val="100000"/>
              </a:lnSpc>
            </a:pPr>
            <a:endParaRPr/>
          </a:p>
          <a:p>
            <a:pPr>
              <a:lnSpc>
                <a:spcPct val="100000"/>
              </a:lnSpc>
            </a:pPr>
            <a:r>
              <a:rPr lang="fr-FR" sz="2000" strike="noStrike">
                <a:latin typeface="Arial"/>
              </a:rPr>
              <a:t>Mêlée quotidienne : hebdomadaire</a:t>
            </a:r>
            <a:endParaRPr/>
          </a:p>
          <a:p>
            <a:pPr>
              <a:lnSpc>
                <a:spcPct val="100000"/>
              </a:lnSpc>
            </a:pPr>
            <a:endParaRPr/>
          </a:p>
          <a:p>
            <a:pPr>
              <a:lnSpc>
                <a:spcPct val="100000"/>
              </a:lnSpc>
            </a:pPr>
            <a:r>
              <a:rPr lang="fr-FR" sz="2000" strike="noStrike">
                <a:latin typeface="Arial"/>
              </a:rPr>
              <a:t>Sprints : grpes de taches dans chaques versions</a:t>
            </a:r>
            <a:endParaRPr/>
          </a:p>
          <a:p>
            <a:pPr>
              <a:lnSpc>
                <a:spcPct val="100000"/>
              </a:lnSpc>
            </a:pPr>
            <a:endParaRPr/>
          </a:p>
        </p:txBody>
      </p:sp>
      <p:sp>
        <p:nvSpPr>
          <p:cNvPr id="330" name="TextShape 2"/>
          <p:cNvSpPr txBox="1"/>
          <p:nvPr/>
        </p:nvSpPr>
        <p:spPr>
          <a:xfrm>
            <a:off x="3884760" y="8685360"/>
            <a:ext cx="2971440" cy="456840"/>
          </a:xfrm>
          <a:prstGeom prst="rect">
            <a:avLst/>
          </a:prstGeom>
          <a:noFill/>
          <a:ln>
            <a:noFill/>
          </a:ln>
        </p:spPr>
        <p:txBody>
          <a:bodyPr anchor="b"/>
          <a:lstStyle/>
          <a:p>
            <a:pPr algn="r">
              <a:lnSpc>
                <a:spcPct val="100000"/>
              </a:lnSpc>
            </a:pPr>
            <a:fld id="{6969D591-3F97-4BE0-84F3-19E98C7B3DCB}" type="slidenum">
              <a:rPr lang="fr-FR" sz="1200" strike="noStrike">
                <a:solidFill>
                  <a:srgbClr val="000000"/>
                </a:solidFill>
                <a:latin typeface="+mn-lt"/>
                <a:ea typeface="+mn-ea"/>
              </a:rPr>
              <a:t>24</a:t>
            </a:fld>
            <a:endParaRPr/>
          </a:p>
        </p:txBody>
      </p:sp>
    </p:spTree>
    <p:extLst>
      <p:ext uri="{BB962C8B-B14F-4D97-AF65-F5344CB8AC3E}">
        <p14:creationId xmlns:p14="http://schemas.microsoft.com/office/powerpoint/2010/main" val="456580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Apprentissage des erreurs passées :</a:t>
            </a:r>
            <a:endParaRPr/>
          </a:p>
          <a:p>
            <a:endParaRPr/>
          </a:p>
          <a:p>
            <a:pPr>
              <a:lnSpc>
                <a:spcPct val="100000"/>
              </a:lnSpc>
              <a:buFont typeface="Arial"/>
              <a:buChar char="•"/>
            </a:pPr>
            <a:r>
              <a:rPr lang="fr-FR" sz="2000" strike="noStrike">
                <a:latin typeface="Arial"/>
              </a:rPr>
              <a:t>Gestion du travail en groupe, avec attribution des taches. Amélioration tangible au long des rapports</a:t>
            </a:r>
            <a:endParaRPr/>
          </a:p>
          <a:p>
            <a:pPr>
              <a:lnSpc>
                <a:spcPct val="100000"/>
              </a:lnSpc>
            </a:pPr>
            <a:endParaRPr/>
          </a:p>
          <a:p>
            <a:pPr>
              <a:lnSpc>
                <a:spcPct val="100000"/>
              </a:lnSpc>
              <a:buFont typeface="Arial"/>
              <a:buChar char="•"/>
            </a:pPr>
            <a:r>
              <a:rPr lang="fr-FR" sz="2000" strike="noStrike">
                <a:latin typeface="Arial"/>
              </a:rPr>
              <a:t>Intérêt de la spécialisation (moins de relectures/repasses : MS Project, intro/conclu) : resp ADTool, resp Interface, resp Algo</a:t>
            </a:r>
            <a:endParaRPr/>
          </a:p>
          <a:p>
            <a:pPr>
              <a:lnSpc>
                <a:spcPct val="100000"/>
              </a:lnSpc>
            </a:pPr>
            <a:endParaRPr/>
          </a:p>
          <a:p>
            <a:pPr>
              <a:lnSpc>
                <a:spcPct val="100000"/>
              </a:lnSpc>
              <a:buFont typeface="Arial"/>
              <a:buChar char="•"/>
            </a:pPr>
            <a:r>
              <a:rPr lang="fr-FR" sz="2000" strike="noStrike">
                <a:latin typeface="Arial"/>
              </a:rPr>
              <a:t>Gain rapidité</a:t>
            </a:r>
            <a:endParaRPr/>
          </a:p>
          <a:p>
            <a:pPr>
              <a:lnSpc>
                <a:spcPct val="100000"/>
              </a:lnSpc>
            </a:pPr>
            <a:endParaRPr/>
          </a:p>
        </p:txBody>
      </p:sp>
      <p:sp>
        <p:nvSpPr>
          <p:cNvPr id="332" name="TextShape 2"/>
          <p:cNvSpPr txBox="1"/>
          <p:nvPr/>
        </p:nvSpPr>
        <p:spPr>
          <a:xfrm>
            <a:off x="3884760" y="8685360"/>
            <a:ext cx="2971440" cy="456840"/>
          </a:xfrm>
          <a:prstGeom prst="rect">
            <a:avLst/>
          </a:prstGeom>
          <a:noFill/>
          <a:ln>
            <a:noFill/>
          </a:ln>
        </p:spPr>
        <p:txBody>
          <a:bodyPr anchor="b"/>
          <a:lstStyle/>
          <a:p>
            <a:pPr algn="r">
              <a:lnSpc>
                <a:spcPct val="100000"/>
              </a:lnSpc>
            </a:pPr>
            <a:fld id="{06135DF1-D432-434A-8BB4-96199F8411FE}" type="slidenum">
              <a:rPr lang="fr-FR" sz="1200" strike="noStrike">
                <a:solidFill>
                  <a:srgbClr val="000000"/>
                </a:solidFill>
                <a:latin typeface="+mn-lt"/>
                <a:ea typeface="+mn-ea"/>
              </a:rPr>
              <a:t>25</a:t>
            </a:fld>
            <a:endParaRPr/>
          </a:p>
        </p:txBody>
      </p:sp>
    </p:spTree>
    <p:extLst>
      <p:ext uri="{BB962C8B-B14F-4D97-AF65-F5344CB8AC3E}">
        <p14:creationId xmlns:p14="http://schemas.microsoft.com/office/powerpoint/2010/main" val="2777595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343400"/>
            <a:ext cx="5486040" cy="4114440"/>
          </a:xfrm>
          <a:prstGeom prst="rect">
            <a:avLst/>
          </a:prstGeom>
        </p:spPr>
        <p:txBody>
          <a:bodyPr/>
          <a:lstStyle/>
          <a:p>
            <a:endParaRPr/>
          </a:p>
        </p:txBody>
      </p:sp>
      <p:sp>
        <p:nvSpPr>
          <p:cNvPr id="334" name="TextShape 2"/>
          <p:cNvSpPr txBox="1"/>
          <p:nvPr/>
        </p:nvSpPr>
        <p:spPr>
          <a:xfrm>
            <a:off x="3884760" y="8685360"/>
            <a:ext cx="2971440" cy="456840"/>
          </a:xfrm>
          <a:prstGeom prst="rect">
            <a:avLst/>
          </a:prstGeom>
          <a:noFill/>
          <a:ln>
            <a:noFill/>
          </a:ln>
        </p:spPr>
        <p:txBody>
          <a:bodyPr anchor="b"/>
          <a:lstStyle/>
          <a:p>
            <a:pPr algn="r">
              <a:lnSpc>
                <a:spcPct val="100000"/>
              </a:lnSpc>
            </a:pPr>
            <a:fld id="{9FC7DB72-4758-484C-93B9-56CAF1C4FC1E}" type="slidenum">
              <a:rPr lang="fr-FR" sz="1200" strike="noStrike">
                <a:solidFill>
                  <a:srgbClr val="000000"/>
                </a:solidFill>
                <a:latin typeface="+mn-lt"/>
                <a:ea typeface="+mn-ea"/>
              </a:rPr>
              <a:t>26</a:t>
            </a:fld>
            <a:endParaRPr/>
          </a:p>
        </p:txBody>
      </p:sp>
    </p:spTree>
    <p:extLst>
      <p:ext uri="{BB962C8B-B14F-4D97-AF65-F5344CB8AC3E}">
        <p14:creationId xmlns:p14="http://schemas.microsoft.com/office/powerpoint/2010/main" val="426726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Inventé en 62 pour l’armée de l’air américaine pour évaluer l’un de ses systèmes, et depuis la pratique s’est répandue.</a:t>
            </a:r>
            <a:endParaRPr/>
          </a:p>
          <a:p>
            <a:r>
              <a:rPr lang="fr-FR" sz="2000" strike="noStrike">
                <a:latin typeface="Arial"/>
              </a:rPr>
              <a:t>Toujours utilisé en industrie, pour des systèmes mécaniques. De base pour l’armée c’était pour un système de lancement de missiles.</a:t>
            </a:r>
            <a:endParaRPr/>
          </a:p>
        </p:txBody>
      </p:sp>
      <p:sp>
        <p:nvSpPr>
          <p:cNvPr id="313" name="TextShape 2"/>
          <p:cNvSpPr txBox="1"/>
          <p:nvPr/>
        </p:nvSpPr>
        <p:spPr>
          <a:xfrm>
            <a:off x="3884760" y="8685360"/>
            <a:ext cx="2971440" cy="456840"/>
          </a:xfrm>
          <a:prstGeom prst="rect">
            <a:avLst/>
          </a:prstGeom>
          <a:noFill/>
          <a:ln>
            <a:noFill/>
          </a:ln>
        </p:spPr>
        <p:txBody>
          <a:bodyPr anchor="b"/>
          <a:lstStyle/>
          <a:p>
            <a:pPr algn="r">
              <a:lnSpc>
                <a:spcPct val="100000"/>
              </a:lnSpc>
            </a:pPr>
            <a:fld id="{C0CDF224-E8C7-42C4-9A77-F7795AB604A1}" type="slidenum">
              <a:rPr lang="fr-FR" sz="1200" strike="noStrike">
                <a:solidFill>
                  <a:srgbClr val="000000"/>
                </a:solidFill>
                <a:latin typeface="+mn-lt"/>
                <a:ea typeface="+mn-ea"/>
              </a:rPr>
              <a:t>3</a:t>
            </a:fld>
            <a:endParaRPr/>
          </a:p>
        </p:txBody>
      </p:sp>
    </p:spTree>
    <p:extLst>
      <p:ext uri="{BB962C8B-B14F-4D97-AF65-F5344CB8AC3E}">
        <p14:creationId xmlns:p14="http://schemas.microsoft.com/office/powerpoint/2010/main" val="291010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6040" cy="4114440"/>
          </a:xfrm>
          <a:prstGeom prst="rect">
            <a:avLst/>
          </a:prstGeom>
        </p:spPr>
        <p:txBody>
          <a:bodyPr/>
          <a:lstStyle/>
          <a:p>
            <a:r>
              <a:rPr lang="fr-FR" sz="2000" strike="noStrike">
                <a:latin typeface="Arial"/>
              </a:rPr>
              <a:t>C’est à partir de ces arbres de défaillance que Bruce Schneier a introduit le concept d’arbre d’attaque. Le principe est assez simple, on commence par définir un but principal. Ici on va prendre le but de notre projet initial, Paralyser le STAR.  On va chercher les moyens d’atteindre ce but. On voit les 3 là, Ce sont des moyens indépendants, ce sont des nœuds dits disjonctifs, équivaut au « ou » de l’arbre de défaillance. Puis on se dit que bloquer le réseau, ce n’est pas assez explicite, ou qu’il y a encore beaucoup de moyens de le faire. On va donc lui ajouter des fils. Pour bloquer le SI, on peut blabla. Ici, il faut les 2, nœud conjonctif, « et ».</a:t>
            </a:r>
            <a:endParaRPr/>
          </a:p>
        </p:txBody>
      </p:sp>
      <p:sp>
        <p:nvSpPr>
          <p:cNvPr id="315" name="TextShape 2"/>
          <p:cNvSpPr txBox="1"/>
          <p:nvPr/>
        </p:nvSpPr>
        <p:spPr>
          <a:xfrm>
            <a:off x="3884760" y="8685360"/>
            <a:ext cx="2971440" cy="456840"/>
          </a:xfrm>
          <a:prstGeom prst="rect">
            <a:avLst/>
          </a:prstGeom>
          <a:noFill/>
          <a:ln>
            <a:noFill/>
          </a:ln>
        </p:spPr>
        <p:txBody>
          <a:bodyPr anchor="b"/>
          <a:lstStyle/>
          <a:p>
            <a:pPr algn="r">
              <a:lnSpc>
                <a:spcPct val="100000"/>
              </a:lnSpc>
            </a:pPr>
            <a:fld id="{04388A05-09C6-4ABC-99D5-F965302FD691}" type="slidenum">
              <a:rPr lang="fr-FR" sz="1200" strike="noStrike">
                <a:solidFill>
                  <a:srgbClr val="000000"/>
                </a:solidFill>
                <a:latin typeface="+mn-lt"/>
                <a:ea typeface="+mn-ea"/>
              </a:rPr>
              <a:t>4</a:t>
            </a:fld>
            <a:endParaRPr/>
          </a:p>
        </p:txBody>
      </p:sp>
    </p:spTree>
    <p:extLst>
      <p:ext uri="{BB962C8B-B14F-4D97-AF65-F5344CB8AC3E}">
        <p14:creationId xmlns:p14="http://schemas.microsoft.com/office/powerpoint/2010/main" val="57301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a:prstGeom prst="rect">
            <a:avLst/>
          </a:prstGeom>
        </p:spPr>
      </p:sp>
      <p:sp>
        <p:nvSpPr>
          <p:cNvPr id="3" name="Espace réservé des commentaires 2"/>
          <p:cNvSpPr>
            <a:spLocks noGrp="1"/>
          </p:cNvSpPr>
          <p:nvPr>
            <p:ph type="body" idx="1"/>
          </p:nvPr>
        </p:nvSpPr>
        <p:spPr/>
        <p:txBody>
          <a:bodyPr/>
          <a:lstStyle/>
          <a:p>
            <a:r>
              <a:rPr lang="fr-FR" dirty="0" smtClean="0"/>
              <a:t>Intègre le concept de défense, représenté</a:t>
            </a:r>
            <a:r>
              <a:rPr lang="fr-FR" baseline="0" dirty="0" smtClean="0"/>
              <a:t> </a:t>
            </a:r>
            <a:r>
              <a:rPr lang="fr-FR" baseline="0" dirty="0" err="1" smtClean="0"/>
              <a:t>blabla</a:t>
            </a:r>
            <a:r>
              <a:rPr lang="fr-FR" baseline="0" dirty="0" smtClean="0"/>
              <a:t> carré vert </a:t>
            </a:r>
            <a:r>
              <a:rPr lang="fr-FR" baseline="0" dirty="0" err="1" smtClean="0"/>
              <a:t>blabla</a:t>
            </a:r>
            <a:r>
              <a:rPr lang="fr-FR" baseline="0" dirty="0" smtClean="0"/>
              <a:t> pointillés </a:t>
            </a:r>
            <a:r>
              <a:rPr lang="fr-FR" baseline="0" dirty="0" err="1" smtClean="0"/>
              <a:t>blabla</a:t>
            </a:r>
            <a:r>
              <a:rPr lang="fr-FR" baseline="0" dirty="0" smtClean="0"/>
              <a:t> c’est attaque et </a:t>
            </a:r>
            <a:r>
              <a:rPr lang="fr-FR" baseline="0" smtClean="0"/>
              <a:t>attaque défense c’est pas pareil.</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5</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sont payants </a:t>
            </a:r>
            <a:endParaRPr/>
          </a:p>
          <a:p>
            <a:r>
              <a:rPr lang="fr-FR" strike="noStrike">
                <a:latin typeface="Arial"/>
              </a:rPr>
              <a:t>- modélisent que les arbres d'attaque</a:t>
            </a:r>
            <a:endParaRPr/>
          </a:p>
          <a:p>
            <a:endParaRPr/>
          </a:p>
          <a:p>
            <a:r>
              <a:rPr lang="fr-FR" strike="noStrike">
                <a:latin typeface="Arial"/>
              </a:rPr>
              <a:t>- les entreprises développent en interne leurs propres outils de modélisation des arbres d'attaque </a:t>
            </a:r>
            <a:endParaRPr/>
          </a:p>
        </p:txBody>
      </p:sp>
    </p:spTree>
    <p:extLst>
      <p:ext uri="{BB962C8B-B14F-4D97-AF65-F5344CB8AC3E}">
        <p14:creationId xmlns:p14="http://schemas.microsoft.com/office/powerpoint/2010/main" val="115225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expliquer nom</a:t>
            </a:r>
            <a:endParaRPr/>
          </a:p>
          <a:p>
            <a:r>
              <a:rPr lang="fr-FR" strike="noStrike">
                <a:latin typeface="Arial"/>
              </a:rPr>
              <a:t>- seul logiciel pour les ADTrees</a:t>
            </a:r>
            <a:endParaRPr/>
          </a:p>
          <a:p>
            <a:r>
              <a:rPr lang="fr-FR" strike="noStrike">
                <a:latin typeface="Arial"/>
              </a:rPr>
              <a:t>- logiciel libre</a:t>
            </a:r>
            <a:endParaRPr/>
          </a:p>
        </p:txBody>
      </p:sp>
    </p:spTree>
    <p:extLst>
      <p:ext uri="{BB962C8B-B14F-4D97-AF65-F5344CB8AC3E}">
        <p14:creationId xmlns:p14="http://schemas.microsoft.com/office/powerpoint/2010/main" val="275713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fenêtre ADTerm Edit : possibilité d'éditer + synchro</a:t>
            </a:r>
            <a:endParaRPr/>
          </a:p>
          <a:p>
            <a:endParaRPr/>
          </a:p>
          <a:p>
            <a:r>
              <a:rPr lang="fr-FR" strike="noStrike">
                <a:latin typeface="Arial"/>
              </a:rPr>
              <a:t>Pb :</a:t>
            </a:r>
            <a:endParaRPr/>
          </a:p>
          <a:p>
            <a:r>
              <a:rPr lang="fr-FR" strike="noStrike">
                <a:latin typeface="Arial"/>
              </a:rPr>
              <a:t>- un seul arbre à la fois (pas d'onglets)</a:t>
            </a:r>
            <a:endParaRPr/>
          </a:p>
        </p:txBody>
      </p:sp>
    </p:spTree>
    <p:extLst>
      <p:ext uri="{BB962C8B-B14F-4D97-AF65-F5344CB8AC3E}">
        <p14:creationId xmlns:p14="http://schemas.microsoft.com/office/powerpoint/2010/main" val="231051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facile d'utilisation (souris, clavier)</a:t>
            </a:r>
            <a:endParaRPr/>
          </a:p>
          <a:p>
            <a:r>
              <a:rPr lang="fr-FR" strike="noStrike">
                <a:latin typeface="Arial"/>
              </a:rPr>
              <a:t>- citer qques actions possibles</a:t>
            </a:r>
            <a:endParaRPr/>
          </a:p>
          <a:p>
            <a:endParaRPr/>
          </a:p>
          <a:p>
            <a:r>
              <a:rPr lang="fr-FR" strike="noStrike">
                <a:latin typeface="Arial"/>
              </a:rPr>
              <a:t>Fonctions manquantes :</a:t>
            </a:r>
            <a:endParaRPr/>
          </a:p>
          <a:p>
            <a:endParaRPr/>
          </a:p>
          <a:p>
            <a:r>
              <a:rPr lang="fr-FR" strike="noStrike">
                <a:latin typeface="Arial"/>
              </a:rPr>
              <a:t>- couper/copier/coller</a:t>
            </a:r>
            <a:endParaRPr/>
          </a:p>
          <a:p>
            <a:r>
              <a:rPr lang="fr-FR" strike="noStrike">
                <a:latin typeface="Arial"/>
              </a:rPr>
              <a:t>- annuler (ctrl+z)</a:t>
            </a:r>
            <a:endParaRPr/>
          </a:p>
        </p:txBody>
      </p:sp>
    </p:spTree>
    <p:extLst>
      <p:ext uri="{BB962C8B-B14F-4D97-AF65-F5344CB8AC3E}">
        <p14:creationId xmlns:p14="http://schemas.microsoft.com/office/powerpoint/2010/main" val="224578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6040" cy="4114080"/>
          </a:xfrm>
          <a:prstGeom prst="rect">
            <a:avLst/>
          </a:prstGeom>
        </p:spPr>
        <p:txBody>
          <a:bodyPr lIns="0" tIns="0" rIns="0" bIns="0"/>
          <a:lstStyle/>
          <a:p>
            <a:r>
              <a:rPr lang="fr-FR" strike="noStrike">
                <a:latin typeface="Arial"/>
              </a:rPr>
              <a:t>- 13 param de base</a:t>
            </a:r>
            <a:endParaRPr/>
          </a:p>
          <a:p>
            <a:r>
              <a:rPr lang="fr-FR" strike="noStrike">
                <a:latin typeface="Arial"/>
              </a:rPr>
              <a:t>- ici difficulté, expliquer L M H E</a:t>
            </a:r>
            <a:endParaRPr/>
          </a:p>
          <a:p>
            <a:endParaRPr/>
          </a:p>
          <a:p>
            <a:r>
              <a:rPr lang="fr-FR" strike="noStrike">
                <a:latin typeface="Arial"/>
              </a:rPr>
              <a:t>- on value que les feuilles, ensuite ça se propage aux parents, expliquer !!!</a:t>
            </a:r>
            <a:endParaRPr/>
          </a:p>
          <a:p>
            <a:endParaRPr/>
          </a:p>
          <a:p>
            <a:endParaRPr/>
          </a:p>
          <a:p>
            <a:r>
              <a:rPr lang="fr-FR" strike="noStrike">
                <a:latin typeface="Arial"/>
              </a:rPr>
              <a:t>=&gt; CONCLU : c'est méga pratique pour l'analyse et c'est pour ça qu'on va utiliser ADTool</a:t>
            </a:r>
            <a:endParaRPr/>
          </a:p>
        </p:txBody>
      </p:sp>
    </p:spTree>
    <p:extLst>
      <p:ext uri="{BB962C8B-B14F-4D97-AF65-F5344CB8AC3E}">
        <p14:creationId xmlns:p14="http://schemas.microsoft.com/office/powerpoint/2010/main" val="55390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39" name="PlaceHolder 2"/>
          <p:cNvSpPr>
            <a:spLocks noGrp="1"/>
          </p:cNvSpPr>
          <p:nvPr>
            <p:ph type="body"/>
          </p:nvPr>
        </p:nvSpPr>
        <p:spPr>
          <a:xfrm>
            <a:off x="457200" y="908640"/>
            <a:ext cx="8229240" cy="2644560"/>
          </a:xfrm>
          <a:prstGeom prst="rect">
            <a:avLst/>
          </a:prstGeom>
        </p:spPr>
        <p:txBody>
          <a:bodyPr lIns="0" tIns="0" rIns="0" bIns="0"/>
          <a:lstStyle/>
          <a:p>
            <a:endParaRPr/>
          </a:p>
        </p:txBody>
      </p:sp>
      <p:sp>
        <p:nvSpPr>
          <p:cNvPr id="40" name="PlaceHolder 3"/>
          <p:cNvSpPr>
            <a:spLocks noGrp="1"/>
          </p:cNvSpPr>
          <p:nvPr>
            <p:ph type="body"/>
          </p:nvPr>
        </p:nvSpPr>
        <p:spPr>
          <a:xfrm>
            <a:off x="457200" y="3804840"/>
            <a:ext cx="8229240" cy="2644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42" name="PlaceHolder 2"/>
          <p:cNvSpPr>
            <a:spLocks noGrp="1"/>
          </p:cNvSpPr>
          <p:nvPr>
            <p:ph type="body"/>
          </p:nvPr>
        </p:nvSpPr>
        <p:spPr>
          <a:xfrm>
            <a:off x="457200" y="908640"/>
            <a:ext cx="4015800" cy="2644560"/>
          </a:xfrm>
          <a:prstGeom prst="rect">
            <a:avLst/>
          </a:prstGeom>
        </p:spPr>
        <p:txBody>
          <a:bodyPr lIns="0" tIns="0" rIns="0" bIns="0"/>
          <a:lstStyle/>
          <a:p>
            <a:endParaRPr/>
          </a:p>
        </p:txBody>
      </p:sp>
      <p:sp>
        <p:nvSpPr>
          <p:cNvPr id="43" name="PlaceHolder 3"/>
          <p:cNvSpPr>
            <a:spLocks noGrp="1"/>
          </p:cNvSpPr>
          <p:nvPr>
            <p:ph type="body"/>
          </p:nvPr>
        </p:nvSpPr>
        <p:spPr>
          <a:xfrm>
            <a:off x="4674240" y="908640"/>
            <a:ext cx="4015800" cy="2644560"/>
          </a:xfrm>
          <a:prstGeom prst="rect">
            <a:avLst/>
          </a:prstGeom>
        </p:spPr>
        <p:txBody>
          <a:bodyPr lIns="0" tIns="0" rIns="0" bIns="0"/>
          <a:lstStyle/>
          <a:p>
            <a:endParaRPr/>
          </a:p>
        </p:txBody>
      </p:sp>
      <p:sp>
        <p:nvSpPr>
          <p:cNvPr id="44" name="PlaceHolder 4"/>
          <p:cNvSpPr>
            <a:spLocks noGrp="1"/>
          </p:cNvSpPr>
          <p:nvPr>
            <p:ph type="body"/>
          </p:nvPr>
        </p:nvSpPr>
        <p:spPr>
          <a:xfrm>
            <a:off x="4674240" y="3804840"/>
            <a:ext cx="4015800" cy="2644560"/>
          </a:xfrm>
          <a:prstGeom prst="rect">
            <a:avLst/>
          </a:prstGeom>
        </p:spPr>
        <p:txBody>
          <a:bodyPr lIns="0" tIns="0" rIns="0" bIns="0"/>
          <a:lstStyle/>
          <a:p>
            <a:endParaRPr/>
          </a:p>
        </p:txBody>
      </p:sp>
      <p:sp>
        <p:nvSpPr>
          <p:cNvPr id="45" name="PlaceHolder 5"/>
          <p:cNvSpPr>
            <a:spLocks noGrp="1"/>
          </p:cNvSpPr>
          <p:nvPr>
            <p:ph type="body"/>
          </p:nvPr>
        </p:nvSpPr>
        <p:spPr>
          <a:xfrm>
            <a:off x="457200" y="3804840"/>
            <a:ext cx="4015800" cy="2644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47" name="PlaceHolder 2"/>
          <p:cNvSpPr>
            <a:spLocks noGrp="1"/>
          </p:cNvSpPr>
          <p:nvPr>
            <p:ph type="body"/>
          </p:nvPr>
        </p:nvSpPr>
        <p:spPr>
          <a:xfrm>
            <a:off x="457200" y="908640"/>
            <a:ext cx="8229240" cy="5544360"/>
          </a:xfrm>
          <a:prstGeom prst="rect">
            <a:avLst/>
          </a:prstGeom>
        </p:spPr>
        <p:txBody>
          <a:bodyPr lIns="0" tIns="0" rIns="0" bIns="0"/>
          <a:lstStyle/>
          <a:p>
            <a:endParaRPr/>
          </a:p>
        </p:txBody>
      </p:sp>
      <p:sp>
        <p:nvSpPr>
          <p:cNvPr id="48" name="PlaceHolder 3"/>
          <p:cNvSpPr>
            <a:spLocks noGrp="1"/>
          </p:cNvSpPr>
          <p:nvPr>
            <p:ph type="body"/>
          </p:nvPr>
        </p:nvSpPr>
        <p:spPr>
          <a:xfrm>
            <a:off x="457200" y="908640"/>
            <a:ext cx="8229240" cy="5544360"/>
          </a:xfrm>
          <a:prstGeom prst="rect">
            <a:avLst/>
          </a:prstGeom>
        </p:spPr>
        <p:txBody>
          <a:bodyPr lIns="0" tIns="0" rIns="0" bIns="0"/>
          <a:lstStyle/>
          <a:p>
            <a:endParaRPr/>
          </a:p>
        </p:txBody>
      </p:sp>
      <p:pic>
        <p:nvPicPr>
          <p:cNvPr id="49" name="Image 48"/>
          <p:cNvPicPr/>
          <p:nvPr/>
        </p:nvPicPr>
        <p:blipFill>
          <a:blip r:embed="rId2"/>
          <a:stretch/>
        </p:blipFill>
        <p:spPr>
          <a:xfrm>
            <a:off x="1097280" y="908280"/>
            <a:ext cx="6948720" cy="5544360"/>
          </a:xfrm>
          <a:prstGeom prst="rect">
            <a:avLst/>
          </a:prstGeom>
          <a:ln>
            <a:noFill/>
          </a:ln>
        </p:spPr>
      </p:pic>
      <p:pic>
        <p:nvPicPr>
          <p:cNvPr id="50" name="Image 49"/>
          <p:cNvPicPr/>
          <p:nvPr/>
        </p:nvPicPr>
        <p:blipFill>
          <a:blip r:embed="rId2"/>
          <a:stretch/>
        </p:blipFill>
        <p:spPr>
          <a:xfrm>
            <a:off x="1097280" y="908280"/>
            <a:ext cx="6948720" cy="55443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e 15"/>
          <p:cNvGrpSpPr/>
          <p:nvPr/>
        </p:nvGrpSpPr>
        <p:grpSpPr>
          <a:xfrm>
            <a:off x="0" y="0"/>
            <a:ext cx="9144000" cy="6858000"/>
            <a:chOff x="0" y="0"/>
            <a:chExt cx="9144000" cy="685800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S:\serv_com\01_CHARTE-INSA-Rennes\2014\08_Modèles-PPT\Triangle-bas.eps"/>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serv_com\01_CHARTE-INSA-Rennes\2014\01_LOGOS-ECOLES\LOGO-INSA-RENNES\Formats-PNG-JPG\Logo_INSARennes-quadri.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552" y="344883"/>
              <a:ext cx="2796729" cy="6061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re 1"/>
          <p:cNvSpPr>
            <a:spLocks noGrp="1"/>
          </p:cNvSpPr>
          <p:nvPr>
            <p:ph type="ctrTitle"/>
          </p:nvPr>
        </p:nvSpPr>
        <p:spPr>
          <a:xfrm>
            <a:off x="3275856" y="3589911"/>
            <a:ext cx="5868144" cy="1470025"/>
          </a:xfrm>
        </p:spPr>
        <p:txBody>
          <a:bodyPr>
            <a:normAutofit/>
          </a:bodyPr>
          <a:lstStyle>
            <a:lvl1pPr algn="l">
              <a:defRPr sz="3200" cap="all" baseline="0"/>
            </a:lvl1pPr>
          </a:lstStyle>
          <a:p>
            <a:r>
              <a:rPr lang="fr-FR" smtClean="0"/>
              <a:t>Modifiez le style du titre</a:t>
            </a:r>
            <a:endParaRPr lang="fr-FR" dirty="0"/>
          </a:p>
        </p:txBody>
      </p:sp>
      <p:sp>
        <p:nvSpPr>
          <p:cNvPr id="3" name="Sous-titre 2"/>
          <p:cNvSpPr>
            <a:spLocks noGrp="1"/>
          </p:cNvSpPr>
          <p:nvPr>
            <p:ph type="subTitle" idx="1"/>
          </p:nvPr>
        </p:nvSpPr>
        <p:spPr>
          <a:xfrm>
            <a:off x="3275856" y="5038328"/>
            <a:ext cx="5868144" cy="478904"/>
          </a:xfrm>
        </p:spPr>
        <p:txBody>
          <a:bodyPr/>
          <a:lstStyle>
            <a:lvl1pPr marL="0" indent="0" algn="l">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grpSp>
        <p:nvGrpSpPr>
          <p:cNvPr id="17" name="Groupe 16"/>
          <p:cNvGrpSpPr/>
          <p:nvPr/>
        </p:nvGrpSpPr>
        <p:grpSpPr>
          <a:xfrm>
            <a:off x="-1" y="868398"/>
            <a:ext cx="4355976" cy="4633217"/>
            <a:chOff x="-1" y="868398"/>
            <a:chExt cx="4355976" cy="4633217"/>
          </a:xfrm>
        </p:grpSpPr>
        <p:sp>
          <p:nvSpPr>
            <p:cNvPr id="18" name="Triangle isocèle 17"/>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9" name="Triangle isocèle 18"/>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Triangle isocèle 10"/>
          <p:cNvSpPr/>
          <p:nvPr/>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1" name="Triangle isocèle 7"/>
          <p:cNvSpPr/>
          <p:nvPr/>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2" name="Triangle isocèle 21"/>
          <p:cNvSpPr/>
          <p:nvPr/>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21555998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contenu 2"/>
          <p:cNvSpPr>
            <a:spLocks noGrp="1"/>
          </p:cNvSpPr>
          <p:nvPr>
            <p:ph idx="1"/>
          </p:nvPr>
        </p:nvSpPr>
        <p:spPr>
          <a:xfrm>
            <a:off x="457200" y="908720"/>
            <a:ext cx="8229600" cy="5544616"/>
          </a:xfrm>
        </p:spPr>
        <p:txBody>
          <a:bodyPr/>
          <a:lstStyle>
            <a:lvl1pPr marL="0" indent="0">
              <a:buNone/>
              <a:defRPr/>
            </a:lvl1pPr>
            <a:lvl2pPr marL="742950" indent="-285750">
              <a:buFont typeface="Arial" panose="020B0604020202020204" pitchFamily="34" charset="0"/>
              <a:buChar char="•"/>
              <a:defRPr>
                <a:solidFill>
                  <a:srgbClr val="4F4D50"/>
                </a:solidFill>
              </a:defRPr>
            </a:lvl2pPr>
          </a:lstStyle>
          <a:p>
            <a:pPr lvl="0"/>
            <a:r>
              <a:rPr lang="fr-FR" smtClean="0"/>
              <a:t>Modifiez les styles du texte du masque</a:t>
            </a:r>
          </a:p>
          <a:p>
            <a:pPr lvl="1"/>
            <a:r>
              <a:rPr lang="fr-FR" smtClean="0"/>
              <a:t>Deuxième niveau</a:t>
            </a:r>
          </a:p>
          <a:p>
            <a:pPr lvl="2"/>
            <a:r>
              <a:rPr lang="fr-FR" smtClean="0"/>
              <a:t>Troisième niveau</a:t>
            </a:r>
          </a:p>
        </p:txBody>
      </p:sp>
      <p:sp>
        <p:nvSpPr>
          <p:cNvPr id="8"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2625538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3568" y="2636912"/>
            <a:ext cx="7772400" cy="1362075"/>
          </a:xfrm>
        </p:spPr>
        <p:txBody>
          <a:bodyPr anchor="ctr" anchorCtr="0">
            <a:normAutofit/>
          </a:bodyPr>
          <a:lstStyle>
            <a:lvl1pPr algn="ctr">
              <a:defRPr sz="3600" b="1" cap="all"/>
            </a:lvl1pPr>
          </a:lstStyle>
          <a:p>
            <a:r>
              <a:rPr lang="fr-FR" smtClean="0"/>
              <a:t>Modifiez le style du titre</a:t>
            </a:r>
            <a:endParaRPr lang="fr-FR" dirty="0"/>
          </a:p>
        </p:txBody>
      </p:sp>
      <p:sp>
        <p:nvSpPr>
          <p:cNvPr id="3" name="Espace réservé du texte 2"/>
          <p:cNvSpPr>
            <a:spLocks noGrp="1"/>
          </p:cNvSpPr>
          <p:nvPr>
            <p:ph type="body" idx="1"/>
          </p:nvPr>
        </p:nvSpPr>
        <p:spPr>
          <a:xfrm>
            <a:off x="683568" y="4005065"/>
            <a:ext cx="7772400" cy="720080"/>
          </a:xfrm>
        </p:spPr>
        <p:txBody>
          <a:bodyPr anchor="ctr" anchorCtr="0"/>
          <a:lstStyle>
            <a:lvl1pPr marL="0" indent="0" algn="ctr">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505370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457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p:txBody>
      </p:sp>
      <p:sp>
        <p:nvSpPr>
          <p:cNvPr id="6"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60161853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texte 2"/>
          <p:cNvSpPr>
            <a:spLocks noGrp="1"/>
          </p:cNvSpPr>
          <p:nvPr>
            <p:ph type="body" idx="1"/>
          </p:nvPr>
        </p:nvSpPr>
        <p:spPr>
          <a:xfrm>
            <a:off x="467544" y="908720"/>
            <a:ext cx="4040188"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556792"/>
            <a:ext cx="4040188"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644008" y="908720"/>
            <a:ext cx="4041775"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1556792"/>
            <a:ext cx="4041775"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p:txBody>
      </p:sp>
      <p:sp>
        <p:nvSpPr>
          <p:cNvPr id="7"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712551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Modifiez le style du titre</a:t>
            </a:r>
            <a:endParaRPr lang="fr-FR" dirty="0"/>
          </a:p>
        </p:txBody>
      </p:sp>
      <p:sp>
        <p:nvSpPr>
          <p:cNvPr id="3"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42419461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7337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18" name="PlaceHolder 2"/>
          <p:cNvSpPr>
            <a:spLocks noGrp="1"/>
          </p:cNvSpPr>
          <p:nvPr>
            <p:ph type="subTitle"/>
          </p:nvPr>
        </p:nvSpPr>
        <p:spPr>
          <a:xfrm>
            <a:off x="457200" y="908640"/>
            <a:ext cx="8229240" cy="55443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620688"/>
            <a:ext cx="3008313" cy="814412"/>
          </a:xfrm>
        </p:spPr>
        <p:txBody>
          <a:bodyPr anchor="ctr" anchorCtr="0"/>
          <a:lstStyle>
            <a:lvl1pPr algn="l">
              <a:defRPr sz="2000" b="1"/>
            </a:lvl1pPr>
          </a:lstStyle>
          <a:p>
            <a:r>
              <a:rPr lang="fr-FR" smtClean="0"/>
              <a:t>Modifiez le style du titre</a:t>
            </a:r>
            <a:endParaRPr lang="fr-FR" dirty="0"/>
          </a:p>
        </p:txBody>
      </p:sp>
      <p:sp>
        <p:nvSpPr>
          <p:cNvPr id="3" name="Espace réservé du contenu 2"/>
          <p:cNvSpPr>
            <a:spLocks noGrp="1"/>
          </p:cNvSpPr>
          <p:nvPr>
            <p:ph idx="1"/>
          </p:nvPr>
        </p:nvSpPr>
        <p:spPr>
          <a:xfrm>
            <a:off x="3575050" y="620688"/>
            <a:ext cx="5111750" cy="5760640"/>
          </a:xfrm>
        </p:spPr>
        <p:txBody>
          <a:bodyPr/>
          <a:lstStyle>
            <a:lvl1pPr>
              <a:defRPr sz="2000"/>
            </a:lvl1pPr>
            <a:lvl2pPr marL="742950" indent="-285750">
              <a:buFont typeface="Arial" panose="020B0604020202020204" pitchFamily="34" charset="0"/>
              <a:buChar char="•"/>
              <a:defRPr sz="1500"/>
            </a:lvl2pPr>
            <a:lvl3pPr>
              <a:defRPr sz="12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half" idx="2"/>
          </p:nvPr>
        </p:nvSpPr>
        <p:spPr>
          <a:xfrm>
            <a:off x="457200" y="1435100"/>
            <a:ext cx="3008313" cy="494622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Modifiez les styles du texte du masque</a:t>
            </a:r>
          </a:p>
          <a:p>
            <a:pPr marL="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Deuxième niveau</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6808848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20" name="PlaceHolder 2"/>
          <p:cNvSpPr>
            <a:spLocks noGrp="1"/>
          </p:cNvSpPr>
          <p:nvPr>
            <p:ph type="body"/>
          </p:nvPr>
        </p:nvSpPr>
        <p:spPr>
          <a:xfrm>
            <a:off x="457200" y="908640"/>
            <a:ext cx="8229240" cy="55443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22" name="PlaceHolder 2"/>
          <p:cNvSpPr>
            <a:spLocks noGrp="1"/>
          </p:cNvSpPr>
          <p:nvPr>
            <p:ph type="body"/>
          </p:nvPr>
        </p:nvSpPr>
        <p:spPr>
          <a:xfrm>
            <a:off x="457200" y="908640"/>
            <a:ext cx="4015800" cy="5544360"/>
          </a:xfrm>
          <a:prstGeom prst="rect">
            <a:avLst/>
          </a:prstGeom>
        </p:spPr>
        <p:txBody>
          <a:bodyPr lIns="0" tIns="0" rIns="0" bIns="0"/>
          <a:lstStyle/>
          <a:p>
            <a:endParaRPr/>
          </a:p>
        </p:txBody>
      </p:sp>
      <p:sp>
        <p:nvSpPr>
          <p:cNvPr id="23" name="PlaceHolder 3"/>
          <p:cNvSpPr>
            <a:spLocks noGrp="1"/>
          </p:cNvSpPr>
          <p:nvPr>
            <p:ph type="body"/>
          </p:nvPr>
        </p:nvSpPr>
        <p:spPr>
          <a:xfrm>
            <a:off x="4674240" y="908640"/>
            <a:ext cx="4015800" cy="55443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763640" y="92160"/>
            <a:ext cx="6460560" cy="26496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27" name="PlaceHolder 2"/>
          <p:cNvSpPr>
            <a:spLocks noGrp="1"/>
          </p:cNvSpPr>
          <p:nvPr>
            <p:ph type="body"/>
          </p:nvPr>
        </p:nvSpPr>
        <p:spPr>
          <a:xfrm>
            <a:off x="457200" y="908640"/>
            <a:ext cx="4015800" cy="2644560"/>
          </a:xfrm>
          <a:prstGeom prst="rect">
            <a:avLst/>
          </a:prstGeom>
        </p:spPr>
        <p:txBody>
          <a:bodyPr lIns="0" tIns="0" rIns="0" bIns="0"/>
          <a:lstStyle/>
          <a:p>
            <a:endParaRPr/>
          </a:p>
        </p:txBody>
      </p:sp>
      <p:sp>
        <p:nvSpPr>
          <p:cNvPr id="28" name="PlaceHolder 3"/>
          <p:cNvSpPr>
            <a:spLocks noGrp="1"/>
          </p:cNvSpPr>
          <p:nvPr>
            <p:ph type="body"/>
          </p:nvPr>
        </p:nvSpPr>
        <p:spPr>
          <a:xfrm>
            <a:off x="457200" y="3804840"/>
            <a:ext cx="4015800" cy="2644560"/>
          </a:xfrm>
          <a:prstGeom prst="rect">
            <a:avLst/>
          </a:prstGeom>
        </p:spPr>
        <p:txBody>
          <a:bodyPr lIns="0" tIns="0" rIns="0" bIns="0"/>
          <a:lstStyle/>
          <a:p>
            <a:endParaRPr/>
          </a:p>
        </p:txBody>
      </p:sp>
      <p:sp>
        <p:nvSpPr>
          <p:cNvPr id="29" name="PlaceHolder 4"/>
          <p:cNvSpPr>
            <a:spLocks noGrp="1"/>
          </p:cNvSpPr>
          <p:nvPr>
            <p:ph type="body"/>
          </p:nvPr>
        </p:nvSpPr>
        <p:spPr>
          <a:xfrm>
            <a:off x="4674240" y="908640"/>
            <a:ext cx="4015800" cy="55443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31" name="PlaceHolder 2"/>
          <p:cNvSpPr>
            <a:spLocks noGrp="1"/>
          </p:cNvSpPr>
          <p:nvPr>
            <p:ph type="body"/>
          </p:nvPr>
        </p:nvSpPr>
        <p:spPr>
          <a:xfrm>
            <a:off x="457200" y="908640"/>
            <a:ext cx="4015800" cy="5544360"/>
          </a:xfrm>
          <a:prstGeom prst="rect">
            <a:avLst/>
          </a:prstGeom>
        </p:spPr>
        <p:txBody>
          <a:bodyPr lIns="0" tIns="0" rIns="0" bIns="0"/>
          <a:lstStyle/>
          <a:p>
            <a:endParaRPr/>
          </a:p>
        </p:txBody>
      </p:sp>
      <p:sp>
        <p:nvSpPr>
          <p:cNvPr id="32" name="PlaceHolder 3"/>
          <p:cNvSpPr>
            <a:spLocks noGrp="1"/>
          </p:cNvSpPr>
          <p:nvPr>
            <p:ph type="body"/>
          </p:nvPr>
        </p:nvSpPr>
        <p:spPr>
          <a:xfrm>
            <a:off x="4674240" y="908640"/>
            <a:ext cx="4015800" cy="2644560"/>
          </a:xfrm>
          <a:prstGeom prst="rect">
            <a:avLst/>
          </a:prstGeom>
        </p:spPr>
        <p:txBody>
          <a:bodyPr lIns="0" tIns="0" rIns="0" bIns="0"/>
          <a:lstStyle/>
          <a:p>
            <a:endParaRPr/>
          </a:p>
        </p:txBody>
      </p:sp>
      <p:sp>
        <p:nvSpPr>
          <p:cNvPr id="33" name="PlaceHolder 4"/>
          <p:cNvSpPr>
            <a:spLocks noGrp="1"/>
          </p:cNvSpPr>
          <p:nvPr>
            <p:ph type="body"/>
          </p:nvPr>
        </p:nvSpPr>
        <p:spPr>
          <a:xfrm>
            <a:off x="4674240" y="3804840"/>
            <a:ext cx="4015800" cy="2644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63640" y="92160"/>
            <a:ext cx="6460560" cy="571320"/>
          </a:xfrm>
          <a:prstGeom prst="rect">
            <a:avLst/>
          </a:prstGeom>
        </p:spPr>
        <p:txBody>
          <a:bodyPr lIns="0" tIns="0" rIns="0" bIns="0" anchor="ctr"/>
          <a:lstStyle/>
          <a:p>
            <a:endParaRPr/>
          </a:p>
        </p:txBody>
      </p:sp>
      <p:sp>
        <p:nvSpPr>
          <p:cNvPr id="35" name="PlaceHolder 2"/>
          <p:cNvSpPr>
            <a:spLocks noGrp="1"/>
          </p:cNvSpPr>
          <p:nvPr>
            <p:ph type="body"/>
          </p:nvPr>
        </p:nvSpPr>
        <p:spPr>
          <a:xfrm>
            <a:off x="457200" y="908640"/>
            <a:ext cx="4015800" cy="2644560"/>
          </a:xfrm>
          <a:prstGeom prst="rect">
            <a:avLst/>
          </a:prstGeom>
        </p:spPr>
        <p:txBody>
          <a:bodyPr lIns="0" tIns="0" rIns="0" bIns="0"/>
          <a:lstStyle/>
          <a:p>
            <a:endParaRPr/>
          </a:p>
        </p:txBody>
      </p:sp>
      <p:sp>
        <p:nvSpPr>
          <p:cNvPr id="36" name="PlaceHolder 3"/>
          <p:cNvSpPr>
            <a:spLocks noGrp="1"/>
          </p:cNvSpPr>
          <p:nvPr>
            <p:ph type="body"/>
          </p:nvPr>
        </p:nvSpPr>
        <p:spPr>
          <a:xfrm>
            <a:off x="4674240" y="908640"/>
            <a:ext cx="4015800" cy="2644560"/>
          </a:xfrm>
          <a:prstGeom prst="rect">
            <a:avLst/>
          </a:prstGeom>
        </p:spPr>
        <p:txBody>
          <a:bodyPr lIns="0" tIns="0" rIns="0" bIns="0"/>
          <a:lstStyle/>
          <a:p>
            <a:endParaRPr/>
          </a:p>
        </p:txBody>
      </p:sp>
      <p:sp>
        <p:nvSpPr>
          <p:cNvPr id="37" name="PlaceHolder 4"/>
          <p:cNvSpPr>
            <a:spLocks noGrp="1"/>
          </p:cNvSpPr>
          <p:nvPr>
            <p:ph type="body"/>
          </p:nvPr>
        </p:nvSpPr>
        <p:spPr>
          <a:xfrm>
            <a:off x="457200" y="3804840"/>
            <a:ext cx="8229240" cy="2644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wmf"/><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rot="16200000">
            <a:off x="7004520" y="-797040"/>
            <a:ext cx="1342080" cy="2933640"/>
          </a:xfrm>
          <a:custGeom>
            <a:avLst/>
            <a:gdLst/>
            <a:ahLst/>
            <a:cxnLst/>
            <a:rect l="0" t="0" r="r" b="b"/>
            <a:pathLst>
              <a:path w="2167065" h="4187833">
                <a:moveTo>
                  <a:pt x="0" y="4174397"/>
                </a:moveTo>
                <a:lnTo>
                  <a:pt x="2164660" y="0"/>
                </a:lnTo>
                <a:cubicBezTo>
                  <a:pt x="2167064" y="1400325"/>
                  <a:pt x="2164923" y="2810636"/>
                  <a:pt x="2163203" y="4187832"/>
                </a:cubicBezTo>
                <a:lnTo>
                  <a:pt x="0" y="4174397"/>
                </a:lnTo>
              </a:path>
            </a:pathLst>
          </a:custGeom>
          <a:gradFill>
            <a:gsLst>
              <a:gs pos="1000">
                <a:schemeClr val="bg1">
                  <a:alpha val="0"/>
                </a:schemeClr>
              </a:gs>
              <a:gs pos="91000">
                <a:schemeClr val="accent3">
                  <a:alpha val="75000"/>
                </a:scheme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8" name="CustomShape 2"/>
          <p:cNvSpPr/>
          <p:nvPr/>
        </p:nvSpPr>
        <p:spPr>
          <a:xfrm rot="16200000">
            <a:off x="8415000" y="-183960"/>
            <a:ext cx="541800" cy="916920"/>
          </a:xfrm>
          <a:custGeom>
            <a:avLst/>
            <a:gdLst/>
            <a:ahLst/>
            <a:cxnLst/>
            <a:rect l="0" t="0" r="r" b="b"/>
            <a:pathLst>
              <a:path w="2933998" h="4404898">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path>
            </a:pathLst>
          </a:custGeom>
          <a:gradFill>
            <a:gsLst>
              <a:gs pos="1000">
                <a:schemeClr val="bg1">
                  <a:alpha val="0"/>
                </a:schemeClr>
              </a:gs>
              <a:gs pos="91000">
                <a:srgbClr val="004D6F">
                  <a:alpha val="63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2" name="CustomShape 3"/>
          <p:cNvSpPr/>
          <p:nvPr/>
        </p:nvSpPr>
        <p:spPr>
          <a:xfrm rot="16200000">
            <a:off x="8490600" y="9720"/>
            <a:ext cx="623160" cy="684000"/>
          </a:xfrm>
          <a:prstGeom prst="triangle">
            <a:avLst>
              <a:gd name="adj" fmla="val 50000"/>
            </a:avLst>
          </a:prstGeom>
          <a:gradFill>
            <a:gsLst>
              <a:gs pos="27000">
                <a:schemeClr val="bg1">
                  <a:alpha val="0"/>
                </a:schemeClr>
              </a:gs>
              <a:gs pos="81000">
                <a:srgbClr val="004D6F">
                  <a:alpha val="48000"/>
                </a:srgbClr>
              </a:gs>
            </a:gsLst>
            <a:lin ang="135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pic>
        <p:nvPicPr>
          <p:cNvPr id="3" name="Picture 4"/>
          <p:cNvPicPr/>
          <p:nvPr/>
        </p:nvPicPr>
        <p:blipFill>
          <a:blip r:embed="rId14"/>
          <a:srcRect b="42600"/>
          <a:stretch/>
        </p:blipFill>
        <p:spPr>
          <a:xfrm>
            <a:off x="1619640" y="6614640"/>
            <a:ext cx="1007640" cy="243000"/>
          </a:xfrm>
          <a:prstGeom prst="rect">
            <a:avLst/>
          </a:prstGeom>
          <a:ln>
            <a:noFill/>
          </a:ln>
        </p:spPr>
      </p:pic>
      <p:pic>
        <p:nvPicPr>
          <p:cNvPr id="4" name="Picture 2"/>
          <p:cNvPicPr/>
          <p:nvPr/>
        </p:nvPicPr>
        <p:blipFill>
          <a:blip r:embed="rId15"/>
          <a:stretch/>
        </p:blipFill>
        <p:spPr>
          <a:xfrm>
            <a:off x="221400" y="193320"/>
            <a:ext cx="1397880" cy="302760"/>
          </a:xfrm>
          <a:prstGeom prst="rect">
            <a:avLst/>
          </a:prstGeom>
          <a:ln>
            <a:noFill/>
          </a:ln>
        </p:spPr>
      </p:pic>
      <p:sp>
        <p:nvSpPr>
          <p:cNvPr id="5" name="CustomShape 4"/>
          <p:cNvSpPr/>
          <p:nvPr/>
        </p:nvSpPr>
        <p:spPr>
          <a:xfrm>
            <a:off x="8686080" y="162360"/>
            <a:ext cx="458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3A1AF16-E732-422B-996F-837D45C2AF9C}" type="slidenum">
              <a:rPr lang="fr-FR" sz="1100" b="1" strike="noStrike">
                <a:solidFill>
                  <a:srgbClr val="FFFFFF"/>
                </a:solidFill>
                <a:latin typeface="Arial"/>
              </a:rPr>
              <a:t>‹#›</a:t>
            </a:fld>
            <a:endParaRPr/>
          </a:p>
        </p:txBody>
      </p:sp>
      <p:pic>
        <p:nvPicPr>
          <p:cNvPr id="6" name="Image 12"/>
          <p:cNvPicPr/>
          <p:nvPr/>
        </p:nvPicPr>
        <p:blipFill>
          <a:blip r:embed="rId16"/>
          <a:stretch/>
        </p:blipFill>
        <p:spPr>
          <a:xfrm>
            <a:off x="8454600" y="6150600"/>
            <a:ext cx="437400" cy="534960"/>
          </a:xfrm>
          <a:prstGeom prst="rect">
            <a:avLst/>
          </a:prstGeom>
          <a:ln>
            <a:noFill/>
          </a:ln>
        </p:spPr>
      </p:pic>
      <p:sp>
        <p:nvSpPr>
          <p:cNvPr id="7" name="CustomShape 5"/>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 name="Picture 4"/>
          <p:cNvPicPr/>
          <p:nvPr/>
        </p:nvPicPr>
        <p:blipFill>
          <a:blip r:embed="rId14"/>
          <a:srcRect b="42600"/>
          <a:stretch/>
        </p:blipFill>
        <p:spPr>
          <a:xfrm>
            <a:off x="3420000" y="6353640"/>
            <a:ext cx="2088000" cy="504000"/>
          </a:xfrm>
          <a:prstGeom prst="rect">
            <a:avLst/>
          </a:prstGeom>
          <a:ln>
            <a:noFill/>
          </a:ln>
        </p:spPr>
      </p:pic>
      <p:pic>
        <p:nvPicPr>
          <p:cNvPr id="9" name="Picture 2"/>
          <p:cNvPicPr/>
          <p:nvPr/>
        </p:nvPicPr>
        <p:blipFill>
          <a:blip r:embed="rId15"/>
          <a:stretch/>
        </p:blipFill>
        <p:spPr>
          <a:xfrm>
            <a:off x="539640" y="344880"/>
            <a:ext cx="2796480" cy="605880"/>
          </a:xfrm>
          <a:prstGeom prst="rect">
            <a:avLst/>
          </a:prstGeom>
          <a:ln>
            <a:noFill/>
          </a:ln>
        </p:spPr>
      </p:pic>
      <p:sp>
        <p:nvSpPr>
          <p:cNvPr id="10" name="PlaceHolder 6"/>
          <p:cNvSpPr>
            <a:spLocks noGrp="1"/>
          </p:cNvSpPr>
          <p:nvPr>
            <p:ph type="title"/>
          </p:nvPr>
        </p:nvSpPr>
        <p:spPr>
          <a:xfrm>
            <a:off x="3276000" y="3589920"/>
            <a:ext cx="5867640" cy="1469520"/>
          </a:xfrm>
          <a:prstGeom prst="rect">
            <a:avLst/>
          </a:prstGeom>
        </p:spPr>
        <p:txBody>
          <a:bodyPr anchor="ctr"/>
          <a:lstStyle/>
          <a:p>
            <a:pPr>
              <a:lnSpc>
                <a:spcPct val="100000"/>
              </a:lnSpc>
            </a:pPr>
            <a:r>
              <a:rPr lang="fr-FR" sz="3200" b="1" strike="noStrike">
                <a:solidFill>
                  <a:srgbClr val="4F4D50"/>
                </a:solidFill>
                <a:latin typeface="Arial"/>
              </a:rPr>
              <a:t>Cliquez pour éditer le format du texte-titreCliquez pour modifier le style du titre</a:t>
            </a:r>
            <a:endParaRPr/>
          </a:p>
        </p:txBody>
      </p:sp>
      <p:sp>
        <p:nvSpPr>
          <p:cNvPr id="11" name="CustomShape 7"/>
          <p:cNvSpPr/>
          <p:nvPr/>
        </p:nvSpPr>
        <p:spPr>
          <a:xfrm rot="5400000">
            <a:off x="-66600" y="1078200"/>
            <a:ext cx="4489920" cy="4355640"/>
          </a:xfrm>
          <a:prstGeom prst="triangle">
            <a:avLst>
              <a:gd name="adj" fmla="val 50000"/>
            </a:avLst>
          </a:prstGeom>
          <a:gradFill>
            <a:gsLst>
              <a:gs pos="1000">
                <a:schemeClr val="bg1">
                  <a:alpha val="20000"/>
                </a:schemeClr>
              </a:gs>
              <a:gs pos="91000">
                <a:srgbClr val="004D6F">
                  <a:alpha val="73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2" name="CustomShape 8"/>
          <p:cNvSpPr/>
          <p:nvPr/>
        </p:nvSpPr>
        <p:spPr>
          <a:xfrm rot="5400000">
            <a:off x="-47160" y="915840"/>
            <a:ext cx="4248000" cy="4152600"/>
          </a:xfrm>
          <a:prstGeom prst="triangle">
            <a:avLst>
              <a:gd name="adj" fmla="val 50000"/>
            </a:avLst>
          </a:prstGeom>
          <a:gradFill>
            <a:gsLst>
              <a:gs pos="1000">
                <a:schemeClr val="bg1">
                  <a:alpha val="77000"/>
                </a:schemeClr>
              </a:gs>
              <a:gs pos="91000">
                <a:srgbClr val="004D6F">
                  <a:alpha val="83000"/>
                </a:srgb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3" name="CustomShape 9"/>
          <p:cNvSpPr/>
          <p:nvPr/>
        </p:nvSpPr>
        <p:spPr>
          <a:xfrm rot="16200000">
            <a:off x="4399200" y="-842040"/>
            <a:ext cx="3922920" cy="5593320"/>
          </a:xfrm>
          <a:custGeom>
            <a:avLst/>
            <a:gdLst/>
            <a:ahLst/>
            <a:cxnLst/>
            <a:rect l="0" t="0" r="r" b="b"/>
            <a:pathLst>
              <a:path w="3919584" h="5593664">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path>
            </a:pathLst>
          </a:custGeom>
          <a:gradFill>
            <a:gsLst>
              <a:gs pos="1000">
                <a:schemeClr val="bg1"/>
              </a:gs>
              <a:gs pos="91000">
                <a:srgbClr val="004D6F">
                  <a:alpha val="90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4" name="CustomShape 10"/>
          <p:cNvSpPr/>
          <p:nvPr/>
        </p:nvSpPr>
        <p:spPr>
          <a:xfrm rot="16200000">
            <a:off x="6825240" y="-468360"/>
            <a:ext cx="1873800" cy="2802600"/>
          </a:xfrm>
          <a:custGeom>
            <a:avLst/>
            <a:gdLst/>
            <a:ahLst/>
            <a:cxnLst/>
            <a:rect l="0" t="0" r="r" b="b"/>
            <a:pathLst>
              <a:path w="2933998" h="4404898">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path>
            </a:pathLst>
          </a:custGeom>
          <a:gradFill>
            <a:gsLst>
              <a:gs pos="1000">
                <a:schemeClr val="bg1">
                  <a:alpha val="37000"/>
                </a:schemeClr>
              </a:gs>
              <a:gs pos="91000">
                <a:srgbClr val="004D6F">
                  <a:alpha val="86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5" name="CustomShape 11"/>
          <p:cNvSpPr/>
          <p:nvPr/>
        </p:nvSpPr>
        <p:spPr>
          <a:xfrm rot="16200000">
            <a:off x="7319160" y="361080"/>
            <a:ext cx="1872000" cy="1815840"/>
          </a:xfrm>
          <a:prstGeom prst="triangle">
            <a:avLst>
              <a:gd name="adj" fmla="val 50000"/>
            </a:avLst>
          </a:prstGeom>
          <a:gradFill>
            <a:gsLst>
              <a:gs pos="5000">
                <a:schemeClr val="bg1">
                  <a:alpha val="35000"/>
                </a:schemeClr>
              </a:gs>
              <a:gs pos="81000">
                <a:srgbClr val="004D6F">
                  <a:alpha val="79000"/>
                </a:srgbClr>
              </a:gs>
            </a:gsLst>
            <a:lin ang="135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fr-FR" strike="noStrike">
                <a:solidFill>
                  <a:srgbClr val="FFFFFF"/>
                </a:solidFill>
                <a:latin typeface="Arial"/>
              </a:rPr>
              <a:t> </a:t>
            </a:r>
            <a:endParaRPr/>
          </a:p>
        </p:txBody>
      </p:sp>
      <p:sp>
        <p:nvSpPr>
          <p:cNvPr id="16" name="PlaceHolder 1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fr-FR" sz="2000" b="1">
                <a:latin typeface="Arial"/>
              </a:rPr>
              <a:t>Cliquez pour éditer le format du plan de texte</a:t>
            </a:r>
            <a:endParaRPr/>
          </a:p>
          <a:p>
            <a:pPr lvl="1">
              <a:buSzPct val="75000"/>
              <a:buFont typeface="StarSymbol"/>
              <a:buChar char=""/>
            </a:pPr>
            <a:r>
              <a:rPr lang="fr-FR" sz="1200">
                <a:latin typeface="Arial"/>
              </a:rPr>
              <a:t>Second niveau de plan</a:t>
            </a:r>
            <a:endParaRPr/>
          </a:p>
          <a:p>
            <a:pPr lvl="2">
              <a:buSzPct val="45000"/>
              <a:buFont typeface="StarSymbol"/>
              <a:buChar char=""/>
            </a:pPr>
            <a:r>
              <a:rPr lang="fr-FR" sz="20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riangle isocèle 10"/>
          <p:cNvSpPr/>
          <p:nvPr/>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chemeClr val="accent3">
                  <a:alpha val="75000"/>
                </a:scheme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4" name="Triangle isocèle 7"/>
          <p:cNvSpPr/>
          <p:nvPr/>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Triangle isocèle 14"/>
          <p:cNvSpPr/>
          <p:nvPr/>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 name="Espace réservé du titre 1"/>
          <p:cNvSpPr>
            <a:spLocks noGrp="1"/>
          </p:cNvSpPr>
          <p:nvPr>
            <p:ph type="title"/>
          </p:nvPr>
        </p:nvSpPr>
        <p:spPr>
          <a:xfrm>
            <a:off x="1763688" y="92156"/>
            <a:ext cx="6460810" cy="571500"/>
          </a:xfrm>
          <a:prstGeom prst="rect">
            <a:avLst/>
          </a:prstGeom>
        </p:spPr>
        <p:txBody>
          <a:bodyPr vert="horz" lIns="91440" tIns="45720" rIns="91440" bIns="45720" rtlCol="0" anchor="ctr">
            <a:normAutofit/>
          </a:bodyPr>
          <a:lstStyle/>
          <a:p>
            <a:pPr marL="0" lvl="0" indent="0" algn="r" defTabSz="914400" rtl="0" eaLnBrk="1" latinLnBrk="0" hangingPunct="1">
              <a:spcBef>
                <a:spcPct val="20000"/>
              </a:spcBef>
              <a:buFontTx/>
              <a:buNone/>
            </a:pPr>
            <a:r>
              <a:rPr lang="fr-FR" dirty="0" smtClean="0"/>
              <a:t>Modifiez le style du titre</a:t>
            </a:r>
            <a:endParaRPr lang="fr-FR" dirty="0"/>
          </a:p>
        </p:txBody>
      </p:sp>
      <p:sp>
        <p:nvSpPr>
          <p:cNvPr id="3" name="Espace réservé du texte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marL="342900" lvl="0" indent="-342900" algn="l" defTabSz="914400" rtl="0" eaLnBrk="1" latinLnBrk="0" hangingPunct="1">
              <a:lnSpc>
                <a:spcPct val="150000"/>
              </a:lnSpc>
              <a:spcBef>
                <a:spcPct val="20000"/>
              </a:spcBef>
              <a:buFont typeface="Arial" pitchFamily="34" charset="0"/>
              <a:buChar char="•"/>
            </a:pPr>
            <a:r>
              <a:rPr lang="fr-FR" dirty="0" smtClean="0"/>
              <a:t>Modifiez les styles du texte du masque</a:t>
            </a:r>
          </a:p>
          <a:p>
            <a:pPr marL="742950" lvl="1" indent="-285750" algn="l" defTabSz="914400" rtl="0" eaLnBrk="1" latinLnBrk="0" hangingPunct="1">
              <a:lnSpc>
                <a:spcPct val="150000"/>
              </a:lnSpc>
              <a:spcBef>
                <a:spcPct val="20000"/>
              </a:spcBef>
              <a:buFont typeface="Arial" pitchFamily="34" charset="0"/>
              <a:buChar char="•"/>
            </a:pPr>
            <a:r>
              <a:rPr lang="fr-FR" dirty="0" smtClean="0"/>
              <a:t>Deuxième niveau</a:t>
            </a:r>
          </a:p>
          <a:p>
            <a:pPr marL="914400" lvl="2" indent="0" algn="l" defTabSz="914400" rtl="0" eaLnBrk="1" latinLnBrk="0" hangingPunct="1">
              <a:lnSpc>
                <a:spcPct val="100000"/>
              </a:lnSpc>
              <a:spcBef>
                <a:spcPts val="2400"/>
              </a:spcBef>
              <a:buFont typeface="Arial" pitchFamily="34" charset="0"/>
              <a:buNone/>
            </a:pPr>
            <a:r>
              <a:rPr lang="fr-FR" dirty="0" smtClean="0"/>
              <a:t>Troisième niveau</a:t>
            </a:r>
          </a:p>
        </p:txBody>
      </p:sp>
      <p:pic>
        <p:nvPicPr>
          <p:cNvPr id="10" name="Picture 4" descr="S:\serv_com\01_CHARTE-INSA-Rennes\2014\08_Modèles-PPT\Triangle-bas.eps"/>
          <p:cNvPicPr>
            <a:picLocks noChangeAspect="1" noChangeArrowheads="1"/>
          </p:cNvPicPr>
          <p:nvPr/>
        </p:nvPicPr>
        <p:blipFill rotWithShape="1">
          <a:blip r:embed="rId11">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serv_com\01_CHARTE-INSA-Rennes\2014\01_LOGOS-ECOLES\LOGO-INSA-RENNES\Formats-PNG-JPG\Logo_INSARennes-quadri.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1309" y="193336"/>
            <a:ext cx="1398362" cy="30309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numéro de diapositive 3"/>
          <p:cNvSpPr txBox="1">
            <a:spLocks/>
          </p:cNvSpPr>
          <p:nvPr/>
        </p:nvSpPr>
        <p:spPr>
          <a:xfrm>
            <a:off x="8686123" y="162319"/>
            <a:ext cx="45858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C45C-B501-45E1-92EE-1CAA52689472}" type="slidenum">
              <a:rPr lang="fr-FR" sz="1100" b="1" smtClean="0">
                <a:solidFill>
                  <a:schemeClr val="bg1"/>
                </a:solidFill>
                <a:latin typeface="Arial" pitchFamily="34" charset="0"/>
                <a:cs typeface="Arial" pitchFamily="34" charset="0"/>
              </a:rPr>
              <a:pPr/>
              <a:t>‹#›</a:t>
            </a:fld>
            <a:endParaRPr lang="fr-FR" b="1" dirty="0">
              <a:solidFill>
                <a:schemeClr val="bg1"/>
              </a:solidFill>
              <a:latin typeface="Arial" pitchFamily="34" charset="0"/>
              <a:cs typeface="Arial" pitchFamily="34" charset="0"/>
            </a:endParaRPr>
          </a:p>
        </p:txBody>
      </p:sp>
      <p:pic>
        <p:nvPicPr>
          <p:cNvPr id="13" name="Image 12"/>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8454584" y="6150740"/>
            <a:ext cx="437896" cy="535342"/>
          </a:xfrm>
          <a:prstGeom prst="rect">
            <a:avLst/>
          </a:prstGeom>
        </p:spPr>
      </p:pic>
    </p:spTree>
    <p:extLst>
      <p:ext uri="{BB962C8B-B14F-4D97-AF65-F5344CB8AC3E}">
        <p14:creationId xmlns:p14="http://schemas.microsoft.com/office/powerpoint/2010/main" val="308030034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timing>
    <p:tnLst>
      <p:par>
        <p:cTn id="1" dur="indefinite" restart="never" nodeType="tmRoot"/>
      </p:par>
    </p:tnLst>
  </p:timing>
  <p:txStyles>
    <p:titleStyle>
      <a:lvl1pPr algn="ctr" defTabSz="914400" rtl="0" eaLnBrk="1" latinLnBrk="0" hangingPunct="1">
        <a:spcBef>
          <a:spcPct val="0"/>
        </a:spcBef>
        <a:buNone/>
        <a:defRPr lang="fr-FR" sz="1600" b="1" kern="1200" baseline="0" dirty="0">
          <a:solidFill>
            <a:srgbClr val="4F4D50"/>
          </a:solidFill>
          <a:latin typeface="Arial" pitchFamily="34" charset="0"/>
          <a:ea typeface="+mn-ea"/>
          <a:cs typeface="Arial" pitchFamily="34" charset="0"/>
        </a:defRPr>
      </a:lvl1pPr>
    </p:titleStyle>
    <p:bodyStyle>
      <a:lvl1pPr marL="0" indent="0" algn="l" defTabSz="914400" rtl="0" eaLnBrk="1" latinLnBrk="0" hangingPunct="1">
        <a:spcBef>
          <a:spcPct val="20000"/>
        </a:spcBef>
        <a:buFontTx/>
        <a:buNone/>
        <a:defRPr lang="fr-FR" sz="2000" b="1" kern="1200" dirty="0" smtClean="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dirty="0" smtClean="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07640" y="1412640"/>
            <a:ext cx="5760360" cy="2952000"/>
          </a:xfrm>
          <a:prstGeom prst="rect">
            <a:avLst/>
          </a:prstGeom>
          <a:noFill/>
          <a:ln>
            <a:noFill/>
          </a:ln>
        </p:spPr>
        <p:txBody>
          <a:bodyPr anchor="ctr"/>
          <a:lstStyle/>
          <a:p>
            <a:pPr>
              <a:lnSpc>
                <a:spcPct val="100000"/>
              </a:lnSpc>
            </a:pPr>
            <a:r>
              <a:rPr lang="fr-FR" sz="2800" b="1" strike="noStrike">
                <a:solidFill>
                  <a:srgbClr val="0C0C0C"/>
                </a:solidFill>
                <a:latin typeface="Arial"/>
              </a:rPr>
              <a:t>Est-il 
difficile de 
paralyser les 
transports en 
commun de 
Rennes ?</a:t>
            </a:r>
            <a:endParaRPr/>
          </a:p>
        </p:txBody>
      </p:sp>
      <p:sp>
        <p:nvSpPr>
          <p:cNvPr id="188" name="CustomShape 2"/>
          <p:cNvSpPr/>
          <p:nvPr/>
        </p:nvSpPr>
        <p:spPr>
          <a:xfrm>
            <a:off x="6084000" y="0"/>
            <a:ext cx="2664000" cy="121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fr-FR" b="1" strike="noStrike">
                <a:solidFill>
                  <a:srgbClr val="FFFFFF"/>
                </a:solidFill>
                <a:latin typeface="Arial"/>
              </a:rPr>
              <a:t>Encadrants</a:t>
            </a:r>
            <a:endParaRPr/>
          </a:p>
          <a:p>
            <a:pPr algn="r">
              <a:lnSpc>
                <a:spcPct val="100000"/>
              </a:lnSpc>
            </a:pPr>
            <a:r>
              <a:rPr lang="fr-FR" strike="noStrike">
                <a:solidFill>
                  <a:srgbClr val="0C0C0C"/>
                </a:solidFill>
                <a:latin typeface="Arial"/>
              </a:rPr>
              <a:t>Gildas Avoine</a:t>
            </a:r>
            <a:endParaRPr/>
          </a:p>
          <a:p>
            <a:pPr algn="r">
              <a:lnSpc>
                <a:spcPct val="100000"/>
              </a:lnSpc>
            </a:pPr>
            <a:r>
              <a:rPr lang="fr-FR" strike="noStrike">
                <a:solidFill>
                  <a:srgbClr val="0C0C0C"/>
                </a:solidFill>
                <a:latin typeface="Arial"/>
              </a:rPr>
              <a:t>Barbara Kordy</a:t>
            </a:r>
            <a:endParaRPr/>
          </a:p>
          <a:p>
            <a:pPr algn="r">
              <a:lnSpc>
                <a:spcPct val="100000"/>
              </a:lnSpc>
            </a:pPr>
            <a:endParaRPr/>
          </a:p>
        </p:txBody>
      </p:sp>
      <p:sp>
        <p:nvSpPr>
          <p:cNvPr id="189" name="CustomShape 3"/>
          <p:cNvSpPr/>
          <p:nvPr/>
        </p:nvSpPr>
        <p:spPr>
          <a:xfrm>
            <a:off x="5796000" y="4149000"/>
            <a:ext cx="302400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fr-FR" b="1" strike="noStrike">
                <a:solidFill>
                  <a:srgbClr val="FF0000"/>
                </a:solidFill>
                <a:latin typeface="Arial"/>
              </a:rPr>
              <a:t>Étudiants</a:t>
            </a:r>
            <a:endParaRPr/>
          </a:p>
          <a:p>
            <a:pPr algn="r">
              <a:lnSpc>
                <a:spcPct val="100000"/>
              </a:lnSpc>
            </a:pPr>
            <a:r>
              <a:rPr lang="fr-FR" strike="noStrike">
                <a:solidFill>
                  <a:srgbClr val="212121"/>
                </a:solidFill>
                <a:latin typeface="Arial"/>
              </a:rPr>
              <a:t>Pierre-Marie Airiau</a:t>
            </a:r>
            <a:endParaRPr/>
          </a:p>
          <a:p>
            <a:pPr algn="r">
              <a:lnSpc>
                <a:spcPct val="100000"/>
              </a:lnSpc>
            </a:pPr>
            <a:r>
              <a:rPr lang="fr-FR" strike="noStrike">
                <a:solidFill>
                  <a:srgbClr val="212121"/>
                </a:solidFill>
                <a:latin typeface="Arial"/>
              </a:rPr>
              <a:t>Valentin Esmieu</a:t>
            </a:r>
            <a:endParaRPr/>
          </a:p>
          <a:p>
            <a:pPr algn="r">
              <a:lnSpc>
                <a:spcPct val="100000"/>
              </a:lnSpc>
            </a:pPr>
            <a:r>
              <a:rPr lang="fr-FR" strike="noStrike">
                <a:solidFill>
                  <a:srgbClr val="212121"/>
                </a:solidFill>
                <a:latin typeface="Arial"/>
              </a:rPr>
              <a:t>Hoel Kervadec</a:t>
            </a:r>
            <a:endParaRPr/>
          </a:p>
          <a:p>
            <a:pPr algn="r">
              <a:lnSpc>
                <a:spcPct val="100000"/>
              </a:lnSpc>
            </a:pPr>
            <a:r>
              <a:rPr lang="fr-FR" strike="noStrike">
                <a:solidFill>
                  <a:srgbClr val="212121"/>
                </a:solidFill>
                <a:latin typeface="Arial"/>
              </a:rPr>
              <a:t>Maud Leray</a:t>
            </a:r>
            <a:endParaRPr/>
          </a:p>
          <a:p>
            <a:pPr algn="r">
              <a:lnSpc>
                <a:spcPct val="100000"/>
              </a:lnSpc>
            </a:pPr>
            <a:r>
              <a:rPr lang="fr-FR" strike="noStrike">
                <a:solidFill>
                  <a:srgbClr val="212121"/>
                </a:solidFill>
                <a:latin typeface="Arial"/>
              </a:rPr>
              <a:t>Florent Mallard</a:t>
            </a:r>
            <a:endParaRPr/>
          </a:p>
          <a:p>
            <a:pPr algn="r">
              <a:lnSpc>
                <a:spcPct val="100000"/>
              </a:lnSpc>
            </a:pPr>
            <a:r>
              <a:rPr lang="fr-FR" strike="noStrike">
                <a:solidFill>
                  <a:srgbClr val="212121"/>
                </a:solidFill>
                <a:latin typeface="Arial"/>
              </a:rPr>
              <a:t>Corentin Nicole</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mage 105"/>
          <p:cNvPicPr/>
          <p:nvPr/>
        </p:nvPicPr>
        <p:blipFill>
          <a:blip r:embed="rId3"/>
          <a:stretch/>
        </p:blipFill>
        <p:spPr>
          <a:xfrm>
            <a:off x="1850400" y="1000440"/>
            <a:ext cx="5524200" cy="4884120"/>
          </a:xfrm>
          <a:prstGeom prst="rect">
            <a:avLst/>
          </a:prstGeom>
          <a:ln>
            <a:noFill/>
          </a:ln>
        </p:spPr>
      </p:pic>
      <p:sp>
        <p:nvSpPr>
          <p:cNvPr id="253"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ADTool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457200" y="908640"/>
            <a:ext cx="8229240" cy="5544360"/>
          </a:xfrm>
          <a:prstGeom prst="rect">
            <a:avLst/>
          </a:prstGeom>
          <a:noFill/>
          <a:ln>
            <a:noFill/>
          </a:ln>
        </p:spPr>
        <p:txBody>
          <a:bodyPr/>
          <a:lstStyle/>
          <a:p>
            <a:pPr>
              <a:lnSpc>
                <a:spcPct val="100000"/>
              </a:lnSpc>
            </a:pPr>
            <a:endParaRPr dirty="0"/>
          </a:p>
          <a:p>
            <a:pPr>
              <a:lnSpc>
                <a:spcPct val="100000"/>
              </a:lnSpc>
            </a:pPr>
            <a:r>
              <a:rPr lang="fr-FR" sz="2600" b="1" u="sng" strike="noStrike" dirty="0">
                <a:solidFill>
                  <a:srgbClr val="004D6F"/>
                </a:solidFill>
                <a:latin typeface="Arial"/>
              </a:rPr>
              <a:t>Objectifs</a:t>
            </a:r>
            <a:r>
              <a:rPr lang="fr-FR" sz="2200" b="1" strike="noStrike" dirty="0">
                <a:solidFill>
                  <a:srgbClr val="004D6F"/>
                </a:solidFill>
                <a:latin typeface="Arial"/>
              </a:rPr>
              <a:t> :</a:t>
            </a:r>
            <a:endParaRPr dirty="0"/>
          </a:p>
          <a:p>
            <a:pPr>
              <a:lnSpc>
                <a:spcPct val="100000"/>
              </a:lnSpc>
            </a:pPr>
            <a:endParaRPr dirty="0"/>
          </a:p>
          <a:p>
            <a:pPr marL="800100" lvl="1" indent="-342900">
              <a:buSzPct val="75000"/>
              <a:buFont typeface="Arial" panose="020B0604020202020204" pitchFamily="34" charset="0"/>
              <a:buChar char="•"/>
            </a:pPr>
            <a:r>
              <a:rPr lang="fr-FR" sz="2000" b="1" strike="noStrike" dirty="0">
                <a:solidFill>
                  <a:srgbClr val="004D6F"/>
                </a:solidFill>
                <a:latin typeface="Arial"/>
              </a:rPr>
              <a:t>Aider à l’analyse des </a:t>
            </a:r>
            <a:r>
              <a:rPr lang="fr-FR" sz="2000" b="1" strike="noStrike" dirty="0" err="1">
                <a:solidFill>
                  <a:srgbClr val="004D6F"/>
                </a:solidFill>
                <a:latin typeface="Arial"/>
              </a:rPr>
              <a:t>ADTrees</a:t>
            </a:r>
            <a:endParaRPr dirty="0"/>
          </a:p>
          <a:p>
            <a:pPr marL="285750" indent="-285750">
              <a:lnSpc>
                <a:spcPct val="100000"/>
              </a:lnSpc>
              <a:buFont typeface="Arial" panose="020B0604020202020204" pitchFamily="34" charset="0"/>
              <a:buChar char="•"/>
            </a:pPr>
            <a:endParaRPr dirty="0"/>
          </a:p>
          <a:p>
            <a:pPr marL="800100" lvl="1" indent="-342900">
              <a:buSzPct val="75000"/>
              <a:buFont typeface="Arial" panose="020B0604020202020204" pitchFamily="34" charset="0"/>
              <a:buChar char="•"/>
            </a:pPr>
            <a:r>
              <a:rPr lang="fr-FR" sz="2000" b="1" strike="noStrike" dirty="0">
                <a:solidFill>
                  <a:srgbClr val="004D6F"/>
                </a:solidFill>
                <a:latin typeface="Arial"/>
              </a:rPr>
              <a:t>À destination des experts en sécurité</a:t>
            </a:r>
            <a:endParaRPr dirty="0"/>
          </a:p>
          <a:p>
            <a:pPr marL="285750" indent="-285750">
              <a:lnSpc>
                <a:spcPct val="100000"/>
              </a:lnSpc>
              <a:buFont typeface="Arial" panose="020B0604020202020204" pitchFamily="34" charset="0"/>
              <a:buChar char="•"/>
            </a:pPr>
            <a:endParaRPr dirty="0"/>
          </a:p>
          <a:p>
            <a:pPr>
              <a:lnSpc>
                <a:spcPct val="100000"/>
              </a:lnSpc>
            </a:pPr>
            <a:endParaRPr dirty="0"/>
          </a:p>
          <a:p>
            <a:pPr>
              <a:lnSpc>
                <a:spcPct val="100000"/>
              </a:lnSpc>
            </a:pPr>
            <a:endParaRPr dirty="0"/>
          </a:p>
        </p:txBody>
      </p:sp>
      <p:sp>
        <p:nvSpPr>
          <p:cNvPr id="255" name="TextShape 2"/>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Cahier des charges</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Picture 4"/>
          <p:cNvPicPr/>
          <p:nvPr/>
        </p:nvPicPr>
        <p:blipFill>
          <a:blip r:embed="rId2"/>
          <a:stretch/>
        </p:blipFill>
        <p:spPr>
          <a:xfrm>
            <a:off x="504000" y="1359000"/>
            <a:ext cx="8208720" cy="4617000"/>
          </a:xfrm>
          <a:prstGeom prst="rect">
            <a:avLst/>
          </a:prstGeom>
          <a:ln>
            <a:noFill/>
          </a:ln>
        </p:spPr>
      </p:pic>
      <p:sp>
        <p:nvSpPr>
          <p:cNvPr id="257"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Interface de Glasir</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Image 4"/>
          <p:cNvPicPr/>
          <p:nvPr/>
        </p:nvPicPr>
        <p:blipFill>
          <a:blip r:embed="rId2"/>
          <a:srcRect r="142307"/>
          <a:stretch/>
        </p:blipFill>
        <p:spPr>
          <a:xfrm>
            <a:off x="0" y="1616040"/>
            <a:ext cx="4571640" cy="2676600"/>
          </a:xfrm>
          <a:prstGeom prst="rect">
            <a:avLst/>
          </a:prstGeom>
          <a:ln>
            <a:noFill/>
          </a:ln>
        </p:spPr>
      </p:pic>
      <p:sp>
        <p:nvSpPr>
          <p:cNvPr id="260" name="CustomShape 1"/>
          <p:cNvSpPr/>
          <p:nvPr/>
        </p:nvSpPr>
        <p:spPr>
          <a:xfrm>
            <a:off x="395640" y="4509000"/>
            <a:ext cx="3816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b="1" strike="noStrike">
                <a:solidFill>
                  <a:srgbClr val="5F5E5E"/>
                </a:solidFill>
                <a:latin typeface="Arial"/>
              </a:rPr>
              <a:t>Arbre valué selon le coût minimum pour l’attaquant</a:t>
            </a:r>
            <a:endParaRPr/>
          </a:p>
        </p:txBody>
      </p:sp>
      <p:sp>
        <p:nvSpPr>
          <p:cNvPr id="261" name="CustomShape 2"/>
          <p:cNvSpPr/>
          <p:nvPr/>
        </p:nvSpPr>
        <p:spPr>
          <a:xfrm>
            <a:off x="4716000" y="4509000"/>
            <a:ext cx="3954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b="1" strike="noStrike">
                <a:solidFill>
                  <a:srgbClr val="5F5E5E"/>
                </a:solidFill>
                <a:latin typeface="Arial"/>
              </a:rPr>
              <a:t>Arbre valué selon le temps minimum pour l’attaquant</a:t>
            </a:r>
            <a:endParaRPr/>
          </a:p>
        </p:txBody>
      </p:sp>
      <p:sp>
        <p:nvSpPr>
          <p:cNvPr id="262" name="TextShape 3"/>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Paramètre de synthèse</a:t>
            </a:r>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654920"/>
            <a:ext cx="4761279" cy="2637720"/>
          </a:xfrm>
          <a:prstGeom prst="rect">
            <a:avLst/>
          </a:prstGeom>
        </p:spPr>
      </p:pic>
      <p:pic>
        <p:nvPicPr>
          <p:cNvPr id="258" name="Espace réservé du contenu 2"/>
          <p:cNvPicPr/>
          <p:nvPr/>
        </p:nvPicPr>
        <p:blipFill>
          <a:blip r:embed="rId3"/>
          <a:stretch/>
        </p:blipFill>
        <p:spPr>
          <a:xfrm>
            <a:off x="4510440" y="1654920"/>
            <a:ext cx="4504320" cy="2637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908640"/>
            <a:ext cx="8229240" cy="5544360"/>
          </a:xfrm>
          <a:prstGeom prst="rect">
            <a:avLst/>
          </a:prstGeom>
          <a:noFill/>
          <a:ln>
            <a:noFill/>
          </a:ln>
        </p:spPr>
        <p:txBody>
          <a:bodyPr/>
          <a:lstStyle/>
          <a:p>
            <a:pPr>
              <a:lnSpc>
                <a:spcPct val="100000"/>
              </a:lnSpc>
            </a:pPr>
            <a:r>
              <a:rPr lang="fr-FR" sz="2000" b="1" strike="noStrike">
                <a:solidFill>
                  <a:srgbClr val="004D6F"/>
                </a:solidFill>
                <a:latin typeface="Arial"/>
              </a:rPr>
              <a:t>Définition d’un nouveau paramètre :</a:t>
            </a:r>
            <a:endParaRPr/>
          </a:p>
          <a:p>
            <a:pPr>
              <a:lnSpc>
                <a:spcPct val="100000"/>
              </a:lnSpc>
            </a:pPr>
            <a:endParaRPr/>
          </a:p>
          <a:p>
            <a:pPr>
              <a:lnSpc>
                <a:spcPct val="100000"/>
              </a:lnSpc>
            </a:pPr>
            <a:endParaRPr/>
          </a:p>
          <a:p>
            <a:pPr>
              <a:lnSpc>
                <a:spcPct val="100000"/>
              </a:lnSpc>
            </a:pPr>
            <a:endParaRPr/>
          </a:p>
        </p:txBody>
      </p:sp>
      <p:sp>
        <p:nvSpPr>
          <p:cNvPr id="264" name="CustomShape 2"/>
          <p:cNvSpPr/>
          <p:nvPr/>
        </p:nvSpPr>
        <p:spPr>
          <a:xfrm>
            <a:off x="1979640" y="1572480"/>
            <a:ext cx="4752000" cy="553680"/>
          </a:xfrm>
          <a:prstGeom prst="rect">
            <a:avLst/>
          </a:prstGeom>
          <a:noFill/>
          <a:ln>
            <a:noFill/>
          </a:ln>
        </p:spPr>
        <p:style>
          <a:lnRef idx="0">
            <a:scrgbClr r="0" g="0" b="0"/>
          </a:lnRef>
          <a:fillRef idx="0">
            <a:scrgbClr r="0" g="0" b="0"/>
          </a:fillRef>
          <a:effectRef idx="0">
            <a:scrgbClr r="0" g="0" b="0"/>
          </a:effectRef>
          <a:fontRef idx="minor"/>
        </p:style>
      </p:sp>
      <p:sp>
        <p:nvSpPr>
          <p:cNvPr id="265" name="CustomShape 3"/>
          <p:cNvSpPr/>
          <p:nvPr/>
        </p:nvSpPr>
        <p:spPr>
          <a:xfrm>
            <a:off x="1979640" y="1572480"/>
            <a:ext cx="4752000" cy="5536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 </a:t>
            </a:r>
            <a:endParaRPr/>
          </a:p>
        </p:txBody>
      </p:sp>
      <p:pic>
        <p:nvPicPr>
          <p:cNvPr id="266" name="Image 5"/>
          <p:cNvPicPr/>
          <p:nvPr/>
        </p:nvPicPr>
        <p:blipFill>
          <a:blip r:embed="rId3"/>
          <a:stretch/>
        </p:blipFill>
        <p:spPr>
          <a:xfrm>
            <a:off x="1629000" y="2567520"/>
            <a:ext cx="5885640" cy="3444480"/>
          </a:xfrm>
          <a:prstGeom prst="rect">
            <a:avLst/>
          </a:prstGeom>
          <a:ln>
            <a:noFill/>
          </a:ln>
        </p:spPr>
      </p:pic>
      <p:sp>
        <p:nvSpPr>
          <p:cNvPr id="267" name="TextShape 4"/>
          <p:cNvSpPr txBox="1"/>
          <p:nvPr/>
        </p:nvSpPr>
        <p:spPr>
          <a:xfrm>
            <a:off x="1763640" y="93960"/>
            <a:ext cx="6460560" cy="571320"/>
          </a:xfrm>
          <a:prstGeom prst="rect">
            <a:avLst/>
          </a:prstGeom>
          <a:noFill/>
          <a:ln>
            <a:noFill/>
          </a:ln>
        </p:spPr>
        <p:txBody>
          <a:bodyPr anchor="ctr"/>
          <a:lstStyle/>
          <a:p>
            <a:r>
              <a:rPr lang="fr-FR" sz="2800" b="1">
                <a:solidFill>
                  <a:srgbClr val="4F4D50"/>
                </a:solidFill>
                <a:latin typeface="Arial"/>
              </a:rPr>
              <a:t>Paramètre de synthèse</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Espace réservé du contenu 4"/>
          <p:cNvPicPr/>
          <p:nvPr/>
        </p:nvPicPr>
        <p:blipFill>
          <a:blip r:embed="rId2"/>
          <a:stretch/>
        </p:blipFill>
        <p:spPr>
          <a:xfrm>
            <a:off x="179640" y="1268640"/>
            <a:ext cx="8849160" cy="4372920"/>
          </a:xfrm>
          <a:prstGeom prst="rect">
            <a:avLst/>
          </a:prstGeom>
          <a:ln>
            <a:noFill/>
          </a:ln>
        </p:spPr>
      </p:pic>
      <p:sp>
        <p:nvSpPr>
          <p:cNvPr id="269" name="TextShape 1"/>
          <p:cNvSpPr txBox="1"/>
          <p:nvPr/>
        </p:nvSpPr>
        <p:spPr>
          <a:xfrm>
            <a:off x="1763640" y="93960"/>
            <a:ext cx="6460560" cy="571320"/>
          </a:xfrm>
          <a:prstGeom prst="rect">
            <a:avLst/>
          </a:prstGeom>
          <a:noFill/>
          <a:ln>
            <a:noFill/>
          </a:ln>
        </p:spPr>
        <p:txBody>
          <a:bodyPr anchor="ctr"/>
          <a:lstStyle/>
          <a:p>
            <a:r>
              <a:rPr lang="fr-FR" sz="2800" b="1">
                <a:solidFill>
                  <a:srgbClr val="4F4D50"/>
                </a:solidFill>
                <a:latin typeface="Arial"/>
              </a:rPr>
              <a:t>Filtre</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Espace réservé du contenu 4"/>
          <p:cNvPicPr/>
          <p:nvPr/>
        </p:nvPicPr>
        <p:blipFill>
          <a:blip r:embed="rId2"/>
          <a:srcRect r="8050"/>
          <a:stretch/>
        </p:blipFill>
        <p:spPr>
          <a:xfrm>
            <a:off x="179640" y="1268640"/>
            <a:ext cx="8136720" cy="4372920"/>
          </a:xfrm>
          <a:prstGeom prst="rect">
            <a:avLst/>
          </a:prstGeom>
          <a:ln>
            <a:noFill/>
          </a:ln>
        </p:spPr>
      </p:pic>
      <p:pic>
        <p:nvPicPr>
          <p:cNvPr id="271" name="Image 2"/>
          <p:cNvPicPr/>
          <p:nvPr/>
        </p:nvPicPr>
        <p:blipFill>
          <a:blip r:embed="rId3"/>
          <a:stretch/>
        </p:blipFill>
        <p:spPr>
          <a:xfrm>
            <a:off x="2988000" y="57600"/>
            <a:ext cx="5954040" cy="6621120"/>
          </a:xfrm>
          <a:prstGeom prst="rect">
            <a:avLst/>
          </a:prstGeom>
          <a:ln>
            <a:noFill/>
          </a:ln>
        </p:spPr>
      </p:pic>
      <p:sp>
        <p:nvSpPr>
          <p:cNvPr id="272" name="CustomShape 1"/>
          <p:cNvSpPr/>
          <p:nvPr/>
        </p:nvSpPr>
        <p:spPr>
          <a:xfrm>
            <a:off x="576000" y="1268640"/>
            <a:ext cx="33840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5F5E5E"/>
                </a:solidFill>
                <a:latin typeface="Arial"/>
              </a:rPr>
              <a:t>Arbre filtré pour un coût compris dans l’intervalle [0,500]</a:t>
            </a:r>
            <a:endParaRPr/>
          </a:p>
        </p:txBody>
      </p:sp>
      <p:sp>
        <p:nvSpPr>
          <p:cNvPr id="273" name="TextShape 2"/>
          <p:cNvSpPr txBox="1"/>
          <p:nvPr/>
        </p:nvSpPr>
        <p:spPr>
          <a:xfrm>
            <a:off x="1763640" y="94320"/>
            <a:ext cx="6460560" cy="571320"/>
          </a:xfrm>
          <a:prstGeom prst="rect">
            <a:avLst/>
          </a:prstGeom>
          <a:noFill/>
          <a:ln>
            <a:noFill/>
          </a:ln>
        </p:spPr>
        <p:txBody>
          <a:bodyPr anchor="ctr"/>
          <a:lstStyle/>
          <a:p>
            <a:r>
              <a:rPr lang="fr-FR" sz="2800" b="1">
                <a:solidFill>
                  <a:srgbClr val="4F4D50"/>
                </a:solidFill>
                <a:latin typeface="Arial"/>
              </a:rPr>
              <a:t>Filtre</a:t>
            </a:r>
            <a:endParaRPr/>
          </a:p>
        </p:txBody>
      </p:sp>
    </p:spTree>
  </p:cSld>
  <p:clrMapOvr>
    <a:masterClrMapping/>
  </p:clrMapOvr>
  <p:transition spd="med">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xit" fill="hold" nodeType="clickEffect">
                                  <p:stCondLst>
                                    <p:cond delay="0"/>
                                  </p:stCondLst>
                                  <p:childTnLst>
                                    <p:set>
                                      <p:cBhvr>
                                        <p:cTn id="6" dur="1" fill="hold">
                                          <p:stCondLst>
                                            <p:cond delay="0"/>
                                          </p:stCondLst>
                                        </p:cTn>
                                        <p:tgtEl>
                                          <p:spTgt spid="270"/>
                                        </p:tgtEl>
                                        <p:attrNameLst>
                                          <p:attrName>style.visibility</p:attrName>
                                        </p:attrNameLst>
                                      </p:cBhvr>
                                      <p:to>
                                        <p:strVal val="hidden"/>
                                      </p:to>
                                    </p:set>
                                  </p:childTnLst>
                                </p:cTn>
                              </p:par>
                              <p:par>
                                <p:cTn id="7" presetID="1" presetClass="entr" fill="hold" nodeType="withEffect">
                                  <p:stCondLst>
                                    <p:cond delay="0"/>
                                  </p:stCondLst>
                                  <p:childTnLst>
                                    <p:set>
                                      <p:cBhvr>
                                        <p:cTn id="8"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Espace réservé du contenu 4"/>
          <p:cNvPicPr/>
          <p:nvPr/>
        </p:nvPicPr>
        <p:blipFill>
          <a:blip r:embed="rId3"/>
          <a:stretch/>
        </p:blipFill>
        <p:spPr>
          <a:xfrm>
            <a:off x="320040" y="1377000"/>
            <a:ext cx="8722800" cy="4311000"/>
          </a:xfrm>
          <a:prstGeom prst="rect">
            <a:avLst/>
          </a:prstGeom>
          <a:ln>
            <a:noFill/>
          </a:ln>
        </p:spPr>
      </p:pic>
      <p:sp>
        <p:nvSpPr>
          <p:cNvPr id="275" name="TextShape 1"/>
          <p:cNvSpPr txBox="1"/>
          <p:nvPr/>
        </p:nvSpPr>
        <p:spPr>
          <a:xfrm>
            <a:off x="1763640" y="94320"/>
            <a:ext cx="6460560" cy="571320"/>
          </a:xfrm>
          <a:prstGeom prst="rect">
            <a:avLst/>
          </a:prstGeom>
          <a:noFill/>
          <a:ln>
            <a:noFill/>
          </a:ln>
        </p:spPr>
        <p:txBody>
          <a:bodyPr anchor="ctr"/>
          <a:lstStyle/>
          <a:p>
            <a:r>
              <a:rPr lang="fr-FR" sz="2800" b="1">
                <a:solidFill>
                  <a:srgbClr val="4F4D50"/>
                </a:solidFill>
                <a:latin typeface="Arial"/>
              </a:rPr>
              <a:t>Optimiseur</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958" y="1234252"/>
            <a:ext cx="8723122" cy="4311342"/>
          </a:xfrm>
        </p:spPr>
      </p:pic>
      <p:sp>
        <p:nvSpPr>
          <p:cNvPr id="3" name="ZoneTexte 2"/>
          <p:cNvSpPr txBox="1"/>
          <p:nvPr/>
        </p:nvSpPr>
        <p:spPr>
          <a:xfrm>
            <a:off x="592970" y="2204864"/>
            <a:ext cx="3114934" cy="830997"/>
          </a:xfrm>
          <a:prstGeom prst="rect">
            <a:avLst/>
          </a:prstGeom>
          <a:noFill/>
        </p:spPr>
        <p:txBody>
          <a:bodyPr wrap="square" rtlCol="0">
            <a:spAutoFit/>
          </a:bodyPr>
          <a:lstStyle/>
          <a:p>
            <a:pPr algn="just"/>
            <a:r>
              <a:rPr lang="fr-FR" sz="2400" dirty="0" smtClean="0"/>
              <a:t>Arbre optimisé pour un </a:t>
            </a:r>
            <a:r>
              <a:rPr lang="fr-FR" sz="2400" dirty="0" smtClean="0"/>
              <a:t>coût </a:t>
            </a:r>
            <a:r>
              <a:rPr lang="fr-FR" sz="2400" dirty="0" smtClean="0"/>
              <a:t>minimal</a:t>
            </a:r>
            <a:endParaRPr lang="fr-FR" sz="2400" dirty="0"/>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450284"/>
            <a:ext cx="2406653" cy="6221036"/>
          </a:xfrm>
          <a:prstGeom prst="rect">
            <a:avLst/>
          </a:prstGeom>
        </p:spPr>
      </p:pic>
      <p:sp>
        <p:nvSpPr>
          <p:cNvPr id="9" name="TextShape 5"/>
          <p:cNvSpPr txBox="1"/>
          <p:nvPr/>
        </p:nvSpPr>
        <p:spPr>
          <a:xfrm>
            <a:off x="1763640" y="94320"/>
            <a:ext cx="4320528" cy="571320"/>
          </a:xfrm>
          <a:prstGeom prst="rect">
            <a:avLst/>
          </a:prstGeom>
          <a:noFill/>
          <a:ln>
            <a:noFill/>
          </a:ln>
        </p:spPr>
        <p:txBody>
          <a:bodyPr anchor="ctr"/>
          <a:lstStyle/>
          <a:p>
            <a:r>
              <a:rPr lang="fr-FR" sz="2800" b="1" dirty="0" smtClean="0">
                <a:solidFill>
                  <a:srgbClr val="4F4D50"/>
                </a:solidFill>
                <a:latin typeface="Arial"/>
              </a:rPr>
              <a:t>Optimiseur</a:t>
            </a:r>
            <a:endParaRPr dirty="0"/>
          </a:p>
        </p:txBody>
      </p:sp>
      <p:sp>
        <p:nvSpPr>
          <p:cNvPr id="6" name="Title 5"/>
          <p:cNvSpPr>
            <a:spLocks noGrp="1"/>
          </p:cNvSpPr>
          <p:nvPr>
            <p:ph type="title"/>
          </p:nvPr>
        </p:nvSpPr>
        <p:spPr/>
        <p:txBody>
          <a:bodyPr/>
          <a:lstStyle/>
          <a:p>
            <a:endParaRPr lang="fr-FR"/>
          </a:p>
        </p:txBody>
      </p:sp>
      <p:sp>
        <p:nvSpPr>
          <p:cNvPr id="10" name="Text Placeholder 9"/>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513054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39640" y="1124640"/>
            <a:ext cx="7684560" cy="575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fr-FR" sz="2400" b="1" strike="noStrike">
                <a:solidFill>
                  <a:srgbClr val="004D6F"/>
                </a:solidFill>
                <a:latin typeface="Arial"/>
              </a:rPr>
              <a:t>Des outils pour gérer son projet de modélisation dans Glasir :</a:t>
            </a:r>
            <a:endParaRPr/>
          </a:p>
        </p:txBody>
      </p:sp>
      <p:sp>
        <p:nvSpPr>
          <p:cNvPr id="280" name="CustomShape 2"/>
          <p:cNvSpPr/>
          <p:nvPr/>
        </p:nvSpPr>
        <p:spPr>
          <a:xfrm>
            <a:off x="481680" y="4843080"/>
            <a:ext cx="3960000" cy="97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5F5E5E"/>
                </a:solidFill>
                <a:latin typeface="Arial"/>
              </a:rPr>
              <a:t>Un affichage des arbres du projet en arborescence</a:t>
            </a:r>
            <a:endParaRPr/>
          </a:p>
          <a:p>
            <a:pPr>
              <a:lnSpc>
                <a:spcPct val="100000"/>
              </a:lnSpc>
            </a:pPr>
            <a:endParaRPr/>
          </a:p>
        </p:txBody>
      </p:sp>
      <p:sp>
        <p:nvSpPr>
          <p:cNvPr id="281" name="CustomShape 3"/>
          <p:cNvSpPr/>
          <p:nvPr/>
        </p:nvSpPr>
        <p:spPr>
          <a:xfrm>
            <a:off x="4716000" y="4815000"/>
            <a:ext cx="475200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5F5E5E"/>
                </a:solidFill>
                <a:latin typeface="Arial"/>
              </a:rPr>
              <a:t>Une bibliothèque de modèles</a:t>
            </a:r>
            <a:endParaRPr/>
          </a:p>
          <a:p>
            <a:pPr>
              <a:lnSpc>
                <a:spcPct val="100000"/>
              </a:lnSpc>
            </a:pPr>
            <a:endParaRPr/>
          </a:p>
        </p:txBody>
      </p:sp>
      <p:pic>
        <p:nvPicPr>
          <p:cNvPr id="282" name="Image 7"/>
          <p:cNvPicPr/>
          <p:nvPr/>
        </p:nvPicPr>
        <p:blipFill>
          <a:blip r:embed="rId2"/>
          <a:stretch/>
        </p:blipFill>
        <p:spPr>
          <a:xfrm>
            <a:off x="35640" y="2168280"/>
            <a:ext cx="4958280" cy="2359800"/>
          </a:xfrm>
          <a:prstGeom prst="rect">
            <a:avLst/>
          </a:prstGeom>
          <a:ln>
            <a:noFill/>
          </a:ln>
        </p:spPr>
      </p:pic>
      <p:sp>
        <p:nvSpPr>
          <p:cNvPr id="283" name="CustomShape 4"/>
          <p:cNvSpPr/>
          <p:nvPr/>
        </p:nvSpPr>
        <p:spPr>
          <a:xfrm>
            <a:off x="5220000" y="2934720"/>
            <a:ext cx="3466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Mettre ici arbre typique</a:t>
            </a:r>
            <a:endParaRPr/>
          </a:p>
          <a:p>
            <a:pPr>
              <a:lnSpc>
                <a:spcPct val="100000"/>
              </a:lnSpc>
            </a:pPr>
            <a:endParaRPr/>
          </a:p>
        </p:txBody>
      </p:sp>
      <p:pic>
        <p:nvPicPr>
          <p:cNvPr id="284" name="Picture 2"/>
          <p:cNvPicPr/>
          <p:nvPr/>
        </p:nvPicPr>
        <p:blipFill>
          <a:blip r:embed="rId3"/>
          <a:stretch/>
        </p:blipFill>
        <p:spPr>
          <a:xfrm>
            <a:off x="4529880" y="1799640"/>
            <a:ext cx="4156200" cy="2916360"/>
          </a:xfrm>
          <a:prstGeom prst="rect">
            <a:avLst/>
          </a:prstGeom>
          <a:ln>
            <a:noFill/>
          </a:ln>
        </p:spPr>
      </p:pic>
      <p:sp>
        <p:nvSpPr>
          <p:cNvPr id="285" name="TextShape 5"/>
          <p:cNvSpPr txBox="1"/>
          <p:nvPr/>
        </p:nvSpPr>
        <p:spPr>
          <a:xfrm>
            <a:off x="1763640" y="94320"/>
            <a:ext cx="6460560" cy="571320"/>
          </a:xfrm>
          <a:prstGeom prst="rect">
            <a:avLst/>
          </a:prstGeom>
          <a:noFill/>
          <a:ln>
            <a:noFill/>
          </a:ln>
        </p:spPr>
        <p:txBody>
          <a:bodyPr anchor="ctr"/>
          <a:lstStyle/>
          <a:p>
            <a:r>
              <a:rPr lang="fr-FR" sz="2800" b="1" dirty="0">
                <a:solidFill>
                  <a:srgbClr val="4F4D50"/>
                </a:solidFill>
                <a:latin typeface="Arial"/>
              </a:rPr>
              <a:t>Ergonomie logicielle</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Image 5"/>
          <p:cNvPicPr/>
          <p:nvPr/>
        </p:nvPicPr>
        <p:blipFill>
          <a:blip r:embed="rId2"/>
          <a:stretch/>
        </p:blipFill>
        <p:spPr>
          <a:xfrm>
            <a:off x="2051720" y="989640"/>
            <a:ext cx="5220280" cy="505836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91" name="TextShape 1"/>
          <p:cNvSpPr txBox="1"/>
          <p:nvPr/>
        </p:nvSpPr>
        <p:spPr>
          <a:xfrm>
            <a:off x="1763640" y="92520"/>
            <a:ext cx="6460560" cy="571320"/>
          </a:xfrm>
          <a:prstGeom prst="rect">
            <a:avLst/>
          </a:prstGeom>
          <a:noFill/>
          <a:ln>
            <a:noFill/>
          </a:ln>
        </p:spPr>
        <p:txBody>
          <a:bodyPr anchor="ctr"/>
          <a:lstStyle/>
          <a:p>
            <a:r>
              <a:rPr lang="fr-FR" sz="2800" b="1">
                <a:solidFill>
                  <a:srgbClr val="4F4D50"/>
                </a:solidFill>
                <a:latin typeface="Arial"/>
              </a:rPr>
              <a:t>Glasir</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4"/>
          <p:cNvPicPr/>
          <p:nvPr/>
        </p:nvPicPr>
        <p:blipFill>
          <a:blip r:embed="rId2"/>
          <a:stretch/>
        </p:blipFill>
        <p:spPr>
          <a:xfrm>
            <a:off x="1260000" y="1088640"/>
            <a:ext cx="6912360" cy="5184360"/>
          </a:xfrm>
          <a:prstGeom prst="rect">
            <a:avLst/>
          </a:prstGeom>
          <a:ln>
            <a:noFill/>
          </a:ln>
        </p:spPr>
      </p:pic>
      <p:sp>
        <p:nvSpPr>
          <p:cNvPr id="287" name="TextShape 1"/>
          <p:cNvSpPr txBox="1"/>
          <p:nvPr/>
        </p:nvSpPr>
        <p:spPr>
          <a:xfrm>
            <a:off x="1763640" y="94680"/>
            <a:ext cx="6460560" cy="571320"/>
          </a:xfrm>
          <a:prstGeom prst="rect">
            <a:avLst/>
          </a:prstGeom>
          <a:noFill/>
          <a:ln>
            <a:noFill/>
          </a:ln>
        </p:spPr>
        <p:txBody>
          <a:bodyPr anchor="ctr"/>
          <a:lstStyle/>
          <a:p>
            <a:r>
              <a:rPr lang="fr-FR" sz="2800" b="1">
                <a:solidFill>
                  <a:srgbClr val="4F4D50"/>
                </a:solidFill>
                <a:latin typeface="Arial"/>
              </a:rPr>
              <a:t>Architecture du logiciel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Espace réservé du contenu 4"/>
          <p:cNvPicPr/>
          <p:nvPr/>
        </p:nvPicPr>
        <p:blipFill>
          <a:blip r:embed="rId2"/>
          <a:stretch/>
        </p:blipFill>
        <p:spPr>
          <a:xfrm>
            <a:off x="395640" y="1618200"/>
            <a:ext cx="2500200" cy="2860920"/>
          </a:xfrm>
          <a:prstGeom prst="rect">
            <a:avLst/>
          </a:prstGeom>
          <a:ln>
            <a:noFill/>
          </a:ln>
        </p:spPr>
      </p:pic>
      <p:sp>
        <p:nvSpPr>
          <p:cNvPr id="289" name="CustomShape 1"/>
          <p:cNvSpPr/>
          <p:nvPr/>
        </p:nvSpPr>
        <p:spPr>
          <a:xfrm>
            <a:off x="3492000" y="1525320"/>
            <a:ext cx="223200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400" strike="noStrike">
                <a:solidFill>
                  <a:srgbClr val="5F5E5E"/>
                </a:solidFill>
                <a:latin typeface="Arial"/>
              </a:rPr>
              <a:t>op(</a:t>
            </a:r>
            <a:endParaRPr/>
          </a:p>
          <a:p>
            <a:pPr>
              <a:lnSpc>
                <a:spcPct val="100000"/>
              </a:lnSpc>
            </a:pPr>
            <a:r>
              <a:rPr lang="fr-FR" sz="2400" strike="noStrike">
                <a:solidFill>
                  <a:srgbClr val="5F5E5E"/>
                </a:solidFill>
                <a:latin typeface="Arial"/>
              </a:rPr>
              <a:t>      ap(</a:t>
            </a:r>
            <a:endParaRPr/>
          </a:p>
          <a:p>
            <a:pPr>
              <a:lnSpc>
                <a:spcPct val="100000"/>
              </a:lnSpc>
            </a:pPr>
            <a:r>
              <a:rPr lang="fr-FR" sz="2400" strike="noStrike">
                <a:solidFill>
                  <a:srgbClr val="5F5E5E"/>
                </a:solidFill>
                <a:latin typeface="Arial"/>
              </a:rPr>
              <a:t>            2.0,</a:t>
            </a:r>
            <a:endParaRPr/>
          </a:p>
          <a:p>
            <a:pPr>
              <a:lnSpc>
                <a:spcPct val="100000"/>
              </a:lnSpc>
            </a:pPr>
            <a:r>
              <a:rPr lang="fr-FR" sz="2400" strike="noStrike">
                <a:solidFill>
                  <a:srgbClr val="5F5E5E"/>
                </a:solidFill>
                <a:latin typeface="Arial"/>
              </a:rPr>
              <a:t>            2.1</a:t>
            </a:r>
            <a:endParaRPr/>
          </a:p>
          <a:p>
            <a:pPr>
              <a:lnSpc>
                <a:spcPct val="100000"/>
              </a:lnSpc>
            </a:pPr>
            <a:r>
              <a:rPr lang="fr-FR" sz="2400" strike="noStrike">
                <a:solidFill>
                  <a:srgbClr val="5F5E5E"/>
                </a:solidFill>
                <a:latin typeface="Arial"/>
              </a:rPr>
              <a:t>      ),</a:t>
            </a:r>
            <a:endParaRPr/>
          </a:p>
          <a:p>
            <a:pPr>
              <a:lnSpc>
                <a:spcPct val="100000"/>
              </a:lnSpc>
            </a:pPr>
            <a:r>
              <a:rPr lang="fr-FR" sz="2400" strike="noStrike">
                <a:solidFill>
                  <a:srgbClr val="5F5E5E"/>
                </a:solidFill>
                <a:latin typeface="Arial"/>
              </a:rPr>
              <a:t>      1.1,</a:t>
            </a:r>
            <a:endParaRPr/>
          </a:p>
          <a:p>
            <a:pPr>
              <a:lnSpc>
                <a:spcPct val="100000"/>
              </a:lnSpc>
            </a:pPr>
            <a:r>
              <a:rPr lang="fr-FR" sz="2400" strike="noStrike">
                <a:solidFill>
                  <a:srgbClr val="5F5E5E"/>
                </a:solidFill>
                <a:latin typeface="Arial"/>
              </a:rPr>
              <a:t>      1.2</a:t>
            </a:r>
            <a:endParaRPr/>
          </a:p>
          <a:p>
            <a:pPr>
              <a:lnSpc>
                <a:spcPct val="100000"/>
              </a:lnSpc>
            </a:pPr>
            <a:r>
              <a:rPr lang="fr-FR" sz="2400" strike="noStrike">
                <a:solidFill>
                  <a:srgbClr val="5F5E5E"/>
                </a:solidFill>
                <a:latin typeface="Arial"/>
              </a:rPr>
              <a:t>)</a:t>
            </a:r>
            <a:endParaRPr/>
          </a:p>
        </p:txBody>
      </p:sp>
      <p:sp>
        <p:nvSpPr>
          <p:cNvPr id="290" name="CustomShape 2"/>
          <p:cNvSpPr/>
          <p:nvPr/>
        </p:nvSpPr>
        <p:spPr>
          <a:xfrm>
            <a:off x="251640" y="5151600"/>
            <a:ext cx="264420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2000" b="1" strike="noStrike">
                <a:solidFill>
                  <a:srgbClr val="004D6F"/>
                </a:solidFill>
                <a:latin typeface="Arial"/>
              </a:rPr>
              <a:t>Un arbre</a:t>
            </a:r>
            <a:endParaRPr/>
          </a:p>
        </p:txBody>
      </p:sp>
      <p:sp>
        <p:nvSpPr>
          <p:cNvPr id="291" name="CustomShape 3"/>
          <p:cNvSpPr/>
          <p:nvPr/>
        </p:nvSpPr>
        <p:spPr>
          <a:xfrm>
            <a:off x="3031920" y="5013000"/>
            <a:ext cx="26442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2000" b="1" strike="noStrike">
                <a:solidFill>
                  <a:srgbClr val="004D6F"/>
                </a:solidFill>
                <a:latin typeface="Arial"/>
              </a:rPr>
              <a:t>Une représentation textuelle</a:t>
            </a:r>
            <a:endParaRPr/>
          </a:p>
        </p:txBody>
      </p:sp>
      <p:sp>
        <p:nvSpPr>
          <p:cNvPr id="292" name="CustomShape 4"/>
          <p:cNvSpPr/>
          <p:nvPr/>
        </p:nvSpPr>
        <p:spPr>
          <a:xfrm>
            <a:off x="6171120" y="1450080"/>
            <a:ext cx="223200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400" strike="noStrike">
                <a:solidFill>
                  <a:srgbClr val="5F5E5E"/>
                </a:solidFill>
                <a:latin typeface="Arial"/>
              </a:rPr>
              <a:t>op{0.0}(</a:t>
            </a:r>
            <a:endParaRPr/>
          </a:p>
          <a:p>
            <a:pPr>
              <a:lnSpc>
                <a:spcPct val="100000"/>
              </a:lnSpc>
            </a:pPr>
            <a:r>
              <a:rPr lang="fr-FR" sz="2400" strike="noStrike">
                <a:solidFill>
                  <a:srgbClr val="5F5E5E"/>
                </a:solidFill>
                <a:latin typeface="Arial"/>
              </a:rPr>
              <a:t>      ap{1.0}(</a:t>
            </a:r>
            <a:endParaRPr/>
          </a:p>
          <a:p>
            <a:pPr>
              <a:lnSpc>
                <a:spcPct val="100000"/>
              </a:lnSpc>
            </a:pPr>
            <a:r>
              <a:rPr lang="fr-FR" sz="2400" strike="noStrike">
                <a:solidFill>
                  <a:srgbClr val="5F5E5E"/>
                </a:solidFill>
                <a:latin typeface="Arial"/>
              </a:rPr>
              <a:t>            2.0,</a:t>
            </a:r>
            <a:endParaRPr/>
          </a:p>
          <a:p>
            <a:pPr>
              <a:lnSpc>
                <a:spcPct val="100000"/>
              </a:lnSpc>
            </a:pPr>
            <a:r>
              <a:rPr lang="fr-FR" sz="2400" strike="noStrike">
                <a:solidFill>
                  <a:srgbClr val="5F5E5E"/>
                </a:solidFill>
                <a:latin typeface="Arial"/>
              </a:rPr>
              <a:t>            2.1</a:t>
            </a:r>
            <a:endParaRPr/>
          </a:p>
          <a:p>
            <a:pPr>
              <a:lnSpc>
                <a:spcPct val="100000"/>
              </a:lnSpc>
            </a:pPr>
            <a:r>
              <a:rPr lang="fr-FR" sz="2400" strike="noStrike">
                <a:solidFill>
                  <a:srgbClr val="5F5E5E"/>
                </a:solidFill>
                <a:latin typeface="Arial"/>
              </a:rPr>
              <a:t>      ),</a:t>
            </a:r>
            <a:endParaRPr/>
          </a:p>
          <a:p>
            <a:pPr>
              <a:lnSpc>
                <a:spcPct val="100000"/>
              </a:lnSpc>
            </a:pPr>
            <a:r>
              <a:rPr lang="fr-FR" sz="2400" strike="noStrike">
                <a:solidFill>
                  <a:srgbClr val="5F5E5E"/>
                </a:solidFill>
                <a:latin typeface="Arial"/>
              </a:rPr>
              <a:t>      1.1,</a:t>
            </a:r>
            <a:endParaRPr/>
          </a:p>
          <a:p>
            <a:pPr>
              <a:lnSpc>
                <a:spcPct val="100000"/>
              </a:lnSpc>
            </a:pPr>
            <a:r>
              <a:rPr lang="fr-FR" sz="2400" strike="noStrike">
                <a:solidFill>
                  <a:srgbClr val="5F5E5E"/>
                </a:solidFill>
                <a:latin typeface="Arial"/>
              </a:rPr>
              <a:t>      1.2</a:t>
            </a:r>
            <a:endParaRPr/>
          </a:p>
          <a:p>
            <a:pPr>
              <a:lnSpc>
                <a:spcPct val="100000"/>
              </a:lnSpc>
            </a:pPr>
            <a:r>
              <a:rPr lang="fr-FR" sz="2400" strike="noStrike">
                <a:solidFill>
                  <a:srgbClr val="5F5E5E"/>
                </a:solidFill>
                <a:latin typeface="Arial"/>
              </a:rPr>
              <a:t>)</a:t>
            </a:r>
            <a:endParaRPr/>
          </a:p>
        </p:txBody>
      </p:sp>
      <p:sp>
        <p:nvSpPr>
          <p:cNvPr id="293" name="CustomShape 5"/>
          <p:cNvSpPr/>
          <p:nvPr/>
        </p:nvSpPr>
        <p:spPr>
          <a:xfrm>
            <a:off x="5733720" y="4960440"/>
            <a:ext cx="30042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2000" b="1" strike="noStrike">
                <a:solidFill>
                  <a:srgbClr val="004D6F"/>
                </a:solidFill>
                <a:latin typeface="Arial"/>
              </a:rPr>
              <a:t>Une nouvelle représentation textuelle</a:t>
            </a:r>
            <a:endParaRPr/>
          </a:p>
        </p:txBody>
      </p:sp>
      <p:sp>
        <p:nvSpPr>
          <p:cNvPr id="294" name="TextShape 6"/>
          <p:cNvSpPr txBox="1"/>
          <p:nvPr/>
        </p:nvSpPr>
        <p:spPr>
          <a:xfrm>
            <a:off x="1763640" y="94680"/>
            <a:ext cx="6460560" cy="571320"/>
          </a:xfrm>
          <a:prstGeom prst="rect">
            <a:avLst/>
          </a:prstGeom>
          <a:noFill/>
          <a:ln>
            <a:noFill/>
          </a:ln>
        </p:spPr>
        <p:txBody>
          <a:bodyPr anchor="ctr"/>
          <a:lstStyle/>
          <a:p>
            <a:r>
              <a:rPr lang="fr-FR" sz="2800" b="1">
                <a:solidFill>
                  <a:srgbClr val="4F4D50"/>
                </a:solidFill>
                <a:latin typeface="Arial"/>
              </a:rPr>
              <a:t>Améliorations d'ADTool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additive="repl">
                                        <p:cTn id="7" dur="500"/>
                                        <p:tgtEl>
                                          <p:spTgt spid="288"/>
                                        </p:tgtEl>
                                      </p:cBhvr>
                                    </p:animEffect>
                                  </p:childTnLst>
                                </p:cTn>
                              </p:par>
                              <p:par>
                                <p:cTn id="8" presetID="10" presetClass="entr"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Effect transition="in" filter="fade">
                                      <p:cBhvr additive="repl">
                                        <p:cTn id="10" dur="500"/>
                                        <p:tgtEl>
                                          <p:spTgt spid="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289"/>
                                        </p:tgtEl>
                                        <p:attrNameLst>
                                          <p:attrName>style.visibility</p:attrName>
                                        </p:attrNameLst>
                                      </p:cBhvr>
                                      <p:to>
                                        <p:strVal val="visible"/>
                                      </p:to>
                                    </p:set>
                                    <p:animEffect transition="in" filter="fade">
                                      <p:cBhvr additive="repl">
                                        <p:cTn id="15" dur="500"/>
                                        <p:tgtEl>
                                          <p:spTgt spid="289"/>
                                        </p:tgtEl>
                                      </p:cBhvr>
                                    </p:animEffect>
                                  </p:childTnLst>
                                </p:cTn>
                              </p:par>
                              <p:par>
                                <p:cTn id="16" presetID="10" presetClass="entr" fill="hold" nodeType="withEffect">
                                  <p:stCondLst>
                                    <p:cond delay="0"/>
                                  </p:stCondLst>
                                  <p:childTnLst>
                                    <p:set>
                                      <p:cBhvr>
                                        <p:cTn id="17" dur="1" fill="hold">
                                          <p:stCondLst>
                                            <p:cond delay="0"/>
                                          </p:stCondLst>
                                        </p:cTn>
                                        <p:tgtEl>
                                          <p:spTgt spid="291"/>
                                        </p:tgtEl>
                                        <p:attrNameLst>
                                          <p:attrName>style.visibility</p:attrName>
                                        </p:attrNameLst>
                                      </p:cBhvr>
                                      <p:to>
                                        <p:strVal val="visible"/>
                                      </p:to>
                                    </p:set>
                                    <p:animEffect transition="in" filter="fade">
                                      <p:cBhvr additive="repl">
                                        <p:cTn id="18" dur="500"/>
                                        <p:tgtEl>
                                          <p:spTgt spid="29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additive="repl">
                                        <p:cTn id="23" dur="500"/>
                                        <p:tgtEl>
                                          <p:spTgt spid="292"/>
                                        </p:tgtEl>
                                      </p:cBhvr>
                                    </p:animEffect>
                                  </p:childTnLst>
                                </p:cTn>
                              </p:par>
                              <p:par>
                                <p:cTn id="24" presetID="10" presetClass="entr" fill="hold" nodeType="withEffect">
                                  <p:stCondLst>
                                    <p:cond delay="0"/>
                                  </p:stCondLst>
                                  <p:childTnLst>
                                    <p:set>
                                      <p:cBhvr>
                                        <p:cTn id="25" dur="1" fill="hold">
                                          <p:stCondLst>
                                            <p:cond delay="0"/>
                                          </p:stCondLst>
                                        </p:cTn>
                                        <p:tgtEl>
                                          <p:spTgt spid="293"/>
                                        </p:tgtEl>
                                        <p:attrNameLst>
                                          <p:attrName>style.visibility</p:attrName>
                                        </p:attrNameLst>
                                      </p:cBhvr>
                                      <p:to>
                                        <p:strVal val="visible"/>
                                      </p:to>
                                    </p:set>
                                    <p:animEffect transition="in" filter="fade">
                                      <p:cBhvr additive="repl">
                                        <p:cTn id="26"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715320" y="908640"/>
            <a:ext cx="7508880" cy="575640"/>
          </a:xfrm>
          <a:prstGeom prst="rect">
            <a:avLst/>
          </a:prstGeom>
          <a:noFill/>
          <a:ln>
            <a:noFill/>
          </a:ln>
        </p:spPr>
        <p:txBody>
          <a:bodyPr/>
          <a:lstStyle/>
          <a:p>
            <a:pPr>
              <a:lnSpc>
                <a:spcPct val="100000"/>
              </a:lnSpc>
            </a:pPr>
            <a:r>
              <a:rPr lang="fr-FR" sz="2000" b="1" strike="noStrike">
                <a:solidFill>
                  <a:srgbClr val="004D6F"/>
                </a:solidFill>
                <a:latin typeface="Arial"/>
              </a:rPr>
              <a:t>Des fonctionnalités de base à ajouter à ADTool :</a:t>
            </a:r>
            <a:endParaRPr/>
          </a:p>
        </p:txBody>
      </p:sp>
      <p:sp>
        <p:nvSpPr>
          <p:cNvPr id="296" name="CustomShape 2"/>
          <p:cNvSpPr/>
          <p:nvPr/>
        </p:nvSpPr>
        <p:spPr>
          <a:xfrm>
            <a:off x="5281200" y="2281680"/>
            <a:ext cx="309600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fr-FR" sz="2400" b="1" strike="noStrike" dirty="0" smtClean="0">
                <a:solidFill>
                  <a:srgbClr val="5F5E5E"/>
                </a:solidFill>
                <a:latin typeface="Arial"/>
              </a:rPr>
              <a:t>Fonction </a:t>
            </a:r>
            <a:r>
              <a:rPr lang="fr-FR" sz="2400" b="1" strike="noStrike" dirty="0">
                <a:solidFill>
                  <a:srgbClr val="5F5E5E"/>
                </a:solidFill>
                <a:latin typeface="Arial"/>
              </a:rPr>
              <a:t>annuler</a:t>
            </a:r>
            <a:endParaRPr dirty="0"/>
          </a:p>
          <a:p>
            <a:pPr>
              <a:lnSpc>
                <a:spcPct val="100000"/>
              </a:lnSpc>
            </a:pPr>
            <a:endParaRPr dirty="0"/>
          </a:p>
        </p:txBody>
      </p:sp>
      <p:sp>
        <p:nvSpPr>
          <p:cNvPr id="297" name="CustomShape 3"/>
          <p:cNvSpPr/>
          <p:nvPr/>
        </p:nvSpPr>
        <p:spPr>
          <a:xfrm>
            <a:off x="5281200" y="3817440"/>
            <a:ext cx="3539272"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fr-FR" sz="2400" b="1" strike="noStrike" dirty="0" smtClean="0">
                <a:solidFill>
                  <a:srgbClr val="5F5E5E"/>
                </a:solidFill>
                <a:latin typeface="Arial"/>
              </a:rPr>
              <a:t>Fonctions </a:t>
            </a:r>
            <a:r>
              <a:rPr lang="fr-FR" sz="2400" b="1" strike="noStrike" dirty="0">
                <a:solidFill>
                  <a:srgbClr val="5F5E5E"/>
                </a:solidFill>
                <a:latin typeface="Arial"/>
              </a:rPr>
              <a:t>copier/couper/coller</a:t>
            </a:r>
            <a:endParaRPr dirty="0"/>
          </a:p>
          <a:p>
            <a:pPr>
              <a:lnSpc>
                <a:spcPct val="100000"/>
              </a:lnSpc>
            </a:pPr>
            <a:endParaRPr dirty="0"/>
          </a:p>
        </p:txBody>
      </p:sp>
      <p:pic>
        <p:nvPicPr>
          <p:cNvPr id="298" name="Picture 4"/>
          <p:cNvPicPr/>
          <p:nvPr/>
        </p:nvPicPr>
        <p:blipFill>
          <a:blip r:embed="rId2"/>
          <a:stretch/>
        </p:blipFill>
        <p:spPr>
          <a:xfrm>
            <a:off x="680760" y="1521360"/>
            <a:ext cx="4285800" cy="4285800"/>
          </a:xfrm>
          <a:prstGeom prst="rect">
            <a:avLst/>
          </a:prstGeom>
          <a:ln>
            <a:noFill/>
          </a:ln>
        </p:spPr>
      </p:pic>
      <p:sp>
        <p:nvSpPr>
          <p:cNvPr id="299" name="TextShape 4"/>
          <p:cNvSpPr txBox="1"/>
          <p:nvPr/>
        </p:nvSpPr>
        <p:spPr>
          <a:xfrm>
            <a:off x="1763640" y="95040"/>
            <a:ext cx="6460560" cy="571320"/>
          </a:xfrm>
          <a:prstGeom prst="rect">
            <a:avLst/>
          </a:prstGeom>
          <a:noFill/>
          <a:ln>
            <a:noFill/>
          </a:ln>
        </p:spPr>
        <p:txBody>
          <a:bodyPr anchor="ctr"/>
          <a:lstStyle/>
          <a:p>
            <a:r>
              <a:rPr lang="fr-FR" sz="2800" b="1">
                <a:solidFill>
                  <a:srgbClr val="4F4D50"/>
                </a:solidFill>
                <a:latin typeface="Arial"/>
              </a:rPr>
              <a:t>Améliorations d'ADTool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457200" y="908640"/>
            <a:ext cx="8229240" cy="5544360"/>
          </a:xfrm>
          <a:prstGeom prst="rect">
            <a:avLst/>
          </a:prstGeom>
          <a:noFill/>
          <a:ln>
            <a:noFill/>
          </a:ln>
        </p:spPr>
        <p:txBody>
          <a:bodyPr/>
          <a:lstStyle/>
          <a:p>
            <a:pPr>
              <a:lnSpc>
                <a:spcPct val="100000"/>
              </a:lnSpc>
            </a:pPr>
            <a:endParaRPr dirty="0"/>
          </a:p>
          <a:p>
            <a:pPr>
              <a:lnSpc>
                <a:spcPct val="100000"/>
              </a:lnSpc>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Version 0.1 : Paramètre de synthèse</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Version 0.2 : Filtre</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Version 1.0 : Optimiseur</a:t>
            </a:r>
            <a:endParaRPr dirty="0"/>
          </a:p>
        </p:txBody>
      </p:sp>
      <p:sp>
        <p:nvSpPr>
          <p:cNvPr id="301" name="TextShape 2"/>
          <p:cNvSpPr txBox="1"/>
          <p:nvPr/>
        </p:nvSpPr>
        <p:spPr>
          <a:xfrm>
            <a:off x="1763640" y="95040"/>
            <a:ext cx="6460560" cy="571320"/>
          </a:xfrm>
          <a:prstGeom prst="rect">
            <a:avLst/>
          </a:prstGeom>
          <a:noFill/>
          <a:ln>
            <a:noFill/>
          </a:ln>
        </p:spPr>
        <p:txBody>
          <a:bodyPr anchor="ctr"/>
          <a:lstStyle/>
          <a:p>
            <a:r>
              <a:rPr lang="fr-FR" sz="2800" b="1">
                <a:solidFill>
                  <a:srgbClr val="4F4D50"/>
                </a:solidFill>
                <a:latin typeface="Arial"/>
              </a:rPr>
              <a:t>Organisation</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1763640" y="92160"/>
            <a:ext cx="6460560" cy="571320"/>
          </a:xfrm>
          <a:prstGeom prst="rect">
            <a:avLst/>
          </a:prstGeom>
          <a:noFill/>
          <a:ln>
            <a:noFill/>
          </a:ln>
        </p:spPr>
        <p:txBody>
          <a:bodyPr anchor="ctr"/>
          <a:lstStyle/>
          <a:p>
            <a:pPr>
              <a:lnSpc>
                <a:spcPct val="100000"/>
              </a:lnSpc>
            </a:pPr>
            <a:r>
              <a:rPr lang="fr-FR" sz="2800" b="1" strike="noStrike">
                <a:solidFill>
                  <a:srgbClr val="4F4D50"/>
                </a:solidFill>
                <a:latin typeface="Arial"/>
              </a:rPr>
              <a:t>Gestion de projet</a:t>
            </a:r>
            <a:endParaRPr/>
          </a:p>
        </p:txBody>
      </p:sp>
      <p:sp>
        <p:nvSpPr>
          <p:cNvPr id="303" name="TextShape 2"/>
          <p:cNvSpPr txBox="1"/>
          <p:nvPr/>
        </p:nvSpPr>
        <p:spPr>
          <a:xfrm>
            <a:off x="457200" y="908640"/>
            <a:ext cx="8229240" cy="5544360"/>
          </a:xfrm>
          <a:prstGeom prst="rect">
            <a:avLst/>
          </a:prstGeom>
          <a:noFill/>
          <a:ln>
            <a:noFill/>
          </a:ln>
        </p:spPr>
        <p:txBody>
          <a:bodyPr/>
          <a:lstStyle/>
          <a:p>
            <a:pPr>
              <a:lnSpc>
                <a:spcPct val="100000"/>
              </a:lnSpc>
            </a:pPr>
            <a:endParaRPr/>
          </a:p>
          <a:p>
            <a:pPr>
              <a:lnSpc>
                <a:spcPct val="100000"/>
              </a:lnSpc>
            </a:pPr>
            <a:r>
              <a:rPr lang="fr-FR" sz="2000" b="1" strike="noStrike">
                <a:solidFill>
                  <a:srgbClr val="004D6F"/>
                </a:solidFill>
                <a:latin typeface="Arial"/>
              </a:rPr>
              <a:t>Méthode SCRUM</a:t>
            </a:r>
            <a:endParaRPr/>
          </a:p>
        </p:txBody>
      </p:sp>
      <p:pic>
        <p:nvPicPr>
          <p:cNvPr id="304" name="Image 4"/>
          <p:cNvPicPr/>
          <p:nvPr/>
        </p:nvPicPr>
        <p:blipFill>
          <a:blip r:embed="rId3"/>
          <a:stretch/>
        </p:blipFill>
        <p:spPr>
          <a:xfrm>
            <a:off x="1857240" y="1709280"/>
            <a:ext cx="5428800" cy="3943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457200" y="908640"/>
            <a:ext cx="8229240" cy="5544360"/>
          </a:xfrm>
          <a:prstGeom prst="rect">
            <a:avLst/>
          </a:prstGeom>
          <a:noFill/>
          <a:ln>
            <a:noFill/>
          </a:ln>
        </p:spPr>
        <p:txBody>
          <a:bodyPr/>
          <a:lstStyle/>
          <a:p>
            <a:pPr>
              <a:lnSpc>
                <a:spcPct val="100000"/>
              </a:lnSpc>
            </a:pPr>
            <a:endParaRPr dirty="0"/>
          </a:p>
          <a:p>
            <a:pPr>
              <a:lnSpc>
                <a:spcPct val="100000"/>
              </a:lnSpc>
            </a:pPr>
            <a:endParaRPr dirty="0"/>
          </a:p>
          <a:p>
            <a:pPr>
              <a:lnSpc>
                <a:spcPct val="100000"/>
              </a:lnSpc>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Se remettre en cause</a:t>
            </a:r>
            <a:endParaRPr dirty="0"/>
          </a:p>
          <a:p>
            <a:pPr marL="285750" indent="-285750">
              <a:lnSpc>
                <a:spcPct val="100000"/>
              </a:lnSpc>
              <a:buFont typeface="Arial" panose="020B0604020202020204" pitchFamily="34" charset="0"/>
              <a:buChar char="•"/>
            </a:pPr>
            <a:endParaRPr dirty="0"/>
          </a:p>
          <a:p>
            <a:pPr marL="285750" indent="-285750">
              <a:lnSpc>
                <a:spcPct val="100000"/>
              </a:lnSpc>
              <a:buFont typeface="Arial" panose="020B0604020202020204" pitchFamily="34" charset="0"/>
              <a:buChar char="•"/>
            </a:pPr>
            <a:endParaRPr dirty="0"/>
          </a:p>
          <a:p>
            <a:pPr marL="342900" indent="-342900">
              <a:lnSpc>
                <a:spcPct val="100000"/>
              </a:lnSpc>
              <a:buFont typeface="Arial" panose="020B0604020202020204" pitchFamily="34" charset="0"/>
              <a:buChar char="•"/>
            </a:pPr>
            <a:r>
              <a:rPr lang="fr-FR" sz="2400" b="1" strike="noStrike" dirty="0" smtClean="0">
                <a:solidFill>
                  <a:srgbClr val="004D6F"/>
                </a:solidFill>
                <a:latin typeface="Arial"/>
              </a:rPr>
              <a:t> </a:t>
            </a:r>
            <a:r>
              <a:rPr lang="fr-FR" sz="2400" b="1" strike="noStrike" dirty="0">
                <a:solidFill>
                  <a:srgbClr val="004D6F"/>
                </a:solidFill>
                <a:latin typeface="Arial"/>
              </a:rPr>
              <a:t>Améliorations</a:t>
            </a:r>
            <a:endParaRPr dirty="0"/>
          </a:p>
        </p:txBody>
      </p:sp>
      <p:sp>
        <p:nvSpPr>
          <p:cNvPr id="306" name="TextShape 2"/>
          <p:cNvSpPr txBox="1"/>
          <p:nvPr/>
        </p:nvSpPr>
        <p:spPr>
          <a:xfrm>
            <a:off x="2700360" y="6597720"/>
            <a:ext cx="5327280" cy="215640"/>
          </a:xfrm>
          <a:prstGeom prst="rect">
            <a:avLst/>
          </a:prstGeom>
          <a:noFill/>
          <a:ln>
            <a:noFill/>
          </a:ln>
        </p:spPr>
        <p:txBody>
          <a:bodyPr/>
          <a:lstStyle/>
          <a:p>
            <a:endParaRPr/>
          </a:p>
        </p:txBody>
      </p:sp>
      <p:sp>
        <p:nvSpPr>
          <p:cNvPr id="307" name="TextShape 3"/>
          <p:cNvSpPr txBox="1"/>
          <p:nvPr/>
        </p:nvSpPr>
        <p:spPr>
          <a:xfrm>
            <a:off x="1763640" y="95040"/>
            <a:ext cx="6460560" cy="571320"/>
          </a:xfrm>
          <a:prstGeom prst="rect">
            <a:avLst/>
          </a:prstGeom>
          <a:noFill/>
          <a:ln>
            <a:noFill/>
          </a:ln>
        </p:spPr>
        <p:txBody>
          <a:bodyPr anchor="ctr"/>
          <a:lstStyle/>
          <a:p>
            <a:r>
              <a:rPr lang="fr-FR" sz="2800" b="1">
                <a:solidFill>
                  <a:srgbClr val="4F4D50"/>
                </a:solidFill>
                <a:latin typeface="Arial"/>
              </a:rPr>
              <a:t>Amélioration continue</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1763640" y="92160"/>
            <a:ext cx="6460560" cy="571320"/>
          </a:xfrm>
          <a:prstGeom prst="rect">
            <a:avLst/>
          </a:prstGeom>
          <a:noFill/>
          <a:ln>
            <a:noFill/>
          </a:ln>
        </p:spPr>
        <p:txBody>
          <a:bodyPr anchor="ctr"/>
          <a:lstStyle/>
          <a:p>
            <a:pPr>
              <a:lnSpc>
                <a:spcPct val="100000"/>
              </a:lnSpc>
            </a:pPr>
            <a:r>
              <a:rPr lang="fr-FR" sz="2800" b="1" strike="noStrike">
                <a:solidFill>
                  <a:srgbClr val="4F4D50"/>
                </a:solidFill>
                <a:latin typeface="Arial"/>
              </a:rPr>
              <a:t>Conclusion</a:t>
            </a:r>
            <a:endParaRPr/>
          </a:p>
        </p:txBody>
      </p:sp>
      <p:sp>
        <p:nvSpPr>
          <p:cNvPr id="309" name="TextShape 2"/>
          <p:cNvSpPr txBox="1"/>
          <p:nvPr/>
        </p:nvSpPr>
        <p:spPr>
          <a:xfrm>
            <a:off x="457200" y="908640"/>
            <a:ext cx="8229240" cy="5544360"/>
          </a:xfrm>
          <a:prstGeom prst="rect">
            <a:avLst/>
          </a:prstGeom>
          <a:noFill/>
          <a:ln>
            <a:noFill/>
          </a:ln>
        </p:spPr>
        <p:txBody>
          <a:bodyPr/>
          <a:lstStyle/>
          <a:p>
            <a:pPr>
              <a:lnSpc>
                <a:spcPct val="100000"/>
              </a:lnSpc>
            </a:pPr>
            <a:endParaRPr dirty="0"/>
          </a:p>
          <a:p>
            <a:pPr algn="ctr">
              <a:lnSpc>
                <a:spcPct val="100000"/>
              </a:lnSpc>
            </a:pPr>
            <a:endParaRPr dirty="0"/>
          </a:p>
          <a:p>
            <a:pPr algn="ctr">
              <a:lnSpc>
                <a:spcPct val="100000"/>
              </a:lnSpc>
            </a:pPr>
            <a:endParaRPr dirty="0"/>
          </a:p>
          <a:p>
            <a:pPr algn="ctr">
              <a:lnSpc>
                <a:spcPct val="100000"/>
              </a:lnSpc>
            </a:pPr>
            <a:r>
              <a:rPr lang="fr-FR" sz="3200" b="1" strike="noStrike" dirty="0">
                <a:solidFill>
                  <a:srgbClr val="004D6F"/>
                </a:solidFill>
                <a:latin typeface="Arial"/>
              </a:rPr>
              <a:t>Place à la réalisation !</a:t>
            </a:r>
            <a:endParaRPr dirty="0"/>
          </a:p>
          <a:p>
            <a:pPr algn="ctr">
              <a:lnSpc>
                <a:spcPct val="100000"/>
              </a:lnSpc>
            </a:pPr>
            <a:endParaRPr dirty="0"/>
          </a:p>
          <a:p>
            <a:pPr algn="ctr">
              <a:lnSpc>
                <a:spcPct val="100000"/>
              </a:lnSpc>
            </a:pPr>
            <a:endParaRPr dirty="0"/>
          </a:p>
          <a:p>
            <a:pPr algn="ctr">
              <a:lnSpc>
                <a:spcPct val="100000"/>
              </a:lnSpc>
            </a:pPr>
            <a:r>
              <a:rPr lang="fr-FR" sz="3600" b="1" strike="noStrike" dirty="0">
                <a:solidFill>
                  <a:srgbClr val="004D6F"/>
                </a:solidFill>
                <a:latin typeface="Arial"/>
              </a:rPr>
              <a:t>Des questions ?</a:t>
            </a:r>
            <a:endParaRPr dirty="0"/>
          </a:p>
          <a:p>
            <a:pPr>
              <a:lnSpc>
                <a:spcPct val="100000"/>
              </a:lnSpc>
            </a:pP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Espace réservé du contenu 4"/>
          <p:cNvPicPr/>
          <p:nvPr/>
        </p:nvPicPr>
        <p:blipFill>
          <a:blip r:embed="rId3"/>
          <a:stretch/>
        </p:blipFill>
        <p:spPr>
          <a:xfrm>
            <a:off x="467640" y="1989000"/>
            <a:ext cx="8261280" cy="3797640"/>
          </a:xfrm>
          <a:prstGeom prst="rect">
            <a:avLst/>
          </a:prstGeom>
          <a:ln>
            <a:noFill/>
          </a:ln>
        </p:spPr>
      </p:pic>
      <p:sp>
        <p:nvSpPr>
          <p:cNvPr id="193" name="CustomShape 1"/>
          <p:cNvSpPr/>
          <p:nvPr/>
        </p:nvSpPr>
        <p:spPr>
          <a:xfrm>
            <a:off x="323640" y="908640"/>
            <a:ext cx="8568720" cy="66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a:solidFill>
                  <a:srgbClr val="004D6F"/>
                </a:solidFill>
                <a:latin typeface="Arial"/>
              </a:rPr>
              <a:t>À l’origine : les arbres de défaillance</a:t>
            </a:r>
            <a:endParaRPr/>
          </a:p>
          <a:p>
            <a:pPr>
              <a:lnSpc>
                <a:spcPct val="100000"/>
              </a:lnSpc>
            </a:pPr>
            <a:endParaRPr/>
          </a:p>
        </p:txBody>
      </p:sp>
      <p:sp>
        <p:nvSpPr>
          <p:cNvPr id="194" name="TextShape 2"/>
          <p:cNvSpPr txBox="1"/>
          <p:nvPr/>
        </p:nvSpPr>
        <p:spPr>
          <a:xfrm>
            <a:off x="1763640" y="92880"/>
            <a:ext cx="6460560" cy="571320"/>
          </a:xfrm>
          <a:prstGeom prst="rect">
            <a:avLst/>
          </a:prstGeom>
          <a:noFill/>
          <a:ln>
            <a:noFill/>
          </a:ln>
        </p:spPr>
        <p:txBody>
          <a:bodyPr anchor="ctr"/>
          <a:lstStyle/>
          <a:p>
            <a:r>
              <a:rPr lang="fr-FR" sz="2800" b="1">
                <a:solidFill>
                  <a:srgbClr val="4F4D50"/>
                </a:solidFill>
                <a:latin typeface="Arial"/>
              </a:rPr>
              <a:t>État de l'art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57200" y="908640"/>
            <a:ext cx="8229240" cy="5544360"/>
          </a:xfrm>
          <a:prstGeom prst="rect">
            <a:avLst/>
          </a:prstGeom>
          <a:noFill/>
          <a:ln>
            <a:noFill/>
          </a:ln>
        </p:spPr>
        <p:txBody>
          <a:bodyPr/>
          <a:lstStyle/>
          <a:p>
            <a:pPr>
              <a:lnSpc>
                <a:spcPct val="100000"/>
              </a:lnSpc>
            </a:pPr>
            <a:r>
              <a:rPr lang="fr-FR" sz="2000" b="1" strike="noStrike">
                <a:solidFill>
                  <a:srgbClr val="004D6F"/>
                </a:solidFill>
                <a:latin typeface="Arial"/>
              </a:rPr>
              <a:t>1999 : Bruce Schneier introduit les arbres d’attaque</a:t>
            </a:r>
            <a:endParaRPr/>
          </a:p>
        </p:txBody>
      </p:sp>
      <p:sp>
        <p:nvSpPr>
          <p:cNvPr id="196" name="CustomShape 2"/>
          <p:cNvSpPr/>
          <p:nvPr/>
        </p:nvSpPr>
        <p:spPr>
          <a:xfrm>
            <a:off x="3204000" y="155664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197" name="CustomShape 3"/>
          <p:cNvSpPr/>
          <p:nvPr/>
        </p:nvSpPr>
        <p:spPr>
          <a:xfrm>
            <a:off x="3204000" y="1989000"/>
            <a:ext cx="1728000" cy="369000"/>
          </a:xfrm>
          <a:prstGeom prst="rect">
            <a:avLst/>
          </a:prstGeom>
          <a:noFill/>
          <a:ln>
            <a:noFill/>
          </a:ln>
        </p:spPr>
        <p:style>
          <a:lnRef idx="0">
            <a:scrgbClr r="0" g="0" b="0"/>
          </a:lnRef>
          <a:fillRef idx="0">
            <a:scrgbClr r="0" g="0" b="0"/>
          </a:fillRef>
          <a:effectRef idx="0">
            <a:scrgbClr r="0" g="0" b="0"/>
          </a:effectRef>
          <a:fontRef idx="minor"/>
        </p:style>
      </p:sp>
      <p:sp>
        <p:nvSpPr>
          <p:cNvPr id="198" name="CustomShape 4"/>
          <p:cNvSpPr/>
          <p:nvPr/>
        </p:nvSpPr>
        <p:spPr>
          <a:xfrm>
            <a:off x="3517560" y="1665720"/>
            <a:ext cx="1295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Paralyser le STAR</a:t>
            </a:r>
            <a:endParaRPr/>
          </a:p>
        </p:txBody>
      </p:sp>
      <p:sp>
        <p:nvSpPr>
          <p:cNvPr id="199" name="CustomShape 5"/>
          <p:cNvSpPr/>
          <p:nvPr/>
        </p:nvSpPr>
        <p:spPr>
          <a:xfrm>
            <a:off x="971640" y="299700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0" name="CustomShape 6"/>
          <p:cNvSpPr/>
          <p:nvPr/>
        </p:nvSpPr>
        <p:spPr>
          <a:xfrm>
            <a:off x="3204000" y="299700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1" name="CustomShape 7"/>
          <p:cNvSpPr/>
          <p:nvPr/>
        </p:nvSpPr>
        <p:spPr>
          <a:xfrm>
            <a:off x="5436000" y="2997000"/>
            <a:ext cx="244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2" name="CustomShape 8"/>
          <p:cNvSpPr/>
          <p:nvPr/>
        </p:nvSpPr>
        <p:spPr>
          <a:xfrm>
            <a:off x="6911640" y="460368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3" name="CustomShape 9"/>
          <p:cNvSpPr/>
          <p:nvPr/>
        </p:nvSpPr>
        <p:spPr>
          <a:xfrm>
            <a:off x="4805640" y="4603680"/>
            <a:ext cx="1728000" cy="863640"/>
          </a:xfrm>
          <a:prstGeom prst="ellipse">
            <a:avLst/>
          </a:prstGeom>
          <a:solidFill>
            <a:schemeClr val="bg1"/>
          </a:solidFill>
          <a:ln>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04" name="CustomShape 10"/>
          <p:cNvSpPr/>
          <p:nvPr/>
        </p:nvSpPr>
        <p:spPr>
          <a:xfrm>
            <a:off x="1238040" y="3105720"/>
            <a:ext cx="1295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Couper l’électricité</a:t>
            </a:r>
            <a:endParaRPr/>
          </a:p>
        </p:txBody>
      </p:sp>
      <p:sp>
        <p:nvSpPr>
          <p:cNvPr id="205" name="CustomShape 11"/>
          <p:cNvSpPr/>
          <p:nvPr/>
        </p:nvSpPr>
        <p:spPr>
          <a:xfrm>
            <a:off x="3602160" y="3105720"/>
            <a:ext cx="1126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Bloquer les rues</a:t>
            </a:r>
            <a:endParaRPr/>
          </a:p>
        </p:txBody>
      </p:sp>
      <p:sp>
        <p:nvSpPr>
          <p:cNvPr id="206" name="CustomShape 12"/>
          <p:cNvSpPr/>
          <p:nvPr/>
        </p:nvSpPr>
        <p:spPr>
          <a:xfrm>
            <a:off x="5796000" y="3105720"/>
            <a:ext cx="2088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Bloquer le réseau informatique</a:t>
            </a:r>
            <a:endParaRPr/>
          </a:p>
        </p:txBody>
      </p:sp>
      <p:sp>
        <p:nvSpPr>
          <p:cNvPr id="207" name="CustomShape 13"/>
          <p:cNvSpPr/>
          <p:nvPr/>
        </p:nvSpPr>
        <p:spPr>
          <a:xfrm>
            <a:off x="5112000" y="4690080"/>
            <a:ext cx="1367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Pirater le réseau</a:t>
            </a:r>
            <a:endParaRPr/>
          </a:p>
        </p:txBody>
      </p:sp>
      <p:sp>
        <p:nvSpPr>
          <p:cNvPr id="208" name="CustomShape 14"/>
          <p:cNvSpPr/>
          <p:nvPr/>
        </p:nvSpPr>
        <p:spPr>
          <a:xfrm>
            <a:off x="7207560" y="4725000"/>
            <a:ext cx="1295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trike="noStrike">
                <a:solidFill>
                  <a:srgbClr val="5F5E5E"/>
                </a:solidFill>
                <a:latin typeface="Arial"/>
              </a:rPr>
              <a:t>Couper le système</a:t>
            </a:r>
            <a:endParaRPr/>
          </a:p>
        </p:txBody>
      </p:sp>
      <p:sp>
        <p:nvSpPr>
          <p:cNvPr id="209" name="Line 15"/>
          <p:cNvSpPr/>
          <p:nvPr/>
        </p:nvSpPr>
        <p:spPr>
          <a:xfrm flipH="1">
            <a:off x="1835640" y="2311920"/>
            <a:ext cx="1681560" cy="684720"/>
          </a:xfrm>
          <a:prstGeom prst="line">
            <a:avLst/>
          </a:prstGeom>
          <a:ln>
            <a:solidFill>
              <a:srgbClr val="5C5B5B"/>
            </a:solidFill>
            <a:round/>
          </a:ln>
        </p:spPr>
      </p:sp>
      <p:sp>
        <p:nvSpPr>
          <p:cNvPr id="210" name="Line 16"/>
          <p:cNvSpPr/>
          <p:nvPr/>
        </p:nvSpPr>
        <p:spPr>
          <a:xfrm>
            <a:off x="4067640" y="2420640"/>
            <a:ext cx="0" cy="576000"/>
          </a:xfrm>
          <a:prstGeom prst="line">
            <a:avLst/>
          </a:prstGeom>
          <a:ln>
            <a:solidFill>
              <a:srgbClr val="5C5B5B"/>
            </a:solidFill>
            <a:round/>
          </a:ln>
        </p:spPr>
      </p:sp>
      <p:sp>
        <p:nvSpPr>
          <p:cNvPr id="211" name="Line 17"/>
          <p:cNvSpPr/>
          <p:nvPr/>
        </p:nvSpPr>
        <p:spPr>
          <a:xfrm>
            <a:off x="4678920" y="2294280"/>
            <a:ext cx="1981080" cy="702360"/>
          </a:xfrm>
          <a:prstGeom prst="line">
            <a:avLst/>
          </a:prstGeom>
          <a:ln>
            <a:solidFill>
              <a:srgbClr val="5C5B5B"/>
            </a:solidFill>
            <a:round/>
          </a:ln>
        </p:spPr>
      </p:sp>
      <p:sp>
        <p:nvSpPr>
          <p:cNvPr id="212" name="Line 18"/>
          <p:cNvSpPr/>
          <p:nvPr/>
        </p:nvSpPr>
        <p:spPr>
          <a:xfrm flipH="1">
            <a:off x="5669280" y="3861000"/>
            <a:ext cx="990720" cy="742680"/>
          </a:xfrm>
          <a:prstGeom prst="line">
            <a:avLst/>
          </a:prstGeom>
          <a:ln>
            <a:solidFill>
              <a:srgbClr val="5C5B5B"/>
            </a:solidFill>
            <a:round/>
          </a:ln>
        </p:spPr>
      </p:sp>
      <p:sp>
        <p:nvSpPr>
          <p:cNvPr id="213" name="Line 19"/>
          <p:cNvSpPr/>
          <p:nvPr/>
        </p:nvSpPr>
        <p:spPr>
          <a:xfrm>
            <a:off x="6660000" y="3861000"/>
            <a:ext cx="1115640" cy="742680"/>
          </a:xfrm>
          <a:prstGeom prst="line">
            <a:avLst/>
          </a:prstGeom>
          <a:ln>
            <a:solidFill>
              <a:srgbClr val="5C5B5B"/>
            </a:solidFill>
            <a:round/>
          </a:ln>
        </p:spPr>
      </p:sp>
      <p:sp>
        <p:nvSpPr>
          <p:cNvPr id="214" name="Line 20"/>
          <p:cNvSpPr/>
          <p:nvPr/>
        </p:nvSpPr>
        <p:spPr>
          <a:xfrm>
            <a:off x="6164640" y="4232160"/>
            <a:ext cx="1053360" cy="0"/>
          </a:xfrm>
          <a:prstGeom prst="line">
            <a:avLst/>
          </a:prstGeom>
          <a:ln>
            <a:solidFill>
              <a:srgbClr val="5C5B5B"/>
            </a:solidFill>
            <a:round/>
          </a:ln>
        </p:spPr>
      </p:sp>
      <p:sp>
        <p:nvSpPr>
          <p:cNvPr id="215" name="TextShape 21"/>
          <p:cNvSpPr txBox="1"/>
          <p:nvPr/>
        </p:nvSpPr>
        <p:spPr>
          <a:xfrm>
            <a:off x="1763640" y="93240"/>
            <a:ext cx="6460560" cy="571320"/>
          </a:xfrm>
          <a:prstGeom prst="rect">
            <a:avLst/>
          </a:prstGeom>
          <a:noFill/>
          <a:ln>
            <a:noFill/>
          </a:ln>
        </p:spPr>
        <p:txBody>
          <a:bodyPr anchor="ctr"/>
          <a:lstStyle/>
          <a:p>
            <a:r>
              <a:rPr lang="fr-FR" sz="2800" b="1" dirty="0">
                <a:solidFill>
                  <a:srgbClr val="4F4D50"/>
                </a:solidFill>
                <a:latin typeface="Arial"/>
              </a:rPr>
              <a:t>État de l'art</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01"/>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05"/>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07"/>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208"/>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fill="hold"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836712"/>
            <a:ext cx="8254200" cy="5687761"/>
          </a:xfrm>
        </p:spPr>
        <p:txBody>
          <a:bodyPr/>
          <a:lstStyle/>
          <a:p>
            <a:r>
              <a:rPr lang="fr-FR" dirty="0" smtClean="0">
                <a:sym typeface="Wingdings" panose="05000000000000000000" pitchFamily="2" charset="2"/>
              </a:rPr>
              <a:t>Le concept a évolué en arbres d’attaque et de </a:t>
            </a:r>
            <a:r>
              <a:rPr lang="fr-FR" dirty="0" smtClean="0">
                <a:sym typeface="Wingdings" panose="05000000000000000000" pitchFamily="2" charset="2"/>
              </a:rPr>
              <a:t>défense </a:t>
            </a:r>
            <a:r>
              <a:rPr lang="fr-FR" dirty="0" smtClean="0">
                <a:sym typeface="Wingdings" panose="05000000000000000000" pitchFamily="2" charset="2"/>
              </a:rPr>
              <a:t>(</a:t>
            </a:r>
            <a:r>
              <a:rPr lang="fr-FR" dirty="0" err="1" smtClean="0">
                <a:sym typeface="Wingdings" panose="05000000000000000000" pitchFamily="2" charset="2"/>
              </a:rPr>
              <a:t>ADTrees</a:t>
            </a:r>
            <a:r>
              <a:rPr lang="fr-FR" dirty="0" smtClean="0">
                <a:sym typeface="Wingdings" panose="05000000000000000000" pitchFamily="2" charset="2"/>
              </a:rPr>
              <a:t>)</a:t>
            </a:r>
            <a:endParaRPr lang="fr-FR" dirty="0" smtClean="0">
              <a:sym typeface="Wingdings" panose="05000000000000000000" pitchFamily="2" charset="2"/>
            </a:endParaRP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grpSp>
        <p:nvGrpSpPr>
          <p:cNvPr id="25" name="Groupe 24"/>
          <p:cNvGrpSpPr/>
          <p:nvPr/>
        </p:nvGrpSpPr>
        <p:grpSpPr>
          <a:xfrm>
            <a:off x="971600" y="1556792"/>
            <a:ext cx="7668376" cy="3911154"/>
            <a:chOff x="971600" y="1556792"/>
            <a:chExt cx="7668376" cy="3911154"/>
          </a:xfrm>
        </p:grpSpPr>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5075526" y="6021288"/>
            <a:ext cx="1188132" cy="576064"/>
          </a:xfrm>
          <a:prstGeom prst="rect">
            <a:avLst/>
          </a:prstGeom>
          <a:solidFill>
            <a:schemeClr val="bg1"/>
          </a:solidFill>
          <a:ln>
            <a:solidFill>
              <a:srgbClr val="00F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5075526" y="5467946"/>
            <a:ext cx="1188132" cy="1138117"/>
            <a:chOff x="5075526" y="5467946"/>
            <a:chExt cx="1188132" cy="1138117"/>
          </a:xfrm>
        </p:grpSpPr>
        <p:cxnSp>
          <p:nvCxnSpPr>
            <p:cNvPr id="20" name="Connecteur droit 19"/>
            <p:cNvCxnSpPr>
              <a:stCxn id="15" idx="4"/>
            </p:cNvCxnSpPr>
            <p:nvPr/>
          </p:nvCxnSpPr>
          <p:spPr>
            <a:xfrm>
              <a:off x="5669592" y="5467946"/>
              <a:ext cx="0" cy="12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69592" y="5692204"/>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a:endCxn id="8" idx="0"/>
            </p:cNvCxnSpPr>
            <p:nvPr/>
          </p:nvCxnSpPr>
          <p:spPr>
            <a:xfrm>
              <a:off x="5669592" y="5910752"/>
              <a:ext cx="0" cy="1105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75526" y="6021288"/>
              <a:ext cx="1188132" cy="584775"/>
            </a:xfrm>
            <a:prstGeom prst="rect">
              <a:avLst/>
            </a:prstGeom>
            <a:noFill/>
          </p:spPr>
          <p:txBody>
            <a:bodyPr wrap="square" rtlCol="0">
              <a:spAutoFit/>
            </a:bodyPr>
            <a:lstStyle/>
            <a:p>
              <a:r>
                <a:rPr lang="fr-FR" sz="1600" dirty="0" smtClean="0"/>
                <a:t>Installer un </a:t>
              </a:r>
              <a:r>
                <a:rPr lang="fr-FR" sz="1600" dirty="0" err="1" smtClean="0"/>
                <a:t>FireWall</a:t>
              </a:r>
              <a:endParaRPr lang="fr-FR" sz="1600" dirty="0"/>
            </a:p>
          </p:txBody>
        </p:sp>
      </p:grpSp>
      <p:sp>
        <p:nvSpPr>
          <p:cNvPr id="32" name="TextShape 21"/>
          <p:cNvSpPr txBox="1">
            <a:spLocks noGrp="1"/>
          </p:cNvSpPr>
          <p:nvPr>
            <p:ph type="title"/>
          </p:nvPr>
        </p:nvSpPr>
        <p:spPr>
          <a:prstGeom prst="rect">
            <a:avLst/>
          </a:prstGeom>
          <a:noFill/>
          <a:ln>
            <a:noFill/>
          </a:ln>
        </p:spPr>
        <p:txBody>
          <a:bodyPr anchor="ctr"/>
          <a:lstStyle/>
          <a:p>
            <a:pPr algn="l"/>
            <a:r>
              <a:rPr lang="fr-FR" sz="2800" b="1" dirty="0">
                <a:solidFill>
                  <a:srgbClr val="4F4D50"/>
                </a:solidFill>
                <a:latin typeface="Arial"/>
              </a:rPr>
              <a:t>État de l'art</a:t>
            </a:r>
            <a:endParaRPr dirty="0"/>
          </a:p>
        </p:txBody>
      </p:sp>
    </p:spTree>
    <p:extLst>
      <p:ext uri="{BB962C8B-B14F-4D97-AF65-F5344CB8AC3E}">
        <p14:creationId xmlns:p14="http://schemas.microsoft.com/office/powerpoint/2010/main" val="13838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 name="Image 96"/>
          <p:cNvPicPr/>
          <p:nvPr/>
        </p:nvPicPr>
        <p:blipFill>
          <a:blip r:embed="rId3"/>
          <a:stretch/>
        </p:blipFill>
        <p:spPr>
          <a:xfrm>
            <a:off x="3312000" y="2088000"/>
            <a:ext cx="2735640" cy="1006200"/>
          </a:xfrm>
          <a:prstGeom prst="rect">
            <a:avLst/>
          </a:prstGeom>
          <a:ln>
            <a:noFill/>
          </a:ln>
        </p:spPr>
      </p:pic>
      <p:pic>
        <p:nvPicPr>
          <p:cNvPr id="243" name="Image 97"/>
          <p:cNvPicPr/>
          <p:nvPr/>
        </p:nvPicPr>
        <p:blipFill>
          <a:blip r:embed="rId4"/>
          <a:stretch/>
        </p:blipFill>
        <p:spPr>
          <a:xfrm>
            <a:off x="3216600" y="4176000"/>
            <a:ext cx="3047040" cy="685080"/>
          </a:xfrm>
          <a:prstGeom prst="rect">
            <a:avLst/>
          </a:prstGeom>
          <a:ln>
            <a:noFill/>
          </a:ln>
        </p:spPr>
      </p:pic>
      <p:sp>
        <p:nvSpPr>
          <p:cNvPr id="244" name="TextShape 1"/>
          <p:cNvSpPr txBox="1"/>
          <p:nvPr/>
        </p:nvSpPr>
        <p:spPr>
          <a:xfrm>
            <a:off x="1763640" y="93240"/>
            <a:ext cx="6460560" cy="571320"/>
          </a:xfrm>
          <a:prstGeom prst="rect">
            <a:avLst/>
          </a:prstGeom>
          <a:noFill/>
          <a:ln>
            <a:noFill/>
          </a:ln>
        </p:spPr>
        <p:txBody>
          <a:bodyPr anchor="ctr"/>
          <a:lstStyle/>
          <a:p>
            <a:r>
              <a:rPr lang="fr-FR" sz="2800" b="1">
                <a:solidFill>
                  <a:srgbClr val="4F4D50"/>
                </a:solidFill>
                <a:latin typeface="Arial"/>
              </a:rPr>
              <a:t>Étude de l'existant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99"/>
          <p:cNvPicPr/>
          <p:nvPr/>
        </p:nvPicPr>
        <p:blipFill>
          <a:blip r:embed="rId3"/>
          <a:stretch/>
        </p:blipFill>
        <p:spPr>
          <a:xfrm>
            <a:off x="2380320" y="2160000"/>
            <a:ext cx="4675320" cy="2663640"/>
          </a:xfrm>
          <a:prstGeom prst="rect">
            <a:avLst/>
          </a:prstGeom>
          <a:ln>
            <a:noFill/>
          </a:ln>
        </p:spPr>
      </p:pic>
      <p:sp>
        <p:nvSpPr>
          <p:cNvPr id="246"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Étude de l'existant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1763640" y="92520"/>
            <a:ext cx="6460200" cy="570960"/>
          </a:xfrm>
          <a:prstGeom prst="rect">
            <a:avLst/>
          </a:prstGeom>
          <a:noFill/>
          <a:ln>
            <a:noFill/>
          </a:ln>
        </p:spPr>
        <p:style>
          <a:lnRef idx="0">
            <a:scrgbClr r="0" g="0" b="0"/>
          </a:lnRef>
          <a:fillRef idx="0">
            <a:scrgbClr r="0" g="0" b="0"/>
          </a:fillRef>
          <a:effectRef idx="0">
            <a:scrgbClr r="0" g="0" b="0"/>
          </a:effectRef>
          <a:fontRef idx="minor"/>
        </p:style>
      </p:sp>
      <p:pic>
        <p:nvPicPr>
          <p:cNvPr id="248" name="Image 101"/>
          <p:cNvPicPr/>
          <p:nvPr/>
        </p:nvPicPr>
        <p:blipFill>
          <a:blip r:embed="rId3"/>
          <a:stretch/>
        </p:blipFill>
        <p:spPr>
          <a:xfrm>
            <a:off x="2157480" y="663840"/>
            <a:ext cx="5042160" cy="5959800"/>
          </a:xfrm>
          <a:prstGeom prst="rect">
            <a:avLst/>
          </a:prstGeom>
          <a:ln>
            <a:noFill/>
          </a:ln>
        </p:spPr>
      </p:pic>
      <p:sp>
        <p:nvSpPr>
          <p:cNvPr id="249" name="TextShape 2"/>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ADTool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Image 103"/>
          <p:cNvPicPr/>
          <p:nvPr/>
        </p:nvPicPr>
        <p:blipFill>
          <a:blip r:embed="rId3"/>
          <a:stretch/>
        </p:blipFill>
        <p:spPr>
          <a:xfrm>
            <a:off x="1368360" y="1114560"/>
            <a:ext cx="6571440" cy="4645440"/>
          </a:xfrm>
          <a:prstGeom prst="rect">
            <a:avLst/>
          </a:prstGeom>
          <a:ln>
            <a:noFill/>
          </a:ln>
        </p:spPr>
      </p:pic>
      <p:sp>
        <p:nvSpPr>
          <p:cNvPr id="251" name="TextShape 1"/>
          <p:cNvSpPr txBox="1"/>
          <p:nvPr/>
        </p:nvSpPr>
        <p:spPr>
          <a:xfrm>
            <a:off x="1763640" y="93600"/>
            <a:ext cx="6460560" cy="571320"/>
          </a:xfrm>
          <a:prstGeom prst="rect">
            <a:avLst/>
          </a:prstGeom>
          <a:noFill/>
          <a:ln>
            <a:noFill/>
          </a:ln>
        </p:spPr>
        <p:txBody>
          <a:bodyPr anchor="ctr"/>
          <a:lstStyle/>
          <a:p>
            <a:r>
              <a:rPr lang="fr-FR" sz="2800" b="1">
                <a:solidFill>
                  <a:srgbClr val="4F4D50"/>
                </a:solidFill>
                <a:latin typeface="Arial"/>
              </a:rPr>
              <a:t>ADTool</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_INSTITUTION_Paysage">
  <a:themeElements>
    <a:clrScheme name="Institution">
      <a:dk1>
        <a:srgbClr val="5F5E5E"/>
      </a:dk1>
      <a:lt1>
        <a:sysClr val="window" lastClr="FFFFFF"/>
      </a:lt1>
      <a:dk2>
        <a:srgbClr val="9F9E9E"/>
      </a:dk2>
      <a:lt2>
        <a:srgbClr val="FFFFFF"/>
      </a:lt2>
      <a:accent1>
        <a:srgbClr val="5F5E5E"/>
      </a:accent1>
      <a:accent2>
        <a:srgbClr val="FFC154"/>
      </a:accent2>
      <a:accent3>
        <a:srgbClr val="004D6F"/>
      </a:accent3>
      <a:accent4>
        <a:srgbClr val="81989C"/>
      </a:accent4>
      <a:accent5>
        <a:srgbClr val="E52713"/>
      </a:accent5>
      <a:accent6>
        <a:srgbClr val="208998"/>
      </a:accent6>
      <a:hlink>
        <a:srgbClr val="E29100"/>
      </a:hlink>
      <a:folHlink>
        <a:srgbClr val="E52713"/>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706</Words>
  <Application>Microsoft Office PowerPoint</Application>
  <PresentationFormat>On-screen Show (4:3)</PresentationFormat>
  <Paragraphs>185</Paragraphs>
  <Slides>26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DejaVu Sans</vt:lpstr>
      <vt:lpstr>StarSymbol</vt:lpstr>
      <vt:lpstr>Times New Roman</vt:lpstr>
      <vt:lpstr>Wingdings</vt:lpstr>
      <vt:lpstr>Office Theme</vt:lpstr>
      <vt:lpstr>THEME_INSTITUTION_Paysage</vt:lpstr>
      <vt:lpstr>PowerPoint Presentation</vt:lpstr>
      <vt:lpstr>PowerPoint Presentation</vt:lpstr>
      <vt:lpstr>PowerPoint Presentation</vt:lpstr>
      <vt:lpstr>PowerPoint Presentation</vt:lpstr>
      <vt:lpstr>État de l'art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dc:creator>
  <cp:lastModifiedBy>zomzom</cp:lastModifiedBy>
  <cp:revision>26</cp:revision>
  <dcterms:modified xsi:type="dcterms:W3CDTF">2014-12-18T10:21:34Z</dcterms:modified>
</cp:coreProperties>
</file>