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262" r:id="rId3"/>
    <p:sldId id="265" r:id="rId4"/>
    <p:sldId id="257" r:id="rId5"/>
    <p:sldId id="258" r:id="rId6"/>
    <p:sldId id="259" r:id="rId7"/>
    <p:sldId id="264" r:id="rId8"/>
    <p:sldId id="261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6" r:id="rId18"/>
    <p:sldId id="275" r:id="rId19"/>
    <p:sldId id="274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5" autoAdjust="0"/>
    <p:restoredTop sz="94660"/>
  </p:normalViewPr>
  <p:slideViewPr>
    <p:cSldViewPr>
      <p:cViewPr varScale="1">
        <p:scale>
          <a:sx n="64" d="100"/>
          <a:sy n="64" d="100"/>
        </p:scale>
        <p:origin x="-104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840C3-A359-44A7-AB98-329BE5E6CEFD}" type="datetimeFigureOut">
              <a:rPr lang="fr-FR" smtClean="0"/>
              <a:pPr/>
              <a:t>16/12/2014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84E77-AB6C-4413-9E0F-BEF59DCF287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Formalisme que nous ne développerons</a:t>
            </a:r>
            <a:r>
              <a:rPr lang="fr-FR" baseline="0" smtClean="0"/>
              <a:t> pas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84E77-AB6C-4413-9E0F-BEF59DCF287A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ADTool fait déjà</a:t>
            </a:r>
            <a:r>
              <a:rPr lang="fr-FR" baseline="0" smtClean="0"/>
              <a:t> une partie du travail, mais pas tout.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84E77-AB6C-4413-9E0F-BEF59DCF287A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Picture 4" descr="S:\serv_com\01_CHARTE-INSA-Rennes\2014\08_Modèles-PPT\Triangle-bas.eps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b="42646"/>
            <a:stretch/>
          </p:blipFill>
          <p:spPr bwMode="auto">
            <a:xfrm>
              <a:off x="3419871" y="6353714"/>
              <a:ext cx="2088233" cy="5042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S:\serv_com\01_CHARTE-INSA-Rennes\2014\01_LOGOS-ECOLES\LOGO-INSA-RENNES\Formats-PNG-JPG\Logo_INSARennes-quadri.jp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44883"/>
              <a:ext cx="2796729" cy="60618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75856" y="3589911"/>
            <a:ext cx="5868144" cy="1470025"/>
          </a:xfrm>
        </p:spPr>
        <p:txBody>
          <a:bodyPr>
            <a:normAutofit/>
          </a:bodyPr>
          <a:lstStyle>
            <a:lvl1pPr algn="l">
              <a:defRPr sz="3200" cap="all" baseline="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5856" y="5038328"/>
            <a:ext cx="5868144" cy="478904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grpSp>
        <p:nvGrpSpPr>
          <p:cNvPr id="5" name="Groupe 16"/>
          <p:cNvGrpSpPr/>
          <p:nvPr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18" name="Triangle isocèle 17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19" name="Triangle isocèle 18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Triangle isocèle 10"/>
          <p:cNvSpPr/>
          <p:nvPr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Triangle isocèle 7"/>
          <p:cNvSpPr/>
          <p:nvPr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Triangle isocèle 21"/>
          <p:cNvSpPr/>
          <p:nvPr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155599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rgbClr val="4F4D50"/>
                </a:solidFill>
              </a:defRPr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625538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sz="3600" b="1" cap="all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3568" y="4005065"/>
            <a:ext cx="7772400" cy="720080"/>
          </a:xfrm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505370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601618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7544" y="908720"/>
            <a:ext cx="4040188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008" y="908720"/>
            <a:ext cx="4041775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71255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4241946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843733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3008313" cy="814412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0" cy="5760640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Deuxième niveau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680884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/>
          <a:lstStyle/>
          <a:p>
            <a:fld id="{D16BC917-25FB-4D80-A05F-F505787563E2}" type="datetimeFigureOut">
              <a:rPr lang="fr-FR" smtClean="0"/>
              <a:pPr/>
              <a:t>16/12/2014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/>
          <a:lstStyle/>
          <a:p>
            <a:fld id="{0FAF1EE8-3295-4E07-868A-341DE341F37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angle isocèle 10"/>
          <p:cNvSpPr/>
          <p:nvPr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chemeClr val="accent3">
                  <a:alpha val="75000"/>
                </a:scheme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4" name="Triangle isocèle 7"/>
          <p:cNvSpPr/>
          <p:nvPr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5" name="Triangle isocèle 14"/>
          <p:cNvSpPr/>
          <p:nvPr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63688" y="92156"/>
            <a:ext cx="646081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r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742950" lvl="1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914400" lvl="2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itchFamily="34" charset="0"/>
              <a:buNone/>
            </a:pPr>
            <a:r>
              <a:rPr lang="fr-FR" dirty="0" smtClean="0"/>
              <a:t>Troisième niveau</a:t>
            </a:r>
          </a:p>
        </p:txBody>
      </p:sp>
      <p:pic>
        <p:nvPicPr>
          <p:cNvPr id="10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:\serv_com\01_CHARTE-INSA-Rennes\2014\01_LOGOS-ECOLES\LOGO-INSA-RENNES\Formats-PNG-JPG\Logo_INSARennes-quadri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09" y="193336"/>
            <a:ext cx="1398362" cy="3030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numéro de diapositive 3"/>
          <p:cNvSpPr txBox="1">
            <a:spLocks/>
          </p:cNvSpPr>
          <p:nvPr/>
        </p:nvSpPr>
        <p:spPr>
          <a:xfrm>
            <a:off x="8686123" y="162319"/>
            <a:ext cx="458588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F6C45C-B501-45E1-92EE-1CAA52689472}" type="slidenum">
              <a:rPr lang="fr-FR" sz="11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‹N°›</a:t>
            </a:fld>
            <a:endParaRPr lang="fr-F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1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584" y="6150740"/>
            <a:ext cx="437896" cy="53534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8030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lang="fr-FR" sz="1600" b="1" kern="1200" baseline="0" dirty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lang="fr-FR" sz="2000" b="1" kern="1200" dirty="0" smtClean="0">
          <a:solidFill>
            <a:srgbClr val="004D6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fr-FR" sz="1500" b="1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fr-FR" sz="1200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528" y="5849888"/>
            <a:ext cx="3853266" cy="1008112"/>
          </a:xfrm>
        </p:spPr>
        <p:txBody>
          <a:bodyPr>
            <a:normAutofit/>
          </a:bodyPr>
          <a:lstStyle/>
          <a:p>
            <a:pPr algn="l"/>
            <a:r>
              <a:rPr lang="fr-FR" cap="small" smtClean="0">
                <a:solidFill>
                  <a:schemeClr val="tx1">
                    <a:lumMod val="50000"/>
                  </a:schemeClr>
                </a:solidFill>
              </a:rPr>
              <a:t>Soutenance de planification</a:t>
            </a:r>
            <a:endParaRPr lang="fr-FR" cap="small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300192" y="33265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smtClean="0">
                <a:solidFill>
                  <a:schemeClr val="accent5"/>
                </a:solidFill>
              </a:rPr>
              <a:t>Encadrants</a:t>
            </a:r>
            <a:endParaRPr lang="fr-FR" b="1">
              <a:solidFill>
                <a:schemeClr val="accent5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228184" y="76470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Gildas AVOINE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Barbara KORDY</a:t>
            </a:r>
            <a:endParaRPr lang="fr-FR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300192" y="407707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smtClean="0">
                <a:solidFill>
                  <a:schemeClr val="accent5"/>
                </a:solidFill>
              </a:rPr>
              <a:t>Étudiants</a:t>
            </a:r>
            <a:endParaRPr lang="fr-FR" b="1">
              <a:solidFill>
                <a:schemeClr val="accent5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300192" y="4509120"/>
            <a:ext cx="2448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Pierre-Marie AIRIAU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Valentin ESMIEU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Hoel KERVADEC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Maud LERAY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Florent MALLARD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Corentin NICOLE</a:t>
            </a:r>
            <a:endParaRPr lang="fr-FR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0" y="2060848"/>
            <a:ext cx="4716016" cy="1620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cap="small" smtClean="0">
                <a:solidFill>
                  <a:schemeClr val="tx1">
                    <a:lumMod val="50000"/>
                  </a:schemeClr>
                </a:solidFill>
              </a:rPr>
              <a:t>Est-il difficile </a:t>
            </a:r>
          </a:p>
          <a:p>
            <a:r>
              <a:rPr lang="fr-FR" sz="2500" cap="small" smtClean="0">
                <a:solidFill>
                  <a:schemeClr val="tx1">
                    <a:lumMod val="50000"/>
                  </a:schemeClr>
                </a:solidFill>
              </a:rPr>
              <a:t>de paralyser les</a:t>
            </a:r>
          </a:p>
          <a:p>
            <a:r>
              <a:rPr lang="fr-FR" sz="2500" cap="small" smtClean="0">
                <a:solidFill>
                  <a:schemeClr val="tx1">
                    <a:lumMod val="50000"/>
                  </a:schemeClr>
                </a:solidFill>
              </a:rPr>
              <a:t>transports en commun </a:t>
            </a:r>
          </a:p>
          <a:p>
            <a:r>
              <a:rPr lang="fr-FR" sz="2500" cap="small" smtClean="0">
                <a:solidFill>
                  <a:schemeClr val="tx1">
                    <a:lumMod val="50000"/>
                  </a:schemeClr>
                </a:solidFill>
              </a:rPr>
              <a:t>à </a:t>
            </a:r>
            <a:r>
              <a:rPr lang="fr-FR" sz="2500" cap="small" smtClean="0">
                <a:solidFill>
                  <a:schemeClr val="tx1">
                    <a:lumMod val="50000"/>
                  </a:schemeClr>
                </a:solidFill>
              </a:rPr>
              <a:t>Rennes ?</a:t>
            </a:r>
            <a:endParaRPr lang="fr-FR" sz="2500" cap="small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mtClean="0"/>
              <a:t>Contexte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sz="2800" smtClean="0"/>
              <a:t>Éléments d’entrée</a:t>
            </a:r>
            <a:endParaRPr lang="fr-FR" sz="2800" smtClean="0"/>
          </a:p>
          <a:p>
            <a:pPr algn="ctr"/>
            <a:endParaRPr lang="fr-FR"/>
          </a:p>
          <a:p>
            <a:r>
              <a:rPr lang="fr-FR" smtClean="0"/>
              <a:t>ADTool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mtClean="0"/>
              <a:t>Contexte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sz="2800" smtClean="0"/>
              <a:t>Périmètre de qualification</a:t>
            </a:r>
          </a:p>
          <a:p>
            <a:pPr algn="ctr"/>
            <a:endParaRPr lang="fr-FR"/>
          </a:p>
          <a:p>
            <a:r>
              <a:rPr lang="fr-FR" smtClean="0"/>
              <a:t>Windows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mtClean="0"/>
              <a:t>Contexte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sz="2800" smtClean="0"/>
              <a:t>Calendrier</a:t>
            </a:r>
          </a:p>
          <a:p>
            <a:pPr algn="ctr"/>
            <a:endParaRPr lang="fr-FR"/>
          </a:p>
          <a:p>
            <a:r>
              <a:rPr lang="fr-FR" smtClean="0"/>
              <a:t>Rapport de conception </a:t>
            </a:r>
            <a:r>
              <a:rPr lang="fr-FR"/>
              <a:t>: </a:t>
            </a:r>
            <a:endParaRPr lang="fr-FR"/>
          </a:p>
          <a:p>
            <a:r>
              <a:rPr lang="fr-FR" smtClean="0"/>
              <a:t>Rapport de j’sais plus quoi : </a:t>
            </a:r>
            <a:endParaRPr lang="fr-FR"/>
          </a:p>
          <a:p>
            <a:r>
              <a:rPr lang="fr-FR"/>
              <a:t>Livraison : </a:t>
            </a:r>
            <a:r>
              <a:rPr lang="fr-FR"/>
              <a:t>28 </a:t>
            </a:r>
            <a:r>
              <a:rPr lang="fr-FR" smtClean="0"/>
              <a:t>mai</a:t>
            </a:r>
          </a:p>
          <a:p>
            <a:endParaRPr lang="fr-FR"/>
          </a:p>
          <a:p>
            <a:r>
              <a:rPr lang="fr-FR" smtClean="0"/>
              <a:t>Semaines bloquées</a:t>
            </a:r>
            <a:endParaRPr lang="fr-FR"/>
          </a:p>
          <a:p>
            <a:r>
              <a:rPr lang="fr-FR"/>
              <a:t>16/12 ; 20/05 </a:t>
            </a:r>
            <a:r>
              <a:rPr lang="fr-FR"/>
              <a:t>; </a:t>
            </a:r>
            <a:r>
              <a:rPr lang="fr-FR" smtClean="0"/>
              <a:t>26/05</a:t>
            </a:r>
          </a:p>
          <a:p>
            <a:endParaRPr lang="fr-FR"/>
          </a:p>
          <a:p>
            <a:r>
              <a:rPr lang="fr-FR" smtClean="0"/>
              <a:t>Vacances</a:t>
            </a:r>
            <a:endParaRPr lang="fr-FR"/>
          </a:p>
          <a:p>
            <a:r>
              <a:rPr lang="fr-FR"/>
              <a:t>du 22/12/2013 au 17/01/2014</a:t>
            </a:r>
          </a:p>
          <a:p>
            <a:r>
              <a:rPr lang="fr-FR"/>
              <a:t>du 27/04/2014 au 16/05/2014.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528392"/>
          </a:xfrm>
        </p:spPr>
        <p:txBody>
          <a:bodyPr>
            <a:noAutofit/>
          </a:bodyPr>
          <a:lstStyle/>
          <a:p>
            <a:pPr algn="ctr"/>
            <a:r>
              <a:rPr lang="fr-FR" sz="5400" smtClean="0"/>
              <a:t>Organisation</a:t>
            </a:r>
            <a:endParaRPr lang="fr-FR" sz="5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mtClean="0"/>
              <a:t>Organisation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sz="2800" smtClean="0"/>
              <a:t>Méthode SCRUM</a:t>
            </a:r>
          </a:p>
          <a:p>
            <a:pPr algn="ctr"/>
            <a:endParaRPr lang="fr-FR"/>
          </a:p>
          <a:p>
            <a:r>
              <a:rPr lang="fr-FR" smtClean="0"/>
              <a:t>Blablabla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mtClean="0"/>
              <a:t>Organisation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sz="2800" smtClean="0"/>
              <a:t>Répartition des rôles</a:t>
            </a:r>
          </a:p>
          <a:p>
            <a:pPr algn="ctr"/>
            <a:endParaRPr lang="fr-FR"/>
          </a:p>
          <a:p>
            <a:pPr algn="ctr"/>
            <a:r>
              <a:rPr lang="fr-FR" smtClean="0"/>
              <a:t>ADTool			Algorithmie			Glasir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mtClean="0"/>
              <a:t>Organisation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sz="2800" smtClean="0"/>
              <a:t>Cycle de qualification</a:t>
            </a:r>
            <a:endParaRPr lang="fr-FR" smtClean="0"/>
          </a:p>
          <a:p>
            <a:endParaRPr lang="fr-FR" smtClean="0"/>
          </a:p>
          <a:p>
            <a:r>
              <a:rPr lang="fr-FR" smtClean="0"/>
              <a:t>Fo testé et fair la dokumentassion o fur et a mesur urh urh</a:t>
            </a:r>
          </a:p>
          <a:p>
            <a:r>
              <a:rPr lang="fr-FR" smtClean="0"/>
              <a:t>Herp derp</a:t>
            </a:r>
            <a:endParaRPr lang="fr-FR"/>
          </a:p>
          <a:p>
            <a:endParaRPr lang="fr-FR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mtClean="0"/>
              <a:t>Organisation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sz="2800" smtClean="0"/>
              <a:t>Pilotage du projet</a:t>
            </a:r>
            <a:endParaRPr lang="fr-FR" smtClean="0"/>
          </a:p>
          <a:p>
            <a:endParaRPr lang="fr-FR" smtClean="0"/>
          </a:p>
          <a:p>
            <a:r>
              <a:rPr lang="fr-FR" smtClean="0"/>
              <a:t>Pilotage par les délais</a:t>
            </a:r>
          </a:p>
          <a:p>
            <a:r>
              <a:rPr lang="fr-FR" smtClean="0"/>
              <a:t>Pilotage par le fait que certaines tâches doivent être faites avant d’autres</a:t>
            </a:r>
            <a:endParaRPr lang="fr-FR"/>
          </a:p>
          <a:p>
            <a:endParaRPr lang="fr-FR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528392"/>
          </a:xfrm>
        </p:spPr>
        <p:txBody>
          <a:bodyPr>
            <a:noAutofit/>
          </a:bodyPr>
          <a:lstStyle/>
          <a:p>
            <a:pPr algn="ctr"/>
            <a:r>
              <a:rPr lang="fr-FR" sz="5400" smtClean="0"/>
              <a:t>Planification</a:t>
            </a:r>
            <a:endParaRPr lang="fr-FR" sz="5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mtClean="0"/>
              <a:t>Planification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sz="2800" smtClean="0"/>
              <a:t>Méthode d’estimation</a:t>
            </a:r>
            <a:endParaRPr lang="fr-FR" smtClean="0"/>
          </a:p>
          <a:p>
            <a:endParaRPr lang="fr-FR" smtClean="0"/>
          </a:p>
          <a:p>
            <a:r>
              <a:rPr lang="fr-FR" smtClean="0"/>
              <a:t>Analogique </a:t>
            </a:r>
            <a:r>
              <a:rPr lang="fr-FR" smtClean="0">
                <a:sym typeface="Wingdings" pitchFamily="2" charset="2"/>
              </a:rPr>
              <a:t> comparaison experience vécues (projet poo)</a:t>
            </a:r>
            <a:endParaRPr lang="fr-FR" smtClean="0"/>
          </a:p>
          <a:p>
            <a:r>
              <a:rPr lang="fr-FR" smtClean="0"/>
              <a:t>Expertise </a:t>
            </a:r>
            <a:r>
              <a:rPr lang="fr-FR" smtClean="0">
                <a:sym typeface="Wingdings" pitchFamily="2" charset="2"/>
              </a:rPr>
              <a:t> jugement à partir de nos stages</a:t>
            </a:r>
            <a:endParaRPr lang="fr-FR"/>
          </a:p>
          <a:p>
            <a:endParaRPr lang="fr-FR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fr-FR" smtClean="0"/>
              <a:t>Besoin</a:t>
            </a:r>
          </a:p>
          <a:p>
            <a:pPr lvl="1">
              <a:buFontTx/>
              <a:buChar char="-"/>
            </a:pPr>
            <a:r>
              <a:rPr lang="fr-FR" smtClean="0"/>
              <a:t>Le STAR</a:t>
            </a:r>
          </a:p>
          <a:p>
            <a:pPr lvl="1">
              <a:buFontTx/>
              <a:buChar char="-"/>
            </a:pPr>
            <a:r>
              <a:rPr lang="fr-FR" smtClean="0"/>
              <a:t>Les ADTrees</a:t>
            </a:r>
          </a:p>
          <a:p>
            <a:pPr lvl="1">
              <a:buFontTx/>
              <a:buChar char="-"/>
            </a:pPr>
            <a:r>
              <a:rPr lang="fr-FR" smtClean="0"/>
              <a:t>ADTool</a:t>
            </a:r>
          </a:p>
          <a:p>
            <a:pPr>
              <a:buFontTx/>
              <a:buChar char="-"/>
            </a:pPr>
            <a:r>
              <a:rPr lang="fr-FR"/>
              <a:t> </a:t>
            </a:r>
            <a:r>
              <a:rPr lang="fr-FR" smtClean="0"/>
              <a:t>Contexte</a:t>
            </a:r>
          </a:p>
          <a:p>
            <a:pPr lvl="1">
              <a:buFontTx/>
              <a:buChar char="-"/>
            </a:pPr>
            <a:r>
              <a:rPr lang="fr-FR" smtClean="0"/>
              <a:t>Acteurs</a:t>
            </a:r>
          </a:p>
          <a:p>
            <a:pPr lvl="1">
              <a:buFontTx/>
              <a:buChar char="-"/>
            </a:pPr>
            <a:r>
              <a:rPr lang="fr-FR" smtClean="0"/>
              <a:t>Périmètre fonctionnel</a:t>
            </a:r>
          </a:p>
          <a:p>
            <a:pPr lvl="1">
              <a:buFontTx/>
              <a:buChar char="-"/>
            </a:pPr>
            <a:r>
              <a:rPr lang="fr-FR" smtClean="0"/>
              <a:t>É</a:t>
            </a:r>
            <a:r>
              <a:rPr lang="fr-FR" smtClean="0"/>
              <a:t>lements </a:t>
            </a:r>
            <a:r>
              <a:rPr lang="fr-FR" smtClean="0"/>
              <a:t>d’entrée</a:t>
            </a:r>
          </a:p>
          <a:p>
            <a:pPr lvl="1">
              <a:buFontTx/>
              <a:buChar char="-"/>
            </a:pPr>
            <a:r>
              <a:rPr lang="fr-FR" smtClean="0"/>
              <a:t>Périmètre de qualification</a:t>
            </a:r>
          </a:p>
          <a:p>
            <a:pPr lvl="1">
              <a:buFontTx/>
              <a:buChar char="-"/>
            </a:pPr>
            <a:r>
              <a:rPr lang="fr-FR" smtClean="0"/>
              <a:t>Calendrier</a:t>
            </a:r>
          </a:p>
          <a:p>
            <a:pPr>
              <a:buFontTx/>
              <a:buChar char="-"/>
            </a:pPr>
            <a:r>
              <a:rPr lang="fr-FR" smtClean="0"/>
              <a:t>Organisation</a:t>
            </a:r>
          </a:p>
          <a:p>
            <a:pPr lvl="1">
              <a:buFontTx/>
              <a:buChar char="-"/>
            </a:pPr>
            <a:r>
              <a:rPr lang="fr-FR" smtClean="0"/>
              <a:t>Méthode</a:t>
            </a:r>
            <a:endParaRPr lang="fr-FR" smtClean="0"/>
          </a:p>
          <a:p>
            <a:pPr lvl="1">
              <a:buFontTx/>
              <a:buChar char="-"/>
            </a:pPr>
            <a:r>
              <a:rPr lang="fr-FR" smtClean="0"/>
              <a:t>Répartition</a:t>
            </a:r>
          </a:p>
          <a:p>
            <a:pPr lvl="1">
              <a:buFontTx/>
              <a:buChar char="-"/>
            </a:pPr>
            <a:r>
              <a:rPr lang="fr-FR" smtClean="0"/>
              <a:t>Cycle de qualification</a:t>
            </a:r>
          </a:p>
          <a:p>
            <a:pPr lvl="1">
              <a:buFontTx/>
              <a:buChar char="-"/>
            </a:pPr>
            <a:r>
              <a:rPr lang="fr-FR" smtClean="0"/>
              <a:t>Pilotage du projet</a:t>
            </a:r>
            <a:endParaRPr lang="fr-FR" smtClean="0"/>
          </a:p>
          <a:p>
            <a:pPr>
              <a:buFontTx/>
              <a:buChar char="-"/>
            </a:pPr>
            <a:r>
              <a:rPr lang="fr-FR" smtClean="0"/>
              <a:t>Planification</a:t>
            </a:r>
          </a:p>
          <a:p>
            <a:pPr lvl="1">
              <a:buFontTx/>
              <a:buChar char="-"/>
            </a:pPr>
            <a:r>
              <a:rPr lang="fr-FR" smtClean="0"/>
              <a:t>Méthode d’estimation</a:t>
            </a:r>
          </a:p>
          <a:p>
            <a:pPr lvl="1">
              <a:buFontTx/>
              <a:buChar char="-"/>
            </a:pPr>
            <a:r>
              <a:rPr lang="fr-FR" smtClean="0"/>
              <a:t>Planning</a:t>
            </a:r>
          </a:p>
          <a:p>
            <a:pPr lvl="1">
              <a:buFontTx/>
              <a:buChar char="-"/>
            </a:pPr>
            <a:r>
              <a:rPr lang="fr-FR" smtClean="0"/>
              <a:t>MSProject</a:t>
            </a:r>
          </a:p>
          <a:p>
            <a:endParaRPr lang="fr-F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mtClean="0"/>
              <a:t>Planification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sz="2800" smtClean="0"/>
              <a:t>Planning</a:t>
            </a:r>
            <a:endParaRPr lang="fr-FR" smtClean="0"/>
          </a:p>
          <a:p>
            <a:endParaRPr lang="fr-FR" smtClean="0"/>
          </a:p>
          <a:p>
            <a:r>
              <a:rPr lang="fr-FR" smtClean="0"/>
              <a:t>Vue d’ensemble</a:t>
            </a:r>
          </a:p>
          <a:p>
            <a:endParaRPr lang="fr-FR"/>
          </a:p>
          <a:p>
            <a:pPr algn="ctr"/>
            <a:r>
              <a:rPr lang="fr-FR" smtClean="0"/>
              <a:t>Bô schéma</a:t>
            </a:r>
            <a:endParaRPr lang="fr-FR"/>
          </a:p>
          <a:p>
            <a:endParaRPr lang="fr-FR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mtClean="0"/>
              <a:t>Planification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sz="2800" smtClean="0"/>
              <a:t>Planning MS Project</a:t>
            </a:r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/>
          </a:p>
          <a:p>
            <a:pPr algn="ctr"/>
            <a:r>
              <a:rPr lang="fr-FR" smtClean="0"/>
              <a:t>Bô schéma qui lèche les boules</a:t>
            </a:r>
            <a:endParaRPr lang="fr-FR"/>
          </a:p>
          <a:p>
            <a:endParaRPr lang="fr-FR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sz="2800" smtClean="0"/>
              <a:t>Conclusion</a:t>
            </a:r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/>
          </a:p>
          <a:p>
            <a:pPr algn="ctr"/>
            <a:r>
              <a:rPr lang="fr-FR" smtClean="0"/>
              <a:t>On a bien léché tes boules</a:t>
            </a:r>
            <a:endParaRPr lang="fr-FR"/>
          </a:p>
          <a:p>
            <a:endParaRPr lang="fr-FR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fr-FR" sz="2800" smtClean="0"/>
          </a:p>
          <a:p>
            <a:pPr algn="ctr"/>
            <a:endParaRPr lang="fr-FR" sz="2800"/>
          </a:p>
          <a:p>
            <a:pPr algn="ctr"/>
            <a:r>
              <a:rPr lang="fr-FR" sz="2800" smtClean="0"/>
              <a:t>Merci de ton attention enculé</a:t>
            </a:r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/>
          </a:p>
          <a:p>
            <a:endParaRPr lang="fr-FR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528392"/>
          </a:xfrm>
        </p:spPr>
        <p:txBody>
          <a:bodyPr>
            <a:noAutofit/>
          </a:bodyPr>
          <a:lstStyle/>
          <a:p>
            <a:pPr algn="ctr"/>
            <a:r>
              <a:rPr lang="fr-FR" sz="5400" smtClean="0"/>
              <a:t>Besoin</a:t>
            </a:r>
            <a:endParaRPr lang="fr-FR" sz="5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mtClean="0"/>
              <a:t>Besoin</a:t>
            </a:r>
            <a:endParaRPr lang="fr-FR"/>
          </a:p>
        </p:txBody>
      </p:sp>
      <p:pic>
        <p:nvPicPr>
          <p:cNvPr id="4" name="Espace réservé du contenu 3" descr="NewLogoStar-CarreDeg-Q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8175" y="981075"/>
            <a:ext cx="5327650" cy="53276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mtClean="0"/>
              <a:t>Besoin</a:t>
            </a:r>
            <a:endParaRPr lang="fr-FR"/>
          </a:p>
        </p:txBody>
      </p:sp>
      <p:pic>
        <p:nvPicPr>
          <p:cNvPr id="4" name="Espace réservé du contenu 3" descr="arbre_fil_rouge_valué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95536" y="1124744"/>
            <a:ext cx="8229600" cy="4067422"/>
          </a:xfrm>
        </p:spPr>
      </p:pic>
      <p:sp>
        <p:nvSpPr>
          <p:cNvPr id="5" name="ZoneTexte 4"/>
          <p:cNvSpPr txBox="1"/>
          <p:nvPr/>
        </p:nvSpPr>
        <p:spPr>
          <a:xfrm>
            <a:off x="2267744" y="544522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Arbre d’attaque et de défense</a:t>
            </a:r>
            <a:endParaRPr lang="fr-FR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mtClean="0"/>
              <a:t>Besoin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7" name="Picture 3" descr="C:\Users\Valentin\korrigolo\soutenances\planification\figures\ADToo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564904"/>
            <a:ext cx="2703588" cy="1540872"/>
          </a:xfrm>
          <a:prstGeom prst="rect">
            <a:avLst/>
          </a:prstGeom>
          <a:noFill/>
        </p:spPr>
      </p:pic>
      <p:pic>
        <p:nvPicPr>
          <p:cNvPr id="1028" name="Picture 4" descr="C:\Users\Valentin\korrigolo\soutenances\planification\figures\interface_adtoo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960" y="980728"/>
            <a:ext cx="4484938" cy="53012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528392"/>
          </a:xfrm>
        </p:spPr>
        <p:txBody>
          <a:bodyPr>
            <a:noAutofit/>
          </a:bodyPr>
          <a:lstStyle/>
          <a:p>
            <a:pPr algn="ctr"/>
            <a:r>
              <a:rPr lang="fr-FR" sz="5400" smtClean="0"/>
              <a:t>Contexte</a:t>
            </a:r>
            <a:endParaRPr lang="fr-FR" sz="5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mtClean="0"/>
              <a:t>Contexte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sz="2800" smtClean="0"/>
              <a:t>Acteurs</a:t>
            </a:r>
          </a:p>
          <a:p>
            <a:pPr algn="ctr"/>
            <a:endParaRPr lang="fr-FR"/>
          </a:p>
          <a:p>
            <a:r>
              <a:rPr lang="fr-FR" smtClean="0"/>
              <a:t>	Trois développeurs</a:t>
            </a:r>
          </a:p>
          <a:p>
            <a:r>
              <a:rPr lang="fr-FR"/>
              <a:t>	</a:t>
            </a:r>
            <a:r>
              <a:rPr lang="fr-FR" smtClean="0"/>
              <a:t>	Pierre-Marie </a:t>
            </a:r>
            <a:r>
              <a:rPr lang="fr-FR" cap="small" smtClean="0"/>
              <a:t>Airiau</a:t>
            </a:r>
          </a:p>
          <a:p>
            <a:r>
              <a:rPr lang="fr-FR"/>
              <a:t>	</a:t>
            </a:r>
            <a:r>
              <a:rPr lang="fr-FR" smtClean="0"/>
              <a:t>	Valentin </a:t>
            </a:r>
            <a:r>
              <a:rPr lang="fr-FR" cap="small" smtClean="0"/>
              <a:t>Esmieu</a:t>
            </a:r>
          </a:p>
          <a:p>
            <a:r>
              <a:rPr lang="fr-FR"/>
              <a:t>	</a:t>
            </a:r>
            <a:r>
              <a:rPr lang="fr-FR" smtClean="0"/>
              <a:t>	Maud </a:t>
            </a:r>
            <a:r>
              <a:rPr lang="fr-FR" cap="small" smtClean="0"/>
              <a:t>Leray</a:t>
            </a:r>
          </a:p>
          <a:p>
            <a:endParaRPr lang="fr-FR" smtClean="0"/>
          </a:p>
          <a:p>
            <a:r>
              <a:rPr lang="fr-FR" smtClean="0"/>
              <a:t>	Deux encadrants</a:t>
            </a:r>
          </a:p>
          <a:p>
            <a:r>
              <a:rPr lang="fr-FR"/>
              <a:t>	</a:t>
            </a:r>
            <a:r>
              <a:rPr lang="fr-FR" smtClean="0"/>
              <a:t>	Gildas </a:t>
            </a:r>
            <a:r>
              <a:rPr lang="fr-FR" cap="small" smtClean="0"/>
              <a:t>Avoine</a:t>
            </a:r>
          </a:p>
          <a:p>
            <a:r>
              <a:rPr lang="fr-FR"/>
              <a:t>	</a:t>
            </a:r>
            <a:r>
              <a:rPr lang="fr-FR" smtClean="0"/>
              <a:t>	Barbara </a:t>
            </a:r>
            <a:r>
              <a:rPr lang="fr-FR" cap="small" smtClean="0"/>
              <a:t>Kordy</a:t>
            </a:r>
            <a:endParaRPr lang="fr-FR" cap="smal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mtClean="0"/>
              <a:t>Contexte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sz="2800" smtClean="0"/>
              <a:t>Périmètre fonctionnel</a:t>
            </a:r>
          </a:p>
          <a:p>
            <a:pPr algn="ctr"/>
            <a:endParaRPr lang="fr-FR"/>
          </a:p>
          <a:p>
            <a:r>
              <a:rPr lang="fr-FR" smtClean="0"/>
              <a:t>Logiciel destiné </a:t>
            </a:r>
            <a:r>
              <a:rPr lang="fr-FR" smtClean="0"/>
              <a:t>aux experts en sécurité</a:t>
            </a:r>
          </a:p>
          <a:p>
            <a:endParaRPr lang="fr-FR"/>
          </a:p>
          <a:p>
            <a:r>
              <a:rPr lang="fr-FR" smtClean="0"/>
              <a:t>Le </a:t>
            </a:r>
            <a:r>
              <a:rPr lang="fr-FR"/>
              <a:t>projet pourra </a:t>
            </a:r>
            <a:r>
              <a:rPr lang="fr-FR"/>
              <a:t>se </a:t>
            </a:r>
            <a:r>
              <a:rPr lang="fr-FR" smtClean="0"/>
              <a:t>poursuivre l’année </a:t>
            </a:r>
            <a:r>
              <a:rPr lang="fr-FR"/>
              <a:t>prochaine :</a:t>
            </a:r>
          </a:p>
          <a:p>
            <a:r>
              <a:rPr lang="fr-FR" smtClean="0"/>
              <a:t>	Documentation </a:t>
            </a:r>
            <a:r>
              <a:rPr lang="fr-FR"/>
              <a:t>technique</a:t>
            </a:r>
          </a:p>
          <a:p>
            <a:r>
              <a:rPr lang="fr-FR" smtClean="0"/>
              <a:t>	Tests </a:t>
            </a:r>
            <a:r>
              <a:rPr lang="fr-FR"/>
              <a:t>unitaires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INSTITUTION_Paysage">
  <a:themeElements>
    <a:clrScheme name="Institution">
      <a:dk1>
        <a:srgbClr val="5F5E5E"/>
      </a:dk1>
      <a:lt1>
        <a:sysClr val="window" lastClr="FFFFFF"/>
      </a:lt1>
      <a:dk2>
        <a:srgbClr val="9F9E9E"/>
      </a:dk2>
      <a:lt2>
        <a:srgbClr val="FFFFFF"/>
      </a:lt2>
      <a:accent1>
        <a:srgbClr val="5F5E5E"/>
      </a:accent1>
      <a:accent2>
        <a:srgbClr val="FFC154"/>
      </a:accent2>
      <a:accent3>
        <a:srgbClr val="004D6F"/>
      </a:accent3>
      <a:accent4>
        <a:srgbClr val="81989C"/>
      </a:accent4>
      <a:accent5>
        <a:srgbClr val="E52713"/>
      </a:accent5>
      <a:accent6>
        <a:srgbClr val="208998"/>
      </a:accent6>
      <a:hlink>
        <a:srgbClr val="E29100"/>
      </a:hlink>
      <a:folHlink>
        <a:srgbClr val="E52713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THEME_INSTITUTION_Paysage</Template>
  <TotalTime>134</TotalTime>
  <Words>252</Words>
  <Application>Microsoft Office PowerPoint</Application>
  <PresentationFormat>Affichage à l'écran (4:3)</PresentationFormat>
  <Paragraphs>131</Paragraphs>
  <Slides>23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THEME_INSTITUTION_Paysage</vt:lpstr>
      <vt:lpstr>Diapositive 1</vt:lpstr>
      <vt:lpstr>Diapositive 2</vt:lpstr>
      <vt:lpstr>Diapositive 3</vt:lpstr>
      <vt:lpstr>Besoin</vt:lpstr>
      <vt:lpstr>Besoin</vt:lpstr>
      <vt:lpstr>Besoin</vt:lpstr>
      <vt:lpstr>Diapositive 7</vt:lpstr>
      <vt:lpstr>Contexte</vt:lpstr>
      <vt:lpstr>Contexte</vt:lpstr>
      <vt:lpstr>Contexte</vt:lpstr>
      <vt:lpstr>Contexte</vt:lpstr>
      <vt:lpstr>Contexte</vt:lpstr>
      <vt:lpstr>Diapositive 13</vt:lpstr>
      <vt:lpstr>Organisation</vt:lpstr>
      <vt:lpstr>Organisation</vt:lpstr>
      <vt:lpstr>Organisation</vt:lpstr>
      <vt:lpstr>Organisation</vt:lpstr>
      <vt:lpstr>Diapositive 18</vt:lpstr>
      <vt:lpstr>Planification</vt:lpstr>
      <vt:lpstr>Planification</vt:lpstr>
      <vt:lpstr>Planification</vt:lpstr>
      <vt:lpstr>Diapositive 22</vt:lpstr>
      <vt:lpstr>Diapositive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GLASIR</dc:title>
  <dc:creator>Waramul</dc:creator>
  <cp:lastModifiedBy>Waramul</cp:lastModifiedBy>
  <cp:revision>22</cp:revision>
  <dcterms:created xsi:type="dcterms:W3CDTF">2014-12-13T17:02:43Z</dcterms:created>
  <dcterms:modified xsi:type="dcterms:W3CDTF">2014-12-16T18:58:28Z</dcterms:modified>
</cp:coreProperties>
</file>