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60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AE4472E-6CE6-45D8-A535-0399A0614DAA}" type="slidenum">
              <a:rPr lang="fr-FR" sz="1400">
                <a:latin typeface="Times New Roman"/>
              </a:rPr>
              <a:pPr algn="r"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Formalisme que nous ne développerons pas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0BDB075-CA7F-4AE9-8CC0-06B8D878903B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ADTool fait déjà une partie du travail, mais pas tout.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2AE9238-0448-46F6-82A0-FF9D8A0B7641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9" name="Image 48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50" name="Image 49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5" name="Image 94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96" name="Image 95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8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3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DF29F9C-519F-4368-BE0B-0201C9EC7B0F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  <p:pic>
        <p:nvPicPr>
          <p:cNvPr id="6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3420000" y="6353640"/>
            <a:ext cx="2088000" cy="50400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/>
        </p:nvPicPr>
        <p:blipFill>
          <a:blip r:embed="rId15" cstate="print"/>
          <a:stretch/>
        </p:blipFill>
        <p:spPr>
          <a:xfrm>
            <a:off x="539640" y="344880"/>
            <a:ext cx="2796480" cy="605880"/>
          </a:xfrm>
          <a:prstGeom prst="rect">
            <a:avLst/>
          </a:prstGeom>
          <a:ln>
            <a:noFill/>
          </a:ln>
        </p:spPr>
      </p:pic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3276000" y="3589920"/>
            <a:ext cx="58676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32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 rot="5400000">
            <a:off x="-66600" y="1078200"/>
            <a:ext cx="4489920" cy="435564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20000"/>
                </a:schemeClr>
              </a:gs>
              <a:gs pos="91000">
                <a:srgbClr val="004D6F">
                  <a:alpha val="73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 rot="5400000">
            <a:off x="-47160" y="915840"/>
            <a:ext cx="4248000" cy="415260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77000"/>
                </a:schemeClr>
              </a:gs>
              <a:gs pos="91000">
                <a:srgbClr val="004D6F">
                  <a:alpha val="8300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 rot="16200000">
            <a:off x="4399200" y="-842040"/>
            <a:ext cx="3922920" cy="5593320"/>
          </a:xfrm>
          <a:custGeom>
            <a:avLst/>
            <a:gdLst/>
            <a:ahLst/>
            <a:cxnLst/>
            <a:rect l="0" t="0" r="r" b="b"/>
            <a:pathLst>
              <a:path w="3919584" h="5593664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</a:path>
            </a:pathLst>
          </a:custGeom>
          <a:gradFill>
            <a:gsLst>
              <a:gs pos="1000">
                <a:schemeClr val="bg1"/>
              </a:gs>
              <a:gs pos="91000">
                <a:srgbClr val="004D6F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4" name="CustomShape 10"/>
          <p:cNvSpPr/>
          <p:nvPr/>
        </p:nvSpPr>
        <p:spPr>
          <a:xfrm rot="16200000">
            <a:off x="6825240" y="-468360"/>
            <a:ext cx="1873800" cy="280260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37000"/>
                </a:schemeClr>
              </a:gs>
              <a:gs pos="91000">
                <a:srgbClr val="004D6F">
                  <a:alpha val="86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5" name="CustomShape 11"/>
          <p:cNvSpPr/>
          <p:nvPr/>
        </p:nvSpPr>
        <p:spPr>
          <a:xfrm rot="16200000">
            <a:off x="7319160" y="361080"/>
            <a:ext cx="1872000" cy="1815840"/>
          </a:xfrm>
          <a:prstGeom prst="triangle">
            <a:avLst>
              <a:gd name="adj" fmla="val 50000"/>
            </a:avLst>
          </a:prstGeom>
          <a:gradFill>
            <a:gsLst>
              <a:gs pos="5000">
                <a:schemeClr val="bg1">
                  <a:alpha val="35000"/>
                </a:schemeClr>
              </a:gs>
              <a:gs pos="81000">
                <a:srgbClr val="004D6F">
                  <a:alpha val="79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6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2000" b="1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2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54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55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32A3C77-2919-46C6-8B72-3F395C2D26B5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  <p:pic>
        <p:nvPicPr>
          <p:cNvPr id="57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1200" strike="noStrike">
                <a:solidFill>
                  <a:srgbClr val="4F4D50"/>
                </a:solidFill>
                <a:latin typeface="Arial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Cinquième niveau</a:t>
            </a:r>
            <a:endParaRPr/>
          </a:p>
        </p:txBody>
      </p:sp>
      <p:sp>
        <p:nvSpPr>
          <p:cNvPr id="60" name="PlaceHolder 7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5F5E5E"/>
                </a:solidFill>
                <a:latin typeface="Arial"/>
              </a:rPr>
              <a:t>16/12/2014</a:t>
            </a:r>
            <a:endParaRPr/>
          </a:p>
        </p:txBody>
      </p:sp>
      <p:sp>
        <p:nvSpPr>
          <p:cNvPr id="61" name="PlaceHolder 8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B1078E-269A-43AC-96E9-29F895AF8007}" type="slidenum">
              <a:rPr lang="fr-FR" strike="noStrike">
                <a:solidFill>
                  <a:srgbClr val="5F5E5E"/>
                </a:solidFill>
                <a:latin typeface="Arial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23640" y="5850000"/>
            <a:ext cx="3853080" cy="1007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000" strike="noStrike" cap="small">
                <a:solidFill>
                  <a:srgbClr val="2F2F2F"/>
                </a:solidFill>
                <a:latin typeface="Arial"/>
              </a:rPr>
              <a:t>Soutenance de planification</a:t>
            </a:r>
            <a:endParaRPr cap="small"/>
          </a:p>
        </p:txBody>
      </p:sp>
      <p:sp>
        <p:nvSpPr>
          <p:cNvPr id="103" name="CustomShape 2"/>
          <p:cNvSpPr/>
          <p:nvPr/>
        </p:nvSpPr>
        <p:spPr>
          <a:xfrm>
            <a:off x="6300360" y="33264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>
                <a:solidFill>
                  <a:schemeClr val="bg1"/>
                </a:solidFill>
                <a:latin typeface="Arial"/>
              </a:rPr>
              <a:t>Encadrants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228360" y="764640"/>
            <a:ext cx="2520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trike="noStrike">
                <a:latin typeface="Arial"/>
              </a:rPr>
              <a:t>Gildas AVOINE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latin typeface="Arial"/>
              </a:rPr>
              <a:t>Barbara KORDY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6300360" y="407700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>
                <a:solidFill>
                  <a:srgbClr val="E52713"/>
                </a:solidFill>
                <a:latin typeface="Arial"/>
              </a:rPr>
              <a:t>Étudiants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6300360" y="4509000"/>
            <a:ext cx="2448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Pierre-Marie AIRIAU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Valentin ESMIEU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Hoel KERVADEC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Maud LERAY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Florent MALLARD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Corentin NICOLE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0" y="1628800"/>
            <a:ext cx="4715640" cy="28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cap="small" smtClean="0">
                <a:latin typeface="+mj-lt"/>
              </a:rPr>
              <a:t>Est-il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smtClean="0">
                <a:latin typeface="+mj-lt"/>
              </a:rPr>
              <a:t>difficile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smtClean="0">
                <a:latin typeface="+mj-lt"/>
              </a:rPr>
              <a:t>paralyser </a:t>
            </a:r>
            <a:r>
              <a:rPr lang="fr-FR" sz="2800" b="1" strike="noStrike" cap="small">
                <a:latin typeface="+mj-lt"/>
              </a:rPr>
              <a:t>les</a:t>
            </a:r>
            <a:endParaRPr sz="2800" b="1" cap="small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>
                <a:latin typeface="+mj-lt"/>
              </a:rPr>
              <a:t>transports en </a:t>
            </a:r>
            <a:endParaRPr lang="fr-FR" sz="2800" b="1" strike="noStrike" cap="small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 smtClean="0">
                <a:latin typeface="+mj-lt"/>
              </a:rPr>
              <a:t>commun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smtClean="0">
                <a:latin typeface="+mj-lt"/>
              </a:rPr>
              <a:t>Rennes </a:t>
            </a:r>
            <a:r>
              <a:rPr lang="fr-FR" sz="2800" b="1" strike="noStrike" cap="small">
                <a:latin typeface="+mj-lt"/>
              </a:rPr>
              <a:t>?</a:t>
            </a:r>
            <a:endParaRPr sz="2800" b="1" cap="small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Éléments d’entrée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" name="Image 3" descr="AD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276872"/>
            <a:ext cx="4401681" cy="2507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Périmètre de qualification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" name="Image 3" descr="Window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2559536" cy="25595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Calendrier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Rapport de conception : 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Rapport </a:t>
            </a:r>
            <a:r>
              <a:rPr lang="fr-FR" sz="2000" b="1" smtClean="0">
                <a:solidFill>
                  <a:srgbClr val="004D6F"/>
                </a:solidFill>
                <a:latin typeface="Arial"/>
              </a:rPr>
              <a:t>final</a:t>
            </a:r>
            <a:r>
              <a:rPr lang="fr-FR" sz="2000" b="1" strike="noStrike" smtClean="0">
                <a:solidFill>
                  <a:srgbClr val="004D6F"/>
                </a:solidFill>
                <a:latin typeface="Arial"/>
              </a:rPr>
              <a:t> </a:t>
            </a: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: 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Livraison </a:t>
            </a:r>
            <a:r>
              <a:rPr lang="fr-FR" sz="2000" b="1" strike="noStrike" smtClean="0">
                <a:solidFill>
                  <a:srgbClr val="004D6F"/>
                </a:solidFill>
                <a:latin typeface="Arial"/>
              </a:rPr>
              <a:t>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Semaines bloquées</a:t>
            </a:r>
            <a:endParaRPr dirty="0"/>
          </a:p>
          <a:p>
            <a:pPr>
              <a:lnSpc>
                <a:spcPct val="100000"/>
              </a:lnSpc>
            </a:pPr>
            <a:endParaRPr lang="fr-FR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smtClean="0">
                <a:solidFill>
                  <a:srgbClr val="004D6F"/>
                </a:solidFill>
                <a:latin typeface="Arial"/>
              </a:rPr>
              <a:t>Vacances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Organisation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Méthode SCRUM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Blablabla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Répartition des rôles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ADTool			Algorithmie			Glasir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Cycle de qualification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Fo testé et fair la dokumentassion o fur et a mesur urh urh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Herp derp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Pilotage du projet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Pilotage par les délais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Pilotage par le fait que certaines tâches doivent être faites avant d’autres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Planification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Méthode d’estimation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Analogique </a:t>
            </a:r>
            <a:r>
              <a:rPr lang="fr-FR" sz="2000" b="1" strike="noStrike">
                <a:solidFill>
                  <a:srgbClr val="004D6F"/>
                </a:solidFill>
                <a:latin typeface="Wingdings"/>
              </a:rPr>
              <a:t></a:t>
            </a: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 comparaison experience vécues (projet poo)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Expertise </a:t>
            </a:r>
            <a:r>
              <a:rPr lang="fr-FR" sz="2000" b="1" strike="noStrike">
                <a:solidFill>
                  <a:srgbClr val="004D6F"/>
                </a:solidFill>
                <a:latin typeface="Wingdings"/>
              </a:rPr>
              <a:t></a:t>
            </a: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 jugement à partir de nos stages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Besoin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Le STAR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Les ADTrees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ADTool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 Contexte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Acteurs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Périmètre fonctionnel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Élements d’entrée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Périmètre de qualification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Calendrier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Organisation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Méthode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Répartition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Cycle de qualification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Pilotage du projet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Planification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Méthode d’estimation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Planning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MSProject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Planning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Vue d’ensemble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Bô schéma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Planning MS Project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Bô schéma qui lèche les boules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Conclusion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On a bien léché tes boules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pic>
        <p:nvPicPr>
          <p:cNvPr id="5" name="Image 4" descr="thank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4140" y="1478280"/>
            <a:ext cx="385572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smtClean="0">
                <a:solidFill>
                  <a:srgbClr val="004D6F"/>
                </a:solidFill>
                <a:latin typeface="Arial"/>
              </a:rPr>
              <a:t>Besoin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Besoin</a:t>
            </a:r>
            <a:endParaRPr/>
          </a:p>
        </p:txBody>
      </p:sp>
      <p:pic>
        <p:nvPicPr>
          <p:cNvPr id="114" name="Espace réservé du contenu 3"/>
          <p:cNvPicPr/>
          <p:nvPr/>
        </p:nvPicPr>
        <p:blipFill>
          <a:blip r:embed="rId2" cstate="print"/>
          <a:stretch/>
        </p:blipFill>
        <p:spPr>
          <a:xfrm>
            <a:off x="1908000" y="981000"/>
            <a:ext cx="5327280" cy="53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Besoin</a:t>
            </a:r>
            <a:endParaRPr/>
          </a:p>
        </p:txBody>
      </p:sp>
      <p:pic>
        <p:nvPicPr>
          <p:cNvPr id="116" name="Espace réservé du contenu 3"/>
          <p:cNvPicPr/>
          <p:nvPr/>
        </p:nvPicPr>
        <p:blipFill>
          <a:blip r:embed="rId3" cstate="print"/>
          <a:stretch/>
        </p:blipFill>
        <p:spPr>
          <a:xfrm>
            <a:off x="395640" y="1124640"/>
            <a:ext cx="8229240" cy="406692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2267640" y="5445360"/>
            <a:ext cx="4968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Arbre d’attaque et de défense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Besoin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pic>
        <p:nvPicPr>
          <p:cNvPr id="120" name="Picture 3"/>
          <p:cNvPicPr/>
          <p:nvPr/>
        </p:nvPicPr>
        <p:blipFill>
          <a:blip r:embed="rId3" cstate="print"/>
          <a:stretch/>
        </p:blipFill>
        <p:spPr>
          <a:xfrm>
            <a:off x="539640" y="2565000"/>
            <a:ext cx="2703240" cy="1540440"/>
          </a:xfrm>
          <a:prstGeom prst="rect">
            <a:avLst/>
          </a:prstGeom>
          <a:ln>
            <a:noFill/>
          </a:ln>
        </p:spPr>
      </p:pic>
      <p:pic>
        <p:nvPicPr>
          <p:cNvPr id="121" name="Picture 4"/>
          <p:cNvPicPr/>
          <p:nvPr/>
        </p:nvPicPr>
        <p:blipFill>
          <a:blip r:embed="rId4" cstate="print"/>
          <a:stretch/>
        </p:blipFill>
        <p:spPr>
          <a:xfrm>
            <a:off x="4212000" y="980640"/>
            <a:ext cx="4484520" cy="530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Contexte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Acteurs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Trois développeurs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Pierre-Marie Airiau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Valentin Esmieu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Maud Leray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Deux encadrants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Gildas Avoine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Barbara Kordy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Périmètre fonctionnel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Logiciel destiné aux experts en sécurité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Le projet pourra se poursuivre l’année prochaine :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Documentation technique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Tests unitaires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rgbClr val="FFFFFF"/>
      </a:lt1>
      <a:dk2>
        <a:srgbClr val="69676D"/>
      </a:dk2>
      <a:lt2>
        <a:srgbClr val="C9C2D1"/>
      </a:lt2>
      <a:accent1>
        <a:srgbClr val="C1CEEB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227</Words>
  <Application>Microsoft Office PowerPoint</Application>
  <PresentationFormat>Affichage à l'écran (4:3)</PresentationFormat>
  <Paragraphs>123</Paragraphs>
  <Slides>23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Waramul</cp:lastModifiedBy>
  <cp:revision>5</cp:revision>
  <dcterms:modified xsi:type="dcterms:W3CDTF">2014-12-17T14:36:32Z</dcterms:modified>
</cp:coreProperties>
</file>