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79" r:id="rId4"/>
    <p:sldId id="259" r:id="rId5"/>
    <p:sldId id="260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69" r:id="rId16"/>
    <p:sldId id="270" r:id="rId17"/>
    <p:sldId id="271" r:id="rId18"/>
    <p:sldId id="284" r:id="rId19"/>
    <p:sldId id="272" r:id="rId20"/>
    <p:sldId id="273" r:id="rId21"/>
    <p:sldId id="274" r:id="rId22"/>
    <p:sldId id="275" r:id="rId23"/>
    <p:sldId id="282" r:id="rId24"/>
    <p:sldId id="276" r:id="rId25"/>
    <p:sldId id="280" r:id="rId26"/>
    <p:sldId id="278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015DB8C2-DE27-4FCA-BBB1-6936715B0C16}">
          <p14:sldIdLst>
            <p14:sldId id="256"/>
          </p14:sldIdLst>
        </p14:section>
        <p14:section name="Introduction" id="{B598EAC9-FA4D-4E10-929B-D4C554B3C359}">
          <p14:sldIdLst>
            <p14:sldId id="279"/>
            <p14:sldId id="259"/>
            <p14:sldId id="260"/>
          </p14:sldIdLst>
        </p14:section>
        <p14:section name="Toc" id="{60CC510A-E19D-4ABE-9629-1CDBE655D2E5}">
          <p14:sldIdLst>
            <p14:sldId id="257"/>
          </p14:sldIdLst>
        </p14:section>
        <p14:section name="Contexte" id="{FEAB5E87-4907-4D03-BFFE-39524D80B640}">
          <p14:sldIdLst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Organisation" id="{3ABD3875-8B87-4FDF-A9B4-EFD28839E5A4}">
          <p14:sldIdLst>
            <p14:sldId id="268"/>
            <p14:sldId id="281"/>
            <p14:sldId id="269"/>
            <p14:sldId id="270"/>
            <p14:sldId id="271"/>
            <p14:sldId id="284"/>
            <p14:sldId id="272"/>
          </p14:sldIdLst>
        </p14:section>
        <p14:section name="Planification" id="{73121752-BC93-4514-8183-1665C405BBFA}">
          <p14:sldIdLst>
            <p14:sldId id="273"/>
            <p14:sldId id="274"/>
            <p14:sldId id="275"/>
            <p14:sldId id="282"/>
            <p14:sldId id="276"/>
          </p14:sldIdLst>
        </p14:section>
        <p14:section name="Conclusion" id="{95F929F9-33FA-4194-804C-D20D221B27E6}">
          <p14:sldIdLst>
            <p14:sldId id="280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49" autoAdjust="0"/>
  </p:normalViewPr>
  <p:slideViewPr>
    <p:cSldViewPr>
      <p:cViewPr varScale="1">
        <p:scale>
          <a:sx n="96" d="100"/>
          <a:sy n="96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10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AE4472E-6CE6-45D8-A535-0399A0614DAA}" type="slidenum">
              <a:rPr lang="fr-FR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341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785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Ne</a:t>
            </a:r>
            <a:r>
              <a:rPr lang="fr-FR" baseline="0" dirty="0" smtClean="0"/>
              <a:t> pas parler au futur, faire au présent.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906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Donner</a:t>
            </a:r>
            <a:r>
              <a:rPr lang="fr-FR" baseline="0" dirty="0" smtClean="0"/>
              <a:t> nombre heures</a:t>
            </a:r>
          </a:p>
          <a:p>
            <a:r>
              <a:rPr lang="fr-FR" baseline="0" dirty="0" smtClean="0"/>
              <a:t>Nombre heure travail par semaine.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01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597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Mettre </a:t>
            </a:r>
            <a:r>
              <a:rPr lang="fr-FR" dirty="0" err="1" smtClean="0"/>
              <a:t>glasir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93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414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 strike="noStrike">
                <a:latin typeface="Arial"/>
              </a:rPr>
              <a:t>Formalisme que nous ne développerons pas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0BDB075-CA7F-4AE9-8CC0-06B8D878903B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780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430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Plus </a:t>
            </a:r>
            <a:r>
              <a:rPr lang="en-US" dirty="0" err="1" smtClean="0"/>
              <a:t>visuel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Parler</a:t>
            </a:r>
            <a:r>
              <a:rPr lang="en-US" baseline="0" dirty="0" smtClean="0"/>
              <a:t> de phases ?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141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2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99260B7-B1DE-4681-860B-F6AD9EB1FEB2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61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Dessins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générique</a:t>
            </a:r>
            <a:r>
              <a:rPr lang="en-US" baseline="0" dirty="0" smtClean="0"/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364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Dessins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générique</a:t>
            </a:r>
            <a:r>
              <a:rPr lang="en-US" baseline="0" dirty="0" smtClean="0"/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495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55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1912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advTm="1912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advTm="1912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9" name="Image 48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  <p:pic>
        <p:nvPicPr>
          <p:cNvPr id="50" name="Image 49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advTm="1912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1912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ransition advTm="1912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advTm="1912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advTm="1912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p:transition advTm="1912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763640" y="92160"/>
            <a:ext cx="6460560" cy="264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ransition advTm="1912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advTm="1912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ransition advTm="1912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advTm="1912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advTm="1912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advTm="1912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advTm="1912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5" name="Image 94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  <p:pic>
        <p:nvPicPr>
          <p:cNvPr id="96" name="Image 95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advTm="1912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advTm="1912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advTm="1912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p:transition advTm="1912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763640" y="92160"/>
            <a:ext cx="6460560" cy="264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ransition advTm="1912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advTm="1912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advTm="1912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advTm="1912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 rot="16200000">
            <a:off x="7004520" y="-797040"/>
            <a:ext cx="1342080" cy="2933640"/>
          </a:xfrm>
          <a:custGeom>
            <a:avLst/>
            <a:gdLst/>
            <a:ahLst/>
            <a:cxnLst/>
            <a:rect l="0" t="0" r="r" b="b"/>
            <a:pathLst>
              <a:path w="2167065" h="4187833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chemeClr val="accent3">
                  <a:alpha val="7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8" name="CustomShape 2"/>
          <p:cNvSpPr/>
          <p:nvPr/>
        </p:nvSpPr>
        <p:spPr>
          <a:xfrm rot="16200000">
            <a:off x="8415000" y="-183960"/>
            <a:ext cx="541800" cy="91692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rgbClr val="004D6F">
                  <a:alpha val="63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 rot="16200000">
            <a:off x="8490600" y="9720"/>
            <a:ext cx="623160" cy="684000"/>
          </a:xfrm>
          <a:prstGeom prst="triangle">
            <a:avLst>
              <a:gd name="adj" fmla="val 50000"/>
            </a:avLst>
          </a:prstGeom>
          <a:gradFill>
            <a:gsLst>
              <a:gs pos="27000">
                <a:schemeClr val="bg1">
                  <a:alpha val="0"/>
                </a:schemeClr>
              </a:gs>
              <a:gs pos="81000">
                <a:srgbClr val="004D6F">
                  <a:alpha val="48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3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1619640" y="6614640"/>
            <a:ext cx="1007640" cy="243000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15" cstate="print"/>
          <a:stretch/>
        </p:blipFill>
        <p:spPr>
          <a:xfrm>
            <a:off x="221400" y="193320"/>
            <a:ext cx="1397880" cy="30276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8686080" y="162360"/>
            <a:ext cx="45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DF29F9C-519F-4368-BE0B-0201C9EC7B0F}" type="slidenum">
              <a:rPr lang="fr-FR" sz="1100" b="1" strike="noStrike">
                <a:solidFill>
                  <a:srgbClr val="FFFFFF"/>
                </a:solidFill>
                <a:latin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pic>
        <p:nvPicPr>
          <p:cNvPr id="6" name="Image 12"/>
          <p:cNvPicPr/>
          <p:nvPr/>
        </p:nvPicPr>
        <p:blipFill>
          <a:blip r:embed="rId16" cstate="print"/>
          <a:stretch/>
        </p:blipFill>
        <p:spPr>
          <a:xfrm>
            <a:off x="8454600" y="6150600"/>
            <a:ext cx="437400" cy="534960"/>
          </a:xfrm>
          <a:prstGeom prst="rect">
            <a:avLst/>
          </a:prstGeom>
          <a:ln>
            <a:noFill/>
          </a:ln>
        </p:spPr>
      </p:pic>
      <p:sp>
        <p:nvSpPr>
          <p:cNvPr id="7" name="CustomShape 5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3420000" y="6353640"/>
            <a:ext cx="2088000" cy="50400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/>
          <p:nvPr/>
        </p:nvPicPr>
        <p:blipFill>
          <a:blip r:embed="rId15" cstate="print"/>
          <a:stretch/>
        </p:blipFill>
        <p:spPr>
          <a:xfrm>
            <a:off x="539640" y="344880"/>
            <a:ext cx="2796480" cy="605880"/>
          </a:xfrm>
          <a:prstGeom prst="rect">
            <a:avLst/>
          </a:prstGeom>
          <a:ln>
            <a:noFill/>
          </a:ln>
        </p:spPr>
      </p:pic>
      <p:sp>
        <p:nvSpPr>
          <p:cNvPr id="10" name="PlaceHolder 6"/>
          <p:cNvSpPr>
            <a:spLocks noGrp="1"/>
          </p:cNvSpPr>
          <p:nvPr>
            <p:ph type="title"/>
          </p:nvPr>
        </p:nvSpPr>
        <p:spPr>
          <a:xfrm>
            <a:off x="3276000" y="3589920"/>
            <a:ext cx="58676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3200" b="1" strike="noStrike">
                <a:solidFill>
                  <a:srgbClr val="4F4D50"/>
                </a:solidFill>
                <a:latin typeface="Arial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11" name="CustomShape 7"/>
          <p:cNvSpPr/>
          <p:nvPr/>
        </p:nvSpPr>
        <p:spPr>
          <a:xfrm rot="5400000">
            <a:off x="-66600" y="1078200"/>
            <a:ext cx="4489920" cy="4355640"/>
          </a:xfrm>
          <a:prstGeom prst="triangle">
            <a:avLst>
              <a:gd name="adj" fmla="val 50000"/>
            </a:avLst>
          </a:prstGeom>
          <a:gradFill>
            <a:gsLst>
              <a:gs pos="1000">
                <a:schemeClr val="bg1">
                  <a:alpha val="20000"/>
                </a:schemeClr>
              </a:gs>
              <a:gs pos="91000">
                <a:srgbClr val="004D6F">
                  <a:alpha val="73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2" name="CustomShape 8"/>
          <p:cNvSpPr/>
          <p:nvPr/>
        </p:nvSpPr>
        <p:spPr>
          <a:xfrm rot="5400000">
            <a:off x="-47160" y="915840"/>
            <a:ext cx="4248000" cy="4152600"/>
          </a:xfrm>
          <a:prstGeom prst="triangle">
            <a:avLst>
              <a:gd name="adj" fmla="val 50000"/>
            </a:avLst>
          </a:prstGeom>
          <a:gradFill>
            <a:gsLst>
              <a:gs pos="1000">
                <a:schemeClr val="bg1">
                  <a:alpha val="77000"/>
                </a:schemeClr>
              </a:gs>
              <a:gs pos="91000">
                <a:srgbClr val="004D6F">
                  <a:alpha val="8300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9"/>
          <p:cNvSpPr/>
          <p:nvPr/>
        </p:nvSpPr>
        <p:spPr>
          <a:xfrm rot="16200000">
            <a:off x="4399200" y="-842040"/>
            <a:ext cx="3922920" cy="5593320"/>
          </a:xfrm>
          <a:custGeom>
            <a:avLst/>
            <a:gdLst/>
            <a:ahLst/>
            <a:cxnLst/>
            <a:rect l="0" t="0" r="r" b="b"/>
            <a:pathLst>
              <a:path w="3919584" h="5593664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</a:path>
            </a:pathLst>
          </a:custGeom>
          <a:gradFill>
            <a:gsLst>
              <a:gs pos="1000">
                <a:schemeClr val="bg1"/>
              </a:gs>
              <a:gs pos="91000">
                <a:srgbClr val="004D6F">
                  <a:alpha val="90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4" name="CustomShape 10"/>
          <p:cNvSpPr/>
          <p:nvPr/>
        </p:nvSpPr>
        <p:spPr>
          <a:xfrm rot="16200000">
            <a:off x="6825240" y="-468360"/>
            <a:ext cx="1873800" cy="280260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37000"/>
                </a:schemeClr>
              </a:gs>
              <a:gs pos="91000">
                <a:srgbClr val="004D6F">
                  <a:alpha val="86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5" name="CustomShape 11"/>
          <p:cNvSpPr/>
          <p:nvPr/>
        </p:nvSpPr>
        <p:spPr>
          <a:xfrm rot="16200000">
            <a:off x="7319160" y="361080"/>
            <a:ext cx="1872000" cy="1815840"/>
          </a:xfrm>
          <a:prstGeom prst="triangle">
            <a:avLst>
              <a:gd name="adj" fmla="val 50000"/>
            </a:avLst>
          </a:prstGeom>
          <a:gradFill>
            <a:gsLst>
              <a:gs pos="5000">
                <a:schemeClr val="bg1">
                  <a:alpha val="35000"/>
                </a:schemeClr>
              </a:gs>
              <a:gs pos="81000">
                <a:srgbClr val="004D6F">
                  <a:alpha val="79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6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2000" b="1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2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Tm="1912">
    <p:pull/>
  </p:transition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 rot="16200000">
            <a:off x="7004520" y="-797040"/>
            <a:ext cx="1342080" cy="2933640"/>
          </a:xfrm>
          <a:custGeom>
            <a:avLst/>
            <a:gdLst/>
            <a:ahLst/>
            <a:cxnLst/>
            <a:rect l="0" t="0" r="r" b="b"/>
            <a:pathLst>
              <a:path w="2167065" h="4187833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chemeClr val="accent3">
                  <a:alpha val="7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 rot="16200000">
            <a:off x="8415000" y="-183960"/>
            <a:ext cx="541800" cy="91692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rgbClr val="004D6F">
                  <a:alpha val="63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53" name="CustomShape 3"/>
          <p:cNvSpPr/>
          <p:nvPr/>
        </p:nvSpPr>
        <p:spPr>
          <a:xfrm rot="16200000">
            <a:off x="8490600" y="9720"/>
            <a:ext cx="623160" cy="684000"/>
          </a:xfrm>
          <a:prstGeom prst="triangle">
            <a:avLst>
              <a:gd name="adj" fmla="val 50000"/>
            </a:avLst>
          </a:prstGeom>
          <a:gradFill>
            <a:gsLst>
              <a:gs pos="27000">
                <a:schemeClr val="bg1">
                  <a:alpha val="0"/>
                </a:schemeClr>
              </a:gs>
              <a:gs pos="81000">
                <a:srgbClr val="004D6F">
                  <a:alpha val="48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54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1619640" y="6614640"/>
            <a:ext cx="1007640" cy="243000"/>
          </a:xfrm>
          <a:prstGeom prst="rect">
            <a:avLst/>
          </a:prstGeom>
          <a:ln>
            <a:noFill/>
          </a:ln>
        </p:spPr>
      </p:pic>
      <p:pic>
        <p:nvPicPr>
          <p:cNvPr id="55" name="Picture 2"/>
          <p:cNvPicPr/>
          <p:nvPr/>
        </p:nvPicPr>
        <p:blipFill>
          <a:blip r:embed="rId15" cstate="print"/>
          <a:stretch/>
        </p:blipFill>
        <p:spPr>
          <a:xfrm>
            <a:off x="221400" y="193320"/>
            <a:ext cx="1397880" cy="302760"/>
          </a:xfrm>
          <a:prstGeom prst="rect">
            <a:avLst/>
          </a:prstGeom>
          <a:ln>
            <a:noFill/>
          </a:ln>
        </p:spPr>
      </p:pic>
      <p:sp>
        <p:nvSpPr>
          <p:cNvPr id="56" name="CustomShape 4"/>
          <p:cNvSpPr/>
          <p:nvPr/>
        </p:nvSpPr>
        <p:spPr>
          <a:xfrm>
            <a:off x="8686080" y="162360"/>
            <a:ext cx="45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32A3C77-2919-46C6-8B72-3F395C2D26B5}" type="slidenum">
              <a:rPr lang="fr-FR" sz="1100" b="1" strike="noStrike">
                <a:solidFill>
                  <a:srgbClr val="FFFFFF"/>
                </a:solidFill>
                <a:latin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pic>
        <p:nvPicPr>
          <p:cNvPr id="57" name="Image 12"/>
          <p:cNvPicPr/>
          <p:nvPr/>
        </p:nvPicPr>
        <p:blipFill>
          <a:blip r:embed="rId16" cstate="print"/>
          <a:stretch/>
        </p:blipFill>
        <p:spPr>
          <a:xfrm>
            <a:off x="8454600" y="6150600"/>
            <a:ext cx="437400" cy="534960"/>
          </a:xfrm>
          <a:prstGeom prst="rect">
            <a:avLst/>
          </a:prstGeom>
          <a:ln>
            <a:noFill/>
          </a:ln>
        </p:spPr>
      </p:pic>
      <p:sp>
        <p:nvSpPr>
          <p:cNvPr id="58" name="PlaceHolder 5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Sixième niveau de plan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Septième niveau de planCliquez pour modifier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fr-FR" sz="1200" strike="noStrike">
                <a:solidFill>
                  <a:srgbClr val="4F4D50"/>
                </a:solidFill>
                <a:latin typeface="Arial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fr-FR" sz="2000" strike="noStrike">
                <a:solidFill>
                  <a:srgbClr val="5F5E5E"/>
                </a:solidFill>
                <a:latin typeface="Arial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fr-FR" sz="2000" strike="noStrike">
                <a:solidFill>
                  <a:srgbClr val="5F5E5E"/>
                </a:solidFill>
                <a:latin typeface="Arial"/>
              </a:rPr>
              <a:t>Cinquième niveau</a:t>
            </a:r>
            <a:endParaRPr/>
          </a:p>
        </p:txBody>
      </p:sp>
      <p:sp>
        <p:nvSpPr>
          <p:cNvPr id="60" name="PlaceHolder 7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5F5E5E"/>
                </a:solidFill>
                <a:latin typeface="Arial"/>
              </a:rPr>
              <a:t>16/12/2014</a:t>
            </a:r>
            <a:endParaRPr/>
          </a:p>
        </p:txBody>
      </p:sp>
      <p:sp>
        <p:nvSpPr>
          <p:cNvPr id="61" name="PlaceHolder 8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62" name="PlaceHolder 9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1B1078E-269A-43AC-96E9-29F895AF8007}" type="slidenum">
              <a:rPr lang="fr-FR" strike="noStrike">
                <a:solidFill>
                  <a:srgbClr val="5F5E5E"/>
                </a:solidFill>
                <a:latin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advTm="1912">
    <p:pull/>
  </p:transition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645460" y="3501480"/>
            <a:ext cx="3853080" cy="1007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cap="small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Soutenance de planification</a:t>
            </a:r>
            <a:endParaRPr sz="24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300360" y="332640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b="1" strike="noStrike">
                <a:solidFill>
                  <a:schemeClr val="bg1"/>
                </a:solidFill>
                <a:latin typeface="Arial"/>
              </a:rPr>
              <a:t>Encadrants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228360" y="764640"/>
            <a:ext cx="2520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strike="noStrike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Gildas AVOINE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fr-FR" strike="noStrike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Barbara KORDY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3348000" y="5267524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b="1" strike="noStrike" dirty="0">
                <a:solidFill>
                  <a:srgbClr val="E52713"/>
                </a:solidFill>
                <a:latin typeface="Arial"/>
              </a:rPr>
              <a:t>Étudiants</a:t>
            </a:r>
            <a:endParaRPr dirty="0"/>
          </a:p>
        </p:txBody>
      </p:sp>
      <p:sp>
        <p:nvSpPr>
          <p:cNvPr id="106" name="CustomShape 5"/>
          <p:cNvSpPr/>
          <p:nvPr/>
        </p:nvSpPr>
        <p:spPr>
          <a:xfrm>
            <a:off x="0" y="5661248"/>
            <a:ext cx="9144000" cy="584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trike="noStrike" dirty="0">
                <a:solidFill>
                  <a:srgbClr val="2F2F2F"/>
                </a:solidFill>
                <a:latin typeface="Arial"/>
              </a:rPr>
              <a:t>Pierre-Marie </a:t>
            </a:r>
            <a:r>
              <a:rPr lang="fr-FR" strike="noStrike" dirty="0" smtClean="0">
                <a:solidFill>
                  <a:srgbClr val="2F2F2F"/>
                </a:solidFill>
                <a:latin typeface="Arial"/>
              </a:rPr>
              <a:t>AIRIAU - Valentin ESMIEU - Hoel KERVADEC</a:t>
            </a:r>
          </a:p>
          <a:p>
            <a:pPr algn="ctr">
              <a:lnSpc>
                <a:spcPct val="100000"/>
              </a:lnSpc>
            </a:pPr>
            <a:r>
              <a:rPr lang="fr-FR" strike="noStrike" dirty="0" smtClean="0">
                <a:solidFill>
                  <a:srgbClr val="2F2F2F"/>
                </a:solidFill>
                <a:latin typeface="Arial"/>
              </a:rPr>
              <a:t>Maud LERAY - Florent MALLARD</a:t>
            </a:r>
            <a:r>
              <a:rPr lang="fr-FR" dirty="0"/>
              <a:t> </a:t>
            </a:r>
            <a:r>
              <a:rPr lang="fr-FR" dirty="0" smtClean="0"/>
              <a:t>- </a:t>
            </a:r>
            <a:r>
              <a:rPr lang="fr-FR" strike="noStrike" dirty="0" smtClean="0">
                <a:solidFill>
                  <a:srgbClr val="2F2F2F"/>
                </a:solidFill>
                <a:latin typeface="Arial"/>
              </a:rPr>
              <a:t>Corentin </a:t>
            </a:r>
            <a:r>
              <a:rPr lang="fr-FR" strike="noStrike" dirty="0">
                <a:solidFill>
                  <a:srgbClr val="2F2F2F"/>
                </a:solidFill>
                <a:latin typeface="Arial"/>
              </a:rPr>
              <a:t>NICOLE</a:t>
            </a:r>
            <a:endParaRPr dirty="0"/>
          </a:p>
        </p:txBody>
      </p:sp>
      <p:sp>
        <p:nvSpPr>
          <p:cNvPr id="107" name="CustomShape 6"/>
          <p:cNvSpPr/>
          <p:nvPr/>
        </p:nvSpPr>
        <p:spPr>
          <a:xfrm>
            <a:off x="0" y="1628800"/>
            <a:ext cx="4715640" cy="28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Est-il</a:t>
            </a:r>
          </a:p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difficile de</a:t>
            </a:r>
          </a:p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paralyser </a:t>
            </a:r>
            <a:r>
              <a:rPr lang="fr-FR" sz="2800" b="1" strike="noStrike" cap="sm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les</a:t>
            </a:r>
            <a:endParaRPr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fr-FR" sz="2800" b="1" strike="noStrike" cap="sm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transports en </a:t>
            </a:r>
            <a:endParaRPr lang="fr-FR" sz="2800" b="1" strike="noStrike" cap="small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commun de</a:t>
            </a:r>
          </a:p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Rennes </a:t>
            </a:r>
            <a:r>
              <a:rPr lang="fr-FR" sz="2800" b="1" strike="noStrike" cap="sm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?</a:t>
            </a:r>
            <a:endParaRPr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9083">
        <p14:vortex dir="r"/>
      </p:transition>
    </mc:Choice>
    <mc:Fallback>
      <p:transition spd="slow" advTm="908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Périmètre de qualification</a:t>
            </a:r>
            <a:endParaRPr smtClean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Contexte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24944"/>
            <a:ext cx="6209524" cy="1361905"/>
          </a:xfrm>
          <a:prstGeom prst="rect">
            <a:avLst/>
          </a:prstGeom>
        </p:spPr>
      </p:pic>
    </p:spTree>
  </p:cSld>
  <p:clrMapOvr>
    <a:masterClrMapping/>
  </p:clrMapOvr>
  <p:transition advTm="19428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2"/>
          <p:cNvSpPr txBox="1"/>
          <p:nvPr/>
        </p:nvSpPr>
        <p:spPr>
          <a:xfrm>
            <a:off x="457200" y="980640"/>
            <a:ext cx="8229240" cy="576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Calendrier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Contexte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624772"/>
              </p:ext>
            </p:extLst>
          </p:nvPr>
        </p:nvGraphicFramePr>
        <p:xfrm>
          <a:off x="0" y="1916832"/>
          <a:ext cx="9143998" cy="3528392"/>
        </p:xfrm>
        <a:graphic>
          <a:graphicData uri="http://schemas.openxmlformats.org/drawingml/2006/table">
            <a:tbl>
              <a:tblPr/>
              <a:tblGrid>
                <a:gridCol w="265385"/>
                <a:gridCol w="837438"/>
                <a:gridCol w="999618"/>
                <a:gridCol w="265385"/>
                <a:gridCol w="238847"/>
                <a:gridCol w="53077"/>
                <a:gridCol w="265385"/>
                <a:gridCol w="265385"/>
                <a:gridCol w="265385"/>
                <a:gridCol w="265385"/>
                <a:gridCol w="353848"/>
                <a:gridCol w="460002"/>
                <a:gridCol w="371540"/>
                <a:gridCol w="566155"/>
                <a:gridCol w="371540"/>
                <a:gridCol w="274231"/>
                <a:gridCol w="79616"/>
                <a:gridCol w="371540"/>
                <a:gridCol w="813847"/>
                <a:gridCol w="521924"/>
                <a:gridCol w="1238465"/>
              </a:tblGrid>
              <a:tr h="36586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Février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Mars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Avril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65820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s4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s6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s7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s9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s10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s12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s13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s14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s15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s16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s18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s19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8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Partiels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0411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Rapport conception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Pages HTML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Rapport final et soutenance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6723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Vacances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Vacances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Semaines bloquées</a:t>
                      </a:r>
                    </a:p>
                  </a:txBody>
                  <a:tcPr marL="7903" marR="7903" marT="790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34300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004D6F"/>
                </a:solidFill>
                <a:latin typeface="Arial"/>
              </a:rPr>
              <a:t>Organisation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7234">
        <p14:vortex dir="r"/>
      </p:transition>
    </mc:Choice>
    <mc:Fallback>
      <p:transition spd="slow" advTm="723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57200" y="1628800"/>
            <a:ext cx="8229240" cy="4824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b="1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 v0.1 </a:t>
            </a: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-</a:t>
            </a:r>
            <a:r>
              <a:rPr lang="fr-FR" sz="2400" b="1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fr-FR" sz="2400" b="1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Paramètre de synthèse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b="1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 v0.2 </a:t>
            </a: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-</a:t>
            </a:r>
            <a:r>
              <a:rPr lang="fr-FR" sz="2400" b="1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fr-FR" sz="2400" b="1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Filtre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b="1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 v1.0 </a:t>
            </a: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-</a:t>
            </a:r>
            <a:r>
              <a:rPr lang="fr-FR" sz="2400" b="1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fr-FR" sz="2400" b="1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Optimiseur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457200" y="980640"/>
            <a:ext cx="8229240" cy="86418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Livrables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Organisation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96176"/>
      </p:ext>
    </p:extLst>
  </p:cSld>
  <p:clrMapOvr>
    <a:masterClrMapping/>
  </p:clrMapOvr>
  <p:transition advTm="27907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Méthode SCRUM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060848"/>
            <a:ext cx="4300888" cy="3123803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Organisation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44975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2"/>
          <p:cNvSpPr txBox="1"/>
          <p:nvPr/>
        </p:nvSpPr>
        <p:spPr>
          <a:xfrm>
            <a:off x="435045" y="928165"/>
            <a:ext cx="8229240" cy="70615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Répartition des </a:t>
            </a: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rôles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96952"/>
            <a:ext cx="2148108" cy="22768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82" y="2996952"/>
            <a:ext cx="2020061" cy="23016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913597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ADTool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8264" y="191359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Interface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8191" y="191359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Algorithmes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Organisation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840" y="2996952"/>
            <a:ext cx="2047738" cy="230161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2954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2"/>
          <p:cNvSpPr txBox="1"/>
          <p:nvPr/>
        </p:nvSpPr>
        <p:spPr>
          <a:xfrm>
            <a:off x="457200" y="980640"/>
            <a:ext cx="8229240" cy="12962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Cycle de </a:t>
            </a: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qualification</a:t>
            </a:r>
          </a:p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Test Driven Development</a:t>
            </a:r>
            <a:endParaRPr sz="1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Organisation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54" y="1844824"/>
            <a:ext cx="6323331" cy="4536504"/>
          </a:xfrm>
          <a:prstGeom prst="rect">
            <a:avLst/>
          </a:prstGeom>
        </p:spPr>
      </p:pic>
    </p:spTree>
  </p:cSld>
  <p:clrMapOvr>
    <a:masterClrMapping/>
  </p:clrMapOvr>
  <p:transition advTm="25164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2"/>
          <p:cNvSpPr txBox="1"/>
          <p:nvPr/>
        </p:nvSpPr>
        <p:spPr>
          <a:xfrm>
            <a:off x="457199" y="980728"/>
            <a:ext cx="8229240" cy="3888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Cycle de </a:t>
            </a: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qualification</a:t>
            </a:r>
          </a:p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Documentation</a:t>
            </a:r>
            <a:endParaRPr sz="1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Organisation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14" y="1772816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69520"/>
      </p:ext>
    </p:extLst>
  </p:cSld>
  <p:clrMapOvr>
    <a:masterClrMapping/>
  </p:clrMapOvr>
  <p:transition advTm="16916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2"/>
          <p:cNvSpPr txBox="1"/>
          <p:nvPr/>
        </p:nvSpPr>
        <p:spPr>
          <a:xfrm>
            <a:off x="0" y="980640"/>
            <a:ext cx="9144000" cy="1008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Pilotage du projet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Organisation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2494350"/>
            <a:ext cx="3960440" cy="39604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5536" y="1841485"/>
            <a:ext cx="52462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Pilotage par les délais de chaque version</a:t>
            </a:r>
            <a:r>
              <a:rPr lang="fr-F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ransition advTm="21899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004D6F"/>
                </a:solidFill>
                <a:latin typeface="Arial"/>
              </a:rPr>
              <a:t>Planification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4860">
        <p14:vortex dir="r"/>
      </p:transition>
    </mc:Choice>
    <mc:Fallback>
      <p:transition spd="slow" advTm="48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 dirty="0" smtClean="0">
                <a:solidFill>
                  <a:srgbClr val="004D6F"/>
                </a:solidFill>
                <a:latin typeface="Arial"/>
              </a:rPr>
              <a:t>Introduction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1641">
        <p14:vortex dir="r"/>
      </p:transition>
    </mc:Choice>
    <mc:Fallback>
      <p:transition spd="slow" advTm="164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2"/>
          <p:cNvSpPr txBox="1"/>
          <p:nvPr/>
        </p:nvSpPr>
        <p:spPr>
          <a:xfrm>
            <a:off x="457200" y="980640"/>
            <a:ext cx="8229240" cy="576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Méthodes d’estimations</a:t>
            </a:r>
            <a:endParaRPr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endParaRPr lang="fr-FR" sz="2000" b="1" strike="noStrike" dirty="0" smtClean="0">
              <a:solidFill>
                <a:srgbClr val="004D6F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6" y="3037602"/>
            <a:ext cx="2866667" cy="3838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560" y="257593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Analogique</a:t>
            </a:r>
            <a:endParaRPr lang="fr-FR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4248" y="2575937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Expertise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Planification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3229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2"/>
          <p:cNvSpPr txBox="1"/>
          <p:nvPr/>
        </p:nvSpPr>
        <p:spPr>
          <a:xfrm>
            <a:off x="457200" y="980640"/>
            <a:ext cx="8229240" cy="79217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Planning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Planification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" y="2758257"/>
            <a:ext cx="9144000" cy="15463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96420" y="1752223"/>
            <a:ext cx="1750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303h </a:t>
            </a:r>
            <a:r>
              <a:rPr lang="fr-FR" sz="2000" b="1" dirty="0" smtClean="0">
                <a:solidFill>
                  <a:schemeClr val="accent3">
                    <a:lumMod val="75000"/>
                  </a:schemeClr>
                </a:solidFill>
              </a:rPr>
              <a:t>au total</a:t>
            </a:r>
            <a:endParaRPr lang="fr-FR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23143" y="4932860"/>
            <a:ext cx="3291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smtClean="0">
                <a:solidFill>
                  <a:schemeClr val="accent3">
                    <a:lumMod val="75000"/>
                  </a:schemeClr>
                </a:solidFill>
              </a:rPr>
              <a:t>21h/semaine </a:t>
            </a:r>
            <a:r>
              <a:rPr lang="fr-FR" sz="2000" b="1" dirty="0" smtClean="0">
                <a:solidFill>
                  <a:schemeClr val="accent3">
                    <a:lumMod val="75000"/>
                  </a:schemeClr>
                </a:solidFill>
              </a:rPr>
              <a:t>en moyenne</a:t>
            </a:r>
            <a:endParaRPr lang="fr-FR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5120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Temps </a:t>
            </a:r>
            <a:r>
              <a:rPr lang="en-US" sz="2800" b="1" strike="noStrike" dirty="0" err="1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cumul</a:t>
            </a: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é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Planification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46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81431"/>
      </p:ext>
    </p:extLst>
  </p:cSld>
  <p:clrMapOvr>
    <a:masterClrMapping/>
  </p:clrMapOvr>
  <p:transition advTm="22198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Planning MS Project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fr-FR" sz="2000" b="1" strike="noStrike" dirty="0" err="1">
                <a:solidFill>
                  <a:srgbClr val="004D6F"/>
                </a:solidFill>
                <a:latin typeface="Arial"/>
              </a:rPr>
              <a:t>Bô</a:t>
            </a: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 schéma qui lèche les boules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4038"/>
            <a:ext cx="9144000" cy="3629923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Planification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11270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 dirty="0" smtClean="0">
                <a:solidFill>
                  <a:srgbClr val="004D6F"/>
                </a:solidFill>
                <a:latin typeface="Arial"/>
              </a:rPr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585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11483">
        <p14:vortex dir="r"/>
      </p:transition>
    </mc:Choice>
    <mc:Fallback>
      <p:transition spd="slow" advTm="1148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169740" y="807295"/>
            <a:ext cx="4804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tx2">
                    <a:lumMod val="75000"/>
                  </a:schemeClr>
                </a:solidFill>
              </a:rPr>
              <a:t>Merci de votre attention</a:t>
            </a:r>
            <a:endParaRPr lang="fr-FR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84" y="1528988"/>
            <a:ext cx="5126232" cy="480003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8356">
        <p14:window dir="vert"/>
      </p:transition>
    </mc:Choice>
    <mc:Fallback>
      <p:transition spd="slow" advTm="835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124744"/>
            <a:ext cx="5126232" cy="480003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Introduction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14476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Espace réservé du contenu 3"/>
          <p:cNvPicPr/>
          <p:nvPr/>
        </p:nvPicPr>
        <p:blipFill>
          <a:blip r:embed="rId3" cstate="print"/>
          <a:stretch/>
        </p:blipFill>
        <p:spPr>
          <a:xfrm>
            <a:off x="452208" y="1700808"/>
            <a:ext cx="8229240" cy="4066920"/>
          </a:xfrm>
          <a:prstGeom prst="rect">
            <a:avLst/>
          </a:prstGeom>
          <a:ln>
            <a:noFill/>
          </a:ln>
        </p:spPr>
      </p:pic>
      <p:sp>
        <p:nvSpPr>
          <p:cNvPr id="5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Introduction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57200" y="980640"/>
            <a:ext cx="8219256" cy="576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Arbres d’attaque et de défense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chemeClr val="accent2">
                    <a:lumMod val="75000"/>
                  </a:schemeClr>
                </a:solidFill>
                <a:latin typeface="Arial"/>
              </a:rPr>
              <a:t>	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7576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/>
          <p:cNvSpPr txBox="1"/>
          <p:nvPr/>
        </p:nvSpPr>
        <p:spPr>
          <a:xfrm>
            <a:off x="0" y="332656"/>
            <a:ext cx="9144000" cy="50405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Sommaire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39552" y="932892"/>
            <a:ext cx="4572000" cy="20159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b="1" dirty="0">
                <a:solidFill>
                  <a:srgbClr val="004D6F"/>
                </a:solidFill>
              </a:rPr>
              <a:t>Contexte</a:t>
            </a:r>
            <a:endParaRPr lang="fr-FR" dirty="0"/>
          </a:p>
          <a:p>
            <a:pPr lvl="1"/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Acteurs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Périmètre fonctionnel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Éléments d’entrée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Périmètre de qualification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Calendrier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3045008"/>
            <a:ext cx="4572000" cy="16696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b="1" dirty="0">
                <a:solidFill>
                  <a:srgbClr val="004D6F"/>
                </a:solidFill>
              </a:rPr>
              <a:t>Organisation</a:t>
            </a:r>
            <a:endParaRPr lang="fr-FR" dirty="0"/>
          </a:p>
          <a:p>
            <a:pPr lvl="1"/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Méthode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Répartition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Cycle de qualification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Pilotage du projet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4810876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b="1" dirty="0">
                <a:solidFill>
                  <a:srgbClr val="004D6F"/>
                </a:solidFill>
              </a:rPr>
              <a:t>Planification</a:t>
            </a:r>
            <a:endParaRPr lang="fr-FR" dirty="0"/>
          </a:p>
          <a:p>
            <a:pPr lvl="1"/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Méthode d’estimation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>
                <a:solidFill>
                  <a:schemeClr val="tx2">
                    <a:lumMod val="75000"/>
                  </a:schemeClr>
                </a:solidFill>
              </a:rPr>
              <a:t>Planning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fr-FR" sz="1500" b="1" dirty="0" err="1">
                <a:solidFill>
                  <a:schemeClr val="tx2">
                    <a:lumMod val="75000"/>
                  </a:schemeClr>
                </a:solidFill>
              </a:rPr>
              <a:t>MSProject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32552">
        <p14:vortex dir="r"/>
      </p:transition>
    </mc:Choice>
    <mc:Fallback>
      <p:transition spd="slow" advTm="325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 dirty="0">
                <a:solidFill>
                  <a:srgbClr val="004D6F"/>
                </a:solidFill>
                <a:latin typeface="Arial"/>
              </a:rPr>
              <a:t>Contexte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4931">
        <p14:vortex dir="r"/>
      </p:transition>
    </mc:Choice>
    <mc:Fallback>
      <p:transition spd="slow" advTm="493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Contexte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980640"/>
            <a:ext cx="8219256" cy="576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Acteurs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chemeClr val="accent2">
                    <a:lumMod val="75000"/>
                  </a:schemeClr>
                </a:solidFill>
                <a:latin typeface="Arial"/>
              </a:rPr>
              <a:t>	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2596897"/>
            <a:ext cx="35387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</a:rPr>
              <a:t>Trois développeurs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chemeClr val="accent2"/>
                </a:solidFill>
              </a:rPr>
              <a:t>Pierre-Marie </a:t>
            </a:r>
            <a:r>
              <a:rPr lang="fr-FR" sz="2000" b="1" dirty="0" err="1">
                <a:solidFill>
                  <a:schemeClr val="accent2"/>
                </a:solidFill>
              </a:rPr>
              <a:t>Airiau</a:t>
            </a:r>
            <a:endParaRPr lang="fr-FR" sz="20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chemeClr val="accent2"/>
                </a:solidFill>
              </a:rPr>
              <a:t>Valentin </a:t>
            </a:r>
            <a:r>
              <a:rPr lang="fr-FR" sz="2000" b="1" dirty="0" err="1">
                <a:solidFill>
                  <a:schemeClr val="accent2"/>
                </a:solidFill>
              </a:rPr>
              <a:t>Esmieu</a:t>
            </a:r>
            <a:endParaRPr lang="fr-FR" sz="20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chemeClr val="accent2"/>
                </a:solidFill>
              </a:rPr>
              <a:t>Maud </a:t>
            </a:r>
            <a:r>
              <a:rPr lang="fr-FR" sz="2000" b="1" dirty="0">
                <a:solidFill>
                  <a:schemeClr val="accent2"/>
                </a:solidFill>
              </a:rPr>
              <a:t>Leray</a:t>
            </a:r>
            <a:endParaRPr lang="fr-FR" sz="20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92080" y="2596897"/>
            <a:ext cx="29523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</a:rPr>
              <a:t>Deux </a:t>
            </a:r>
            <a:r>
              <a:rPr lang="fr-FR" sz="2400" b="1" dirty="0" smtClean="0">
                <a:solidFill>
                  <a:schemeClr val="accent3">
                    <a:lumMod val="75000"/>
                  </a:schemeClr>
                </a:solidFill>
              </a:rPr>
              <a:t>encadrants</a:t>
            </a:r>
            <a:endParaRPr lang="fr-FR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fr-FR" sz="2000" b="1" dirty="0" smtClean="0">
                <a:solidFill>
                  <a:schemeClr val="accent3"/>
                </a:solidFill>
              </a:rPr>
              <a:t>Gildas Avoine  </a:t>
            </a:r>
            <a:endParaRPr lang="fr-FR" sz="2000" dirty="0">
              <a:solidFill>
                <a:schemeClr val="accent3"/>
              </a:solidFill>
            </a:endParaRPr>
          </a:p>
          <a:p>
            <a:pPr algn="r">
              <a:lnSpc>
                <a:spcPct val="100000"/>
              </a:lnSpc>
            </a:pPr>
            <a:r>
              <a:rPr lang="fr-FR" sz="2000" b="1" dirty="0" smtClean="0">
                <a:solidFill>
                  <a:schemeClr val="accent3"/>
                </a:solidFill>
              </a:rPr>
              <a:t>Barbara </a:t>
            </a:r>
            <a:r>
              <a:rPr lang="fr-FR" sz="2000" b="1" dirty="0" err="1" smtClean="0">
                <a:solidFill>
                  <a:schemeClr val="accent3"/>
                </a:solidFill>
              </a:rPr>
              <a:t>Kordy</a:t>
            </a:r>
            <a:endParaRPr lang="fr-FR" sz="20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1781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2"/>
          <p:cNvSpPr txBox="1"/>
          <p:nvPr/>
        </p:nvSpPr>
        <p:spPr>
          <a:xfrm>
            <a:off x="457200" y="980640"/>
            <a:ext cx="8229240" cy="7201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Périmètre fonctionnel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lang="en-US" dirty="0" smtClean="0"/>
          </a:p>
          <a:p>
            <a:pPr algn="ctr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Contexte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2296031"/>
            <a:ext cx="4030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Destiné aux experts en sécurité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732" y="3645024"/>
            <a:ext cx="64681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Pourra se poursuivre l’année prochaine</a:t>
            </a:r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</a:t>
            </a: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ocumentation technique</a:t>
            </a:r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ests unitaires</a:t>
            </a:r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2422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2"/>
          <p:cNvSpPr txBox="1"/>
          <p:nvPr/>
        </p:nvSpPr>
        <p:spPr>
          <a:xfrm>
            <a:off x="476406" y="980639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 smtClean="0">
                <a:solidFill>
                  <a:schemeClr val="tx2">
                    <a:lumMod val="75000"/>
                  </a:schemeClr>
                </a:solidFill>
                <a:latin typeface="Arial"/>
              </a:rPr>
              <a:t>Élément </a:t>
            </a:r>
            <a:r>
              <a:rPr lang="fr-FR" sz="2800" b="1" strike="noStrike" dirty="0">
                <a:solidFill>
                  <a:schemeClr val="tx2">
                    <a:lumMod val="75000"/>
                  </a:schemeClr>
                </a:solidFill>
                <a:latin typeface="Arial"/>
              </a:rPr>
              <a:t>d’entrée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endParaRPr dirty="0"/>
          </a:p>
        </p:txBody>
      </p:sp>
      <p:pic>
        <p:nvPicPr>
          <p:cNvPr id="4" name="Image 3" descr="ADToo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4850" y="2730634"/>
            <a:ext cx="3208977" cy="1828371"/>
          </a:xfrm>
          <a:prstGeom prst="rect">
            <a:avLst/>
          </a:prstGeom>
        </p:spPr>
      </p:pic>
      <p:pic>
        <p:nvPicPr>
          <p:cNvPr id="6" name="Picture 4"/>
          <p:cNvPicPr/>
          <p:nvPr/>
        </p:nvPicPr>
        <p:blipFill>
          <a:blip r:embed="rId5" cstate="print"/>
          <a:stretch/>
        </p:blipFill>
        <p:spPr>
          <a:xfrm>
            <a:off x="4788024" y="1728080"/>
            <a:ext cx="3682448" cy="4580920"/>
          </a:xfrm>
          <a:prstGeom prst="rect">
            <a:avLst/>
          </a:prstGeom>
          <a:ln>
            <a:noFill/>
          </a:ln>
        </p:spPr>
      </p:pic>
      <p:sp>
        <p:nvSpPr>
          <p:cNvPr id="7" name="TextShape 1"/>
          <p:cNvSpPr txBox="1"/>
          <p:nvPr/>
        </p:nvSpPr>
        <p:spPr>
          <a:xfrm>
            <a:off x="1763688" y="116632"/>
            <a:ext cx="3528392" cy="48814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Contexte</a:t>
            </a:r>
            <a:endParaRPr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advTm="1911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4.3|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5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6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5.1|5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26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ersonnalisé 1">
      <a:dk1>
        <a:sysClr val="windowText" lastClr="000000"/>
      </a:dk1>
      <a:lt1>
        <a:srgbClr val="FFFFFF"/>
      </a:lt1>
      <a:dk2>
        <a:srgbClr val="69676D"/>
      </a:dk2>
      <a:lt2>
        <a:srgbClr val="C9C2D1"/>
      </a:lt2>
      <a:accent1>
        <a:srgbClr val="C1CEEB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285</Words>
  <Application>Microsoft Office PowerPoint</Application>
  <PresentationFormat>On-screen Show (4:3)</PresentationFormat>
  <Paragraphs>210</Paragraphs>
  <Slides>25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DejaVu Sans</vt:lpstr>
      <vt:lpstr>StarSymbol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zomzom</cp:lastModifiedBy>
  <cp:revision>309</cp:revision>
  <dcterms:modified xsi:type="dcterms:W3CDTF">2014-12-19T13:54:16Z</dcterms:modified>
</cp:coreProperties>
</file>