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8968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On est partis de cette question initiale pour essayer de modéliser des attaques possibles contre le STAR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On a réalisé que c’était compliqué à analyser à la main et qu’il n’y avait aucun outil dédié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Le sujet s’est donc élargi à celui de l’analyse en sécurité, pour laquelle on a voulu créer un logiciel spécifique</a:t>
            </a:r>
          </a:p>
        </p:txBody>
      </p:sp>
    </p:spTree>
    <p:extLst>
      <p:ext uri="{BB962C8B-B14F-4D97-AF65-F5344CB8AC3E}">
        <p14:creationId xmlns:p14="http://schemas.microsoft.com/office/powerpoint/2010/main" val="121276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2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963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2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16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4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Pistes d’améliorations 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Pré-étude technique plus approfondie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Cahier des charges plus précis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Meilleure connaissance du code d’ADTool</a:t>
            </a:r>
          </a:p>
        </p:txBody>
      </p:sp>
    </p:spTree>
    <p:extLst>
      <p:ext uri="{BB962C8B-B14F-4D97-AF65-F5344CB8AC3E}">
        <p14:creationId xmlns:p14="http://schemas.microsoft.com/office/powerpoint/2010/main" val="1917196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Justifier l’emploi de SCRUM plutôt qu’une autre méthode (en V par ex) 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deux logiciels séparés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progression régulière du code</a:t>
            </a:r>
          </a:p>
        </p:txBody>
      </p:sp>
    </p:spTree>
    <p:extLst>
      <p:ext uri="{BB962C8B-B14F-4D97-AF65-F5344CB8AC3E}">
        <p14:creationId xmlns:p14="http://schemas.microsoft.com/office/powerpoint/2010/main" val="659630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2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Pierre-Marie Airiau : fonctionnalités d’analyse de Glasir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Valentin Esmieu : interface et architecture de Glasir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Maud Leray : améliorations d’ADTool</a:t>
            </a:r>
          </a:p>
        </p:txBody>
      </p:sp>
    </p:spTree>
    <p:extLst>
      <p:ext uri="{BB962C8B-B14F-4D97-AF65-F5344CB8AC3E}">
        <p14:creationId xmlns:p14="http://schemas.microsoft.com/office/powerpoint/2010/main" val="273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Pour la fonction de recherche :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rechercher un label existant dans l’ADTree : utilité si arbre grand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difficulté : labels stockés à différents endroits du code</a:t>
            </a:r>
          </a:p>
        </p:txBody>
      </p:sp>
    </p:spTree>
    <p:extLst>
      <p:ext uri="{BB962C8B-B14F-4D97-AF65-F5344CB8AC3E}">
        <p14:creationId xmlns:p14="http://schemas.microsoft.com/office/powerpoint/2010/main" val="379881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83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49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Pour ADTool :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montrer l’arbre, présenter la racine (but) puis la décomposition en noeuds/feuilles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présenter attaque/défense et conjonctif/disjonctif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expliquer qu’on peut aussi les valuer selon 13 paramètres prédéfinis (coût, temps, etc)</a:t>
            </a:r>
          </a:p>
        </p:txBody>
      </p:sp>
    </p:spTree>
    <p:extLst>
      <p:ext uri="{BB962C8B-B14F-4D97-AF65-F5344CB8AC3E}">
        <p14:creationId xmlns:p14="http://schemas.microsoft.com/office/powerpoint/2010/main" val="3294050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5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Penser à décrire le viewmode d’ADTool</a:t>
            </a:r>
          </a:p>
        </p:txBody>
      </p:sp>
    </p:spTree>
    <p:extLst>
      <p:ext uri="{BB962C8B-B14F-4D97-AF65-F5344CB8AC3E}">
        <p14:creationId xmlns:p14="http://schemas.microsoft.com/office/powerpoint/2010/main" val="27186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Ne pas oublier de présenter les deux fenêtres d’ADTool</a:t>
            </a:r>
          </a:p>
        </p:txBody>
      </p:sp>
    </p:spTree>
    <p:extLst>
      <p:ext uri="{BB962C8B-B14F-4D97-AF65-F5344CB8AC3E}">
        <p14:creationId xmlns:p14="http://schemas.microsoft.com/office/powerpoint/2010/main" val="235292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Justifier l’intérêt de cette modif : 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possibilité de créer entièrement un ADTree depuis cette fenêtre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fr"/>
              <a:t>représentation exploitable car complète</a:t>
            </a:r>
          </a:p>
        </p:txBody>
      </p:sp>
    </p:spTree>
    <p:extLst>
      <p:ext uri="{BB962C8B-B14F-4D97-AF65-F5344CB8AC3E}">
        <p14:creationId xmlns:p14="http://schemas.microsoft.com/office/powerpoint/2010/main" val="243708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Expliquer que que le noeud coupé/copié est collé en tant que nouveau fils</a:t>
            </a:r>
          </a:p>
        </p:txBody>
      </p:sp>
    </p:spTree>
    <p:extLst>
      <p:ext uri="{BB962C8B-B14F-4D97-AF65-F5344CB8AC3E}">
        <p14:creationId xmlns:p14="http://schemas.microsoft.com/office/powerpoint/2010/main" val="156941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hape 15"/>
          <p:cNvGrpSpPr/>
          <p:nvPr/>
        </p:nvGrpSpPr>
        <p:grpSpPr>
          <a:xfrm>
            <a:off x="0" y="0"/>
            <a:ext cx="9144000" cy="5143510"/>
            <a:chOff x="0" y="0"/>
            <a:chExt cx="9144000" cy="6858014"/>
          </a:xfrm>
        </p:grpSpPr>
        <p:sp>
          <p:nvSpPr>
            <p:cNvPr id="16" name="Shape 1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Shape 17"/>
            <p:cNvPicPr preferRelativeResize="0"/>
            <p:nvPr/>
          </p:nvPicPr>
          <p:blipFill rotWithShape="1">
            <a:blip r:embed="rId2">
              <a:alphaModFix/>
            </a:blip>
            <a:srcRect b="42646"/>
            <a:stretch/>
          </p:blipFill>
          <p:spPr>
            <a:xfrm>
              <a:off x="3419871" y="6353714"/>
              <a:ext cx="2088299" cy="504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552" y="344883"/>
              <a:ext cx="2796600" cy="6062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275856" y="2692433"/>
            <a:ext cx="5867999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4D5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3275856" y="3778746"/>
            <a:ext cx="5867999" cy="3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300"/>
              </a:spcBef>
              <a:buClr>
                <a:srgbClr val="B4B4B4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600"/>
              </a:spcBef>
              <a:buClr>
                <a:srgbClr val="B4B4B4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B4B4B4"/>
              </a:buClr>
              <a:buFont typeface="Arial"/>
              <a:buNone/>
              <a:defRPr/>
            </a:lvl9pPr>
          </a:lstStyle>
          <a:p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-25" y="651298"/>
            <a:ext cx="4356000" cy="3474905"/>
            <a:chOff x="-25" y="868398"/>
            <a:chExt cx="4356000" cy="4633206"/>
          </a:xfrm>
        </p:grpSpPr>
        <p:sp>
          <p:nvSpPr>
            <p:cNvPr id="22" name="Shape 22"/>
            <p:cNvSpPr/>
            <p:nvPr/>
          </p:nvSpPr>
          <p:spPr>
            <a:xfrm rot="5400000">
              <a:off x="-67224" y="1078404"/>
              <a:ext cx="4490399" cy="43560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0000"/>
                  </a:srgbClr>
                </a:gs>
                <a:gs pos="1000">
                  <a:srgbClr val="FFFFFF">
                    <a:alpha val="20000"/>
                  </a:srgbClr>
                </a:gs>
                <a:gs pos="91000">
                  <a:srgbClr val="004D6F">
                    <a:alpha val="72941"/>
                  </a:srgbClr>
                </a:gs>
                <a:gs pos="100000">
                  <a:srgbClr val="004D6F">
                    <a:alpha val="7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fr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23" name="Shape 23"/>
            <p:cNvSpPr/>
            <p:nvPr/>
          </p:nvSpPr>
          <p:spPr>
            <a:xfrm rot="5400000">
              <a:off x="-47751" y="916248"/>
              <a:ext cx="4248600" cy="4152899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76862"/>
                  </a:srgbClr>
                </a:gs>
                <a:gs pos="1000">
                  <a:srgbClr val="FFFFFF">
                    <a:alpha val="76862"/>
                  </a:srgbClr>
                </a:gs>
                <a:gs pos="91000">
                  <a:srgbClr val="004D6F">
                    <a:alpha val="82745"/>
                  </a:srgbClr>
                </a:gs>
                <a:gs pos="100000">
                  <a:srgbClr val="004D6F">
                    <a:alpha val="82745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rot="-5400000">
            <a:off x="4890873" y="-1329842"/>
            <a:ext cx="2939687" cy="5593662"/>
          </a:xfrm>
          <a:custGeom>
            <a:avLst/>
            <a:gdLst/>
            <a:ahLst/>
            <a:cxnLst/>
            <a:rect l="0" t="0" r="0" b="0"/>
            <a:pathLst>
              <a:path w="3919583" h="5593663" extrusionOk="0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">
                <a:schemeClr val="lt1"/>
              </a:gs>
              <a:gs pos="91000">
                <a:srgbClr val="004D6F">
                  <a:alpha val="89803"/>
                </a:srgbClr>
              </a:gs>
              <a:gs pos="100000">
                <a:srgbClr val="004D6F">
                  <a:alpha val="89803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5" name="Shape 25"/>
          <p:cNvSpPr/>
          <p:nvPr/>
        </p:nvSpPr>
        <p:spPr>
          <a:xfrm rot="-5400000">
            <a:off x="7060617" y="-706180"/>
            <a:ext cx="1408318" cy="2808121"/>
          </a:xfrm>
          <a:custGeom>
            <a:avLst/>
            <a:gdLst/>
            <a:ahLst/>
            <a:cxnLst/>
            <a:rect l="0" t="0" r="0" b="0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36862"/>
                </a:srgbClr>
              </a:gs>
              <a:gs pos="1000">
                <a:srgbClr val="FFFFFF">
                  <a:alpha val="36862"/>
                </a:srgbClr>
              </a:gs>
              <a:gs pos="91000">
                <a:srgbClr val="004D6F">
                  <a:alpha val="85882"/>
                </a:srgbClr>
              </a:gs>
              <a:gs pos="100000">
                <a:srgbClr val="004D6F">
                  <a:alpha val="85882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6" name="Shape 26"/>
          <p:cNvSpPr/>
          <p:nvPr/>
        </p:nvSpPr>
        <p:spPr>
          <a:xfrm rot="-5400000">
            <a:off x="7553286" y="43397"/>
            <a:ext cx="1404300" cy="18162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34901"/>
                </a:srgbClr>
              </a:gs>
              <a:gs pos="5000">
                <a:srgbClr val="FFFFFF">
                  <a:alpha val="34901"/>
                </a:srgbClr>
              </a:gs>
              <a:gs pos="81000">
                <a:srgbClr val="004D6F">
                  <a:alpha val="78823"/>
                </a:srgbClr>
              </a:gs>
              <a:gs pos="100000">
                <a:srgbClr val="004D6F">
                  <a:alpha val="78823"/>
                </a:srgbClr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681540"/>
            <a:ext cx="8229600" cy="41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742950" indent="-190500" rtl="0">
              <a:spcBef>
                <a:spcPts val="0"/>
              </a:spcBef>
              <a:buClr>
                <a:srgbClr val="4F4D50"/>
              </a:buClr>
              <a:buFont typeface="Arial"/>
              <a:buChar char="•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sec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3568" y="1977683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3568" y="3003798"/>
            <a:ext cx="7772400" cy="5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B4B4B4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 contenu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843558"/>
            <a:ext cx="4038599" cy="39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190500"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843558"/>
            <a:ext cx="4038599" cy="394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190500"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67543" y="681540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4F4D5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1167594"/>
            <a:ext cx="4040099" cy="367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4007" y="681540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rgbClr val="4F4D50"/>
              </a:buClr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1167594"/>
            <a:ext cx="4041900" cy="367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5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avec légen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65515"/>
            <a:ext cx="3008399" cy="61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5050" y="465515"/>
            <a:ext cx="5111699" cy="43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190500" rtl="0">
              <a:spcBef>
                <a:spcPts val="0"/>
              </a:spcBef>
              <a:buFont typeface="Arial"/>
              <a:buChar char="•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99" cy="37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2700338" y="4948237"/>
            <a:ext cx="5327700" cy="1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 rot="-5400000">
            <a:off x="7171058" y="-963699"/>
            <a:ext cx="1007066" cy="2931482"/>
          </a:xfrm>
          <a:custGeom>
            <a:avLst/>
            <a:gdLst/>
            <a:ahLst/>
            <a:cxnLst/>
            <a:rect l="0" t="0" r="0" b="0"/>
            <a:pathLst>
              <a:path w="2165734" h="4187832" extrusionOk="0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74901"/>
                </a:srgbClr>
              </a:gs>
              <a:gs pos="100000">
                <a:srgbClr val="004D6F">
                  <a:alpha val="74901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6" name="Shape 6"/>
          <p:cNvSpPr/>
          <p:nvPr/>
        </p:nvSpPr>
        <p:spPr>
          <a:xfrm rot="-5400000">
            <a:off x="8482830" y="-249944"/>
            <a:ext cx="403424" cy="914016"/>
          </a:xfrm>
          <a:custGeom>
            <a:avLst/>
            <a:gdLst/>
            <a:ahLst/>
            <a:cxnLst/>
            <a:rect l="0" t="0" r="0" b="0"/>
            <a:pathLst>
              <a:path w="2933997" h="4404897" extrusionOk="0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">
                <a:srgbClr val="FFFFFF">
                  <a:alpha val="0"/>
                </a:srgbClr>
              </a:gs>
              <a:gs pos="91000">
                <a:srgbClr val="004D6F">
                  <a:alpha val="62745"/>
                </a:srgbClr>
              </a:gs>
              <a:gs pos="100000">
                <a:srgbClr val="004D6F">
                  <a:alpha val="62745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7"/>
          <p:cNvSpPr/>
          <p:nvPr/>
        </p:nvSpPr>
        <p:spPr>
          <a:xfrm rot="-5400000">
            <a:off x="8568732" y="-78258"/>
            <a:ext cx="467700" cy="6843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27000">
                <a:srgbClr val="FFFFFF">
                  <a:alpha val="0"/>
                </a:srgbClr>
              </a:gs>
              <a:gs pos="81000">
                <a:srgbClr val="004D6F">
                  <a:alpha val="47843"/>
                </a:srgbClr>
              </a:gs>
              <a:gs pos="100000">
                <a:srgbClr val="004D6F">
                  <a:alpha val="47843"/>
                </a:srgbClr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fr"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4F4D50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735545"/>
            <a:ext cx="8229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buClr>
                <a:srgbClr val="004D6F"/>
              </a:buClr>
              <a:buFont typeface="Arial"/>
              <a:buNone/>
              <a:defRPr/>
            </a:lvl1pPr>
            <a:lvl2pPr marL="742950" marR="0" indent="-190500" algn="l" rtl="0">
              <a:spcBef>
                <a:spcPts val="300"/>
              </a:spcBef>
              <a:buClr>
                <a:srgbClr val="4F4D50"/>
              </a:buClr>
              <a:buFont typeface="Arial"/>
              <a:buChar char="–"/>
              <a:defRPr/>
            </a:lvl2pPr>
            <a:lvl3pPr marL="1143000" marR="0" indent="-152400" algn="l" rtl="0">
              <a:lnSpc>
                <a:spcPct val="100000"/>
              </a:lnSpc>
              <a:spcBef>
                <a:spcPts val="600"/>
              </a:spcBef>
              <a:buClr>
                <a:srgbClr val="4F4D50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0">
            <a:alphaModFix/>
          </a:blip>
          <a:srcRect b="42646"/>
          <a:stretch/>
        </p:blipFill>
        <p:spPr>
          <a:xfrm>
            <a:off x="1619670" y="4960912"/>
            <a:ext cx="1007999" cy="1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1309" y="145002"/>
            <a:ext cx="1398300" cy="2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/>
        </p:nvSpPr>
        <p:spPr>
          <a:xfrm>
            <a:off x="8686122" y="121739"/>
            <a:ext cx="4586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" sz="11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r" sz="1100" b="1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54584" y="4613054"/>
            <a:ext cx="437999" cy="401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275856" y="2676258"/>
            <a:ext cx="5867999" cy="110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2400" b="1"/>
              <a:t>Est-il possible de paralyser les transports en commun à Rennes 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3275856" y="3688846"/>
            <a:ext cx="5867999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/>
              <a:t>Création de Glasir, logiciel d’analyse en sécurité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8700" y="1116250"/>
            <a:ext cx="2167200" cy="24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 sz="1800" b="1">
                <a:solidFill>
                  <a:schemeClr val="accent5"/>
                </a:solidFill>
              </a:rPr>
              <a:t>Étudiants</a:t>
            </a:r>
          </a:p>
          <a:p>
            <a:pPr rtl="0">
              <a:spcBef>
                <a:spcPts val="0"/>
              </a:spcBef>
              <a:buNone/>
            </a:pPr>
            <a:r>
              <a:rPr lang="fr" sz="1800"/>
              <a:t>Pierre-Marie Airiau</a:t>
            </a:r>
          </a:p>
          <a:p>
            <a:pPr rtl="0">
              <a:spcBef>
                <a:spcPts val="0"/>
              </a:spcBef>
              <a:buNone/>
            </a:pPr>
            <a:r>
              <a:rPr lang="fr" sz="1800"/>
              <a:t>Valentin Esmieu</a:t>
            </a:r>
          </a:p>
          <a:p>
            <a:pPr rtl="0">
              <a:spcBef>
                <a:spcPts val="0"/>
              </a:spcBef>
              <a:buNone/>
            </a:pPr>
            <a:r>
              <a:rPr lang="fr" sz="1800"/>
              <a:t>Maud Leray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fr" sz="1500" i="1"/>
              <a:t>Hoel Kervadec</a:t>
            </a:r>
          </a:p>
          <a:p>
            <a:pPr rtl="0">
              <a:spcBef>
                <a:spcPts val="0"/>
              </a:spcBef>
              <a:buNone/>
            </a:pPr>
            <a:r>
              <a:rPr lang="fr" sz="1500" i="1"/>
              <a:t>Florent Mallard</a:t>
            </a:r>
          </a:p>
          <a:p>
            <a:pPr>
              <a:spcBef>
                <a:spcPts val="0"/>
              </a:spcBef>
              <a:buNone/>
            </a:pPr>
            <a:r>
              <a:rPr lang="fr" sz="1500" i="1"/>
              <a:t>Corentin Nicole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7462200" y="1395075"/>
            <a:ext cx="1681799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b="1">
                <a:solidFill>
                  <a:schemeClr val="accent5"/>
                </a:solidFill>
              </a:rPr>
              <a:t>Encadrants</a:t>
            </a:r>
          </a:p>
          <a:p>
            <a:pPr rtl="0">
              <a:spcBef>
                <a:spcPts val="0"/>
              </a:spcBef>
              <a:buNone/>
            </a:pPr>
            <a:r>
              <a:rPr lang="fr" sz="1800"/>
              <a:t>Gildas Avoine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800"/>
              <a:t>Barbara Kordy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Éditeur de fonctions 2/2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226550" y="887224"/>
            <a:ext cx="2512499" cy="49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Nom du nouveau paramètre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-443500" y="3439925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fr"/>
              <a:t>Sélection du 1</a:t>
            </a:r>
            <a:r>
              <a:rPr lang="fr" baseline="30000"/>
              <a:t>er</a:t>
            </a:r>
            <a:r>
              <a:rPr lang="fr"/>
              <a:t> paramètre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734900" y="3439925"/>
            <a:ext cx="3852599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Sélection du 2</a:t>
            </a:r>
            <a:r>
              <a:rPr lang="fr" baseline="30000"/>
              <a:t>nd</a:t>
            </a:r>
            <a:r>
              <a:rPr lang="fr"/>
              <a:t> paramètre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6404950" y="887237"/>
            <a:ext cx="2512499" cy="49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Fonction de combinaison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588" y="606257"/>
            <a:ext cx="2314812" cy="4240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2"/>
            <a:endCxn id="143" idx="1"/>
          </p:cNvCxnSpPr>
          <p:nvPr/>
        </p:nvCxnSpPr>
        <p:spPr>
          <a:xfrm>
            <a:off x="1482799" y="1382824"/>
            <a:ext cx="2191800" cy="734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4" name="Shape 144"/>
          <p:cNvCxnSpPr>
            <a:stCxn id="140" idx="2"/>
            <a:endCxn id="145" idx="0"/>
          </p:cNvCxnSpPr>
          <p:nvPr/>
        </p:nvCxnSpPr>
        <p:spPr>
          <a:xfrm flipH="1">
            <a:off x="4584099" y="1382837"/>
            <a:ext cx="3077100" cy="10544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>
            <a:stCxn id="139" idx="0"/>
            <a:endCxn id="147" idx="3"/>
          </p:cNvCxnSpPr>
          <p:nvPr/>
        </p:nvCxnSpPr>
        <p:spPr>
          <a:xfrm rot="10800000">
            <a:off x="5539599" y="2640125"/>
            <a:ext cx="2121600" cy="799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8" name="Shape 148"/>
          <p:cNvCxnSpPr>
            <a:stCxn id="138" idx="0"/>
            <a:endCxn id="149" idx="1"/>
          </p:cNvCxnSpPr>
          <p:nvPr/>
        </p:nvCxnSpPr>
        <p:spPr>
          <a:xfrm rot="10800000" flipH="1">
            <a:off x="1482799" y="2510825"/>
            <a:ext cx="2191799" cy="929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3674600" y="2043500"/>
            <a:ext cx="926699" cy="146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3674600" y="2437375"/>
            <a:ext cx="579300" cy="146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323325" y="2437375"/>
            <a:ext cx="521400" cy="1469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890950" y="2425775"/>
            <a:ext cx="648599" cy="4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" y="1062787"/>
            <a:ext cx="9143925" cy="30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Filtre 1/2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77600" y="4454025"/>
            <a:ext cx="8492099" cy="49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 b="1" u="sng"/>
              <a:t>Difficulté</a:t>
            </a:r>
            <a:r>
              <a:rPr lang="fr" sz="2000"/>
              <a:t> : propagation de la valeur limite dans l’arbre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2766"/>
            <a:ext cx="9144000" cy="3017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62765"/>
            <a:ext cx="9144000" cy="301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62761"/>
            <a:ext cx="9144000" cy="3017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74975" y="809850"/>
            <a:ext cx="4318799" cy="50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 sz="1800" dirty="0"/>
              <a:t>Filtrage avec valeur limite = 500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Filtre 2/2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47750" y="1708700"/>
            <a:ext cx="2192699" cy="100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Sélection du paramètre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224262" y="1648812"/>
            <a:ext cx="2669099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Valeur limite acceptée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98" y="578900"/>
            <a:ext cx="2415625" cy="4413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>
            <a:stCxn id="166" idx="3"/>
            <a:endCxn id="170" idx="1"/>
          </p:cNvCxnSpPr>
          <p:nvPr/>
        </p:nvCxnSpPr>
        <p:spPr>
          <a:xfrm>
            <a:off x="2340449" y="2211500"/>
            <a:ext cx="1299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>
            <a:stCxn id="167" idx="1"/>
            <a:endCxn id="172" idx="3"/>
          </p:cNvCxnSpPr>
          <p:nvPr/>
        </p:nvCxnSpPr>
        <p:spPr>
          <a:xfrm rot="10800000">
            <a:off x="5250162" y="2072412"/>
            <a:ext cx="974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0" name="Shape 170"/>
          <p:cNvSpPr/>
          <p:nvPr/>
        </p:nvSpPr>
        <p:spPr>
          <a:xfrm>
            <a:off x="3639825" y="1997150"/>
            <a:ext cx="938399" cy="4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4798275" y="1985575"/>
            <a:ext cx="451800" cy="1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062774"/>
            <a:ext cx="9143961" cy="30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Optimiseur 1/2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" y="1062750"/>
            <a:ext cx="9144000" cy="30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Optimiseur 2/2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67225" y="1625750"/>
            <a:ext cx="2152200" cy="111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Sélection du paramètre d’optimisation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625" y="618625"/>
            <a:ext cx="2384324" cy="4373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Shape 187"/>
          <p:cNvCxnSpPr>
            <a:stCxn id="185" idx="3"/>
            <a:endCxn id="188" idx="1"/>
          </p:cNvCxnSpPr>
          <p:nvPr/>
        </p:nvCxnSpPr>
        <p:spPr>
          <a:xfrm>
            <a:off x="2519425" y="2182549"/>
            <a:ext cx="1213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" name="Shape 189"/>
          <p:cNvSpPr/>
          <p:nvPr/>
        </p:nvSpPr>
        <p:spPr>
          <a:xfrm>
            <a:off x="3732525" y="1974000"/>
            <a:ext cx="938399" cy="4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Retour sur le cahier des charges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12" y="890875"/>
            <a:ext cx="8227974" cy="33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Retours sur la planification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681540"/>
            <a:ext cx="8229600" cy="415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Méthode </a:t>
            </a:r>
            <a:r>
              <a:rPr lang="fr" sz="2200" b="1"/>
              <a:t>SCRUM</a:t>
            </a:r>
          </a:p>
          <a:p>
            <a:pPr lvl="0" rtl="0">
              <a:spcBef>
                <a:spcPts val="0"/>
              </a:spcBef>
              <a:buNone/>
            </a:pPr>
            <a:endParaRPr sz="2200" b="1"/>
          </a:p>
          <a:p>
            <a:pPr marL="457200" lvl="0" indent="-368300" rtl="0"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 b="1"/>
              <a:t>Versionnement</a:t>
            </a:r>
            <a:r>
              <a:rPr lang="fr" sz="2200"/>
              <a:t> de Glasir</a:t>
            </a:r>
          </a:p>
          <a:p>
            <a:pPr marL="914400" lvl="1" indent="-355600" rtl="0"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v0.1 Éditeur de fonctions</a:t>
            </a:r>
          </a:p>
          <a:p>
            <a:pPr marL="914400" lvl="1" indent="-355600" rtl="0"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v0.2 Filtre</a:t>
            </a:r>
          </a:p>
          <a:p>
            <a:pPr marL="914400" lvl="1" indent="-355600" rtl="0"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v1.0 Optimiseur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950" y="2124972"/>
            <a:ext cx="3162924" cy="2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Méthodologie de test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2700" y="751887"/>
            <a:ext cx="8238600" cy="39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3 profils de </a:t>
            </a:r>
            <a:r>
              <a:rPr lang="fr" sz="2200" b="1"/>
              <a:t>testeurs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développeur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concepteur d’ADTool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expert en sécurité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3 </a:t>
            </a:r>
            <a:r>
              <a:rPr lang="fr" sz="2200" b="1"/>
              <a:t>critères</a:t>
            </a:r>
            <a:r>
              <a:rPr lang="fr" sz="2200"/>
              <a:t> testés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cohérence des résultats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respect du formalisme des ADTrees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ergonomie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225" y="1164275"/>
            <a:ext cx="2814950" cy="28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Répartition du travail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48800" y="642850"/>
            <a:ext cx="8090399" cy="407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 b="1"/>
              <a:t>Spécialisation</a:t>
            </a:r>
            <a:r>
              <a:rPr lang="fr" sz="2200"/>
              <a:t> des développeurs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Répartition du </a:t>
            </a:r>
            <a:r>
              <a:rPr lang="fr" sz="2200" b="1"/>
              <a:t>temps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150h de développement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150h de réunions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120h de rédaction de rapport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30h de pages HTML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2300" b="1"/>
              <a:t>Environ 450h de travail ce semestre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125" y="1473750"/>
            <a:ext cx="1572374" cy="1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Pour aller plus loin...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452700" y="751887"/>
            <a:ext cx="8238600" cy="39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000" b="1"/>
              <a:t>Glasir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Portage multi-plateformes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Outil de suggestion de défenses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000" b="1"/>
              <a:t>ADTool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000"/>
              <a:t>Fonction de recherche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00" y="1285962"/>
            <a:ext cx="2874174" cy="28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Sommaire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681550"/>
            <a:ext cx="6184199" cy="4158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AutoNum type="arabicPeriod"/>
            </a:pPr>
            <a:r>
              <a:rPr lang="fr" sz="2400" b="1"/>
              <a:t>Contexte</a:t>
            </a:r>
            <a:r>
              <a:rPr lang="fr" sz="2400"/>
              <a:t> et </a:t>
            </a:r>
            <a:r>
              <a:rPr lang="fr" sz="2400" b="1"/>
              <a:t>objectifs</a:t>
            </a:r>
            <a:r>
              <a:rPr lang="fr" sz="2400"/>
              <a:t> du projet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AutoNum type="arabicPeriod"/>
            </a:pPr>
            <a:r>
              <a:rPr lang="fr" sz="2400" b="1"/>
              <a:t>Implémentation</a:t>
            </a:r>
            <a:r>
              <a:rPr lang="fr" sz="2400"/>
              <a:t> de la solution logicielle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AutoNum type="arabicPeriod"/>
            </a:pPr>
            <a:r>
              <a:rPr lang="fr" sz="2400" b="1"/>
              <a:t>Rétrospective</a:t>
            </a:r>
            <a:r>
              <a:rPr lang="fr" sz="2400"/>
              <a:t> sur la gestion de projet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225" y="1289100"/>
            <a:ext cx="2035099" cy="203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Enseignements du projet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2700" y="751887"/>
            <a:ext cx="8238600" cy="39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Compétences acquises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création et interprétation d’ADTrees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reprise d’un code existant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cohabitation de deux logiciels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analyse des fichiers XML</a:t>
            </a:r>
          </a:p>
          <a:p>
            <a:pPr marR="0" lvl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00"/>
          </a:p>
          <a:p>
            <a:pPr marL="457200" marR="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Leçons tirées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rigueur de la méthode de tests</a:t>
            </a:r>
          </a:p>
          <a:p>
            <a:pPr marL="914400" marR="0" lvl="1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aspects techniques de la pré-étude 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100" y="3192300"/>
            <a:ext cx="1342875" cy="150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062" y="1309525"/>
            <a:ext cx="1558950" cy="11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75" y="1676650"/>
            <a:ext cx="7597625" cy="32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Contexte et problématique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7750" y="726750"/>
            <a:ext cx="8188500" cy="350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Modélisation de la sécurité des systèmes avec </a:t>
            </a:r>
            <a:r>
              <a:rPr lang="fr" sz="2200" b="1"/>
              <a:t>ADTool</a:t>
            </a:r>
          </a:p>
          <a:p>
            <a:pPr marL="457200" lvl="0" indent="-368300" rtl="0">
              <a:spcBef>
                <a:spcPts val="30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Formalisme des </a:t>
            </a:r>
            <a:r>
              <a:rPr lang="fr" sz="2200" b="1"/>
              <a:t>ADTrees</a:t>
            </a:r>
            <a:r>
              <a:rPr lang="fr" sz="2200"/>
              <a:t> (« Attack Defense Trees »)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77750" y="4302675"/>
            <a:ext cx="6220200" cy="49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200" b="1" u="sng"/>
              <a:t>Problème</a:t>
            </a:r>
            <a:r>
              <a:rPr lang="fr" sz="2200"/>
              <a:t> : manque d’outils d’</a:t>
            </a:r>
            <a:r>
              <a:rPr lang="fr" sz="2200" b="1"/>
              <a:t>analyse</a:t>
            </a:r>
            <a:r>
              <a:rPr lang="fr" sz="2200"/>
              <a:t> efficaces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Objectifs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2700" y="751887"/>
            <a:ext cx="8238600" cy="394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200"/>
              <a:t>Amélioration de l’</a:t>
            </a:r>
            <a:r>
              <a:rPr lang="fr" sz="2200" b="1"/>
              <a:t>ergonomie d’ADTool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couper/copier/coller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annulation d’une action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457200" lvl="0" indent="-368300" rtl="0">
              <a:lnSpc>
                <a:spcPct val="115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/>
              <a:buChar char="●"/>
            </a:pPr>
            <a:r>
              <a:rPr lang="fr" sz="2200"/>
              <a:t>Création du logiciel </a:t>
            </a:r>
            <a:r>
              <a:rPr lang="fr" sz="2200" b="1"/>
              <a:t>Glasir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trois fonctionnalités d’analyse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une bibliothèque de modèles</a:t>
            </a:r>
          </a:p>
          <a:p>
            <a:pPr marL="914400" lvl="1" indent="-368300" rtl="0">
              <a:lnSpc>
                <a:spcPct val="115000"/>
              </a:lnSpc>
              <a:spcBef>
                <a:spcPts val="0"/>
              </a:spcBef>
              <a:buClr>
                <a:srgbClr val="4F4D50"/>
              </a:buClr>
              <a:buSzPct val="100000"/>
              <a:buFont typeface="Arial"/>
              <a:buChar char="○"/>
            </a:pPr>
            <a:r>
              <a:rPr lang="fr" sz="2200"/>
              <a:t>des fichiers projets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200" y="2364300"/>
            <a:ext cx="2510849" cy="251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100" y="934224"/>
            <a:ext cx="2017049" cy="11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Architecture logicielle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975" y="575174"/>
            <a:ext cx="6595009" cy="439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Interfaces de Glasir et d’ADTool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575" y="497825"/>
            <a:ext cx="3954043" cy="44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61" y="497825"/>
            <a:ext cx="2410815" cy="44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750" y="497816"/>
            <a:ext cx="2410824" cy="442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Améliorations d’ADTool 1/2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2700" y="652924"/>
            <a:ext cx="8238600" cy="373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000"/>
              <a:t>Amélioration de la </a:t>
            </a:r>
            <a:r>
              <a:rPr lang="fr" sz="2000" b="1"/>
              <a:t>représentation textuelle</a:t>
            </a:r>
            <a:r>
              <a:rPr lang="fr" sz="2000"/>
              <a:t> des ADTrees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3934943" y="2368125"/>
            <a:ext cx="83219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77600" y="4454025"/>
            <a:ext cx="7746899" cy="49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 b="1" u="sng"/>
              <a:t>Difficulté</a:t>
            </a:r>
            <a:r>
              <a:rPr lang="fr" sz="2000"/>
              <a:t> : compréhension de la grammaire et du parser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150" y="1330050"/>
            <a:ext cx="32004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00" y="1382275"/>
            <a:ext cx="31813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Améliorations d’ADTool 2/2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73300" y="751900"/>
            <a:ext cx="4889099" cy="3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000" b="1"/>
              <a:t>Couper/copier/coller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00" y="1315625"/>
            <a:ext cx="4709375" cy="30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062400" y="751900"/>
            <a:ext cx="3977699" cy="365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rgbClr val="004D6F"/>
              </a:buClr>
              <a:buSzPct val="100000"/>
              <a:buFont typeface="Arial"/>
              <a:buChar char="●"/>
            </a:pPr>
            <a:r>
              <a:rPr lang="fr" sz="2000" b="1"/>
              <a:t>Annulation </a:t>
            </a:r>
            <a:r>
              <a:rPr lang="fr" sz="2000"/>
              <a:t>d’une ou plusieurs action(s)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987" y="2296625"/>
            <a:ext cx="3438525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5022475" y="916500"/>
            <a:ext cx="4500" cy="34718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477600" y="4454025"/>
            <a:ext cx="8492099" cy="49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 b="1" u="sng"/>
              <a:t>Difficulté</a:t>
            </a:r>
            <a:r>
              <a:rPr lang="fr" sz="2000"/>
              <a:t> : complexité du code définissant un ADTree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63688" y="69116"/>
            <a:ext cx="6460799" cy="4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fr" sz="2400" b="1">
                <a:solidFill>
                  <a:schemeClr val="dk1"/>
                </a:solidFill>
              </a:rPr>
              <a:t>Éditeur de fonctions 1/2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962725" y="637362"/>
            <a:ext cx="1634700" cy="27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Coût en euros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279337" y="552162"/>
            <a:ext cx="15531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fr"/>
              <a:t>Temps en mois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77600" y="4454025"/>
            <a:ext cx="8492099" cy="49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2000" b="1" u="sng"/>
              <a:t>Difficulté</a:t>
            </a:r>
            <a:r>
              <a:rPr lang="fr" sz="2000"/>
              <a:t> : nombre de cas particuliers (défenses, valuations, limites...)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3627150" y="1329125"/>
            <a:ext cx="1553100" cy="4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400" dirty="0"/>
              <a:t>+ 200 *</a:t>
            </a:r>
          </a:p>
        </p:txBody>
      </p:sp>
      <p:sp>
        <p:nvSpPr>
          <p:cNvPr id="128" name="Shape 128"/>
          <p:cNvSpPr/>
          <p:nvPr/>
        </p:nvSpPr>
        <p:spPr>
          <a:xfrm rot="-5400000">
            <a:off x="2266937" y="3266787"/>
            <a:ext cx="270299" cy="4955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62" y="1013037"/>
            <a:ext cx="28670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650" y="2714700"/>
            <a:ext cx="28860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3800" y="997325"/>
            <a:ext cx="2924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 animBg="1"/>
    </p:bld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rgbClr val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On-screen Show (16:9)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THEME_INSTITUTION_Paysage</vt:lpstr>
      <vt:lpstr>Est-il possible de paralyser les transports en commun à Rennes ?</vt:lpstr>
      <vt:lpstr>Sommaire</vt:lpstr>
      <vt:lpstr>Contexte et problématique</vt:lpstr>
      <vt:lpstr>Objectifs</vt:lpstr>
      <vt:lpstr>Architecture logicielle</vt:lpstr>
      <vt:lpstr>Interfaces de Glasir et d’ADTool</vt:lpstr>
      <vt:lpstr>Améliorations d’ADTool 1/2</vt:lpstr>
      <vt:lpstr>Améliorations d’ADTool 2/2</vt:lpstr>
      <vt:lpstr>Éditeur de fonctions 1/2</vt:lpstr>
      <vt:lpstr>Éditeur de fonctions 2/2</vt:lpstr>
      <vt:lpstr>Filtre 1/2</vt:lpstr>
      <vt:lpstr>Filtre 2/2</vt:lpstr>
      <vt:lpstr>Optimiseur 1/2</vt:lpstr>
      <vt:lpstr>Optimiseur 2/2</vt:lpstr>
      <vt:lpstr>Retour sur le cahier des charges</vt:lpstr>
      <vt:lpstr>Retours sur la planification</vt:lpstr>
      <vt:lpstr>Méthodologie de test</vt:lpstr>
      <vt:lpstr>Répartition du travail</vt:lpstr>
      <vt:lpstr>Pour aller plus loin...</vt:lpstr>
      <vt:lpstr>Enseignements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Est-il possible de paralyser les transports en commun à Rennes ?</dc:title>
  <cp:lastModifiedBy>Pierre-Marie AIRIAU</cp:lastModifiedBy>
  <cp:revision>1</cp:revision>
  <dcterms:modified xsi:type="dcterms:W3CDTF">2015-05-28T14:29:05Z</dcterms:modified>
</cp:coreProperties>
</file>