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  <p:sldId id="271" r:id="rId17"/>
    <p:sldId id="269" r:id="rId18"/>
    <p:sldId id="273" r:id="rId19"/>
    <p:sldId id="274" r:id="rId20"/>
    <p:sldId id="275" r:id="rId21"/>
    <p:sldId id="277" r:id="rId22"/>
    <p:sldId id="278" r:id="rId23"/>
    <p:sldId id="280" r:id="rId24"/>
    <p:sldId id="311" r:id="rId25"/>
    <p:sldId id="281" r:id="rId26"/>
    <p:sldId id="342" r:id="rId27"/>
    <p:sldId id="282" r:id="rId28"/>
    <p:sldId id="283" r:id="rId29"/>
    <p:sldId id="371" r:id="rId30"/>
    <p:sldId id="284" r:id="rId31"/>
    <p:sldId id="285" r:id="rId32"/>
    <p:sldId id="286" r:id="rId33"/>
    <p:sldId id="287" r:id="rId34"/>
    <p:sldId id="288" r:id="rId35"/>
    <p:sldId id="398" r:id="rId36"/>
    <p:sldId id="400" r:id="rId37"/>
    <p:sldId id="423" r:id="rId38"/>
    <p:sldId id="399" r:id="rId39"/>
    <p:sldId id="289" r:id="rId40"/>
    <p:sldId id="27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276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GUI-</a:t>
            </a:r>
            <a:r>
              <a:rPr lang="zh-CN" altLang="zh-CN"/>
              <a:t>图形用户界面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GUI是Graphical User Interface (图形用户界面)的缩写。在GUI中，并不只是键入文本和返回文本，用户可以看到窗口、按钮、文本框等图形，而且可以用鼠标点击，还可以通过键盘键入。我们目前为止完成的程序都是命令行或文本模式程序。GUI是与程序交互的一种不同的方式。有GUI的程序仍然有3个基本要素：输入、处理和输出。只不过它们的输入和输出更丰富、更有趣一些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4351338"/>
          </a:xfrm>
        </p:spPr>
        <p:txBody>
          <a:bodyPr/>
          <a:p>
            <a:r>
              <a:rPr lang="zh-CN" altLang="en-US"/>
              <a:t>我们一直都在使用GUI，实际上已经用过很多。Web 浏览器是GUI,IDLE也是GUI。现在我们就来建立自己的GUI。为了做到这一点，要从EasyGui寻求一些帮助。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EasyGui是一个Python模块，利用这个模块可以很容易地建立简单的GUI。我们还没有具体讨论过模块，不过应该知道，模块就是一种扩展方法，通过它可以向Python增加非内置的内容。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EasyGui</a:t>
            </a:r>
            <a:r>
              <a:rPr lang="zh-CN" altLang="en-US"/>
              <a:t>：命令</a:t>
            </a:r>
            <a:r>
              <a:rPr lang="en-US" altLang="zh-CN"/>
              <a:t>-&gt;cmd-&gt;pip install EasyGui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启动IDLE，在交互模式键入以下命令：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&gt;&gt;&gt;import easygui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这会告诉Python你打算使用EasyGui模块。如果没有得到错误消息，说明Python找到了EasyGui模块。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&gt;&gt;&gt;</a:t>
            </a:r>
            <a:r>
              <a:rPr lang="en-US" altLang="zh-CN">
                <a:sym typeface="+mn-ea"/>
              </a:rPr>
              <a:t>easygui.msgbox(“Hello Sight!”)</a:t>
            </a:r>
            <a:endParaRPr lang="en-US" altLang="zh-CN">
              <a:sym typeface="+mn-ea"/>
            </a:endParaRPr>
          </a:p>
          <a:p>
            <a:r>
              <a:rPr lang="zh-CN" altLang="en-US"/>
              <a:t>EasyGui msgbox()函数用于创建一个消息框。大多数情况下，EasyGui函数的名就是相应英语单词的缩写。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我们只看过一种GUI输入，就是一个消息框，不过输入呢？还可以使用EasyGui得到输入。在交互模式中运行前面的例子时，你点击OK按钮了吗？如果点击了这个按钮，你在</a:t>
            </a:r>
            <a:r>
              <a:rPr lang="en-US" altLang="zh-CN"/>
              <a:t>shell</a:t>
            </a:r>
            <a:r>
              <a:rPr lang="zh-CN" altLang="en-US"/>
              <a:t>或终端窗口看到了什么？</a:t>
            </a:r>
            <a:endParaRPr lang="zh-CN" altLang="en-US"/>
          </a:p>
          <a:p>
            <a:r>
              <a:rPr lang="zh-CN" altLang="en-US"/>
              <a:t>‘OK’部分就是Python和EasyGui在告诉你：用户点击了OK按钮，EasyGui会返回信息来告诉你用户在GUI中做了什么：点击了什么按钮，键入了哪些内容等等。可以为这个响应指定一个名字（把它赋给一个变量）。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591185"/>
            <a:ext cx="10880725" cy="5738495"/>
          </a:xfrm>
        </p:spPr>
        <p:txBody>
          <a:bodyPr>
            <a:normAutofit/>
          </a:bodyPr>
          <a:p>
            <a:r>
              <a:rPr lang="en-US" altLang="zh-CN"/>
              <a:t>&gt;&gt;&gt; user_response = easygui.msgbox(“Hello Sight!”)</a:t>
            </a:r>
            <a:endParaRPr lang="en-US" altLang="zh-CN"/>
          </a:p>
          <a:p>
            <a:r>
              <a:rPr lang="en-US" altLang="zh-CN"/>
              <a:t>在消息框中点击OK将它关闭。然后键入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&gt;&gt;&gt; print (user_response)</a:t>
            </a:r>
            <a:endParaRPr lang="en-US" altLang="zh-CN"/>
          </a:p>
          <a:p>
            <a:r>
              <a:rPr lang="en-US" altLang="zh-CN"/>
              <a:t>现在用户的响应（OK）有了一个变量名user_response。下面再来看其他几种使用EasyGui得到输入的方法。</a:t>
            </a:r>
            <a:endParaRPr lang="en-US" altLang="zh-CN"/>
          </a:p>
          <a:p>
            <a:r>
              <a:rPr lang="en-US" altLang="zh-CN"/>
              <a:t>我们刚才看到的消息框实际上只是对话框（dialog box）的一个例子。对话框包含一些GUI元素，用来告诉用户某些信息，或者从用户得到一些输入。输入可以是按钮点击（如OK），或者文件名，也可以是某个文本（字符串）。</a:t>
            </a:r>
            <a:endParaRPr lang="en-US" altLang="zh-CN"/>
          </a:p>
          <a:p>
            <a:r>
              <a:rPr lang="en-US" altLang="zh-CN"/>
              <a:t>EasyGui msgbox 就是包含一条消息和一个OK按钮的对话框。不过还可以有不同类型的对话框，包含更多的按钮和其他内容。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选择你的口味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我们将举一个挑选冰淇淋品味的例子来学习利用EasyGui从用户得到输入（冰淇淋口味）的不同方法。</a:t>
            </a:r>
            <a:endParaRPr lang="zh-CN" altLang="en-US"/>
          </a:p>
          <a:p>
            <a:r>
              <a:rPr lang="zh-CN" altLang="en-US"/>
              <a:t>有多个按钮的对话框</a:t>
            </a:r>
            <a:endParaRPr lang="zh-CN" altLang="en-US"/>
          </a:p>
          <a:p>
            <a:r>
              <a:rPr lang="zh-CN" altLang="en-US"/>
              <a:t>下面来创建一个包含多个按钮的对话钮（如消息框）。具体做法是使用一个按钮框（button box,buttonbox）。下面来建立一个程序，而不是在交互模式中完成。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4083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flavor = easygui.buttonbox(“what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easygui.msgbox(“YOU PICKED ” + flavor)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这是怎么做到的？用户点击的按钮的标签就是输入（input）。我们为这个输入指定了一个变量名，在这里就是flavor。这就像使用raw_input()，只不过用户并不是键入，而是点击一个按钮。这正是GUI的关键。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060"/>
            <a:ext cx="10515600" cy="4808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easygui.choicebox(“what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选择一个口味然后点击OK时，你会看到与前面相同的消息框。注意，除了用鼠标点击选择，还可以用键盘上的上下箭头键选择一个口味。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如果点击Cancel，程序会结束，你还会看到一个错误。这是因为程序的最后一行希望得到某个文本（如Vanilla），倘若你点击Cancel，它将得不到任何输入。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文本输入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easygui.enterbox(“what is your favorite ice cream flavor?”)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还记得最初编写的猜数字游戏吗？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第一个</a:t>
            </a:r>
            <a:r>
              <a:rPr lang="en-US" altLang="zh-CN"/>
              <a:t>Python</a:t>
            </a:r>
            <a:r>
              <a:rPr lang="zh-CN" altLang="en-US"/>
              <a:t>程序：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写代码之前，请千万不要用“复制”-“粘贴”把代码从页面粘贴到你自己的电脑上。写程序也讲究一个感觉，你需要一个字母一个字母地把代码自己敲进去，在敲代码的过程中，作为初学者经常会敲错代码，所以，你需要仔细地检查、对照，才能以最快的速度掌握如何写程序。</a:t>
            </a:r>
            <a:endParaRPr lang="zh-CN" altLang="en-US"/>
          </a:p>
        </p:txBody>
      </p:sp>
      <p:pic>
        <p:nvPicPr>
          <p:cNvPr id="4" name="图片 3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4740" y="3690620"/>
            <a:ext cx="3415665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学习目标（第一周）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回答问题时要条理清晰，有逻辑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牢记本次课程编程语言是什么？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编程软件（基本计算）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使用所学内容作图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/>
              <a:t>提问：当我们画画的时候，需要做哪些准备呢？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p>
            <a:r>
              <a:rPr lang="zh-CN" altLang="zh-CN"/>
              <a:t>画纸</a:t>
            </a:r>
            <a:endParaRPr lang="zh-CN" altLang="zh-CN"/>
          </a:p>
          <a:p>
            <a:r>
              <a:rPr lang="zh-CN" altLang="zh-CN"/>
              <a:t>各种类型的画笔，橡皮擦</a:t>
            </a:r>
            <a:endParaRPr lang="zh-CN" altLang="zh-CN"/>
          </a:p>
          <a:p>
            <a:r>
              <a:rPr lang="zh-CN" altLang="zh-CN"/>
              <a:t>各种颜色的染料</a:t>
            </a:r>
            <a:endParaRPr lang="zh-CN" altLang="zh-CN"/>
          </a:p>
          <a:p>
            <a:endParaRPr lang="zh-CN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37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提问：请描述一下画画的过程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单词速记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/>
              <a:t>1.turtle</a:t>
            </a:r>
            <a:endParaRPr lang="en-US" altLang="zh-CN"/>
          </a:p>
          <a:p>
            <a:pPr algn="ctr"/>
            <a:r>
              <a:rPr lang="en-US" altLang="zh-CN"/>
              <a:t>2.pen</a:t>
            </a:r>
            <a:endParaRPr lang="en-US" altLang="zh-CN"/>
          </a:p>
          <a:p>
            <a:pPr algn="ctr"/>
            <a:r>
              <a:rPr lang="en-US" altLang="zh-CN"/>
              <a:t>3.forward</a:t>
            </a:r>
            <a:endParaRPr lang="en-US" altLang="zh-CN"/>
          </a:p>
          <a:p>
            <a:pPr algn="ctr"/>
            <a:r>
              <a:rPr lang="en-US" altLang="zh-CN"/>
              <a:t>4.left</a:t>
            </a:r>
            <a:endParaRPr lang="en-US" altLang="zh-CN"/>
          </a:p>
          <a:p>
            <a:pPr algn="ctr"/>
            <a:r>
              <a:rPr lang="en-US" altLang="zh-CN"/>
              <a:t>5.right</a:t>
            </a:r>
            <a:endParaRPr lang="en-US" altLang="zh-CN"/>
          </a:p>
          <a:p>
            <a:pPr algn="ctr"/>
            <a:r>
              <a:rPr lang="en-US" altLang="zh-CN"/>
              <a:t>6.up</a:t>
            </a:r>
            <a:endParaRPr lang="en-US" altLang="zh-CN"/>
          </a:p>
          <a:p>
            <a:pPr algn="ctr"/>
            <a:r>
              <a:rPr lang="en-US" altLang="zh-CN"/>
              <a:t>7.down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1435" y="904240"/>
            <a:ext cx="3803015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0475" y="5323840"/>
            <a:ext cx="578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                          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turtle </a:t>
            </a:r>
            <a:r>
              <a:rPr lang="zh-CN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库</a:t>
            </a:r>
            <a:endParaRPr lang="zh-CN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画笔函数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forward()</a:t>
            </a:r>
            <a:r>
              <a:rPr lang="zh-CN" altLang="en-US"/>
              <a:t>沿着当前方向前进指定距离</a:t>
            </a:r>
            <a:endParaRPr lang="zh-CN" altLang="en-US"/>
          </a:p>
          <a:p>
            <a:r>
              <a:rPr lang="en-US" altLang="zh-CN"/>
              <a:t>backward()</a:t>
            </a:r>
            <a:r>
              <a:rPr lang="zh-CN" altLang="en-US"/>
              <a:t>沿着当前方向后退制定距离</a:t>
            </a:r>
            <a:endParaRPr lang="zh-CN" altLang="en-US"/>
          </a:p>
          <a:p>
            <a:r>
              <a:rPr lang="en-US" altLang="zh-CN"/>
              <a:t>right()</a:t>
            </a:r>
            <a:r>
              <a:rPr lang="zh-CN" altLang="en-US"/>
              <a:t>向右旋转角度</a:t>
            </a:r>
            <a:endParaRPr lang="zh-CN" altLang="en-US"/>
          </a:p>
          <a:p>
            <a:r>
              <a:rPr lang="en-US" altLang="zh-CN"/>
              <a:t>left()</a:t>
            </a:r>
            <a:r>
              <a:rPr lang="zh-CN" altLang="en-US"/>
              <a:t>向左旋转角度</a:t>
            </a:r>
            <a:endParaRPr lang="zh-CN" altLang="en-US"/>
          </a:p>
          <a:p>
            <a:r>
              <a:rPr lang="en-US" altLang="zh-CN">
                <a:sym typeface="+mn-ea"/>
              </a:rPr>
              <a:t>speed()</a:t>
            </a:r>
            <a:r>
              <a:rPr lang="zh-CN" altLang="en-US">
                <a:sym typeface="+mn-ea"/>
              </a:rPr>
              <a:t>设置画笔的绘制速度，速度在</a:t>
            </a:r>
            <a:r>
              <a:rPr lang="en-US" altLang="zh-CN">
                <a:sym typeface="+mn-ea"/>
              </a:rPr>
              <a:t>0-10</a:t>
            </a:r>
            <a:r>
              <a:rPr lang="zh-CN" altLang="en-US">
                <a:sym typeface="+mn-ea"/>
              </a:rPr>
              <a:t>之间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color()</a:t>
            </a:r>
            <a:r>
              <a:rPr lang="zh-CN" altLang="en-US">
                <a:sym typeface="+mn-ea"/>
              </a:rPr>
              <a:t>设置画笔的颜色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zh-CN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3175" y="1634490"/>
            <a:ext cx="2907030" cy="387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互动环节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利用刚刚所学的指令，邀请</a:t>
            </a:r>
            <a:r>
              <a:rPr lang="en-US" altLang="zh-CN"/>
              <a:t>2</a:t>
            </a:r>
            <a:r>
              <a:rPr lang="zh-CN" altLang="en-US"/>
              <a:t>位小朋友进行位移小游戏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让小朋友组成</a:t>
            </a:r>
            <a:r>
              <a:rPr lang="en-US" altLang="zh-CN"/>
              <a:t>2</a:t>
            </a:r>
            <a:r>
              <a:rPr lang="zh-CN" altLang="en-US"/>
              <a:t>人小队，一位小朋友在纸上写上组合指令，然后由另一位小朋友执行。执行结果可分为</a:t>
            </a:r>
            <a:r>
              <a:rPr lang="en-US" altLang="zh-CN"/>
              <a:t>2</a:t>
            </a:r>
            <a:r>
              <a:rPr lang="zh-CN" altLang="en-US"/>
              <a:t>种进行评分：其一是一步步根据指令进行，其二是直接将最后结果呈现出来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学习目标（第二周）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编程软件应用窗口与文件窗口的区别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编程软件进行文件打开，编辑，存储操作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使用所学知识编写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行以上小程序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直接打开</a:t>
            </a:r>
            <a:r>
              <a:rPr lang="en-US" altLang="zh-CN"/>
              <a:t>IDLE</a:t>
            </a:r>
            <a:r>
              <a:rPr lang="zh-CN" altLang="en-US"/>
              <a:t>编程软件，光标会停留在</a:t>
            </a:r>
            <a:r>
              <a:rPr lang="en-US" altLang="zh-CN">
                <a:solidFill>
                  <a:srgbClr val="FF0000"/>
                </a:solidFill>
              </a:rPr>
              <a:t>&gt;&gt;&gt;</a:t>
            </a:r>
            <a:r>
              <a:rPr lang="zh-CN" altLang="en-US"/>
              <a:t>之后，这时候我们可以执行简单的命令，比如进行计算，列出算式之后回车，直接执行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980055"/>
            <a:ext cx="2990215" cy="2457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90" y="2980055"/>
            <a:ext cx="7352665" cy="2552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3010" y="5822950"/>
            <a:ext cx="1050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显然，我们要编写的程序是无法用一行来完成的，而且我们还需要将我们所写的程序保存下来，所以，我们需要创建属于自己的文件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260"/>
            <a:ext cx="10423525" cy="1500505"/>
          </a:xfrm>
        </p:spPr>
        <p:txBody>
          <a:bodyPr/>
          <a:p>
            <a:r>
              <a:rPr lang="zh-CN" altLang="en-US"/>
              <a:t>在交互式环境的提示符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下，直接输入代码，按回车，就可以立刻得到代码执行结果。现在，试试输入</a:t>
            </a:r>
            <a:r>
              <a:rPr lang="zh-CN" altLang="en-US">
                <a:solidFill>
                  <a:srgbClr val="FF0000"/>
                </a:solidFill>
              </a:rPr>
              <a:t>100+200</a:t>
            </a:r>
            <a:r>
              <a:rPr lang="zh-CN" altLang="en-US"/>
              <a:t>，看看计算结果是不是300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198370"/>
            <a:ext cx="10423525" cy="150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很简单吧，任何有效的数学计算都可以算出来。</a:t>
            </a:r>
            <a:endParaRPr lang="zh-CN" altLang="en-US"/>
          </a:p>
          <a:p>
            <a:r>
              <a:rPr lang="zh-CN" altLang="en-US"/>
              <a:t>如果要让Python打印出指定的文字，可以用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函数，然后把希望打印的文字用单引号或者双引号括起来，但不能混用单引号和双引号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9470" y="3983355"/>
            <a:ext cx="1042200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这种用单引号或者双引号括起来的文本在程序中叫字符串，今后我们还会经常遇到。</a:t>
            </a:r>
            <a:endParaRPr lang="zh-CN" altLang="en-US" sz="2400"/>
          </a:p>
          <a:p>
            <a:r>
              <a:rPr lang="zh-CN" altLang="en-US" sz="2400"/>
              <a:t>         最后，用</a:t>
            </a:r>
            <a:r>
              <a:rPr lang="zh-CN" altLang="en-US" sz="2400">
                <a:solidFill>
                  <a:srgbClr val="FF0000"/>
                </a:solidFill>
              </a:rPr>
              <a:t>exit()</a:t>
            </a:r>
            <a:r>
              <a:rPr lang="zh-CN" altLang="en-US" sz="2400"/>
              <a:t>退出Python，我们的第一个Python程序完成！唯一的缺憾是没有保存下来，下次运行时还要再输入一遍代码。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IDLE</a:t>
            </a:r>
            <a:r>
              <a:rPr lang="zh-CN" altLang="en-US"/>
              <a:t>文件处理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创建文件，打开</a:t>
            </a:r>
            <a:r>
              <a:rPr lang="en-US" altLang="zh-CN"/>
              <a:t>IDLE</a:t>
            </a:r>
            <a:r>
              <a:rPr lang="zh-CN" altLang="en-US"/>
              <a:t>，点击左上方</a:t>
            </a:r>
            <a:r>
              <a:rPr lang="en-US" altLang="zh-CN"/>
              <a:t>File</a:t>
            </a:r>
            <a:r>
              <a:rPr lang="zh-CN" altLang="en-US"/>
              <a:t>，再点击</a:t>
            </a:r>
            <a:r>
              <a:rPr lang="en-US" altLang="zh-CN"/>
              <a:t>New File</a:t>
            </a:r>
            <a:r>
              <a:rPr lang="zh-CN" altLang="en-US"/>
              <a:t>，创建出一个新的可编辑窗口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2703830"/>
            <a:ext cx="3399790" cy="2856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703830"/>
            <a:ext cx="4180840" cy="36188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0755" y="1014730"/>
            <a:ext cx="10515600" cy="4351338"/>
          </a:xfrm>
        </p:spPr>
        <p:txBody>
          <a:bodyPr/>
          <a:p>
            <a:r>
              <a:rPr lang="zh-CN" altLang="en-US"/>
              <a:t>编辑程序，在新打开的窗口进行编程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680" y="1781175"/>
            <a:ext cx="6390640" cy="2818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8250" y="5103495"/>
            <a:ext cx="9683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如图，在新窗口下编程，程序并不会被立刻执行，我们需要编写多行程序，来更好的实现我们作图的需求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0"/>
            <a:ext cx="10515600" cy="4351338"/>
          </a:xfrm>
        </p:spPr>
        <p:txBody>
          <a:bodyPr/>
          <a:p>
            <a:r>
              <a:rPr lang="zh-CN" altLang="en-US"/>
              <a:t>保存文件。当我们编写完程序之后，需要先保存然后才能运行。点击左上方</a:t>
            </a:r>
            <a:r>
              <a:rPr lang="en-US" altLang="zh-CN"/>
              <a:t>File</a:t>
            </a:r>
            <a:r>
              <a:rPr lang="zh-CN" altLang="en-US"/>
              <a:t>，然后再点击</a:t>
            </a:r>
            <a:r>
              <a:rPr lang="en-US" altLang="zh-CN"/>
              <a:t>Save</a:t>
            </a:r>
            <a:r>
              <a:rPr lang="zh-CN" altLang="en-US"/>
              <a:t>，保存的时候我们需要写上保存文件的名字。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70785"/>
            <a:ext cx="3533140" cy="3171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85" y="2075815"/>
            <a:ext cx="6050915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885"/>
            <a:ext cx="10515600" cy="4351338"/>
          </a:xfrm>
        </p:spPr>
        <p:txBody>
          <a:bodyPr/>
          <a:p>
            <a:r>
              <a:rPr lang="zh-CN" altLang="en-US"/>
              <a:t>程序运行。保存完文件，点击上方</a:t>
            </a:r>
            <a:r>
              <a:rPr lang="en-US" altLang="zh-CN"/>
              <a:t>Run</a:t>
            </a:r>
            <a:r>
              <a:rPr lang="zh-CN" altLang="en-US"/>
              <a:t>，然后点击</a:t>
            </a:r>
            <a:r>
              <a:rPr lang="en-US" altLang="zh-CN"/>
              <a:t>Run Module</a:t>
            </a:r>
            <a:r>
              <a:rPr lang="zh-CN" altLang="en-US"/>
              <a:t>，运行程序。或者可以按快捷键</a:t>
            </a:r>
            <a:r>
              <a:rPr lang="en-US" altLang="zh-CN"/>
              <a:t>F5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115" y="2654935"/>
            <a:ext cx="8066405" cy="33521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</a:t>
            </a:r>
            <a:r>
              <a:rPr lang="zh-CN" altLang="zh-CN"/>
              <a:t>单词速记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/>
              <a:t>import</a:t>
            </a:r>
            <a:endParaRPr lang="en-US" altLang="zh-CN"/>
          </a:p>
          <a:p>
            <a:pPr algn="ctr"/>
            <a:r>
              <a:rPr lang="en-US" altLang="zh-CN"/>
              <a:t>size</a:t>
            </a:r>
            <a:endParaRPr lang="en-US" altLang="zh-CN"/>
          </a:p>
          <a:p>
            <a:pPr algn="ctr"/>
            <a:r>
              <a:rPr lang="en-US" altLang="zh-CN"/>
              <a:t>clear</a:t>
            </a:r>
            <a:endParaRPr lang="en-US" altLang="zh-CN"/>
          </a:p>
          <a:p>
            <a:pPr algn="ctr"/>
            <a:r>
              <a:rPr lang="en-US" altLang="zh-CN"/>
              <a:t>reset</a:t>
            </a:r>
            <a:endParaRPr lang="en-US" altLang="zh-CN"/>
          </a:p>
          <a:p>
            <a:pPr algn="ctr"/>
            <a:r>
              <a:rPr lang="en-US" altLang="zh-CN"/>
              <a:t>begin</a:t>
            </a:r>
            <a:endParaRPr lang="en-US" altLang="zh-CN"/>
          </a:p>
          <a:p>
            <a:pPr algn="ctr"/>
            <a:r>
              <a:rPr lang="en-US" altLang="zh-CN"/>
              <a:t>end</a:t>
            </a:r>
            <a:endParaRPr lang="en-US" altLang="zh-CN"/>
          </a:p>
          <a:p>
            <a:pPr algn="ctr"/>
            <a:r>
              <a:rPr lang="en-US" altLang="zh-CN"/>
              <a:t>fill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控制画笔绘制状态的函数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pendown()</a:t>
            </a:r>
            <a:r>
              <a:rPr lang="zh-CN" altLang="en-US"/>
              <a:t>放下画笔，移到指定点后继续绘制</a:t>
            </a:r>
            <a:endParaRPr lang="zh-CN" altLang="en-US"/>
          </a:p>
          <a:p>
            <a:r>
              <a:rPr lang="en-US" altLang="zh-CN"/>
              <a:t>penup()</a:t>
            </a:r>
            <a:r>
              <a:rPr lang="zh-CN" altLang="en-US"/>
              <a:t>提起画笔，用于另起一个地方绘制时用，与</a:t>
            </a:r>
            <a:r>
              <a:rPr lang="en-US" altLang="zh-CN"/>
              <a:t>pendown()</a:t>
            </a:r>
            <a:r>
              <a:rPr lang="zh-CN" altLang="en-US"/>
              <a:t>配对使用</a:t>
            </a:r>
            <a:endParaRPr lang="zh-CN" altLang="en-US"/>
          </a:p>
          <a:p>
            <a:r>
              <a:rPr lang="en-US" altLang="zh-CN"/>
              <a:t>pensize()</a:t>
            </a:r>
            <a:r>
              <a:rPr lang="zh-CN" altLang="en-US"/>
              <a:t>设置画笔线条的粗细为指定大小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Turtle </a:t>
            </a:r>
            <a:r>
              <a:rPr lang="zh-CN" altLang="en-US"/>
              <a:t>颜色填充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color()</a:t>
            </a:r>
            <a:r>
              <a:rPr lang="zh-CN" altLang="en-US"/>
              <a:t>设置画笔颜色</a:t>
            </a:r>
            <a:endParaRPr lang="zh-CN" altLang="en-US"/>
          </a:p>
          <a:p>
            <a:r>
              <a:rPr lang="en-US" altLang="zh-CN"/>
              <a:t>begin_fill()</a:t>
            </a:r>
            <a:r>
              <a:rPr lang="zh-CN" altLang="en-US"/>
              <a:t>填充图形前，调用该方法</a:t>
            </a:r>
            <a:endParaRPr lang="zh-CN" altLang="en-US"/>
          </a:p>
          <a:p>
            <a:r>
              <a:rPr lang="en-US" altLang="zh-CN"/>
              <a:t>end_fill()</a:t>
            </a:r>
            <a:r>
              <a:rPr lang="zh-CN" altLang="en-US"/>
              <a:t>填充图形结束</a:t>
            </a:r>
            <a:endParaRPr lang="zh-CN" altLang="en-US"/>
          </a:p>
          <a:p>
            <a:r>
              <a:rPr lang="en-US" altLang="zh-CN"/>
              <a:t>clear()</a:t>
            </a:r>
            <a:r>
              <a:rPr lang="zh-CN" altLang="en-US"/>
              <a:t>清空当前窗口，但是不改变当前画笔位置</a:t>
            </a:r>
            <a:endParaRPr lang="zh-CN" altLang="en-US"/>
          </a:p>
          <a:p>
            <a:r>
              <a:rPr lang="en-US" altLang="zh-CN"/>
              <a:t>reset()</a:t>
            </a:r>
            <a:r>
              <a:rPr lang="zh-CN" altLang="en-US"/>
              <a:t>清空当前窗口，并重置位置等状态为默认值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运动函数与状态函数的区别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分辨以下函数，哪些为运动函数，哪些为状态函数</a:t>
            </a:r>
            <a:endParaRPr lang="zh-CN" altLang="en-US"/>
          </a:p>
          <a:p>
            <a:r>
              <a:rPr lang="en-US" altLang="zh-CN"/>
              <a:t>forward()</a:t>
            </a:r>
            <a:endParaRPr lang="en-US" altLang="zh-CN"/>
          </a:p>
          <a:p>
            <a:r>
              <a:rPr lang="en-US" altLang="zh-CN"/>
              <a:t>backward()</a:t>
            </a:r>
            <a:endParaRPr lang="en-US" altLang="zh-CN"/>
          </a:p>
          <a:p>
            <a:r>
              <a:rPr lang="en-US" altLang="zh-CN"/>
              <a:t>right()</a:t>
            </a:r>
            <a:endParaRPr lang="en-US" altLang="zh-CN"/>
          </a:p>
          <a:p>
            <a:r>
              <a:rPr lang="en-US" altLang="zh-CN"/>
              <a:t>left()</a:t>
            </a:r>
            <a:endParaRPr lang="en-US" altLang="zh-CN"/>
          </a:p>
          <a:p>
            <a:r>
              <a:rPr lang="en-US" altLang="zh-CN"/>
              <a:t>home()</a:t>
            </a:r>
            <a:endParaRPr lang="en-US" altLang="zh-CN"/>
          </a:p>
          <a:p>
            <a:r>
              <a:rPr lang="en-US" altLang="zh-CN"/>
              <a:t>pendown()</a:t>
            </a:r>
            <a:endParaRPr lang="en-US" altLang="zh-CN"/>
          </a:p>
          <a:p>
            <a:r>
              <a:rPr lang="en-US" altLang="zh-CN"/>
              <a:t>penup()</a:t>
            </a:r>
            <a:endParaRPr lang="en-US" altLang="zh-CN"/>
          </a:p>
          <a:p>
            <a:r>
              <a:rPr lang="en-US" altLang="zh-CN"/>
              <a:t>pensize()</a:t>
            </a:r>
            <a:endParaRPr lang="en-US" altLang="zh-CN"/>
          </a:p>
          <a:p>
            <a:r>
              <a:rPr lang="en-US" altLang="zh-CN"/>
              <a:t>color()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开启编程之旅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958215"/>
            <a:ext cx="10968990" cy="5041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p>
            <a:r>
              <a:rPr lang="zh-CN" altLang="zh-CN"/>
              <a:t>用 </a:t>
            </a:r>
            <a:r>
              <a:rPr lang="en-US" altLang="zh-CN">
                <a:solidFill>
                  <a:srgbClr val="FF0000"/>
                </a:solidFill>
              </a:rPr>
              <a:t>print() </a:t>
            </a:r>
            <a:r>
              <a:rPr lang="zh-CN" altLang="zh-CN"/>
              <a:t>输 出 </a:t>
            </a:r>
            <a:r>
              <a:rPr lang="en-US" altLang="zh-CN">
                <a:solidFill>
                  <a:srgbClr val="FF0000"/>
                </a:solidFill>
              </a:rPr>
              <a:t>100+200=300 , 200*123=24600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 = 123*123 , b = 122*124 , c = 121*125</a:t>
            </a:r>
            <a:r>
              <a:rPr lang="zh-CN" altLang="zh-CN">
                <a:solidFill>
                  <a:schemeClr val="tx1"/>
                </a:solidFill>
              </a:rPr>
              <a:t>判断</a:t>
            </a:r>
            <a:r>
              <a:rPr lang="en-US" altLang="zh-CN">
                <a:solidFill>
                  <a:schemeClr val="tx1"/>
                </a:solidFill>
              </a:rPr>
              <a:t>a,b,c</a:t>
            </a:r>
            <a:r>
              <a:rPr lang="zh-CN" altLang="en-US">
                <a:solidFill>
                  <a:schemeClr val="tx1"/>
                </a:solidFill>
              </a:rPr>
              <a:t>大小，并输出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chemeClr val="tx1"/>
                </a:solidFill>
              </a:rPr>
              <a:t>计算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</a:t>
            </a:r>
            <a:r>
              <a:rPr lang="zh-CN" altLang="en-US">
                <a:solidFill>
                  <a:schemeClr val="tx1"/>
                </a:solidFill>
              </a:rPr>
              <a:t>的值（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+1000</a:t>
            </a:r>
            <a:r>
              <a:rPr lang="zh-CN" altLang="en-US">
                <a:solidFill>
                  <a:schemeClr val="tx1"/>
                </a:solidFill>
              </a:rPr>
              <a:t>或者是更多呢）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你已经可以用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输出你想要的结果了。但是，如果要让用户从电脑输入一些字符怎么办？Python提供了一个</a:t>
            </a:r>
            <a:r>
              <a:rPr lang="zh-CN" altLang="en-US">
                <a:solidFill>
                  <a:srgbClr val="FF0000"/>
                </a:solidFill>
              </a:rPr>
              <a:t>input()</a:t>
            </a:r>
            <a:r>
              <a:rPr lang="zh-CN" altLang="en-US"/>
              <a:t>，可以让用户输入字符串，并存放到一个变量里。</a:t>
            </a:r>
            <a:endParaRPr lang="zh-CN" altLang="en-US"/>
          </a:p>
          <a:p>
            <a:r>
              <a:rPr lang="zh-CN" altLang="en-US"/>
              <a:t>当你输入</a:t>
            </a:r>
            <a:r>
              <a:rPr lang="zh-CN" altLang="en-US">
                <a:solidFill>
                  <a:srgbClr val="FF0000"/>
                </a:solidFill>
              </a:rPr>
              <a:t>name = input()</a:t>
            </a:r>
            <a:r>
              <a:rPr lang="zh-CN" altLang="en-US"/>
              <a:t>并按下回车后，Python交互式命令行就在等待你的输入了。这时，你可以输入任意字符，然后按回车后完成输入。</a:t>
            </a:r>
            <a:endParaRPr lang="zh-CN" altLang="en-US"/>
          </a:p>
          <a:p>
            <a:r>
              <a:rPr lang="zh-CN" altLang="en-US"/>
              <a:t>输入完成后，不会有任何提示，Python交互式命令行又回到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状态了。那我们刚才输入的内容到哪去了？答案是存放到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变量里了。可以直接输入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查看变量内容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以#开头的语句是注释，注释是给人看的，可以是任意内容，解释器会忽略掉注释。其他每一行都是一个语句，当语句以冒号:结尾时，缩进的语句视为代码块。缩进有利有弊。好处是强迫你写出格式化的代码，但没有规定缩进是几个空格还是Tab。按照约定俗成的管理，应该始终坚持使用4个空格的缩进。缩进的另一个好处是强迫你写出缩进较少的代码，你会倾向于把一段很长的代码拆分成若干函数，从而得到缩进较少的代码。缩进的坏处就是“复制－粘贴”功能失效了，这是最坑爹的地方。当你重构代码时，粘贴过去的代码必须重新检查缩进是否正确。</a:t>
            </a:r>
            <a:endParaRPr lang="zh-CN" altLang="en-US"/>
          </a:p>
          <a:p>
            <a:r>
              <a:rPr lang="zh-CN" altLang="en-US"/>
              <a:t>最后，请务必注意，Python程序是大小写敏感的，如果写错了大小写，程序会报错。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en-US" altLang="zh-CN"/>
              <a:t> </a:t>
            </a:r>
            <a:r>
              <a:rPr lang="zh-CN" altLang="zh-CN"/>
              <a:t>循环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for x in ...</a:t>
            </a:r>
            <a:r>
              <a:rPr lang="zh-CN" altLang="en-US"/>
              <a:t>循环就是把每个元素代入变量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，然后执行缩进块的语句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range()</a:t>
            </a:r>
            <a:r>
              <a:rPr lang="zh-CN" altLang="en-US"/>
              <a:t>函数，可以生成一个整数序列。比如</a:t>
            </a:r>
            <a:r>
              <a:rPr lang="zh-CN" altLang="en-US">
                <a:solidFill>
                  <a:srgbClr val="FF0000"/>
                </a:solidFill>
              </a:rPr>
              <a:t>range(5)</a:t>
            </a:r>
            <a:r>
              <a:rPr lang="zh-CN" altLang="en-US"/>
              <a:t>生成的序列是从0开始小于5的整数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>
                <a:sym typeface="+mn-ea"/>
              </a:rPr>
              <a:t>循环</a:t>
            </a:r>
            <a:r>
              <a:rPr lang="zh-CN" altLang="en-US"/>
              <a:t>计算</a:t>
            </a:r>
            <a:r>
              <a:rPr lang="en-US" altLang="zh-CN"/>
              <a:t>1+2+3+</a:t>
            </a:r>
            <a:r>
              <a:rPr lang="zh-CN" altLang="en-US"/>
              <a:t>···</a:t>
            </a:r>
            <a:r>
              <a:rPr lang="en-US" altLang="zh-CN"/>
              <a:t>+100</a:t>
            </a:r>
            <a:r>
              <a:rPr lang="zh-CN" altLang="en-US"/>
              <a:t>的值（</a:t>
            </a:r>
            <a:r>
              <a:rPr lang="en-US" altLang="zh-CN">
                <a:solidFill>
                  <a:srgbClr val="FF0000"/>
                </a:solidFill>
              </a:rPr>
              <a:t>range(101)</a:t>
            </a:r>
            <a:r>
              <a:rPr lang="zh-CN" altLang="en-US"/>
              <a:t>生成的序列是从</a:t>
            </a:r>
            <a:r>
              <a:rPr lang="en-US" altLang="zh-CN"/>
              <a:t>0</a:t>
            </a:r>
            <a:r>
              <a:rPr lang="zh-CN" altLang="en-US"/>
              <a:t>开始小于</a:t>
            </a:r>
            <a:r>
              <a:rPr lang="en-US" altLang="zh-CN"/>
              <a:t>101</a:t>
            </a:r>
            <a:r>
              <a:rPr lang="zh-CN" altLang="en-US"/>
              <a:t>的整数）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实例：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classmates = ['波波','陈天宇','白天','小明']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in classmates: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i == '波波':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print(i+'是最聪明的')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'白天':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print(i+'是最帅的')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'陈天宇':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print(i+'是最壮的')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else: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print(i+'最努力的')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print('完成循环')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97358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比较对象是否相等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!=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不等于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4839</Words>
  <Application>WPS 演示</Application>
  <PresentationFormat>宽屏</PresentationFormat>
  <Paragraphs>261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第一个Python程序：</vt:lpstr>
      <vt:lpstr>PowerPoint 演示文稿</vt:lpstr>
      <vt:lpstr>PowerPoint 演示文稿</vt:lpstr>
      <vt:lpstr>输入</vt:lpstr>
      <vt:lpstr>注释</vt:lpstr>
      <vt:lpstr>for 循环</vt:lpstr>
      <vt:lpstr>实例：</vt:lpstr>
      <vt:lpstr>PowerPoint 演示文稿</vt:lpstr>
      <vt:lpstr>GUI-图形用户界面</vt:lpstr>
      <vt:lpstr>PowerPoint 演示文稿</vt:lpstr>
      <vt:lpstr>第一个GUI</vt:lpstr>
      <vt:lpstr>GUI输入</vt:lpstr>
      <vt:lpstr>PowerPoint 演示文稿</vt:lpstr>
      <vt:lpstr>选择你的口味</vt:lpstr>
      <vt:lpstr>PowerPoint 演示文稿</vt:lpstr>
      <vt:lpstr>选择框</vt:lpstr>
      <vt:lpstr>文本输入</vt:lpstr>
      <vt:lpstr>还记得最初编写的猜数字游戏吗？</vt:lpstr>
      <vt:lpstr>PowerPoint 演示文稿</vt:lpstr>
      <vt:lpstr>学习目标（第一周）</vt:lpstr>
      <vt:lpstr>提问：当我们画画的时候，需要做哪些准备呢？</vt:lpstr>
      <vt:lpstr>PowerPoint 演示文稿</vt:lpstr>
      <vt:lpstr>单词速记1</vt:lpstr>
      <vt:lpstr>PowerPoint 演示文稿</vt:lpstr>
      <vt:lpstr>画笔函数</vt:lpstr>
      <vt:lpstr>互动环节</vt:lpstr>
      <vt:lpstr>学习目标（第二周）</vt:lpstr>
      <vt:lpstr>IDLE</vt:lpstr>
      <vt:lpstr>IDLE文件处理</vt:lpstr>
      <vt:lpstr>PowerPoint 演示文稿</vt:lpstr>
      <vt:lpstr>PowerPoint 演示文稿</vt:lpstr>
      <vt:lpstr>PowerPoint 演示文稿</vt:lpstr>
      <vt:lpstr>                                单词速记2</vt:lpstr>
      <vt:lpstr>控制画笔绘制状态的函数</vt:lpstr>
      <vt:lpstr>Turtle 颜色填充</vt:lpstr>
      <vt:lpstr>运动函数与状态函数的区别</vt:lpstr>
      <vt:lpstr>开启编程之旅</vt:lpstr>
      <vt:lpstr>课后练习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97</cp:revision>
  <dcterms:created xsi:type="dcterms:W3CDTF">2015-05-05T08:02:00Z</dcterms:created>
  <dcterms:modified xsi:type="dcterms:W3CDTF">2017-12-09T02:51:53Z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