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06"/>
  </p:notesMasterIdLst>
  <p:sldIdLst>
    <p:sldId id="256" r:id="rId2"/>
    <p:sldId id="257" r:id="rId3"/>
    <p:sldId id="268" r:id="rId4"/>
    <p:sldId id="263" r:id="rId5"/>
    <p:sldId id="309" r:id="rId6"/>
    <p:sldId id="373" r:id="rId7"/>
    <p:sldId id="310" r:id="rId8"/>
    <p:sldId id="318" r:id="rId9"/>
    <p:sldId id="311" r:id="rId10"/>
    <p:sldId id="269" r:id="rId11"/>
    <p:sldId id="312" r:id="rId12"/>
    <p:sldId id="313" r:id="rId13"/>
    <p:sldId id="295" r:id="rId14"/>
    <p:sldId id="296" r:id="rId15"/>
    <p:sldId id="375" r:id="rId16"/>
    <p:sldId id="376" r:id="rId17"/>
    <p:sldId id="271" r:id="rId18"/>
    <p:sldId id="326" r:id="rId19"/>
    <p:sldId id="327" r:id="rId20"/>
    <p:sldId id="328" r:id="rId21"/>
    <p:sldId id="272" r:id="rId22"/>
    <p:sldId id="329" r:id="rId23"/>
    <p:sldId id="291" r:id="rId24"/>
    <p:sldId id="292" r:id="rId25"/>
    <p:sldId id="293" r:id="rId26"/>
    <p:sldId id="294" r:id="rId27"/>
    <p:sldId id="273" r:id="rId28"/>
    <p:sldId id="274" r:id="rId29"/>
    <p:sldId id="306" r:id="rId30"/>
    <p:sldId id="275" r:id="rId31"/>
    <p:sldId id="276" r:id="rId32"/>
    <p:sldId id="267" r:id="rId33"/>
    <p:sldId id="258" r:id="rId34"/>
    <p:sldId id="349" r:id="rId35"/>
    <p:sldId id="278" r:id="rId36"/>
    <p:sldId id="277" r:id="rId37"/>
    <p:sldId id="279" r:id="rId38"/>
    <p:sldId id="280" r:id="rId39"/>
    <p:sldId id="283" r:id="rId40"/>
    <p:sldId id="282" r:id="rId41"/>
    <p:sldId id="323" r:id="rId42"/>
    <p:sldId id="324" r:id="rId43"/>
    <p:sldId id="330" r:id="rId44"/>
    <p:sldId id="325" r:id="rId45"/>
    <p:sldId id="333" r:id="rId46"/>
    <p:sldId id="284" r:id="rId47"/>
    <p:sldId id="285" r:id="rId48"/>
    <p:sldId id="287" r:id="rId49"/>
    <p:sldId id="334" r:id="rId50"/>
    <p:sldId id="286" r:id="rId51"/>
    <p:sldId id="335" r:id="rId52"/>
    <p:sldId id="337" r:id="rId53"/>
    <p:sldId id="338" r:id="rId54"/>
    <p:sldId id="339" r:id="rId55"/>
    <p:sldId id="340" r:id="rId56"/>
    <p:sldId id="341" r:id="rId57"/>
    <p:sldId id="266" r:id="rId58"/>
    <p:sldId id="259" r:id="rId59"/>
    <p:sldId id="288" r:id="rId60"/>
    <p:sldId id="289" r:id="rId61"/>
    <p:sldId id="290" r:id="rId62"/>
    <p:sldId id="305" r:id="rId63"/>
    <p:sldId id="319" r:id="rId64"/>
    <p:sldId id="320" r:id="rId65"/>
    <p:sldId id="322" r:id="rId66"/>
    <p:sldId id="308" r:id="rId67"/>
    <p:sldId id="331" r:id="rId68"/>
    <p:sldId id="332" r:id="rId69"/>
    <p:sldId id="350" r:id="rId70"/>
    <p:sldId id="347" r:id="rId71"/>
    <p:sldId id="352" r:id="rId72"/>
    <p:sldId id="348" r:id="rId73"/>
    <p:sldId id="345" r:id="rId74"/>
    <p:sldId id="346" r:id="rId75"/>
    <p:sldId id="344" r:id="rId76"/>
    <p:sldId id="342" r:id="rId77"/>
    <p:sldId id="343" r:id="rId78"/>
    <p:sldId id="356" r:id="rId79"/>
    <p:sldId id="357" r:id="rId80"/>
    <p:sldId id="360" r:id="rId81"/>
    <p:sldId id="358" r:id="rId82"/>
    <p:sldId id="359" r:id="rId83"/>
    <p:sldId id="361" r:id="rId84"/>
    <p:sldId id="362" r:id="rId85"/>
    <p:sldId id="297" r:id="rId86"/>
    <p:sldId id="374" r:id="rId87"/>
    <p:sldId id="307" r:id="rId88"/>
    <p:sldId id="298" r:id="rId89"/>
    <p:sldId id="299" r:id="rId90"/>
    <p:sldId id="300" r:id="rId91"/>
    <p:sldId id="353" r:id="rId92"/>
    <p:sldId id="354" r:id="rId93"/>
    <p:sldId id="355" r:id="rId94"/>
    <p:sldId id="377" r:id="rId95"/>
    <p:sldId id="351" r:id="rId96"/>
    <p:sldId id="314" r:id="rId97"/>
    <p:sldId id="304" r:id="rId98"/>
    <p:sldId id="303" r:id="rId99"/>
    <p:sldId id="363" r:id="rId100"/>
    <p:sldId id="379" r:id="rId101"/>
    <p:sldId id="380" r:id="rId102"/>
    <p:sldId id="364" r:id="rId103"/>
    <p:sldId id="365" r:id="rId104"/>
    <p:sldId id="366" r:id="rId10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8E56B-CA2E-4973-87EB-986CD9AFF5C0}">
          <p14:sldIdLst>
            <p14:sldId id="256"/>
            <p14:sldId id="257"/>
          </p14:sldIdLst>
        </p14:section>
        <p14:section name="30,000-foot View" id="{5D473C7C-9A6A-4603-9CC4-20495F221C6D}">
          <p14:sldIdLst>
            <p14:sldId id="268"/>
            <p14:sldId id="263"/>
            <p14:sldId id="309"/>
            <p14:sldId id="373"/>
            <p14:sldId id="310"/>
            <p14:sldId id="318"/>
            <p14:sldId id="311"/>
            <p14:sldId id="269"/>
            <p14:sldId id="312"/>
            <p14:sldId id="313"/>
          </p14:sldIdLst>
        </p14:section>
        <p14:section name="Joining a Network" id="{FC2E9FFE-AAA6-422C-9AE2-856CC1712B96}">
          <p14:sldIdLst>
            <p14:sldId id="295"/>
            <p14:sldId id="296"/>
            <p14:sldId id="375"/>
            <p14:sldId id="376"/>
          </p14:sldIdLst>
        </p14:section>
        <p14:section name="MAC Session 1" id="{7E7A8954-E705-4341-97ED-47C83FE1AF5E}">
          <p14:sldIdLst>
            <p14:sldId id="271"/>
            <p14:sldId id="326"/>
            <p14:sldId id="327"/>
            <p14:sldId id="328"/>
            <p14:sldId id="272"/>
            <p14:sldId id="329"/>
            <p14:sldId id="291"/>
            <p14:sldId id="292"/>
            <p14:sldId id="293"/>
            <p14:sldId id="294"/>
            <p14:sldId id="273"/>
            <p14:sldId id="274"/>
            <p14:sldId id="306"/>
            <p14:sldId id="275"/>
            <p14:sldId id="276"/>
          </p14:sldIdLst>
        </p14:section>
        <p14:section name="AirPcap Session 1" id="{F0A25033-A147-4837-BB76-CEED69693C93}">
          <p14:sldIdLst>
            <p14:sldId id="267"/>
            <p14:sldId id="258"/>
            <p14:sldId id="349"/>
            <p14:sldId id="278"/>
            <p14:sldId id="277"/>
            <p14:sldId id="279"/>
            <p14:sldId id="280"/>
            <p14:sldId id="283"/>
            <p14:sldId id="282"/>
          </p14:sldIdLst>
        </p14:section>
        <p14:section name="MAC Session 2" id="{92EA19C7-0841-43A3-A5B3-317FBEFC881B}">
          <p14:sldIdLst>
            <p14:sldId id="323"/>
            <p14:sldId id="324"/>
            <p14:sldId id="330"/>
            <p14:sldId id="325"/>
            <p14:sldId id="333"/>
            <p14:sldId id="284"/>
            <p14:sldId id="285"/>
            <p14:sldId id="287"/>
            <p14:sldId id="334"/>
            <p14:sldId id="286"/>
            <p14:sldId id="335"/>
            <p14:sldId id="337"/>
            <p14:sldId id="338"/>
            <p14:sldId id="339"/>
            <p14:sldId id="340"/>
            <p14:sldId id="341"/>
          </p14:sldIdLst>
        </p14:section>
        <p14:section name="AirPcap Session 2" id="{9639957E-8B44-4A3A-A682-101E5FC5A109}">
          <p14:sldIdLst>
            <p14:sldId id="266"/>
            <p14:sldId id="259"/>
            <p14:sldId id="288"/>
            <p14:sldId id="289"/>
            <p14:sldId id="290"/>
            <p14:sldId id="305"/>
            <p14:sldId id="319"/>
            <p14:sldId id="320"/>
            <p14:sldId id="322"/>
            <p14:sldId id="308"/>
          </p14:sldIdLst>
        </p14:section>
        <p14:section name="MAC Session 3" id="{139C2F36-9F18-4780-A39A-4BA6F2C5DE1C}">
          <p14:sldIdLst>
            <p14:sldId id="331"/>
            <p14:sldId id="332"/>
            <p14:sldId id="350"/>
            <p14:sldId id="347"/>
            <p14:sldId id="352"/>
            <p14:sldId id="348"/>
            <p14:sldId id="345"/>
            <p14:sldId id="346"/>
            <p14:sldId id="344"/>
            <p14:sldId id="342"/>
            <p14:sldId id="343"/>
          </p14:sldIdLst>
        </p14:section>
        <p14:section name="Security" id="{04635982-A0EB-4B43-AE31-AC10CAA9AD2F}">
          <p14:sldIdLst>
            <p14:sldId id="356"/>
            <p14:sldId id="357"/>
            <p14:sldId id="360"/>
            <p14:sldId id="358"/>
            <p14:sldId id="359"/>
            <p14:sldId id="361"/>
            <p14:sldId id="362"/>
          </p14:sldIdLst>
        </p14:section>
        <p14:section name="PHY" id="{B0FC4EF4-741E-43CA-B066-2D4ACCD45EA5}">
          <p14:sldIdLst>
            <p14:sldId id="297"/>
            <p14:sldId id="374"/>
            <p14:sldId id="307"/>
            <p14:sldId id="298"/>
            <p14:sldId id="299"/>
            <p14:sldId id="300"/>
            <p14:sldId id="353"/>
            <p14:sldId id="354"/>
            <p14:sldId id="355"/>
            <p14:sldId id="377"/>
            <p14:sldId id="351"/>
          </p14:sldIdLst>
        </p14:section>
        <p14:section name="RF" id="{5694C35F-A27A-42A3-B537-D73EECB91C07}">
          <p14:sldIdLst>
            <p14:sldId id="314"/>
            <p14:sldId id="304"/>
            <p14:sldId id="303"/>
          </p14:sldIdLst>
        </p14:section>
        <p14:section name="Case Studies" id="{DBDAA794-6B82-4E5A-95DE-733015EA1759}">
          <p14:sldIdLst>
            <p14:sldId id="363"/>
            <p14:sldId id="379"/>
            <p14:sldId id="380"/>
            <p14:sldId id="364"/>
            <p14:sldId id="365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1" autoAdjust="0"/>
    <p:restoredTop sz="97412" autoAdjust="0"/>
  </p:normalViewPr>
  <p:slideViewPr>
    <p:cSldViewPr>
      <p:cViewPr varScale="1">
        <p:scale>
          <a:sx n="70" d="100"/>
          <a:sy n="70" d="100"/>
        </p:scale>
        <p:origin x="-4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349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ABB38-A6B0-4F63-BC3F-25B442CEDF76}" type="datetimeFigureOut">
              <a:rPr lang="en-US" smtClean="0"/>
              <a:t>5/24/2012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4F56D-FE18-40C7-B4E4-08A4BCEB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7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F56D-FE18-40C7-B4E4-08A4BCEBC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http://www.lovemytool.com/blog/2010/07/wireshark-wireless-display-and-capture-filters-samples-part-2-by-joke-snelders.html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F56D-FE18-40C7-B4E4-08A4BCEBC66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F56D-FE18-40C7-B4E4-08A4BCEBC66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5G_udp_rx_blockACK.pcap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F56D-FE18-40C7-B4E4-08A4BCEBC66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4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5G_udp_rx_blockACK.pcap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F56D-FE18-40C7-B4E4-08A4BCEBC66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0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5G_udp_rx_blockACK.pcap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F56D-FE18-40C7-B4E4-08A4BCEBC66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Wpa2_2.4G-scan-connect-ping-suspend.pcap;</a:t>
            </a:r>
            <a:r>
              <a:rPr lang="en-US" baseline="0" dirty="0" smtClean="0"/>
              <a:t> Use display filter “</a:t>
            </a:r>
            <a:r>
              <a:rPr lang="en-US" baseline="0" dirty="0" err="1" smtClean="0"/>
              <a:t>eapol</a:t>
            </a:r>
            <a:r>
              <a:rPr lang="en-US" baseline="0" dirty="0" smtClean="0"/>
              <a:t>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F56D-FE18-40C7-B4E4-08A4BCEBC66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5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wpa2_2.4G-scan-connect-ping-suspend.pcap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F56D-FE18-40C7-B4E4-08A4BCEBC66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8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2.4GHz</a:t>
            </a:r>
            <a:r>
              <a:rPr lang="en-US" baseline="0" dirty="0" smtClean="0"/>
              <a:t> , Channel 1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smtClean="0"/>
              <a:t>2) &amp; 3)</a:t>
            </a:r>
            <a:endParaRPr lang="en-US" dirty="0" smtClean="0"/>
          </a:p>
          <a:p>
            <a:r>
              <a:rPr lang="en-US" dirty="0" smtClean="0"/>
              <a:t>18:b0</a:t>
            </a:r>
            <a:r>
              <a:rPr lang="en-US" baseline="0" dirty="0" smtClean="0"/>
              <a:t> – “Intercontinental” (open)– missed a lot of Beacons</a:t>
            </a:r>
          </a:p>
          <a:p>
            <a:r>
              <a:rPr lang="en-US" baseline="0" dirty="0" smtClean="0"/>
              <a:t>18:b1 – “manager” (secured) – MAC is right after “Intercontinental”. Perhaps the same physical AP. Notice sequence number is in-sync with “Intercontinental”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2a:d0 – “Intercontinental” (open)</a:t>
            </a:r>
          </a:p>
          <a:p>
            <a:r>
              <a:rPr lang="en-US" baseline="0" dirty="0" smtClean="0"/>
              <a:t>2a:d1 – “manager” (secured)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4F56D-FE18-40C7-B4E4-08A4BCEBC66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2E80-506D-4BAF-9B28-11BDDFA9F8BF}" type="datetime1">
              <a:rPr lang="en-US" smtClean="0"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BA2B-10D2-449D-B8F2-1248E0EA4F25}" type="datetime1">
              <a:rPr lang="en-US" smtClean="0"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0FE3-9A9F-42F3-9066-652E49B4A459}" type="datetime1">
              <a:rPr lang="en-US" smtClean="0"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6513-5B49-44D7-847B-4E6DDA143414}" type="datetime1">
              <a:rPr lang="en-US" smtClean="0"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1C1A-3FE6-46B3-B8CB-E99D3EAFCCAA}" type="datetime1">
              <a:rPr lang="en-US" smtClean="0"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3190-F5A6-4177-A96C-EFE381829E13}" type="datetime1">
              <a:rPr lang="en-US" smtClean="0"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AF15-9F36-44C3-8FCF-61A01E7216FB}" type="datetime1">
              <a:rPr lang="en-US" smtClean="0"/>
              <a:t>5/24/2012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7D53-AB5F-4315-865E-435E5A6B483F}" type="datetime1">
              <a:rPr lang="en-US" smtClean="0"/>
              <a:t>5/24/2012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73FC-B9F4-4511-B50D-FEB475A84248}" type="datetime1">
              <a:rPr lang="en-US" smtClean="0"/>
              <a:t>5/24/2012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55AD-D4D6-44F9-A9C5-FC54FA96B3E8}" type="datetime1">
              <a:rPr lang="en-US" smtClean="0"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25AA-81AA-4FFF-9089-484D0F36D4D5}" type="datetime1">
              <a:rPr lang="en-US" smtClean="0"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3559-389F-4D70-BAE7-9EC0E0203024}" type="datetime1">
              <a:rPr lang="en-US" smtClean="0"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3C8A-368D-4EB3-8B1F-FC6AE358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55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802.11Poster.pdf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file:///C:\work\notes\WiFi%20Training\802.11Poster.pdf" TargetMode="Externa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3" Type="http://schemas.openxmlformats.org/officeDocument/2006/relationships/slide" Target="slide13.xml"/><Relationship Id="rId7" Type="http://schemas.openxmlformats.org/officeDocument/2006/relationships/slide" Target="slide57.xml"/><Relationship Id="rId12" Type="http://schemas.openxmlformats.org/officeDocument/2006/relationships/slide" Target="slide9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11" Type="http://schemas.openxmlformats.org/officeDocument/2006/relationships/slide" Target="slide96.xml"/><Relationship Id="rId5" Type="http://schemas.openxmlformats.org/officeDocument/2006/relationships/slide" Target="slide32.xml"/><Relationship Id="rId10" Type="http://schemas.openxmlformats.org/officeDocument/2006/relationships/slide" Target="slide85.xml"/><Relationship Id="rId4" Type="http://schemas.openxmlformats.org/officeDocument/2006/relationships/slide" Target="slide17.xml"/><Relationship Id="rId9" Type="http://schemas.openxmlformats.org/officeDocument/2006/relationships/slide" Target="slide7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hyperlink" Target="scan-connect-ping-suspend.pca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er.ieee.org/groups/802/11/Reports/802.11_Timelines.htm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WiFi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KS, 5/21/2012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09760"/>
              </p:ext>
            </p:extLst>
          </p:nvPr>
        </p:nvGraphicFramePr>
        <p:xfrm>
          <a:off x="3048000" y="1752600"/>
          <a:ext cx="30194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Acrobat Document" r:id="rId4" imgW="8915223" imgH="12001247" progId="AcroExch.Document.7">
                  <p:link updateAutomatic="1"/>
                </p:oleObj>
              </mc:Choice>
              <mc:Fallback>
                <p:oleObj name="Acrobat Document" r:id="rId4" imgW="8915223" imgH="12001247" progId="AcroExch.Document.7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1752600"/>
                        <a:ext cx="30194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6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Dalian Hotel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File: </a:t>
            </a:r>
            <a:r>
              <a:rPr lang="en-US" dirty="0" smtClean="0"/>
              <a:t>case-</a:t>
            </a:r>
            <a:r>
              <a:rPr lang="en-US" dirty="0" err="1" smtClean="0"/>
              <a:t>DalianHotel.pcap</a:t>
            </a:r>
            <a:endParaRPr lang="en-US" dirty="0"/>
          </a:p>
          <a:p>
            <a:r>
              <a:rPr lang="en-US" dirty="0"/>
              <a:t>Observation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At 7AM, there are no data traffic.</a:t>
            </a:r>
            <a:endParaRPr lang="en-US" dirty="0"/>
          </a:p>
          <a:p>
            <a:r>
              <a:rPr lang="en-US" dirty="0"/>
              <a:t>Questions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On which channel was this captured?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How many APs are there?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Which are not protected?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Beijing Airport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File: </a:t>
            </a:r>
            <a:r>
              <a:rPr lang="en-US" dirty="0" smtClean="0"/>
              <a:t>case-</a:t>
            </a:r>
            <a:r>
              <a:rPr lang="en-US" dirty="0" err="1" smtClean="0"/>
              <a:t>BeijingAirport.pcap</a:t>
            </a:r>
            <a:endParaRPr lang="en-US" dirty="0"/>
          </a:p>
          <a:p>
            <a:r>
              <a:rPr lang="en-US" dirty="0"/>
              <a:t>Observation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There are quite a few APs.</a:t>
            </a:r>
            <a:endParaRPr lang="en-US" dirty="0"/>
          </a:p>
          <a:p>
            <a:r>
              <a:rPr lang="en-US" dirty="0"/>
              <a:t>Questions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On which channel was this captured?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How many APs are there?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Which are not protected? 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Are there APs with the same SSID?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3</a:t>
            </a:r>
            <a:r>
              <a:rPr lang="en-US" dirty="0" smtClean="0"/>
              <a:t>: 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File: case-</a:t>
            </a:r>
            <a:r>
              <a:rPr lang="en-US" dirty="0" err="1" smtClean="0"/>
              <a:t>ARP.pcap</a:t>
            </a:r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/>
              <a:t>Packets #1 and #3 are both broadcast packets.</a:t>
            </a:r>
            <a:endParaRPr lang="en-US" dirty="0" smtClean="0"/>
          </a:p>
          <a:p>
            <a:r>
              <a:rPr lang="en-US" dirty="0" smtClean="0"/>
              <a:t>Questions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Why is #1 acknowledged?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Why is #3 not acknowledged?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4</a:t>
            </a:r>
            <a:r>
              <a:rPr lang="en-US" dirty="0" smtClean="0"/>
              <a:t>: </a:t>
            </a:r>
            <a:r>
              <a:rPr lang="en-US" dirty="0" err="1" smtClean="0"/>
              <a:t>Deauth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File: case-</a:t>
            </a:r>
            <a:r>
              <a:rPr lang="en-US" dirty="0" err="1" smtClean="0"/>
              <a:t>Deauth.pcap</a:t>
            </a:r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DUT failed to connect.</a:t>
            </a:r>
          </a:p>
          <a:p>
            <a:r>
              <a:rPr lang="en-US" dirty="0" smtClean="0"/>
              <a:t>Questions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Was association successful at some point?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When was DUT rejected?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Why was it rejected?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5</a:t>
            </a:r>
            <a:r>
              <a:rPr lang="en-US" dirty="0" smtClean="0"/>
              <a:t>: 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File: case-</a:t>
            </a:r>
            <a:r>
              <a:rPr lang="en-US" dirty="0" err="1" smtClean="0"/>
              <a:t>Ping.pcap</a:t>
            </a:r>
            <a:endParaRPr lang="en-US" dirty="0" smtClean="0"/>
          </a:p>
          <a:p>
            <a:r>
              <a:rPr lang="en-US" dirty="0" smtClean="0"/>
              <a:t>Observation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 smtClean="0"/>
              <a:t>192.168.2.104 pings 192.168.2.111.</a:t>
            </a:r>
          </a:p>
          <a:p>
            <a:r>
              <a:rPr lang="en-US" dirty="0" smtClean="0"/>
              <a:t>Questions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Which one is a wireless station?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How many ping requests were not answered?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How many packets will be reported as “loss” by the PING app on 192.168.2.104?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Why were they lost?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vs. Wired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connection process</a:t>
            </a:r>
          </a:p>
          <a:p>
            <a:r>
              <a:rPr lang="en-US" dirty="0" smtClean="0"/>
              <a:t>Half-duplex</a:t>
            </a:r>
          </a:p>
          <a:p>
            <a:r>
              <a:rPr lang="en-US" dirty="0" smtClean="0"/>
              <a:t>High error rate, so retransmission is required</a:t>
            </a:r>
          </a:p>
          <a:p>
            <a:r>
              <a:rPr lang="en-US" dirty="0" smtClean="0"/>
              <a:t>Channel capacity is shared by </a:t>
            </a:r>
            <a:r>
              <a:rPr lang="en-US" u="sng" dirty="0" smtClean="0"/>
              <a:t>everyone</a:t>
            </a:r>
          </a:p>
          <a:p>
            <a:r>
              <a:rPr lang="en-US" dirty="0" smtClean="0"/>
              <a:t>Can be easily sniffed, jammed, cracked, …</a:t>
            </a:r>
          </a:p>
          <a:p>
            <a:r>
              <a:rPr lang="en-US" dirty="0" smtClean="0"/>
              <a:t>High power consumption</a:t>
            </a:r>
          </a:p>
          <a:p>
            <a:r>
              <a:rPr lang="en-US" dirty="0" smtClean="0"/>
              <a:t>Lower throughput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Complaints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“Which AP? What is the password?”</a:t>
            </a:r>
          </a:p>
          <a:p>
            <a:r>
              <a:rPr lang="en-US" i="1" dirty="0" smtClean="0"/>
              <a:t>“I can’t connect …”</a:t>
            </a:r>
          </a:p>
          <a:p>
            <a:r>
              <a:rPr lang="en-US" i="1" dirty="0" smtClean="0"/>
              <a:t>“The connection is not stable …”</a:t>
            </a:r>
          </a:p>
          <a:p>
            <a:r>
              <a:rPr lang="en-US" i="1" dirty="0" smtClean="0"/>
              <a:t>“My network is SLOW …”</a:t>
            </a:r>
          </a:p>
          <a:p>
            <a:r>
              <a:rPr lang="en-US" i="1" dirty="0" smtClean="0"/>
              <a:t>“Skype quality is really bad …”</a:t>
            </a:r>
          </a:p>
          <a:p>
            <a:r>
              <a:rPr lang="en-US" i="1" dirty="0" smtClean="0"/>
              <a:t>“Battery couldn’t last overnight …”</a:t>
            </a:r>
          </a:p>
          <a:p>
            <a:r>
              <a:rPr lang="en-US" i="1" dirty="0" smtClean="0"/>
              <a:t>“… I still can’t connect …”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a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" y="914400"/>
            <a:ext cx="8835682" cy="55778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Stations</a:t>
            </a:r>
          </a:p>
          <a:p>
            <a:r>
              <a:rPr lang="en-US" dirty="0" smtClean="0"/>
              <a:t>APs</a:t>
            </a:r>
          </a:p>
          <a:p>
            <a:r>
              <a:rPr lang="en-US" dirty="0" smtClean="0"/>
              <a:t>Bridging service</a:t>
            </a:r>
          </a:p>
          <a:p>
            <a:r>
              <a:rPr lang="en-US" dirty="0" smtClean="0"/>
              <a:t>Distribution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Re-joining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Service Set (BSS)</a:t>
            </a:r>
          </a:p>
          <a:p>
            <a:r>
              <a:rPr lang="en-US" dirty="0" smtClean="0"/>
              <a:t>Extended Service Set (ESS)</a:t>
            </a:r>
          </a:p>
          <a:p>
            <a:r>
              <a:rPr lang="en-US" dirty="0" smtClean="0"/>
              <a:t>SSID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frames – session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Frame Format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10" y="3128737"/>
            <a:ext cx="8321580" cy="1828800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3048000" y="1952512"/>
            <a:ext cx="4724400" cy="9906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Optional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Control Field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9" y="1905000"/>
            <a:ext cx="8897592" cy="216247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79397"/>
              </p:ext>
            </p:extLst>
          </p:nvPr>
        </p:nvGraphicFramePr>
        <p:xfrm>
          <a:off x="1371600" y="4800600"/>
          <a:ext cx="61722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982"/>
                <a:gridCol w="5169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b3 b2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Management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Control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View from 30,000 feet </a:t>
            </a:r>
          </a:p>
          <a:p>
            <a:r>
              <a:rPr lang="en-US" dirty="0" smtClean="0"/>
              <a:t>Joining a Network</a:t>
            </a:r>
          </a:p>
          <a:p>
            <a:r>
              <a:rPr lang="en-US" dirty="0" smtClean="0"/>
              <a:t>MAC Frames – Session 1</a:t>
            </a:r>
          </a:p>
          <a:p>
            <a:r>
              <a:rPr lang="en-US" dirty="0" smtClean="0"/>
              <a:t>AirPcap – Session 1</a:t>
            </a:r>
          </a:p>
          <a:p>
            <a:r>
              <a:rPr lang="en-US" dirty="0" smtClean="0"/>
              <a:t>MAC Frames – Session 2</a:t>
            </a:r>
          </a:p>
          <a:p>
            <a:r>
              <a:rPr lang="en-US" dirty="0" smtClean="0"/>
              <a:t>AirPcap – Session 2</a:t>
            </a:r>
          </a:p>
          <a:p>
            <a:r>
              <a:rPr lang="en-US" dirty="0" smtClean="0"/>
              <a:t>MAC Frames – Session 3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PHY</a:t>
            </a:r>
          </a:p>
          <a:p>
            <a:r>
              <a:rPr lang="en-US" dirty="0" smtClean="0"/>
              <a:t>RF</a:t>
            </a:r>
          </a:p>
          <a:p>
            <a:r>
              <a:rPr lang="en-US" dirty="0" smtClean="0"/>
              <a:t>Case Studies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Rectangle 20">
            <a:hlinkClick r:id="rId2" action="ppaction://hlinksldjump"/>
          </p:cNvPr>
          <p:cNvSpPr/>
          <p:nvPr/>
        </p:nvSpPr>
        <p:spPr>
          <a:xfrm>
            <a:off x="914400" y="1676400"/>
            <a:ext cx="4267200" cy="228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3" action="ppaction://hlinksldjump"/>
          </p:cNvPr>
          <p:cNvSpPr/>
          <p:nvPr/>
        </p:nvSpPr>
        <p:spPr>
          <a:xfrm>
            <a:off x="914400" y="2057400"/>
            <a:ext cx="4267200" cy="228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rId4" action="ppaction://hlinksldjump"/>
          </p:cNvPr>
          <p:cNvSpPr/>
          <p:nvPr/>
        </p:nvSpPr>
        <p:spPr>
          <a:xfrm>
            <a:off x="914400" y="2430162"/>
            <a:ext cx="4267200" cy="228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5" action="ppaction://hlinksldjump"/>
          </p:cNvPr>
          <p:cNvSpPr/>
          <p:nvPr/>
        </p:nvSpPr>
        <p:spPr>
          <a:xfrm>
            <a:off x="914400" y="2811162"/>
            <a:ext cx="4267200" cy="228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6" action="ppaction://hlinksldjump"/>
          </p:cNvPr>
          <p:cNvSpPr/>
          <p:nvPr/>
        </p:nvSpPr>
        <p:spPr>
          <a:xfrm>
            <a:off x="914400" y="3233351"/>
            <a:ext cx="4267200" cy="228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7" action="ppaction://hlinksldjump"/>
          </p:cNvPr>
          <p:cNvSpPr/>
          <p:nvPr/>
        </p:nvSpPr>
        <p:spPr>
          <a:xfrm>
            <a:off x="914400" y="3614351"/>
            <a:ext cx="4267200" cy="228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8" action="ppaction://hlinksldjump"/>
          </p:cNvPr>
          <p:cNvSpPr/>
          <p:nvPr/>
        </p:nvSpPr>
        <p:spPr>
          <a:xfrm>
            <a:off x="914400" y="3987113"/>
            <a:ext cx="4267200" cy="228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9" action="ppaction://hlinksldjump"/>
          </p:cNvPr>
          <p:cNvSpPr/>
          <p:nvPr/>
        </p:nvSpPr>
        <p:spPr>
          <a:xfrm>
            <a:off x="914400" y="4368113"/>
            <a:ext cx="4267200" cy="228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10" action="ppaction://hlinksldjump"/>
          </p:cNvPr>
          <p:cNvSpPr/>
          <p:nvPr/>
        </p:nvSpPr>
        <p:spPr>
          <a:xfrm>
            <a:off x="914400" y="4709160"/>
            <a:ext cx="4267200" cy="274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11" action="ppaction://hlinksldjump"/>
          </p:cNvPr>
          <p:cNvSpPr/>
          <p:nvPr/>
        </p:nvSpPr>
        <p:spPr>
          <a:xfrm>
            <a:off x="914400" y="5105400"/>
            <a:ext cx="4267200" cy="274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12" action="ppaction://hlinksldjump"/>
          </p:cNvPr>
          <p:cNvSpPr/>
          <p:nvPr/>
        </p:nvSpPr>
        <p:spPr>
          <a:xfrm>
            <a:off x="914400" y="5471160"/>
            <a:ext cx="4267200" cy="2743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Out for the Bit-Ordering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documents use</a:t>
            </a:r>
          </a:p>
          <a:p>
            <a:pPr lvl="1"/>
            <a:r>
              <a:rPr lang="en-US" dirty="0" smtClean="0"/>
              <a:t>Little-Endian in diagrams</a:t>
            </a:r>
          </a:p>
          <a:p>
            <a:pPr lvl="1"/>
            <a:r>
              <a:rPr lang="en-US" dirty="0" smtClean="0"/>
              <a:t>Big-Endian in descriptions</a:t>
            </a:r>
          </a:p>
          <a:p>
            <a:r>
              <a:rPr lang="en-US" dirty="0" smtClean="0"/>
              <a:t>Wireshark</a:t>
            </a:r>
          </a:p>
          <a:p>
            <a:pPr lvl="1"/>
            <a:r>
              <a:rPr lang="en-US" dirty="0" smtClean="0"/>
              <a:t>Always uses big-Endian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MAC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frames</a:t>
            </a:r>
          </a:p>
          <a:p>
            <a:pPr lvl="1"/>
            <a:r>
              <a:rPr lang="en-US" dirty="0" smtClean="0"/>
              <a:t>Beacon, Probe Request, Probe Response, …</a:t>
            </a:r>
          </a:p>
          <a:p>
            <a:pPr lvl="1"/>
            <a:r>
              <a:rPr lang="en-US" dirty="0" smtClean="0"/>
              <a:t>Association, Disassociation, …</a:t>
            </a:r>
          </a:p>
          <a:p>
            <a:r>
              <a:rPr lang="en-US" dirty="0" smtClean="0"/>
              <a:t>Data frames</a:t>
            </a:r>
          </a:p>
          <a:p>
            <a:r>
              <a:rPr lang="en-US" dirty="0" smtClean="0"/>
              <a:t>Control frames</a:t>
            </a:r>
          </a:p>
          <a:p>
            <a:pPr lvl="1"/>
            <a:r>
              <a:rPr lang="en-US" dirty="0" smtClean="0"/>
              <a:t>ACK, …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5800" y="609600"/>
            <a:ext cx="7772400" cy="5925780"/>
            <a:chOff x="685800" y="609600"/>
            <a:chExt cx="7772400" cy="5925780"/>
          </a:xfrm>
        </p:grpSpPr>
        <p:grpSp>
          <p:nvGrpSpPr>
            <p:cNvPr id="7" name="Group 6"/>
            <p:cNvGrpSpPr/>
            <p:nvPr/>
          </p:nvGrpSpPr>
          <p:grpSpPr>
            <a:xfrm>
              <a:off x="685800" y="609600"/>
              <a:ext cx="7768524" cy="5743576"/>
              <a:chOff x="685800" y="609600"/>
              <a:chExt cx="7768524" cy="5743576"/>
            </a:xfrm>
          </p:grpSpPr>
          <p:pic>
            <p:nvPicPr>
              <p:cNvPr id="2" name="Picture 1" descr="Screen Clippi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502" b="3748"/>
              <a:stretch/>
            </p:blipFill>
            <p:spPr>
              <a:xfrm>
                <a:off x="685800" y="609600"/>
                <a:ext cx="7768524" cy="4205288"/>
              </a:xfrm>
              <a:prstGeom prst="rect">
                <a:avLst/>
              </a:prstGeom>
            </p:spPr>
          </p:pic>
          <p:pic>
            <p:nvPicPr>
              <p:cNvPr id="3" name="Picture 2" descr="Screen Clippi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4885" b="3748"/>
              <a:stretch/>
            </p:blipFill>
            <p:spPr>
              <a:xfrm>
                <a:off x="685800" y="4814888"/>
                <a:ext cx="7768524" cy="1538288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383280" y="4892040"/>
                <a:ext cx="2651760" cy="2286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Data</a:t>
                </a:r>
                <a:endPara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383280" y="5669280"/>
                <a:ext cx="2651760" cy="2286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Data</a:t>
                </a:r>
                <a:endPara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8" name="Picture 7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287"/>
            <a:stretch/>
          </p:blipFill>
          <p:spPr>
            <a:xfrm>
              <a:off x="685800" y="6353176"/>
              <a:ext cx="7772400" cy="182204"/>
            </a:xfrm>
            <a:prstGeom prst="rect">
              <a:avLst/>
            </a:prstGeom>
          </p:spPr>
        </p:pic>
        <p:pic>
          <p:nvPicPr>
            <p:cNvPr id="9" name="Picture 8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287"/>
            <a:stretch/>
          </p:blipFill>
          <p:spPr>
            <a:xfrm>
              <a:off x="685800" y="6359784"/>
              <a:ext cx="7772400" cy="91102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Frame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1604"/>
            <a:ext cx="8229600" cy="18606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Frame – 802.11n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1129"/>
            <a:ext cx="8229600" cy="19450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Mgmt Frame Body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ixed order</a:t>
            </a:r>
          </a:p>
          <a:p>
            <a:r>
              <a:rPr lang="en-US" dirty="0" smtClean="0"/>
              <a:t>Information Elements (IE)</a:t>
            </a:r>
          </a:p>
          <a:p>
            <a:pPr lvl="1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Relative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Beacon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Fixed fields</a:t>
            </a:r>
          </a:p>
          <a:p>
            <a:pPr lvl="1"/>
            <a:r>
              <a:rPr lang="en-US" dirty="0" smtClean="0"/>
              <a:t>Timestamp (8-byte)</a:t>
            </a:r>
          </a:p>
          <a:p>
            <a:pPr lvl="1"/>
            <a:r>
              <a:rPr lang="en-US" dirty="0" smtClean="0"/>
              <a:t>Beacon Interval (2-byte)</a:t>
            </a:r>
          </a:p>
          <a:p>
            <a:pPr lvl="1"/>
            <a:r>
              <a:rPr lang="en-US" dirty="0" smtClean="0"/>
              <a:t>Capability (2-byte)</a:t>
            </a:r>
          </a:p>
          <a:p>
            <a:r>
              <a:rPr lang="en-US" dirty="0" smtClean="0"/>
              <a:t>IE’s</a:t>
            </a:r>
          </a:p>
          <a:p>
            <a:pPr lvl="1"/>
            <a:r>
              <a:rPr lang="en-US" dirty="0" smtClean="0"/>
              <a:t>SSID</a:t>
            </a:r>
          </a:p>
          <a:p>
            <a:pPr lvl="1"/>
            <a:r>
              <a:rPr lang="en-US" dirty="0" smtClean="0"/>
              <a:t>Supported Rates</a:t>
            </a:r>
          </a:p>
          <a:p>
            <a:pPr lvl="1"/>
            <a:r>
              <a:rPr lang="en-US" dirty="0" smtClean="0"/>
              <a:t>TIM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33472"/>
            <a:ext cx="8686800" cy="21669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– 802.11n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38258"/>
            <a:ext cx="8686800" cy="21207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with No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“Null Function”</a:t>
            </a:r>
          </a:p>
          <a:p>
            <a:r>
              <a:rPr lang="en-US" dirty="0" smtClean="0"/>
              <a:t>Used for </a:t>
            </a:r>
          </a:p>
          <a:p>
            <a:pPr lvl="1"/>
            <a:r>
              <a:rPr lang="en-US" dirty="0" smtClean="0"/>
              <a:t>Keep alive</a:t>
            </a:r>
          </a:p>
          <a:p>
            <a:pPr lvl="1"/>
            <a:r>
              <a:rPr lang="en-US" dirty="0" smtClean="0"/>
              <a:t>Notify power save condition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 from 30,000 feet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Frame - ACK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92" y="2433498"/>
            <a:ext cx="4239217" cy="19910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Frame - BlockAck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95600"/>
            <a:ext cx="8686800" cy="20687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Airpcap – session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AirPcap – Wireless Sniffer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– select interface and channel</a:t>
            </a:r>
          </a:p>
          <a:p>
            <a:r>
              <a:rPr lang="en-US" dirty="0" smtClean="0"/>
              <a:t>Display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Wireless 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(the sniffer) may not be able to hear it</a:t>
            </a:r>
          </a:p>
          <a:p>
            <a:r>
              <a:rPr lang="en-US" dirty="0" smtClean="0"/>
              <a:t>You may not be able to hear it correctly</a:t>
            </a:r>
          </a:p>
          <a:p>
            <a:r>
              <a:rPr lang="en-US" dirty="0" smtClean="0"/>
              <a:t>You may not hear all of the packets</a:t>
            </a:r>
          </a:p>
          <a:p>
            <a:r>
              <a:rPr lang="en-US" dirty="0" smtClean="0"/>
              <a:t>Replace “you” with “they (receivers)”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&amp; Channel</a:t>
            </a:r>
            <a:endParaRPr lang="en-US" dirty="0"/>
          </a:p>
        </p:txBody>
      </p:sp>
      <p:pic>
        <p:nvPicPr>
          <p:cNvPr id="3" name="Picture 2" descr="Advanced Wireless Setting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09603"/>
            <a:ext cx="7315200" cy="43483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Capture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exercises</a:t>
            </a:r>
          </a:p>
          <a:p>
            <a:r>
              <a:rPr lang="en-US" dirty="0" smtClean="0"/>
              <a:t>Scan, connect, ping &amp; suspend –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Screen Clippin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00348"/>
            <a:ext cx="504896" cy="5239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only interested in packets within our network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3916140"/>
            <a:ext cx="8686800" cy="2911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2819400"/>
            <a:ext cx="7010400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wlan.bssid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== 2c:b0:5d:46:a8:bb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BSSID?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05000"/>
            <a:ext cx="7010400" cy="3693319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root@android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:/ #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wpa_cli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status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Using interface ‘wlan0’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bssid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=2c:b0:5d:46:a8:bb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ssid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=ksap-2g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id=1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mode=station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pairwise_cipher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=NONE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group_cipher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=NONE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key_mgmt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=NONE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wpa_state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=COMPLETED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ip_address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=192.168.2.111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address=28:ef:01:0e:af:b7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only interested in packets within our network</a:t>
            </a:r>
          </a:p>
          <a:p>
            <a:r>
              <a:rPr lang="en-US" dirty="0" smtClean="0"/>
              <a:t>Management frames only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413795"/>
            <a:ext cx="7010400" cy="830997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wlan.bssid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== 2c:b0:5d:46:a8:bb) &amp;&amp;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wlan.fc.type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== 0x0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LAN in real world</a:t>
            </a:r>
          </a:p>
          <a:p>
            <a:r>
              <a:rPr lang="en-US" dirty="0" smtClean="0"/>
              <a:t>Standards &amp; Technologies</a:t>
            </a:r>
          </a:p>
          <a:p>
            <a:r>
              <a:rPr lang="en-US" dirty="0" smtClean="0"/>
              <a:t>Protocol Map</a:t>
            </a:r>
          </a:p>
          <a:p>
            <a:r>
              <a:rPr lang="en-US" dirty="0" smtClean="0"/>
              <a:t>Differences between wired and wireless</a:t>
            </a:r>
          </a:p>
          <a:p>
            <a:r>
              <a:rPr lang="en-US" dirty="0" smtClean="0"/>
              <a:t>Common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only interested in packets within our network</a:t>
            </a:r>
          </a:p>
          <a:p>
            <a:r>
              <a:rPr lang="en-US" dirty="0" smtClean="0"/>
              <a:t>Management frames only</a:t>
            </a:r>
          </a:p>
          <a:p>
            <a:r>
              <a:rPr lang="en-US" dirty="0" smtClean="0"/>
              <a:t>But do not include Beacons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413795"/>
            <a:ext cx="7010400" cy="1200329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wlan.bssid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== 2c:b0:5d:46:a8:bb) &amp;&amp;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wlan.fc.type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== 0x0) &amp;&amp;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wlan.fc.type_subtype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!= 0x8)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frames – session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Beacons, BSSID</a:t>
            </a:r>
          </a:p>
          <a:p>
            <a:r>
              <a:rPr lang="en-US" dirty="0" smtClean="0"/>
              <a:t>Probe request, response</a:t>
            </a:r>
          </a:p>
          <a:p>
            <a:r>
              <a:rPr lang="en-US" dirty="0" smtClean="0"/>
              <a:t>Association</a:t>
            </a:r>
          </a:p>
          <a:p>
            <a:r>
              <a:rPr lang="en-US" dirty="0" smtClean="0"/>
              <a:t>Disassociation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Frame – 802.11n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1129"/>
            <a:ext cx="8229600" cy="1945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" y="491999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 Control: optional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Beacon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09" y="1314655"/>
            <a:ext cx="7469991" cy="52392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 in Beacon?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BSSID</a:t>
            </a:r>
          </a:p>
          <a:p>
            <a:r>
              <a:rPr lang="en-US" dirty="0" smtClean="0"/>
              <a:t>Capabilities Information</a:t>
            </a:r>
          </a:p>
          <a:p>
            <a:r>
              <a:rPr lang="en-US" dirty="0" smtClean="0"/>
              <a:t>SSID</a:t>
            </a:r>
          </a:p>
          <a:p>
            <a:r>
              <a:rPr lang="en-US" dirty="0" smtClean="0"/>
              <a:t>RSN</a:t>
            </a:r>
          </a:p>
          <a:p>
            <a:r>
              <a:rPr lang="en-US" dirty="0" smtClean="0"/>
              <a:t>TIM and DTIM</a:t>
            </a:r>
          </a:p>
          <a:p>
            <a:r>
              <a:rPr lang="en-US" dirty="0" smtClean="0"/>
              <a:t>HT Capabilities</a:t>
            </a:r>
          </a:p>
          <a:p>
            <a:r>
              <a:rPr lang="en-US" dirty="0" smtClean="0"/>
              <a:t>HT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Request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8972"/>
            <a:ext cx="7772400" cy="51431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Response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57076"/>
            <a:ext cx="7772400" cy="49992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Request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772400" cy="52190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 in Assoc Req?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BSSID</a:t>
            </a:r>
          </a:p>
          <a:p>
            <a:r>
              <a:rPr lang="en-US" dirty="0" smtClean="0"/>
              <a:t>Capabilities Information</a:t>
            </a:r>
          </a:p>
          <a:p>
            <a:r>
              <a:rPr lang="en-US" dirty="0" smtClean="0"/>
              <a:t>SSID</a:t>
            </a:r>
          </a:p>
          <a:p>
            <a:r>
              <a:rPr lang="en-US" dirty="0" smtClean="0"/>
              <a:t>RSN Information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WLAN in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“Ethernet is dead” (2012)</a:t>
            </a:r>
          </a:p>
          <a:p>
            <a:r>
              <a:rPr lang="en-US" i="1" dirty="0" smtClean="0"/>
              <a:t>“Wireless networks are an excellent complement to fixed networks” (2005)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Response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772400" cy="49188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 in Assoc Resp?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code</a:t>
            </a:r>
          </a:p>
          <a:p>
            <a:r>
              <a:rPr lang="en-US" dirty="0" smtClean="0"/>
              <a:t>Association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– 802.11n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38258"/>
            <a:ext cx="8686800" cy="21207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2" y="1371600"/>
            <a:ext cx="8392697" cy="53156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 in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 Control/Flags</a:t>
            </a:r>
          </a:p>
          <a:p>
            <a:pPr lvl="1"/>
            <a:r>
              <a:rPr lang="en-US" dirty="0" smtClean="0"/>
              <a:t>To or from DS?</a:t>
            </a:r>
          </a:p>
          <a:p>
            <a:pPr lvl="1"/>
            <a:r>
              <a:rPr lang="en-US" dirty="0" smtClean="0"/>
              <a:t>Retry?</a:t>
            </a:r>
          </a:p>
          <a:p>
            <a:r>
              <a:rPr lang="en-US" dirty="0" smtClean="0"/>
              <a:t>Sequence number</a:t>
            </a:r>
          </a:p>
          <a:p>
            <a:r>
              <a:rPr lang="en-US" dirty="0" smtClean="0"/>
              <a:t>FCS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Frame - ACK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1838103"/>
            <a:ext cx="8983329" cy="31817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 in 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Airpcap – session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AirPcap – Session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filter macro</a:t>
            </a:r>
          </a:p>
          <a:p>
            <a:r>
              <a:rPr lang="en-US" dirty="0" smtClean="0"/>
              <a:t>Capture filter</a:t>
            </a:r>
          </a:p>
          <a:p>
            <a:r>
              <a:rPr lang="en-US" dirty="0" smtClean="0"/>
              <a:t>Sniffing 40 MHz channel with AirPcap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6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Filter Macros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66629"/>
            <a:ext cx="7315200" cy="49937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with 802</a:t>
            </a:r>
          </a:p>
          <a:p>
            <a:r>
              <a:rPr lang="en-US" dirty="0" smtClean="0"/>
              <a:t>Relationship with 802.3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Filter Macros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1480" y="1600200"/>
            <a:ext cx="8229600" cy="4525963"/>
          </a:xfrm>
        </p:spPr>
        <p:txBody>
          <a:bodyPr/>
          <a:lstStyle/>
          <a:p>
            <a:r>
              <a:rPr lang="en-US" dirty="0" smtClean="0"/>
              <a:t>Macro name :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468879"/>
            <a:ext cx="6019800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wlan.bssid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== 2c:b0:5d:46:a8:bb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" y="2468880"/>
            <a:ext cx="1752600" cy="461665"/>
          </a:xfrm>
          <a:prstGeom prst="rect">
            <a:avLst/>
          </a:prstGeom>
          <a:solidFill>
            <a:srgbClr val="00206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my_bssid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3200400"/>
            <a:ext cx="6019800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wlan.fc.type_subtype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== 0x08)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" y="3200401"/>
            <a:ext cx="1752600" cy="461665"/>
          </a:xfrm>
          <a:prstGeom prst="rect">
            <a:avLst/>
          </a:prstGeom>
          <a:solidFill>
            <a:srgbClr val="00206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beacon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3962400"/>
            <a:ext cx="6019800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wlan.fc.type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== 0x00)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" y="3962401"/>
            <a:ext cx="1752600" cy="461665"/>
          </a:xfrm>
          <a:prstGeom prst="rect">
            <a:avLst/>
          </a:prstGeom>
          <a:solidFill>
            <a:srgbClr val="00206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mgmt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Filter Using Macros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only interested in packets within our network</a:t>
            </a:r>
          </a:p>
          <a:p>
            <a:r>
              <a:rPr lang="en-US" dirty="0" smtClean="0"/>
              <a:t>Management frames only</a:t>
            </a:r>
          </a:p>
          <a:p>
            <a:r>
              <a:rPr lang="en-US" dirty="0" smtClean="0"/>
              <a:t>But do not include Beacons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413795"/>
            <a:ext cx="7010400" cy="1200329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my_bssid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&amp;&amp;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mgmt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&amp;&amp; 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!${beacon}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Saved Filters and Macros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4" y="1323202"/>
            <a:ext cx="6277852" cy="55347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Filter</a:t>
            </a:r>
            <a:endParaRPr lang="en-US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447800" y="1676400"/>
            <a:ext cx="6553200" cy="2133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anchorCtr="1"/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Wireshark / TShark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562600" y="3352800"/>
            <a:ext cx="2438400" cy="4572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libwiretap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47800" y="4343400"/>
            <a:ext cx="4876800" cy="6096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dumpcap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447800" y="4953000"/>
            <a:ext cx="4876800" cy="5334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WinPcap / libpcap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447800" y="2514600"/>
            <a:ext cx="3810000" cy="12954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anchor="ctr"/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	libwireshark</a:t>
            </a: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V="1">
            <a:off x="49530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 flipV="1">
            <a:off x="3886200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 flipH="1" flipV="1">
            <a:off x="7620000" y="3810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213051" y="6019800"/>
            <a:ext cx="1297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Live data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96000" y="6036707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Capture file</a:t>
            </a:r>
          </a:p>
        </p:txBody>
      </p:sp>
      <p:cxnSp>
        <p:nvCxnSpPr>
          <p:cNvPr id="13" name="AutoShape 22"/>
          <p:cNvCxnSpPr>
            <a:cxnSpLocks noChangeShapeType="1"/>
            <a:stCxn id="14" idx="3"/>
            <a:endCxn id="12" idx="0"/>
          </p:cNvCxnSpPr>
          <p:nvPr/>
        </p:nvCxnSpPr>
        <p:spPr bwMode="auto">
          <a:xfrm>
            <a:off x="6324600" y="4533900"/>
            <a:ext cx="876300" cy="150280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5105400" y="4343400"/>
            <a:ext cx="12192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chemeClr val="bg1"/>
                </a:solidFill>
              </a:rPr>
              <a:t>libwiretap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4191000" y="3429000"/>
            <a:ext cx="1066800" cy="3810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Display filters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4191000" y="3124200"/>
            <a:ext cx="1066800" cy="3048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Plugins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4191000" y="2819400"/>
            <a:ext cx="1066800" cy="3048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Dissectors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4191000" y="2514600"/>
            <a:ext cx="1066800" cy="3048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1"/>
                </a:solidFill>
              </a:rPr>
              <a:t>Tree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447800" y="2514600"/>
            <a:ext cx="3810000" cy="1295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only interested in packets between the AP and us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something is missing …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048000"/>
            <a:ext cx="7010400" cy="830997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wlan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host 2c:b0:5d:46:a8:ba)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|| 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wlan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host 28:ef:01:0e:af:b7)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04799"/>
            <a:ext cx="4389120" cy="5486400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BPF: “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wlan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host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2c:b0:5d:46:a8:ba”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endParaRPr lang="en-US" sz="14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Compiled BPF: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000)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ldb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[3]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(001)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lsh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#8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(002) tax      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(003)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ldb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[2]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(004) or       x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(005)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M[0]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(006) tax      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(007)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ldb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[x + 0]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(008)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jset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#0x4  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40	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9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(009)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jset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#0x8  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10	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31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(010)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ldb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[x + 1]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(011)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jset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#0x2  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12	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21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(012)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jset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#0x1  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13	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17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(013)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[x + 26]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(014)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#0x5d46a8ba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15	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27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(015)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[x + 24]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(016)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#0x2cb0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39	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27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04798"/>
            <a:ext cx="4389120" cy="5486400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017)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[x + 18]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(018)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#0x5d46a8ba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19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35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(019)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[x + 16]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(020)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#0x2cb0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39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35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(021)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[x + 12]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(022)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#0x5d46a8ba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23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25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(023)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[x + 10]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(024)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#0x2cb0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39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25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(025)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ldb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[x + 1]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(026)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jset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#0x1  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27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35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(027)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[x + 18]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(028)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#0x5d46a8ba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29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40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(029)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[x + 16]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(030)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#0x2cb0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39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40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(031)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[x + 12]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(032)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#0x5d46a8ba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33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35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(033)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[x + 10]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(034)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#0x2cb0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39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35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(035)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 [x + 6]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(036)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#0x5d46a8ba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37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40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(037)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ldh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[x + 4]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(038)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jeq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     #0x2cb0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39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jf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40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(039) ret      #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65535       // Accept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(040) ret      #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0           // Ignore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674" y="5824536"/>
            <a:ext cx="6715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jset</a:t>
            </a:r>
            <a:r>
              <a:rPr lang="en-US" sz="2000" dirty="0" smtClean="0"/>
              <a:t>: bit-wise AND</a:t>
            </a:r>
          </a:p>
          <a:p>
            <a:r>
              <a:rPr lang="en-US" sz="2000" dirty="0" smtClean="0"/>
              <a:t>[x + 0]: first byte of 802.11 MAC frame</a:t>
            </a:r>
          </a:p>
          <a:p>
            <a:r>
              <a:rPr lang="en-US" sz="2000" dirty="0" smtClean="0"/>
              <a:t>(008) says: If this is a Control frame (b2 == 1), ignore it (</a:t>
            </a:r>
            <a:r>
              <a:rPr lang="en-US" sz="2000" dirty="0" err="1" smtClean="0"/>
              <a:t>jt</a:t>
            </a:r>
            <a:r>
              <a:rPr lang="en-US" sz="2000" dirty="0" smtClean="0"/>
              <a:t> 40)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Sniffing 40 MHz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seem to be some problems with AirPcap at 40 MHz channel</a:t>
            </a:r>
          </a:p>
          <a:p>
            <a:r>
              <a:rPr lang="en-US" dirty="0" smtClean="0"/>
              <a:t>Limited success: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2481"/>
              </p:ext>
            </p:extLst>
          </p:nvPr>
        </p:nvGraphicFramePr>
        <p:xfrm>
          <a:off x="914400" y="3657600"/>
          <a:ext cx="7543802" cy="228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05200"/>
                <a:gridCol w="1905000"/>
                <a:gridCol w="213360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AP channel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36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/>
                        <a:t>40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/>
                        <a:t>wl</a:t>
                      </a:r>
                      <a:r>
                        <a:rPr lang="en-US" sz="2400" baseline="0" dirty="0" smtClean="0"/>
                        <a:t> status: channel spec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38</a:t>
                      </a:r>
                      <a:r>
                        <a:rPr lang="en-US" sz="2400" baseline="0" dirty="0" smtClean="0"/>
                        <a:t> (40 MHz)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38 (40 MHz)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/>
                        <a:t>                  </a:t>
                      </a:r>
                      <a:r>
                        <a:rPr lang="en-US" sz="2400" dirty="0" smtClean="0"/>
                        <a:t>control channel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Wireshark channel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Wireshark</a:t>
                      </a:r>
                      <a:r>
                        <a:rPr lang="en-US" sz="2400" baseline="0" dirty="0" smtClean="0"/>
                        <a:t> channel offset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+1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+1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frames – session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Frames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Unicast, multicast, broadcast</a:t>
            </a:r>
          </a:p>
          <a:p>
            <a:r>
              <a:rPr lang="en-US" dirty="0" smtClean="0"/>
              <a:t>ACK, Block-ACK</a:t>
            </a:r>
          </a:p>
          <a:p>
            <a:r>
              <a:rPr lang="en-US" dirty="0" smtClean="0"/>
              <a:t>Power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Unicast, Multicast &amp;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Unicast requires acknowledgement</a:t>
            </a:r>
          </a:p>
          <a:p>
            <a:r>
              <a:rPr lang="en-US" dirty="0" smtClean="0"/>
              <a:t>Multicast &amp; Broadcast can not be acknowledged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Timeline: </a:t>
            </a:r>
            <a:r>
              <a:rPr lang="en-US" dirty="0" smtClean="0">
                <a:hlinkClick r:id="rId2"/>
              </a:rPr>
              <a:t>http://grouper.ieee.org/groups/802/11/Reports/802.11_Timelines.htm</a:t>
            </a:r>
            <a:endParaRPr lang="en-US" dirty="0" smtClean="0"/>
          </a:p>
          <a:p>
            <a:r>
              <a:rPr lang="en-US" dirty="0" smtClean="0"/>
              <a:t>802.11-2007</a:t>
            </a:r>
          </a:p>
          <a:p>
            <a:pPr lvl="1"/>
            <a:r>
              <a:rPr lang="en-US" dirty="0" smtClean="0"/>
              <a:t>802.11a-1999: 5 GHz, 54 Mbps</a:t>
            </a:r>
          </a:p>
          <a:p>
            <a:pPr lvl="1"/>
            <a:r>
              <a:rPr lang="en-US" dirty="0" smtClean="0"/>
              <a:t>802.11b-1999: 2.4 GHz, 11 Mbps</a:t>
            </a:r>
          </a:p>
          <a:p>
            <a:pPr lvl="1"/>
            <a:r>
              <a:rPr lang="en-US" dirty="0" smtClean="0"/>
              <a:t>802.11g-2003: 2.4 GHz, 54 Mbps</a:t>
            </a:r>
          </a:p>
          <a:p>
            <a:r>
              <a:rPr lang="en-US" dirty="0" smtClean="0"/>
              <a:t>802.11n-2009: 2.4/5 GHz, N*150 Mbps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91" y="1676400"/>
            <a:ext cx="4239217" cy="1991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5000" y="4343400"/>
            <a:ext cx="6095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Why is there no sequence number?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Why is there no source address?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ACK Operations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304149"/>
            <a:ext cx="8138160" cy="54472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6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Frame - BlockAck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95600"/>
            <a:ext cx="8686800" cy="20687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ADDBA Request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92" y="1524000"/>
            <a:ext cx="7209615" cy="502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67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ADDBA Response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8" y="1524000"/>
            <a:ext cx="7888030" cy="502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9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Block-ACK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687199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5882802" y="5181600"/>
            <a:ext cx="685800" cy="228600"/>
          </a:xfrm>
          <a:prstGeom prst="leftArrow">
            <a:avLst/>
          </a:prstGeom>
          <a:solidFill>
            <a:srgbClr val="FF0000"/>
          </a:solidFill>
          <a:ln w="1270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641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Mgmt – Entering PS Mode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1" y="1571365"/>
            <a:ext cx="7582959" cy="3715269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257800" y="3407113"/>
            <a:ext cx="685800" cy="228600"/>
          </a:xfrm>
          <a:prstGeom prst="leftArrow">
            <a:avLst/>
          </a:prstGeom>
          <a:solidFill>
            <a:srgbClr val="FF0000"/>
          </a:solidFill>
          <a:ln w="1270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067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Mgmt – Waking Up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1" y="1552313"/>
            <a:ext cx="7821117" cy="3753374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5257800" y="3407113"/>
            <a:ext cx="685800" cy="228600"/>
          </a:xfrm>
          <a:prstGeom prst="leftArrow">
            <a:avLst/>
          </a:prstGeom>
          <a:solidFill>
            <a:srgbClr val="FF0000"/>
          </a:solidFill>
          <a:ln w="1270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4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PSK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6"/>
          <a:stretch/>
        </p:blipFill>
        <p:spPr>
          <a:xfrm>
            <a:off x="1999891" y="1600201"/>
            <a:ext cx="5144218" cy="45282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802.11i: Security</a:t>
            </a:r>
          </a:p>
          <a:p>
            <a:r>
              <a:rPr lang="en-US" dirty="0" smtClean="0"/>
              <a:t>802.11h: Spectrum &amp; TX power management</a:t>
            </a:r>
          </a:p>
          <a:p>
            <a:r>
              <a:rPr lang="en-US" dirty="0" smtClean="0"/>
              <a:t>802.11e: </a:t>
            </a:r>
            <a:r>
              <a:rPr lang="en-US" dirty="0" err="1" smtClean="0"/>
              <a:t>QoS</a:t>
            </a:r>
            <a:endParaRPr lang="en-US" dirty="0" smtClean="0"/>
          </a:p>
          <a:p>
            <a:r>
              <a:rPr lang="en-US" dirty="0" smtClean="0"/>
              <a:t>802.11d: International roaming</a:t>
            </a:r>
          </a:p>
          <a:p>
            <a:r>
              <a:rPr lang="en-US" dirty="0" smtClean="0"/>
              <a:t>and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PTK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59" y="1600200"/>
            <a:ext cx="6144483" cy="43725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1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42" y="1285097"/>
            <a:ext cx="6315957" cy="5572903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943599" y="4308543"/>
            <a:ext cx="685800" cy="228600"/>
          </a:xfrm>
          <a:prstGeom prst="leftArrow">
            <a:avLst/>
          </a:prstGeom>
          <a:solidFill>
            <a:srgbClr val="FF0000"/>
          </a:solidFill>
          <a:ln w="1270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573620" y="1752600"/>
            <a:ext cx="685800" cy="228600"/>
          </a:xfrm>
          <a:prstGeom prst="leftArrow">
            <a:avLst/>
          </a:prstGeom>
          <a:solidFill>
            <a:srgbClr val="FF0000"/>
          </a:solidFill>
          <a:ln w="1270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76" y="147179"/>
            <a:ext cx="3924848" cy="65636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17" y="1524000"/>
            <a:ext cx="5487166" cy="51823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8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Data Frame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6" y="1533260"/>
            <a:ext cx="7354327" cy="37914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4836" y="5638800"/>
            <a:ext cx="735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a PING reply.</a:t>
            </a:r>
          </a:p>
          <a:p>
            <a:r>
              <a:rPr lang="en-US" sz="2400" dirty="0" smtClean="0"/>
              <a:t>So, why did the display filter “</a:t>
            </a:r>
            <a:r>
              <a:rPr lang="en-US" sz="2400" dirty="0" err="1" smtClean="0"/>
              <a:t>ip</a:t>
            </a:r>
            <a:r>
              <a:rPr lang="en-US" sz="2400" dirty="0" smtClean="0"/>
              <a:t>” and “</a:t>
            </a:r>
            <a:r>
              <a:rPr lang="en-US" sz="2400" dirty="0" err="1" smtClean="0"/>
              <a:t>icmp</a:t>
            </a:r>
            <a:r>
              <a:rPr lang="en-US" sz="2400" dirty="0" smtClean="0"/>
              <a:t>” fail?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Rates</a:t>
            </a:r>
          </a:p>
          <a:p>
            <a:r>
              <a:rPr lang="en-US" dirty="0" smtClean="0"/>
              <a:t>Modulations &amp; Coding</a:t>
            </a:r>
          </a:p>
          <a:p>
            <a:r>
              <a:rPr lang="en-US" dirty="0" smtClean="0"/>
              <a:t>OFDM</a:t>
            </a:r>
          </a:p>
          <a:p>
            <a:r>
              <a:rPr lang="en-US" dirty="0" smtClean="0"/>
              <a:t>MIMO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44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" y="1524000"/>
            <a:ext cx="9068753" cy="51206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 Frame Structure (2.4 GHz)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Rate &amp; Modulation – </a:t>
            </a:r>
            <a:br>
              <a:rPr lang="en-US" dirty="0" smtClean="0"/>
            </a:br>
            <a:r>
              <a:rPr lang="en-US" dirty="0" smtClean="0"/>
              <a:t>802.11 a/b/g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9" y="2604971"/>
            <a:ext cx="8935222" cy="19202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Rate &amp; Modulation – </a:t>
            </a:r>
            <a:br>
              <a:rPr lang="en-US" dirty="0" smtClean="0"/>
            </a:br>
            <a:r>
              <a:rPr lang="en-US" dirty="0" smtClean="0"/>
              <a:t>802.11 n, 1x1:1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9" y="1738075"/>
            <a:ext cx="7740202" cy="457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OFDM – multiple subcarriers</a:t>
            </a:r>
          </a:p>
          <a:p>
            <a:r>
              <a:rPr lang="en-US" dirty="0" smtClean="0"/>
              <a:t>MIMO – multiple spatial streams</a:t>
            </a:r>
          </a:p>
          <a:p>
            <a:r>
              <a:rPr lang="en-US" dirty="0" smtClean="0"/>
              <a:t>HT-40 – 2x20 MHz channel width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err="1" smtClean="0"/>
              <a:t>BlockACK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Rate &amp; Modulation – </a:t>
            </a:r>
            <a:br>
              <a:rPr lang="en-US" dirty="0" smtClean="0"/>
            </a:br>
            <a:r>
              <a:rPr lang="en-US" dirty="0" smtClean="0"/>
              <a:t>802.11 n, 2x2:2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6" y="2195340"/>
            <a:ext cx="7915389" cy="34747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BPSK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9" y="1966708"/>
            <a:ext cx="7344801" cy="29245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QPSK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0" y="1580892"/>
            <a:ext cx="7373380" cy="36962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OFDM - Multiplexing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93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438400"/>
            <a:ext cx="49720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5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OFDM - Modulation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94</a:t>
            </a:fld>
            <a:endParaRPr lang="en-US"/>
          </a:p>
        </p:txBody>
      </p:sp>
      <p:pic>
        <p:nvPicPr>
          <p:cNvPr id="4" name="Picture 7" descr="OFDM modul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1"/>
          <a:stretch/>
        </p:blipFill>
        <p:spPr bwMode="auto">
          <a:xfrm>
            <a:off x="558007" y="2438400"/>
            <a:ext cx="8027987" cy="221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9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MIMO - Spatial Streams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9" y="1576129"/>
            <a:ext cx="8640381" cy="37057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GHz Channels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55" y="1524000"/>
            <a:ext cx="4048690" cy="45345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783080"/>
            <a:ext cx="8917483" cy="2834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GHz Channels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257800"/>
            <a:ext cx="864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US: DFS required in 5470-5725 MHz U-NII band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US: DFS </a:t>
            </a:r>
            <a:r>
              <a:rPr lang="en-US" sz="2400" dirty="0"/>
              <a:t>required</a:t>
            </a:r>
            <a:r>
              <a:rPr lang="en-US" sz="2400" dirty="0" smtClean="0"/>
              <a:t> in 5260-5320 MHz band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678838" y="2240280"/>
            <a:ext cx="152400" cy="883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49515" y="2438400"/>
            <a:ext cx="403485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0480" y="3352800"/>
            <a:ext cx="403485" cy="121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53295" y="2240280"/>
            <a:ext cx="403485" cy="1386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3C8A-368D-4EB3-8B1F-FC6AE3584C1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8063</TotalTime>
  <Words>1809</Words>
  <Application>Microsoft Office PowerPoint</Application>
  <PresentationFormat>On-screen Show (4:3)</PresentationFormat>
  <Paragraphs>535</Paragraphs>
  <Slides>104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6" baseType="lpstr">
      <vt:lpstr>Office Theme</vt:lpstr>
      <vt:lpstr>C:\work\notes\WiFi Training\802.11Poster.pdf</vt:lpstr>
      <vt:lpstr>WiFi Training</vt:lpstr>
      <vt:lpstr>Topics</vt:lpstr>
      <vt:lpstr>The View from 30,000 feet</vt:lpstr>
      <vt:lpstr>Overview</vt:lpstr>
      <vt:lpstr>WLAN in Real World</vt:lpstr>
      <vt:lpstr>Standards</vt:lpstr>
      <vt:lpstr>Standards</vt:lpstr>
      <vt:lpstr>More Standards</vt:lpstr>
      <vt:lpstr>802.11n Technologies</vt:lpstr>
      <vt:lpstr>Protocol Map</vt:lpstr>
      <vt:lpstr>Wireless vs. Wired</vt:lpstr>
      <vt:lpstr>Common Complaints</vt:lpstr>
      <vt:lpstr>Joining a network</vt:lpstr>
      <vt:lpstr>PowerPoint Presentation</vt:lpstr>
      <vt:lpstr>What’s in a Network?</vt:lpstr>
      <vt:lpstr>Re-joining a Network</vt:lpstr>
      <vt:lpstr>MAC frames – session 1</vt:lpstr>
      <vt:lpstr>General Frame Format</vt:lpstr>
      <vt:lpstr>Frame Control Field</vt:lpstr>
      <vt:lpstr>Watch Out for the Bit-Ordering !</vt:lpstr>
      <vt:lpstr>3 Types of MAC Frames</vt:lpstr>
      <vt:lpstr>PowerPoint Presentation</vt:lpstr>
      <vt:lpstr>Management Frame</vt:lpstr>
      <vt:lpstr>Management Frame – 802.11n</vt:lpstr>
      <vt:lpstr>Mgmt Frame Body Components</vt:lpstr>
      <vt:lpstr>Example: Beacon</vt:lpstr>
      <vt:lpstr>Data Frame</vt:lpstr>
      <vt:lpstr>Data Frame – 802.11n</vt:lpstr>
      <vt:lpstr>Data Frame with No Data</vt:lpstr>
      <vt:lpstr>Control Frame - ACK</vt:lpstr>
      <vt:lpstr>Control Frame - BlockAck</vt:lpstr>
      <vt:lpstr>Airpcap – session 1</vt:lpstr>
      <vt:lpstr>AirPcap – Wireless Sniffer</vt:lpstr>
      <vt:lpstr>Problems with Wireless Sniffing</vt:lpstr>
      <vt:lpstr>Interface &amp; Channel</vt:lpstr>
      <vt:lpstr>Packet Capture</vt:lpstr>
      <vt:lpstr>Display Filter</vt:lpstr>
      <vt:lpstr>Which BSSID?</vt:lpstr>
      <vt:lpstr>Display Filter</vt:lpstr>
      <vt:lpstr>Display Filter</vt:lpstr>
      <vt:lpstr>Mac frames – session 2</vt:lpstr>
      <vt:lpstr>Management Frames</vt:lpstr>
      <vt:lpstr>Management Frame – 802.11n</vt:lpstr>
      <vt:lpstr>Beacon</vt:lpstr>
      <vt:lpstr>What to look for in Beacon?</vt:lpstr>
      <vt:lpstr>Authentication Request</vt:lpstr>
      <vt:lpstr>Authentication Response</vt:lpstr>
      <vt:lpstr>Association Request</vt:lpstr>
      <vt:lpstr>What to look for in Assoc Req?</vt:lpstr>
      <vt:lpstr>Association Response</vt:lpstr>
      <vt:lpstr>What to look for in Assoc Resp?</vt:lpstr>
      <vt:lpstr>Data Frame – 802.11n</vt:lpstr>
      <vt:lpstr>Data</vt:lpstr>
      <vt:lpstr>What to look for in Data?</vt:lpstr>
      <vt:lpstr>Control Frame - ACK</vt:lpstr>
      <vt:lpstr>What to look for in ACK?</vt:lpstr>
      <vt:lpstr>Airpcap – session 2</vt:lpstr>
      <vt:lpstr>AirPcap – Session 2</vt:lpstr>
      <vt:lpstr>Display Filter Macros</vt:lpstr>
      <vt:lpstr>Display Filter Macros</vt:lpstr>
      <vt:lpstr>Display Filter Using Macros</vt:lpstr>
      <vt:lpstr>Saved Filters and Macros</vt:lpstr>
      <vt:lpstr>Capture Filter</vt:lpstr>
      <vt:lpstr>Capture Filter</vt:lpstr>
      <vt:lpstr>PowerPoint Presentation</vt:lpstr>
      <vt:lpstr>Sniffing 40 MHz Channel</vt:lpstr>
      <vt:lpstr>Mac frames – session 3</vt:lpstr>
      <vt:lpstr>MAC Frames (3)</vt:lpstr>
      <vt:lpstr>Unicast, Multicast &amp; Broadcast</vt:lpstr>
      <vt:lpstr>ACK</vt:lpstr>
      <vt:lpstr>Block ACK Operations</vt:lpstr>
      <vt:lpstr>Control Frame - BlockAck</vt:lpstr>
      <vt:lpstr>ADDBA Request</vt:lpstr>
      <vt:lpstr>ADDBA Response</vt:lpstr>
      <vt:lpstr>Block-ACK</vt:lpstr>
      <vt:lpstr>Power Mgmt – Entering PS Mode</vt:lpstr>
      <vt:lpstr>Power Mgmt – Waking Up</vt:lpstr>
      <vt:lpstr>Security</vt:lpstr>
      <vt:lpstr>PSK</vt:lpstr>
      <vt:lpstr>PTK</vt:lpstr>
      <vt:lpstr>Message 1</vt:lpstr>
      <vt:lpstr>PowerPoint Presentation</vt:lpstr>
      <vt:lpstr>Encryption</vt:lpstr>
      <vt:lpstr>Encrypted Data Frame</vt:lpstr>
      <vt:lpstr>PHY</vt:lpstr>
      <vt:lpstr>Topics in PHY</vt:lpstr>
      <vt:lpstr>PHY Frame Structure (2.4 GHz)</vt:lpstr>
      <vt:lpstr>Data Rate &amp; Modulation –  802.11 a/b/g</vt:lpstr>
      <vt:lpstr>Data Rate &amp; Modulation –  802.11 n, 1x1:1</vt:lpstr>
      <vt:lpstr>Data Rate &amp; Modulation –  802.11 n, 2x2:2</vt:lpstr>
      <vt:lpstr>BPSK</vt:lpstr>
      <vt:lpstr>QPSK</vt:lpstr>
      <vt:lpstr>OFDM - Multiplexing</vt:lpstr>
      <vt:lpstr>OFDM - Modulation</vt:lpstr>
      <vt:lpstr>MIMO - Spatial Streams</vt:lpstr>
      <vt:lpstr>RF</vt:lpstr>
      <vt:lpstr>2.4 GHz Channels</vt:lpstr>
      <vt:lpstr>5 GHz Channels</vt:lpstr>
      <vt:lpstr>Case studies</vt:lpstr>
      <vt:lpstr>Case 1: Dalian Hotel</vt:lpstr>
      <vt:lpstr>Case 2: Beijing Airport</vt:lpstr>
      <vt:lpstr>Case 3: ARP</vt:lpstr>
      <vt:lpstr>Case 4: Deauth</vt:lpstr>
      <vt:lpstr>Case 5: Ping</vt:lpstr>
    </vt:vector>
  </TitlesOfParts>
  <Company>Amazon.com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Training</dc:title>
  <dc:creator>Shaw, King</dc:creator>
  <cp:lastModifiedBy>Shaw, King</cp:lastModifiedBy>
  <cp:revision>175</cp:revision>
  <dcterms:created xsi:type="dcterms:W3CDTF">2012-05-15T18:16:10Z</dcterms:created>
  <dcterms:modified xsi:type="dcterms:W3CDTF">2012-05-25T08:20:34Z</dcterms:modified>
</cp:coreProperties>
</file>