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sldIdLst>
    <p:sldId id="274" r:id="rId2"/>
    <p:sldId id="358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18" r:id="rId24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CCCCFF"/>
    <a:srgbClr val="FF33CC"/>
    <a:srgbClr val="CC0099"/>
    <a:srgbClr val="FF6600"/>
    <a:srgbClr val="9900CC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88" autoAdjust="0"/>
    <p:restoredTop sz="91483" autoAdjust="0"/>
  </p:normalViewPr>
  <p:slideViewPr>
    <p:cSldViewPr>
      <p:cViewPr>
        <p:scale>
          <a:sx n="100" d="100"/>
          <a:sy n="100" d="100"/>
        </p:scale>
        <p:origin x="-336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308" y="-96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9E45901A-4302-478E-80C6-6527FFF866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45901A-4302-478E-80C6-6527FFF86649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5" name="Picture 10" descr="b-2"/>
          <p:cNvPicPr>
            <a:picLocks noChangeAspect="1" noChangeArrowheads="1"/>
          </p:cNvPicPr>
          <p:nvPr userDrawn="1"/>
        </p:nvPicPr>
        <p:blipFill>
          <a:blip r:embed="rId2" cstate="print"/>
          <a:srcRect t="14706" r="3656" b="11111"/>
          <a:stretch>
            <a:fillRect/>
          </a:stretch>
        </p:blipFill>
        <p:spPr bwMode="auto">
          <a:xfrm>
            <a:off x="7164388" y="5992813"/>
            <a:ext cx="1223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692150"/>
            <a:ext cx="6550025" cy="194468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365625"/>
            <a:ext cx="6551613" cy="13684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2233"/>
            <a:ext cx="8218488" cy="706437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F0A3C-AD46-4245-BA5E-83A0575D0B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15EB1-4DC3-40EE-8AD1-24CED93C82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6357938"/>
            <a:ext cx="8893175" cy="361950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8"/>
            <a:ext cx="821848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357938"/>
            <a:ext cx="21336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01BB8D2D-56D0-43D8-BA56-31BEC0F56B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0" name="Picture 8" descr="b-2"/>
          <p:cNvPicPr>
            <a:picLocks noChangeAspect="1" noChangeArrowheads="1"/>
          </p:cNvPicPr>
          <p:nvPr/>
        </p:nvPicPr>
        <p:blipFill>
          <a:blip r:embed="rId5" cstate="print"/>
          <a:srcRect t="14706" r="3656" b="11111"/>
          <a:stretch>
            <a:fillRect/>
          </a:stretch>
        </p:blipFill>
        <p:spPr bwMode="auto">
          <a:xfrm>
            <a:off x="7164388" y="6429375"/>
            <a:ext cx="1223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4925" y="6429375"/>
            <a:ext cx="40370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CN" sz="1000" dirty="0">
                <a:solidFill>
                  <a:schemeClr val="bg1"/>
                </a:solidFill>
                <a:latin typeface="Frutiger LT 55 Roman" pitchFamily="34" charset="0"/>
                <a:ea typeface="宋体" pitchFamily="2" charset="-122"/>
              </a:rPr>
              <a:t>Copyright 2010 By </a:t>
            </a:r>
            <a:r>
              <a:rPr kumimoji="0" lang="en-US" altLang="zh-CN" sz="1000" dirty="0" err="1">
                <a:solidFill>
                  <a:schemeClr val="bg1"/>
                </a:solidFill>
                <a:latin typeface="Frutiger LT 55 Roman" pitchFamily="34" charset="0"/>
                <a:ea typeface="宋体" pitchFamily="2" charset="-122"/>
              </a:rPr>
              <a:t>Neusoft</a:t>
            </a:r>
            <a:r>
              <a:rPr kumimoji="0" lang="en-US" altLang="zh-CN" sz="1000" dirty="0">
                <a:solidFill>
                  <a:schemeClr val="bg1"/>
                </a:solidFill>
                <a:latin typeface="Frutiger LT 55 Roman" pitchFamily="34" charset="0"/>
                <a:ea typeface="宋体" pitchFamily="2" charset="-122"/>
              </a:rPr>
              <a:t> Corporation All rights reserved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5288" y="714375"/>
            <a:ext cx="8312150" cy="46038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99C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ＭＳ Ｐゴシック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utiger LT 45 Light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utiger LT 45 Light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utiger LT 45 Light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utiger LT 45 Light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utiger LT 45 Light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utiger LT 45 Light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utiger LT 45 Light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utiger LT 45 Light" pitchFamily="34" charset="0"/>
          <a:ea typeface="ＭＳ Ｐゴシック" pitchFamily="50" charset="-128"/>
        </a:defRPr>
      </a:lvl9pPr>
    </p:titleStyle>
    <p:bodyStyle>
      <a:lvl1pPr marL="419100" indent="-4191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Blip>
          <a:blip r:embed="rId6"/>
        </a:buBlip>
        <a:defRPr kumimoji="1" sz="2800">
          <a:solidFill>
            <a:schemeClr val="tx1"/>
          </a:solidFill>
          <a:latin typeface="+mn-lt"/>
          <a:ea typeface="ＭＳ Ｐゴシック" pitchFamily="50" charset="-128"/>
          <a:cs typeface="+mn-cs"/>
        </a:defRPr>
      </a:lvl1pPr>
      <a:lvl2pPr marL="876300" indent="-4191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Blip>
          <a:blip r:embed="rId7"/>
        </a:buBlip>
        <a:defRPr kumimoji="1" sz="2400">
          <a:solidFill>
            <a:schemeClr val="tx1"/>
          </a:solidFill>
          <a:latin typeface="+mn-lt"/>
          <a:ea typeface="ＭＳ Ｐゴシック" pitchFamily="50" charset="-128"/>
        </a:defRPr>
      </a:lvl2pPr>
      <a:lvl3pPr marL="1333500" indent="-4191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Blip>
          <a:blip r:embed="rId8"/>
        </a:buBlip>
        <a:defRPr kumimoji="1" sz="2000">
          <a:solidFill>
            <a:schemeClr val="tx1"/>
          </a:solidFill>
          <a:latin typeface="+mn-lt"/>
          <a:ea typeface="ＭＳ Ｐゴシック" pitchFamily="50" charset="-128"/>
        </a:defRPr>
      </a:lvl3pPr>
      <a:lvl4pPr marL="1790700" indent="-4191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kumimoji="1">
          <a:solidFill>
            <a:schemeClr val="tx1"/>
          </a:solidFill>
          <a:latin typeface="+mn-lt"/>
          <a:ea typeface="ＭＳ Ｐゴシック" pitchFamily="50" charset="-128"/>
        </a:defRPr>
      </a:lvl4pPr>
      <a:lvl5pPr marL="2247900" indent="-4191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kumimoji="1" sz="1600">
          <a:solidFill>
            <a:schemeClr val="tx1"/>
          </a:solidFill>
          <a:latin typeface="+mn-lt"/>
          <a:ea typeface="ＭＳ Ｐゴシック" pitchFamily="50" charset="-128"/>
        </a:defRPr>
      </a:lvl5pPr>
      <a:lvl6pPr marL="2705100" indent="-4191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3162300" indent="-4191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619500" indent="-4191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4076700" indent="-4191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10" Type="http://schemas.openxmlformats.org/officeDocument/2006/relationships/slide" Target="slide22.xml"/><Relationship Id="rId4" Type="http://schemas.openxmlformats.org/officeDocument/2006/relationships/slide" Target="slide5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 descr="sb10065363a-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692696"/>
            <a:ext cx="9144000" cy="2307406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0" lang="en-GB" altLang="ja-JP" sz="4400" b="1" dirty="0" smtClean="0">
                <a:latin typeface="MS UI Gothic" pitchFamily="34" charset="-128"/>
                <a:ea typeface="MS UI Gothic" pitchFamily="34" charset="-128"/>
              </a:rPr>
              <a:t>T-Kernel</a:t>
            </a:r>
            <a:r>
              <a:rPr kumimoji="0" lang="zh-CN" altLang="en-US" sz="4400" b="1" dirty="0" smtClean="0">
                <a:latin typeface="MS UI Gothic" pitchFamily="34" charset="-128"/>
                <a:ea typeface="MS UI Gothic" pitchFamily="34" charset="-128"/>
              </a:rPr>
              <a:t>向</a:t>
            </a:r>
            <a:r>
              <a:rPr kumimoji="0" lang="en-US" altLang="zh-CN" sz="4400" b="1" dirty="0" smtClean="0">
                <a:latin typeface="MS UI Gothic" pitchFamily="34" charset="-128"/>
                <a:ea typeface="MS UI Gothic" pitchFamily="34" charset="-128"/>
              </a:rPr>
              <a:t>ARM11</a:t>
            </a:r>
            <a:r>
              <a:rPr kumimoji="0" lang="zh-CN" altLang="en-US" sz="4400" b="1" dirty="0" smtClean="0">
                <a:latin typeface="MS UI Gothic" pitchFamily="34" charset="-128"/>
                <a:ea typeface="MS UI Gothic" pitchFamily="34" charset="-128"/>
              </a:rPr>
              <a:t>的移植</a:t>
            </a:r>
            <a:endParaRPr kumimoji="0" lang="en-US" altLang="zh-CN" sz="4400" b="1" dirty="0" smtClean="0"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kumimoji="0" lang="zh-CN" altLang="en-US" sz="4400" b="1" dirty="0" smtClean="0">
                <a:latin typeface="MS UI Gothic" pitchFamily="34" charset="-128"/>
                <a:ea typeface="MS UI Gothic" pitchFamily="34" charset="-128"/>
              </a:rPr>
              <a:t>（基于</a:t>
            </a:r>
            <a:r>
              <a:rPr kumimoji="0" lang="en-US" altLang="zh-CN" sz="4400" b="1" dirty="0" smtClean="0">
                <a:latin typeface="MS UI Gothic" pitchFamily="34" charset="-128"/>
                <a:ea typeface="MS UI Gothic" pitchFamily="34" charset="-128"/>
              </a:rPr>
              <a:t>ARM9</a:t>
            </a:r>
            <a:r>
              <a:rPr kumimoji="0" lang="zh-CN" altLang="en-US" sz="4400" b="1" dirty="0" smtClean="0">
                <a:latin typeface="MS UI Gothic" pitchFamily="34" charset="-128"/>
                <a:ea typeface="MS UI Gothic" pitchFamily="34" charset="-128"/>
              </a:rPr>
              <a:t>的</a:t>
            </a:r>
            <a:r>
              <a:rPr kumimoji="0" lang="en-US" altLang="zh-CN" sz="4400" b="1" dirty="0" smtClean="0">
                <a:latin typeface="MS UI Gothic" pitchFamily="34" charset="-128"/>
                <a:ea typeface="MS UI Gothic" pitchFamily="34" charset="-128"/>
              </a:rPr>
              <a:t>BASE</a:t>
            </a:r>
            <a:r>
              <a:rPr kumimoji="0" lang="zh-CN" altLang="en-US" sz="4400" b="1" dirty="0" smtClean="0">
                <a:latin typeface="MS UI Gothic" pitchFamily="34" charset="-128"/>
                <a:ea typeface="MS UI Gothic" pitchFamily="34" charset="-128"/>
              </a:rPr>
              <a:t>）</a:t>
            </a:r>
            <a:endParaRPr kumimoji="0" lang="en-US" altLang="zh-CN" sz="4400" b="1" dirty="0" smtClean="0">
              <a:latin typeface="MS UI Gothic" pitchFamily="34" charset="-128"/>
              <a:ea typeface="MS UI Gothic" pitchFamily="34" charset="-128"/>
            </a:endParaRPr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395288" y="5084763"/>
            <a:ext cx="34559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600" dirty="0" err="1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Neusoft</a:t>
            </a:r>
            <a:r>
              <a:rPr lang="en-US" altLang="ja-JP" sz="2600" dirty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 </a:t>
            </a:r>
            <a:r>
              <a:rPr lang="en-US" altLang="ja-JP" sz="26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Corporate</a:t>
            </a:r>
          </a:p>
          <a:p>
            <a:r>
              <a:rPr lang="en-US" altLang="ja-JP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2011</a:t>
            </a:r>
            <a:r>
              <a:rPr lang="ja-JP" altLang="en-US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年</a:t>
            </a:r>
            <a:r>
              <a:rPr lang="en-US" altLang="ja-JP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08</a:t>
            </a:r>
            <a:r>
              <a:rPr lang="ja-JP" altLang="en-US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月</a:t>
            </a:r>
            <a:r>
              <a:rPr lang="en-US" altLang="ja-JP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16</a:t>
            </a:r>
            <a:r>
              <a:rPr lang="ja-JP" altLang="en-US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日  </a:t>
            </a:r>
            <a:r>
              <a:rPr lang="en-US" altLang="ja-JP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Ver0.1</a:t>
            </a:r>
            <a:r>
              <a:rPr lang="ja-JP" altLang="en-US" sz="2600" dirty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　</a:t>
            </a:r>
            <a:endParaRPr lang="ja-JP" altLang="en-US" sz="2400" dirty="0">
              <a:solidFill>
                <a:srgbClr val="0000FF"/>
              </a:solidFill>
              <a:latin typeface="MS UI Gothic" pitchFamily="34" charset="-128"/>
              <a:ea typeface="MS UI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FF"/>
                </a:solidFill>
              </a:rPr>
              <a:t>5. 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T-Kernel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加载与启动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(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中断向量表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2"/>
            <a:ext cx="8218488" cy="37463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原</a:t>
            </a:r>
            <a:r>
              <a:rPr lang="en-US" altLang="zh-CN" sz="1800" dirty="0" smtClean="0"/>
              <a:t>BASE</a:t>
            </a:r>
            <a:r>
              <a:rPr lang="zh-CN" altLang="en-US" sz="1800" dirty="0" smtClean="0"/>
              <a:t>中</a:t>
            </a:r>
            <a:r>
              <a:rPr lang="en-US" altLang="zh-CN" sz="1800" dirty="0" smtClean="0"/>
              <a:t>T-Kernel</a:t>
            </a:r>
            <a:r>
              <a:rPr lang="zh-CN" altLang="en-US" sz="1800" dirty="0" smtClean="0"/>
              <a:t>加载与启动流程</a:t>
            </a:r>
            <a:endParaRPr lang="zh-CN" altLang="en-US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71438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FF"/>
                </a:solidFill>
              </a:rPr>
              <a:t>5. 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T-Kernel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加载与启动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(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中断向量表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85794"/>
            <a:ext cx="8218488" cy="37463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双</a:t>
            </a:r>
            <a:r>
              <a:rPr lang="en-US" altLang="zh-CN" sz="1800" dirty="0" smtClean="0"/>
              <a:t>CPU BASE</a:t>
            </a:r>
            <a:r>
              <a:rPr lang="zh-CN" altLang="en-US" sz="1800" dirty="0" smtClean="0"/>
              <a:t>中</a:t>
            </a:r>
            <a:r>
              <a:rPr lang="en-US" altLang="zh-CN" sz="1800" dirty="0" smtClean="0"/>
              <a:t>T-Kernel</a:t>
            </a:r>
            <a:r>
              <a:rPr lang="zh-CN" altLang="en-US" sz="1800" dirty="0" smtClean="0"/>
              <a:t>加载与启动流程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800105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FF"/>
                </a:solidFill>
              </a:rPr>
              <a:t>5. 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T-Kernel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加载与启动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(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中断向量表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中断向量表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T-Kernel</a:t>
            </a:r>
            <a:r>
              <a:rPr lang="zh-CN" altLang="en-US" sz="1800" dirty="0" smtClean="0"/>
              <a:t>的中断向量表存放在</a:t>
            </a:r>
            <a:r>
              <a:rPr lang="en-US" altLang="zh-CN" sz="1800" dirty="0" smtClean="0"/>
              <a:t>SCAREA</a:t>
            </a:r>
            <a:r>
              <a:rPr lang="zh-CN" altLang="en-US" sz="1800" dirty="0" smtClean="0"/>
              <a:t>的区域中，需要确认并指定该款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的中断数目。然后加上</a:t>
            </a:r>
            <a:r>
              <a:rPr lang="en-US" altLang="zh-CN" sz="1800" dirty="0" smtClean="0"/>
              <a:t>T-Kernel</a:t>
            </a:r>
            <a:r>
              <a:rPr lang="zh-CN" altLang="en-US" sz="1800" dirty="0" smtClean="0"/>
              <a:t>系统默认的中断向量数目来进行区域分配。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T-Kernel</a:t>
            </a:r>
            <a:r>
              <a:rPr lang="zh-CN" altLang="en-US" sz="1800" dirty="0" smtClean="0"/>
              <a:t>默认的中断向量分布如下：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928662" y="3000372"/>
            <a:ext cx="135732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Default Handler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984" y="3000372"/>
            <a:ext cx="100013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Undefined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6116" y="3000372"/>
            <a:ext cx="92869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Prefetch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4810" y="3000372"/>
            <a:ext cx="100013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14942" y="3000372"/>
            <a:ext cx="64294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SWI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57884" y="3000372"/>
            <a:ext cx="78581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FIQ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43702" y="3000372"/>
            <a:ext cx="78581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IRQ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29520" y="3000372"/>
            <a:ext cx="92869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EXT IRQ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FF"/>
                </a:solidFill>
              </a:rPr>
              <a:t>6.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串口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UART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在向一个片子移植时串口的支持是比较基本的支持，而且在调试系统时也是不可缺少的一个调试手段，因此需要在系统启动过程中将串口的输入输出对应完成，根据手册或者</a:t>
            </a:r>
            <a:r>
              <a:rPr lang="en-US" altLang="zh-CN" sz="1800" dirty="0" smtClean="0"/>
              <a:t>BASE</a:t>
            </a:r>
            <a:r>
              <a:rPr lang="zh-CN" altLang="en-US" sz="1800" dirty="0" smtClean="0"/>
              <a:t>调查到</a:t>
            </a:r>
            <a:r>
              <a:rPr lang="en-US" altLang="zh-CN" sz="1800" dirty="0" smtClean="0"/>
              <a:t>UART</a:t>
            </a:r>
            <a:r>
              <a:rPr lang="zh-CN" altLang="en-US" sz="1800" dirty="0" smtClean="0"/>
              <a:t>对应的寄存器地址和使用方法就可以了。没有需要特殊对应地方。</a:t>
            </a:r>
            <a:endParaRPr lang="zh-CN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18488" cy="706437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7. 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系统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Timer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系统</a:t>
            </a:r>
            <a:r>
              <a:rPr lang="en-US" altLang="zh-CN" sz="1800" dirty="0" smtClean="0"/>
              <a:t>Timer</a:t>
            </a:r>
          </a:p>
          <a:p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一个系统由于需要进行调度所以都需要一个硬件</a:t>
            </a:r>
            <a:r>
              <a:rPr lang="en-US" altLang="zh-CN" sz="1800" dirty="0" smtClean="0"/>
              <a:t>timer</a:t>
            </a:r>
            <a:r>
              <a:rPr lang="zh-CN" altLang="en-US" sz="1800" dirty="0" smtClean="0"/>
              <a:t>的中断来进行</a:t>
            </a:r>
            <a:r>
              <a:rPr lang="en-US" altLang="zh-CN" sz="1800" dirty="0" smtClean="0"/>
              <a:t>sleep, delay(</a:t>
            </a:r>
            <a:r>
              <a:rPr lang="en-US" altLang="zh-CN" sz="1800" dirty="0" err="1" smtClean="0"/>
              <a:t>linux</a:t>
            </a:r>
            <a:r>
              <a:rPr lang="en-US" altLang="zh-CN" sz="1800" dirty="0" smtClean="0"/>
              <a:t> kernel</a:t>
            </a:r>
            <a:r>
              <a:rPr lang="zh-CN" altLang="en-US" sz="1800" dirty="0" smtClean="0"/>
              <a:t>的</a:t>
            </a:r>
            <a:r>
              <a:rPr lang="en-US" altLang="zh-CN" sz="1800" dirty="0" err="1" smtClean="0"/>
              <a:t>udelay</a:t>
            </a:r>
            <a:r>
              <a:rPr lang="zh-CN" altLang="en-US" sz="1800" dirty="0" smtClean="0"/>
              <a:t>不是使用</a:t>
            </a:r>
            <a:r>
              <a:rPr lang="en-US" altLang="zh-CN" sz="1800" dirty="0" smtClean="0"/>
              <a:t>timer)</a:t>
            </a:r>
            <a:r>
              <a:rPr lang="zh-CN" altLang="en-US" sz="1800" dirty="0" smtClean="0"/>
              <a:t>等动作。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需要完成以下内容：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查看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手册中关于硬件时钟的描述，确定时钟设定方法；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在系统启动过程中将该时钟设定并启用；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注册该时钟中断对应的中断</a:t>
            </a:r>
            <a:r>
              <a:rPr lang="en-US" altLang="zh-CN" sz="1800" dirty="0" smtClean="0"/>
              <a:t>Handler</a:t>
            </a:r>
            <a:r>
              <a:rPr lang="zh-CN" altLang="en-US" sz="1800" dirty="0" smtClean="0"/>
              <a:t>到中断向量表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注意相对于</a:t>
            </a:r>
            <a:r>
              <a:rPr lang="en-US" altLang="zh-CN" sz="1800" dirty="0" smtClean="0"/>
              <a:t>Linux</a:t>
            </a:r>
            <a:r>
              <a:rPr lang="zh-CN" altLang="en-US" sz="1800" dirty="0" smtClean="0"/>
              <a:t>有</a:t>
            </a:r>
            <a:r>
              <a:rPr lang="en-US" altLang="zh-CN" sz="1800" dirty="0" smtClean="0"/>
              <a:t>32</a:t>
            </a:r>
            <a:r>
              <a:rPr lang="zh-CN" altLang="en-US" sz="1800" dirty="0" smtClean="0"/>
              <a:t>个默认中断的偏移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举例如下：</a:t>
            </a:r>
            <a:endParaRPr lang="en-US" altLang="zh-CN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7. 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系统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Timer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800" dirty="0" smtClean="0"/>
              <a:t>硬件手册描述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400" dirty="0" smtClean="0"/>
              <a:t>	/* </a:t>
            </a:r>
          </a:p>
          <a:p>
            <a:pPr>
              <a:buNone/>
            </a:pPr>
            <a:r>
              <a:rPr lang="en-US" altLang="zh-CN" sz="1400" dirty="0" smtClean="0"/>
              <a:t>	 *                      1 Sec</a:t>
            </a:r>
          </a:p>
          <a:p>
            <a:pPr>
              <a:buNone/>
            </a:pPr>
            <a:r>
              <a:rPr lang="en-US" altLang="zh-CN" sz="1400" dirty="0" smtClean="0"/>
              <a:t>	 * Tick Time = ---------------------- x (CMD+1)</a:t>
            </a:r>
          </a:p>
          <a:p>
            <a:pPr>
              <a:buNone/>
            </a:pPr>
            <a:r>
              <a:rPr lang="en-US" altLang="zh-CN" sz="1400" dirty="0" smtClean="0"/>
              <a:t>	 *                (PCLK MHz / DIV)</a:t>
            </a:r>
          </a:p>
          <a:p>
            <a:pPr>
              <a:buNone/>
            </a:pPr>
            <a:r>
              <a:rPr lang="en-US" altLang="zh-CN" sz="1400" dirty="0" smtClean="0"/>
              <a:t>	 * so,</a:t>
            </a:r>
          </a:p>
          <a:p>
            <a:pPr>
              <a:buNone/>
            </a:pPr>
            <a:r>
              <a:rPr lang="en-US" altLang="zh-CN" sz="1400" dirty="0" smtClean="0"/>
              <a:t>	 * CMD should be ((10 </a:t>
            </a:r>
            <a:r>
              <a:rPr lang="en-US" altLang="zh-CN" sz="1400" dirty="0" err="1" smtClean="0"/>
              <a:t>msec</a:t>
            </a:r>
            <a:r>
              <a:rPr lang="en-US" altLang="zh-CN" sz="1400" dirty="0" smtClean="0"/>
              <a:t>) x (66.667 MHz / 4 ) - 1)</a:t>
            </a:r>
          </a:p>
          <a:p>
            <a:pPr>
              <a:buNone/>
            </a:pPr>
            <a:r>
              <a:rPr lang="en-US" altLang="zh-CN" sz="1400" dirty="0" smtClean="0"/>
              <a:t>	 * CMD = 166665</a:t>
            </a:r>
          </a:p>
          <a:p>
            <a:pPr>
              <a:buNone/>
            </a:pPr>
            <a:r>
              <a:rPr lang="en-US" altLang="zh-CN" sz="1400" dirty="0" smtClean="0"/>
              <a:t>	*/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/>
              <a:t>设定</a:t>
            </a:r>
            <a:r>
              <a:rPr lang="en-US" altLang="zh-CN" sz="1800" dirty="0" smtClean="0"/>
              <a:t>timer</a:t>
            </a:r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calcTemp</a:t>
            </a:r>
            <a:r>
              <a:rPr lang="en-US" altLang="zh-CN" sz="1400" dirty="0" smtClean="0"/>
              <a:t> = 16 * RB_DIABLO_PCLK_66MHz / ( 4 * 1000 ) - 1;</a:t>
            </a:r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out_w</a:t>
            </a:r>
            <a:r>
              <a:rPr lang="en-US" altLang="zh-CN" sz="1400" dirty="0" smtClean="0"/>
              <a:t>(TIMER_CMD, </a:t>
            </a:r>
            <a:r>
              <a:rPr lang="en-US" altLang="zh-CN" sz="1400" dirty="0" err="1" smtClean="0"/>
              <a:t>calcTemp</a:t>
            </a:r>
            <a:r>
              <a:rPr lang="en-US" altLang="zh-CN" sz="1400" dirty="0" smtClean="0"/>
              <a:t>);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/>
              <a:t>注册</a:t>
            </a:r>
            <a:r>
              <a:rPr lang="en-US" altLang="zh-CN" sz="1800" dirty="0" smtClean="0"/>
              <a:t>timer</a:t>
            </a:r>
            <a:r>
              <a:rPr lang="zh-CN" altLang="en-US" sz="1800" dirty="0" smtClean="0"/>
              <a:t>中断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400" dirty="0" smtClean="0"/>
              <a:t>	/* Interrupt handler definition */</a:t>
            </a:r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define_inthdr</a:t>
            </a:r>
            <a:r>
              <a:rPr lang="en-US" altLang="zh-CN" sz="1400" dirty="0" smtClean="0"/>
              <a:t>(VECNO_TM, </a:t>
            </a:r>
            <a:r>
              <a:rPr lang="en-US" altLang="zh-CN" sz="1400" dirty="0" err="1" smtClean="0"/>
              <a:t>timer_handler_startup</a:t>
            </a:r>
            <a:r>
              <a:rPr lang="en-US" altLang="zh-CN" sz="1400" dirty="0" smtClean="0"/>
              <a:t>);</a:t>
            </a:r>
          </a:p>
          <a:p>
            <a:pPr>
              <a:buNone/>
            </a:pPr>
            <a:r>
              <a:rPr lang="en-US" altLang="zh-CN" sz="1400" dirty="0" smtClean="0"/>
              <a:t>	/* </a:t>
            </a:r>
            <a:r>
              <a:rPr lang="zh-CN" altLang="en-US" sz="1400" dirty="0" smtClean="0"/>
              <a:t>设定中断触发模式</a:t>
            </a:r>
            <a:r>
              <a:rPr lang="en-US" altLang="zh-CN" sz="1400" dirty="0" smtClean="0"/>
              <a:t> */</a:t>
            </a:r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SetIntMode</a:t>
            </a:r>
            <a:r>
              <a:rPr lang="en-US" altLang="zh-CN" sz="1400" dirty="0" smtClean="0"/>
              <a:t>(VECNO_TM, 2);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18488" cy="706437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8. T-Kernel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配置与调度</a:t>
            </a:r>
            <a:endParaRPr lang="en-US" altLang="zh-CN" sz="2800" dirty="0" smtClean="0">
              <a:solidFill>
                <a:srgbClr val="0000FF"/>
              </a:solidFill>
              <a:latin typeface="MS UI Gothic" pitchFamily="34" charset="-128"/>
              <a:ea typeface="MS UI Gothic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1"/>
            <a:ext cx="8218488" cy="528641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600" dirty="0" smtClean="0"/>
              <a:t>T-Kernel</a:t>
            </a:r>
            <a:r>
              <a:rPr lang="zh-CN" altLang="en-US" sz="2600" dirty="0" smtClean="0"/>
              <a:t>配置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1900" dirty="0" smtClean="0"/>
              <a:t>#</a:t>
            </a:r>
          </a:p>
          <a:p>
            <a:pPr>
              <a:buNone/>
            </a:pPr>
            <a:r>
              <a:rPr lang="en-US" altLang="zh-CN" sz="1900" dirty="0" smtClean="0"/>
              <a:t>#	T-Kernel/OS</a:t>
            </a:r>
          </a:p>
          <a:p>
            <a:pPr>
              <a:buNone/>
            </a:pPr>
            <a:r>
              <a:rPr lang="en-US" altLang="zh-CN" sz="1900" dirty="0" smtClean="0"/>
              <a:t>#</a:t>
            </a:r>
          </a:p>
          <a:p>
            <a:pPr>
              <a:buNone/>
            </a:pPr>
            <a:r>
              <a:rPr lang="en-US" altLang="zh-CN" sz="1900" dirty="0" err="1" smtClean="0"/>
              <a:t>TMaxTskId</a:t>
            </a:r>
            <a:r>
              <a:rPr lang="en-US" altLang="zh-CN" sz="1900" dirty="0" smtClean="0"/>
              <a:t>	150	# Maximum task ID</a:t>
            </a:r>
          </a:p>
          <a:p>
            <a:pPr>
              <a:buNone/>
            </a:pPr>
            <a:r>
              <a:rPr lang="en-US" altLang="zh-CN" sz="1900" dirty="0" err="1" smtClean="0"/>
              <a:t>TMaxSemId</a:t>
            </a:r>
            <a:r>
              <a:rPr lang="en-US" altLang="zh-CN" sz="1900" dirty="0" smtClean="0"/>
              <a:t>	300	# Maximum semaphore ID</a:t>
            </a:r>
          </a:p>
          <a:p>
            <a:pPr>
              <a:buNone/>
            </a:pPr>
            <a:r>
              <a:rPr lang="en-US" altLang="zh-CN" sz="1900" dirty="0" err="1" smtClean="0"/>
              <a:t>TMaxFlgId</a:t>
            </a:r>
            <a:r>
              <a:rPr lang="en-US" altLang="zh-CN" sz="1900" dirty="0" smtClean="0"/>
              <a:t>	100	# Maximum event flag ID</a:t>
            </a:r>
          </a:p>
          <a:p>
            <a:pPr>
              <a:buNone/>
            </a:pPr>
            <a:r>
              <a:rPr lang="en-US" altLang="zh-CN" sz="1900" dirty="0" err="1" smtClean="0"/>
              <a:t>TMaxMbxId</a:t>
            </a:r>
            <a:r>
              <a:rPr lang="en-US" altLang="zh-CN" sz="1900" dirty="0" smtClean="0"/>
              <a:t>	20	# Maximum mail box ID</a:t>
            </a:r>
          </a:p>
          <a:p>
            <a:pPr>
              <a:buNone/>
            </a:pPr>
            <a:r>
              <a:rPr lang="en-US" altLang="zh-CN" sz="1900" dirty="0" err="1" smtClean="0"/>
              <a:t>TMaxMtxId</a:t>
            </a:r>
            <a:r>
              <a:rPr lang="en-US" altLang="zh-CN" sz="1900" dirty="0" smtClean="0"/>
              <a:t>	100	# Maximum </a:t>
            </a:r>
            <a:r>
              <a:rPr lang="en-US" altLang="zh-CN" sz="1900" dirty="0" err="1" smtClean="0"/>
              <a:t>mutex</a:t>
            </a:r>
            <a:r>
              <a:rPr lang="en-US" altLang="zh-CN" sz="1900" dirty="0" smtClean="0"/>
              <a:t> ID</a:t>
            </a:r>
          </a:p>
          <a:p>
            <a:pPr>
              <a:buNone/>
            </a:pPr>
            <a:r>
              <a:rPr lang="en-US" altLang="zh-CN" sz="1900" dirty="0" err="1" smtClean="0"/>
              <a:t>TMaxMbfId</a:t>
            </a:r>
            <a:r>
              <a:rPr lang="en-US" altLang="zh-CN" sz="1900" dirty="0" smtClean="0"/>
              <a:t>	100	# Maximum message buffer ID</a:t>
            </a:r>
          </a:p>
          <a:p>
            <a:pPr>
              <a:buNone/>
            </a:pPr>
            <a:r>
              <a:rPr lang="en-US" altLang="zh-CN" sz="1900" dirty="0" err="1" smtClean="0"/>
              <a:t>TMaxPorId</a:t>
            </a:r>
            <a:r>
              <a:rPr lang="en-US" altLang="zh-CN" sz="1900" dirty="0" smtClean="0"/>
              <a:t>	50	# Maximum rendezvous port ID</a:t>
            </a:r>
          </a:p>
          <a:p>
            <a:pPr>
              <a:buNone/>
            </a:pPr>
            <a:r>
              <a:rPr lang="en-US" altLang="zh-CN" sz="1900" dirty="0" err="1" smtClean="0"/>
              <a:t>TMaxMpfId</a:t>
            </a:r>
            <a:r>
              <a:rPr lang="en-US" altLang="zh-CN" sz="1900" dirty="0" smtClean="0"/>
              <a:t>	10	# Maximum fixed size memory pool ID</a:t>
            </a:r>
          </a:p>
          <a:p>
            <a:pPr>
              <a:buNone/>
            </a:pPr>
            <a:r>
              <a:rPr lang="en-US" altLang="zh-CN" sz="1900" dirty="0" err="1" smtClean="0"/>
              <a:t>TMaxMplId</a:t>
            </a:r>
            <a:r>
              <a:rPr lang="en-US" altLang="zh-CN" sz="1900" dirty="0" smtClean="0"/>
              <a:t>	10	# Maximum variable size memory pool ID</a:t>
            </a:r>
          </a:p>
          <a:p>
            <a:pPr>
              <a:buNone/>
            </a:pPr>
            <a:r>
              <a:rPr lang="en-US" altLang="zh-CN" sz="1900" dirty="0" err="1" smtClean="0"/>
              <a:t>TMaxCycId</a:t>
            </a:r>
            <a:r>
              <a:rPr lang="en-US" altLang="zh-CN" sz="1900" dirty="0" smtClean="0"/>
              <a:t>	20	# Maximum cyclic handler ID</a:t>
            </a:r>
          </a:p>
          <a:p>
            <a:pPr>
              <a:buNone/>
            </a:pPr>
            <a:r>
              <a:rPr lang="en-US" altLang="zh-CN" sz="1900" dirty="0" err="1" smtClean="0"/>
              <a:t>TMaxAlmId</a:t>
            </a:r>
            <a:r>
              <a:rPr lang="en-US" altLang="zh-CN" sz="1900" dirty="0" smtClean="0"/>
              <a:t>	40	# Maximum alarm handler ID</a:t>
            </a:r>
          </a:p>
          <a:p>
            <a:pPr>
              <a:buNone/>
            </a:pPr>
            <a:r>
              <a:rPr lang="en-US" altLang="zh-CN" sz="1900" dirty="0" err="1" smtClean="0"/>
              <a:t>TMaxResId</a:t>
            </a:r>
            <a:r>
              <a:rPr lang="en-US" altLang="zh-CN" sz="1900" dirty="0" smtClean="0"/>
              <a:t>	60	# Maximum resource group ID</a:t>
            </a:r>
          </a:p>
          <a:p>
            <a:pPr>
              <a:buNone/>
            </a:pPr>
            <a:r>
              <a:rPr lang="en-US" altLang="zh-CN" sz="1900" dirty="0" err="1" smtClean="0"/>
              <a:t>TMaxSsyId</a:t>
            </a:r>
            <a:r>
              <a:rPr lang="en-US" altLang="zh-CN" sz="1900" dirty="0" smtClean="0"/>
              <a:t>	50	# Maximum sub system ID</a:t>
            </a:r>
          </a:p>
          <a:p>
            <a:pPr>
              <a:buNone/>
            </a:pPr>
            <a:r>
              <a:rPr lang="en-US" altLang="zh-CN" sz="1900" dirty="0" err="1" smtClean="0"/>
              <a:t>TMaxSsyPri</a:t>
            </a:r>
            <a:r>
              <a:rPr lang="en-US" altLang="zh-CN" sz="1900" dirty="0" smtClean="0"/>
              <a:t>	16	# Maximum sub system priority</a:t>
            </a:r>
          </a:p>
          <a:p>
            <a:pPr>
              <a:buNone/>
            </a:pPr>
            <a:endParaRPr lang="en-US" altLang="zh-CN" sz="1900" dirty="0" smtClean="0"/>
          </a:p>
          <a:p>
            <a:pPr>
              <a:buNone/>
            </a:pPr>
            <a:r>
              <a:rPr lang="en-US" altLang="zh-CN" sz="1900" dirty="0" err="1" smtClean="0"/>
              <a:t>TSysStkSz</a:t>
            </a:r>
            <a:r>
              <a:rPr lang="en-US" altLang="zh-CN" sz="1900" dirty="0" smtClean="0"/>
              <a:t>	2048	# Default system stack size (byte)</a:t>
            </a:r>
          </a:p>
          <a:p>
            <a:pPr>
              <a:buNone/>
            </a:pPr>
            <a:r>
              <a:rPr lang="en-US" altLang="zh-CN" sz="1900" dirty="0" err="1" smtClean="0"/>
              <a:t>TSVCLimit</a:t>
            </a:r>
            <a:r>
              <a:rPr lang="en-US" altLang="zh-CN" sz="1900" dirty="0" smtClean="0"/>
              <a:t>	1	# SVC protection level</a:t>
            </a:r>
          </a:p>
          <a:p>
            <a:pPr>
              <a:buNone/>
            </a:pPr>
            <a:r>
              <a:rPr lang="en-US" altLang="zh-CN" sz="1900" dirty="0" err="1" smtClean="0"/>
              <a:t>TTimPeriod</a:t>
            </a:r>
            <a:r>
              <a:rPr lang="en-US" altLang="zh-CN" sz="1900" dirty="0" smtClean="0"/>
              <a:t>	16	# Timer interval (</a:t>
            </a:r>
            <a:r>
              <a:rPr lang="en-US" altLang="zh-CN" sz="1900" dirty="0" err="1" smtClean="0"/>
              <a:t>msec</a:t>
            </a:r>
            <a:r>
              <a:rPr lang="en-US" altLang="zh-CN" sz="1900" dirty="0" smtClean="0"/>
              <a:t>)</a:t>
            </a:r>
          </a:p>
          <a:p>
            <a:pPr>
              <a:buNone/>
            </a:pPr>
            <a:endParaRPr lang="en-US" altLang="zh-CN" sz="1900" dirty="0" smtClean="0"/>
          </a:p>
          <a:p>
            <a:pPr>
              <a:buNone/>
            </a:pPr>
            <a:r>
              <a:rPr lang="en-US" altLang="zh-CN" sz="1900" dirty="0" smtClean="0"/>
              <a:t>#</a:t>
            </a:r>
          </a:p>
          <a:p>
            <a:pPr>
              <a:buNone/>
            </a:pPr>
            <a:r>
              <a:rPr lang="en-US" altLang="zh-CN" sz="1900" dirty="0" smtClean="0"/>
              <a:t>#	Segment manager</a:t>
            </a:r>
          </a:p>
          <a:p>
            <a:pPr>
              <a:buNone/>
            </a:pPr>
            <a:r>
              <a:rPr lang="en-US" altLang="zh-CN" sz="1900" dirty="0" smtClean="0"/>
              <a:t>#</a:t>
            </a:r>
          </a:p>
          <a:p>
            <a:pPr>
              <a:buNone/>
            </a:pPr>
            <a:r>
              <a:rPr lang="en-US" altLang="zh-CN" sz="1900" dirty="0" smtClean="0"/>
              <a:t># </a:t>
            </a:r>
            <a:r>
              <a:rPr lang="en-US" altLang="zh-CN" sz="1900" dirty="0" err="1" smtClean="0"/>
              <a:t>liuxingbao</a:t>
            </a:r>
            <a:r>
              <a:rPr lang="en-US" altLang="zh-CN" sz="1900" dirty="0" smtClean="0"/>
              <a:t> [s]</a:t>
            </a:r>
          </a:p>
          <a:p>
            <a:pPr>
              <a:buNone/>
            </a:pPr>
            <a:r>
              <a:rPr lang="en-US" altLang="zh-CN" sz="1900" dirty="0" smtClean="0"/>
              <a:t>#</a:t>
            </a:r>
            <a:r>
              <a:rPr lang="en-US" altLang="zh-CN" sz="1900" dirty="0" err="1" smtClean="0"/>
              <a:t>RealMemEnd</a:t>
            </a:r>
            <a:r>
              <a:rPr lang="en-US" altLang="zh-CN" sz="1900" dirty="0" smtClean="0"/>
              <a:t>	0x0D000000	# RAM bottom address (logical address)</a:t>
            </a:r>
          </a:p>
          <a:p>
            <a:pPr>
              <a:buNone/>
            </a:pPr>
            <a:r>
              <a:rPr lang="en-US" altLang="zh-CN" sz="1900" dirty="0" err="1" smtClean="0"/>
              <a:t>RealMemEnd</a:t>
            </a:r>
            <a:r>
              <a:rPr lang="en-US" altLang="zh-CN" sz="1900" dirty="0" smtClean="0"/>
              <a:t>	0x1EE64000	# RAM bottom address (logical address)</a:t>
            </a:r>
          </a:p>
          <a:p>
            <a:pPr>
              <a:buNone/>
            </a:pPr>
            <a:r>
              <a:rPr lang="en-US" altLang="zh-CN" sz="1900" dirty="0" smtClean="0"/>
              <a:t># </a:t>
            </a:r>
            <a:r>
              <a:rPr lang="en-US" altLang="zh-CN" sz="1900" dirty="0" err="1" smtClean="0"/>
              <a:t>liuxingbao</a:t>
            </a:r>
            <a:r>
              <a:rPr lang="en-US" altLang="zh-CN" sz="1900" dirty="0" smtClean="0"/>
              <a:t> [e]</a:t>
            </a:r>
            <a:endParaRPr lang="zh-CN" altLang="en-US" sz="1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8. T-Kernel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配置与调度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218488" cy="51435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 smtClean="0"/>
              <a:t>T-Kernel</a:t>
            </a:r>
            <a:r>
              <a:rPr lang="zh-CN" altLang="en-US" sz="1800" dirty="0" smtClean="0"/>
              <a:t>调度</a:t>
            </a:r>
            <a:r>
              <a:rPr lang="zh-CN" altLang="en-US" sz="1800" dirty="0" smtClean="0"/>
              <a:t>算法</a:t>
            </a:r>
            <a:endParaRPr lang="en-GB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/>
              <a:t>抢占</a:t>
            </a:r>
            <a:r>
              <a:rPr lang="zh-CN" altLang="en-US" sz="1800" dirty="0" smtClean="0"/>
              <a:t>式</a:t>
            </a:r>
            <a:r>
              <a:rPr lang="en-GB" altLang="zh-CN" sz="1800" dirty="0" smtClean="0"/>
              <a:t>: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600" dirty="0" smtClean="0"/>
              <a:t>优先级别不同的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采用抢占式实时</a:t>
            </a:r>
            <a:r>
              <a:rPr lang="zh-CN" altLang="en-US" sz="1600" dirty="0" smtClean="0"/>
              <a:t>调度</a:t>
            </a:r>
            <a:endParaRPr lang="en-GB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/>
              <a:t>时间片</a:t>
            </a:r>
            <a:r>
              <a:rPr lang="zh-CN" altLang="en-US" sz="1800" dirty="0" smtClean="0"/>
              <a:t>轮转</a:t>
            </a:r>
            <a:r>
              <a:rPr lang="en-GB" altLang="zh-CN" sz="1800" dirty="0" smtClean="0"/>
              <a:t>: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优先级别相同的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采用时间片轮转的调度机制。其调度实时性依赖于系统时钟。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原因是</a:t>
            </a:r>
            <a:r>
              <a:rPr lang="en-US" altLang="zh-CN" sz="1600" dirty="0" smtClean="0"/>
              <a:t>:</a:t>
            </a:r>
          </a:p>
          <a:p>
            <a:pPr>
              <a:buNone/>
            </a:pPr>
            <a:r>
              <a:rPr lang="en-US" altLang="zh-CN" sz="1200" dirty="0" smtClean="0"/>
              <a:t>	EXPORT void </a:t>
            </a:r>
            <a:r>
              <a:rPr lang="en-US" altLang="zh-CN" sz="1200" dirty="0" err="1" smtClean="0"/>
              <a:t>timer_handler</a:t>
            </a:r>
            <a:r>
              <a:rPr lang="en-US" altLang="zh-CN" sz="1200" dirty="0" smtClean="0"/>
              <a:t>( void )</a:t>
            </a:r>
          </a:p>
          <a:p>
            <a:pPr lvl="1">
              <a:buNone/>
            </a:pPr>
            <a:r>
              <a:rPr lang="en-US" altLang="zh-CN" sz="1200" dirty="0" smtClean="0"/>
              <a:t>{</a:t>
            </a:r>
          </a:p>
          <a:p>
            <a:pPr lvl="1">
              <a:buNone/>
            </a:pPr>
            <a:r>
              <a:rPr lang="en-US" altLang="zh-CN" sz="1200" dirty="0" smtClean="0"/>
              <a:t>	TMEB	*event;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clear_hw_timer_interrupt</a:t>
            </a:r>
            <a:r>
              <a:rPr lang="en-US" altLang="zh-CN" sz="1200" dirty="0" smtClean="0"/>
              <a:t>();		/* Clear timer interrupt */</a:t>
            </a:r>
          </a:p>
          <a:p>
            <a:pPr lvl="1">
              <a:buNone/>
            </a:pPr>
            <a:r>
              <a:rPr lang="en-US" altLang="zh-CN" sz="1200" dirty="0" smtClean="0"/>
              <a:t>	BEGIN_CRITICAL_SECTION;</a:t>
            </a:r>
          </a:p>
          <a:p>
            <a:pPr lvl="1">
              <a:buNone/>
            </a:pPr>
            <a:r>
              <a:rPr lang="en-US" altLang="zh-CN" sz="1200" dirty="0" smtClean="0"/>
              <a:t>	…………………………………………</a:t>
            </a:r>
          </a:p>
          <a:p>
            <a:pPr lvl="1">
              <a:buNone/>
            </a:pPr>
            <a:r>
              <a:rPr lang="en-US" altLang="zh-CN" sz="1200" dirty="0" smtClean="0"/>
              <a:t>	if ( </a:t>
            </a:r>
            <a:r>
              <a:rPr lang="en-US" altLang="zh-CN" sz="1200" dirty="0" err="1" smtClean="0"/>
              <a:t>ctxtsk</a:t>
            </a:r>
            <a:r>
              <a:rPr lang="en-US" altLang="zh-CN" sz="1200" dirty="0" smtClean="0"/>
              <a:t> != NULL ) {</a:t>
            </a:r>
          </a:p>
          <a:p>
            <a:pPr lvl="1">
              <a:buNone/>
            </a:pPr>
            <a:r>
              <a:rPr lang="en-US" altLang="zh-CN" sz="1200" dirty="0" smtClean="0"/>
              <a:t>		/* Task at execution */</a:t>
            </a:r>
          </a:p>
          <a:p>
            <a:pPr lvl="1">
              <a:buNone/>
            </a:pPr>
            <a:r>
              <a:rPr lang="en-US" altLang="zh-CN" sz="1200" dirty="0" smtClean="0"/>
              <a:t>		if ( </a:t>
            </a:r>
            <a:r>
              <a:rPr lang="en-US" altLang="zh-CN" sz="1200" dirty="0" err="1" smtClean="0"/>
              <a:t>ctxtsk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sysmode</a:t>
            </a:r>
            <a:r>
              <a:rPr lang="en-US" altLang="zh-CN" sz="1200" dirty="0" smtClean="0"/>
              <a:t> &gt; 0 ) {</a:t>
            </a:r>
          </a:p>
          <a:p>
            <a:pPr lvl="1">
              <a:buNone/>
            </a:pPr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ctxtsk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stime</a:t>
            </a:r>
            <a:r>
              <a:rPr lang="en-US" altLang="zh-CN" sz="1200" dirty="0" smtClean="0"/>
              <a:t> += TIMER_PERIOD;</a:t>
            </a:r>
          </a:p>
          <a:p>
            <a:pPr lvl="1">
              <a:buNone/>
            </a:pPr>
            <a:r>
              <a:rPr lang="en-US" altLang="zh-CN" sz="1200" dirty="0" smtClean="0"/>
              <a:t>		} else {</a:t>
            </a:r>
          </a:p>
          <a:p>
            <a:pPr lvl="1">
              <a:buNone/>
            </a:pPr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ctxtsk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utime</a:t>
            </a:r>
            <a:r>
              <a:rPr lang="en-US" altLang="zh-CN" sz="1200" dirty="0" smtClean="0"/>
              <a:t> += TIMER_PERIOD;</a:t>
            </a:r>
          </a:p>
          <a:p>
            <a:pPr lvl="1">
              <a:buNone/>
            </a:pPr>
            <a:r>
              <a:rPr lang="en-US" altLang="zh-CN" sz="1200" dirty="0" smtClean="0"/>
              <a:t>		}</a:t>
            </a:r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/>
              <a:t>		if ( </a:t>
            </a:r>
            <a:r>
              <a:rPr lang="en-US" altLang="zh-CN" sz="1200" dirty="0" err="1" smtClean="0"/>
              <a:t>schedtsk</a:t>
            </a:r>
            <a:r>
              <a:rPr lang="en-US" altLang="zh-CN" sz="1200" dirty="0" smtClean="0"/>
              <a:t> == </a:t>
            </a:r>
            <a:r>
              <a:rPr lang="en-US" altLang="zh-CN" sz="1200" dirty="0" err="1" smtClean="0"/>
              <a:t>ctxtsk</a:t>
            </a:r>
            <a:r>
              <a:rPr lang="en-US" altLang="zh-CN" sz="1200" dirty="0" smtClean="0"/>
              <a:t> ) {</a:t>
            </a:r>
          </a:p>
          <a:p>
            <a:pPr lvl="1">
              <a:buNone/>
            </a:pPr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schedtsk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time_slice_schedule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ctxtsk</a:t>
            </a:r>
            <a:r>
              <a:rPr lang="en-US" altLang="zh-CN" sz="1200" dirty="0" smtClean="0"/>
              <a:t>);</a:t>
            </a:r>
          </a:p>
          <a:p>
            <a:pPr lvl="1">
              <a:buNone/>
            </a:pPr>
            <a:r>
              <a:rPr lang="en-US" altLang="zh-CN" sz="1200" dirty="0" smtClean="0"/>
              <a:t>			if ( </a:t>
            </a:r>
            <a:r>
              <a:rPr lang="en-US" altLang="zh-CN" sz="1200" dirty="0" err="1" smtClean="0"/>
              <a:t>schedtsk</a:t>
            </a:r>
            <a:r>
              <a:rPr lang="en-US" altLang="zh-CN" sz="1200" dirty="0" smtClean="0"/>
              <a:t> != </a:t>
            </a:r>
            <a:r>
              <a:rPr lang="en-US" altLang="zh-CN" sz="1200" dirty="0" err="1" smtClean="0"/>
              <a:t>ctxtsk</a:t>
            </a:r>
            <a:r>
              <a:rPr lang="en-US" altLang="zh-CN" sz="1200" dirty="0" smtClean="0"/>
              <a:t> ) {</a:t>
            </a:r>
          </a:p>
          <a:p>
            <a:pPr lvl="1">
              <a:buNone/>
            </a:pPr>
            <a:r>
              <a:rPr lang="en-US" altLang="zh-CN" sz="1200" dirty="0" smtClean="0"/>
              <a:t>				</a:t>
            </a:r>
            <a:r>
              <a:rPr lang="en-US" altLang="zh-CN" sz="1200" dirty="0" err="1" smtClean="0"/>
              <a:t>dispatch_request</a:t>
            </a:r>
            <a:r>
              <a:rPr lang="en-US" altLang="zh-CN" sz="1200" dirty="0" smtClean="0"/>
              <a:t>();</a:t>
            </a:r>
          </a:p>
          <a:p>
            <a:pPr lvl="1">
              <a:buNone/>
            </a:pPr>
            <a:r>
              <a:rPr lang="en-US" altLang="zh-CN" sz="1200" dirty="0" smtClean="0"/>
              <a:t>			}</a:t>
            </a:r>
          </a:p>
          <a:p>
            <a:pPr lvl="1">
              <a:buNone/>
            </a:pPr>
            <a:r>
              <a:rPr lang="en-US" altLang="zh-CN" sz="1200" dirty="0" smtClean="0"/>
              <a:t>		}</a:t>
            </a:r>
          </a:p>
          <a:p>
            <a:pPr lvl="1">
              <a:buNone/>
            </a:pPr>
            <a:r>
              <a:rPr lang="en-US" altLang="zh-CN" sz="1200" dirty="0" smtClean="0"/>
              <a:t>	}</a:t>
            </a:r>
          </a:p>
          <a:p>
            <a:pPr lvl="1">
              <a:buNone/>
            </a:pPr>
            <a:r>
              <a:rPr lang="en-US" altLang="zh-CN" sz="1200" dirty="0" smtClean="0"/>
              <a:t>	…………………………………………</a:t>
            </a:r>
          </a:p>
          <a:p>
            <a:pPr lvl="1">
              <a:buNone/>
            </a:pPr>
            <a:r>
              <a:rPr lang="en-US" altLang="zh-CN" sz="1200" dirty="0" smtClean="0"/>
              <a:t>	END_CRITICAL_SECTION; /** </a:t>
            </a:r>
            <a:r>
              <a:rPr lang="zh-CN" altLang="en-US" sz="1200" dirty="0" smtClean="0"/>
              <a:t>调度实际发生位置 *</a:t>
            </a:r>
            <a:r>
              <a:rPr lang="en-US" altLang="zh-CN" sz="1200" dirty="0" smtClean="0"/>
              <a:t>/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end_of_hw_timer_interrupt</a:t>
            </a:r>
            <a:r>
              <a:rPr lang="en-US" altLang="zh-CN" sz="1200" dirty="0" smtClean="0"/>
              <a:t>();		/* Clear timer interrupt */</a:t>
            </a:r>
          </a:p>
          <a:p>
            <a:pPr lvl="1">
              <a:buNone/>
            </a:pPr>
            <a:r>
              <a:rPr lang="en-US" altLang="zh-CN" sz="1200" dirty="0" smtClean="0"/>
              <a:t>}</a:t>
            </a:r>
            <a:endParaRPr lang="en-US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8. T-Kernel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配置与调度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928670"/>
            <a:ext cx="8218488" cy="4929221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smtClean="0"/>
              <a:t>Task</a:t>
            </a:r>
            <a:r>
              <a:rPr lang="zh-CN" altLang="en-US" sz="1800" dirty="0" smtClean="0"/>
              <a:t>管理用数据结构：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400" dirty="0" smtClean="0"/>
              <a:t>/*</a:t>
            </a:r>
          </a:p>
          <a:p>
            <a:pPr>
              <a:buNone/>
            </a:pPr>
            <a:r>
              <a:rPr lang="en-US" altLang="zh-CN" sz="1400" dirty="0" smtClean="0"/>
              <a:t> * Task control block (TCB)</a:t>
            </a:r>
          </a:p>
          <a:p>
            <a:pPr>
              <a:buNone/>
            </a:pPr>
            <a:r>
              <a:rPr lang="en-US" altLang="zh-CN" sz="1400" dirty="0" smtClean="0"/>
              <a:t> */</a:t>
            </a:r>
          </a:p>
          <a:p>
            <a:pPr>
              <a:buNone/>
            </a:pP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task_control_block</a:t>
            </a:r>
            <a:r>
              <a:rPr lang="en-US" altLang="zh-CN" sz="1400" dirty="0" smtClean="0"/>
              <a:t> {</a:t>
            </a:r>
          </a:p>
          <a:p>
            <a:pPr>
              <a:buNone/>
            </a:pPr>
            <a:r>
              <a:rPr lang="en-US" altLang="zh-CN" sz="1400" dirty="0" smtClean="0"/>
              <a:t>	QUEUE	</a:t>
            </a:r>
            <a:r>
              <a:rPr lang="en-US" altLang="zh-CN" sz="1400" dirty="0" err="1" smtClean="0"/>
              <a:t>tskque</a:t>
            </a:r>
            <a:r>
              <a:rPr lang="en-US" altLang="zh-CN" sz="1400" dirty="0" smtClean="0"/>
              <a:t>;		/* Task queue */</a:t>
            </a:r>
          </a:p>
          <a:p>
            <a:pPr>
              <a:buNone/>
            </a:pPr>
            <a:r>
              <a:rPr lang="en-US" altLang="zh-CN" sz="1400" dirty="0" smtClean="0"/>
              <a:t>	ID	</a:t>
            </a:r>
            <a:r>
              <a:rPr lang="en-US" altLang="zh-CN" sz="1400" dirty="0" err="1" smtClean="0"/>
              <a:t>tskid</a:t>
            </a:r>
            <a:r>
              <a:rPr lang="en-US" altLang="zh-CN" sz="1400" dirty="0" smtClean="0"/>
              <a:t>;		/* Task ID */</a:t>
            </a:r>
          </a:p>
          <a:p>
            <a:pPr>
              <a:buNone/>
            </a:pPr>
            <a:r>
              <a:rPr lang="en-US" altLang="zh-CN" sz="1400" dirty="0" smtClean="0"/>
              <a:t>	VP	</a:t>
            </a:r>
            <a:r>
              <a:rPr lang="en-US" altLang="zh-CN" sz="1400" dirty="0" err="1" smtClean="0"/>
              <a:t>exinf</a:t>
            </a:r>
            <a:r>
              <a:rPr lang="en-US" altLang="zh-CN" sz="1400" dirty="0" smtClean="0"/>
              <a:t>;		/* Extended information */</a:t>
            </a:r>
          </a:p>
          <a:p>
            <a:pPr>
              <a:buNone/>
            </a:pPr>
            <a:r>
              <a:rPr lang="en-US" altLang="zh-CN" sz="1400" dirty="0" smtClean="0"/>
              <a:t>	ATR	</a:t>
            </a:r>
            <a:r>
              <a:rPr lang="en-US" altLang="zh-CN" sz="1400" dirty="0" err="1" smtClean="0"/>
              <a:t>tskatr</a:t>
            </a:r>
            <a:r>
              <a:rPr lang="en-US" altLang="zh-CN" sz="1400" dirty="0" smtClean="0"/>
              <a:t>;		/* Task attribute */</a:t>
            </a:r>
          </a:p>
          <a:p>
            <a:pPr>
              <a:buNone/>
            </a:pPr>
            <a:r>
              <a:rPr lang="en-US" altLang="zh-CN" sz="1400" dirty="0" smtClean="0"/>
              <a:t>	FP	task;		/* Task startup address */</a:t>
            </a:r>
          </a:p>
          <a:p>
            <a:pPr>
              <a:buNone/>
            </a:pPr>
            <a:r>
              <a:rPr lang="en-US" altLang="zh-CN" sz="1400" dirty="0" smtClean="0"/>
              <a:t>	ID	</a:t>
            </a:r>
            <a:r>
              <a:rPr lang="en-US" altLang="zh-CN" sz="1400" dirty="0" err="1" smtClean="0"/>
              <a:t>resid</a:t>
            </a:r>
            <a:r>
              <a:rPr lang="en-US" altLang="zh-CN" sz="1400" dirty="0" smtClean="0"/>
              <a:t>;		/* Assigned resource group ID */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INT	</a:t>
            </a:r>
            <a:r>
              <a:rPr lang="en-US" altLang="zh-CN" sz="1400" dirty="0" err="1" smtClean="0"/>
              <a:t>stksz</a:t>
            </a:r>
            <a:r>
              <a:rPr lang="en-US" altLang="zh-CN" sz="1400" dirty="0" smtClean="0"/>
              <a:t>;		/* User stack size */</a:t>
            </a:r>
          </a:p>
          <a:p>
            <a:pPr>
              <a:buNone/>
            </a:pPr>
            <a:r>
              <a:rPr lang="en-US" altLang="zh-CN" sz="1400" dirty="0" smtClean="0"/>
              <a:t>	INT	</a:t>
            </a:r>
            <a:r>
              <a:rPr lang="en-US" altLang="zh-CN" sz="1400" dirty="0" err="1" smtClean="0"/>
              <a:t>sstksz</a:t>
            </a:r>
            <a:r>
              <a:rPr lang="en-US" altLang="zh-CN" sz="1400" dirty="0" smtClean="0"/>
              <a:t>;		/* System stack size */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……………………………………………………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_align64		/* alignment for CTXB.ssp */</a:t>
            </a:r>
          </a:p>
          <a:p>
            <a:pPr>
              <a:buNone/>
            </a:pPr>
            <a:r>
              <a:rPr lang="en-US" altLang="zh-CN" sz="1400" dirty="0" smtClean="0"/>
              <a:t>	CTXB	</a:t>
            </a:r>
            <a:r>
              <a:rPr lang="en-US" altLang="zh-CN" sz="1400" dirty="0" err="1" smtClean="0"/>
              <a:t>tskctxb</a:t>
            </a:r>
            <a:r>
              <a:rPr lang="en-US" altLang="zh-CN" sz="1400" dirty="0" smtClean="0"/>
              <a:t>;	/* Task context block */</a:t>
            </a:r>
          </a:p>
          <a:p>
            <a:pPr>
              <a:buNone/>
            </a:pPr>
            <a:r>
              <a:rPr lang="en-US" altLang="zh-CN" sz="1400" dirty="0" smtClean="0"/>
              <a:t>#if USE_OBJECT_NAME</a:t>
            </a:r>
          </a:p>
          <a:p>
            <a:pPr>
              <a:buNone/>
            </a:pPr>
            <a:r>
              <a:rPr lang="en-US" altLang="zh-CN" sz="1400" dirty="0" smtClean="0"/>
              <a:t>	UB	name[OBJECT_NAME_LENGTH];	/* name */</a:t>
            </a:r>
          </a:p>
          <a:p>
            <a:pPr>
              <a:buNone/>
            </a:pPr>
            <a:r>
              <a:rPr lang="en-US" altLang="zh-CN" sz="1400" dirty="0" smtClean="0"/>
              <a:t>#</a:t>
            </a:r>
            <a:r>
              <a:rPr lang="en-US" altLang="zh-CN" sz="1400" dirty="0" err="1" smtClean="0"/>
              <a:t>endif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};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8. T-Kernel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配置与调度</a:t>
            </a:r>
            <a:endParaRPr lang="zh-CN" altLang="en-US" sz="2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18488" cy="4929221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Task</a:t>
            </a:r>
            <a:r>
              <a:rPr lang="zh-CN" altLang="en-US" sz="1800" dirty="0" smtClean="0"/>
              <a:t>管理用数据结构：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600" dirty="0" smtClean="0"/>
              <a:t>/*</a:t>
            </a:r>
          </a:p>
          <a:p>
            <a:pPr lvl="1">
              <a:buNone/>
            </a:pPr>
            <a:r>
              <a:rPr lang="en-US" altLang="zh-CN" sz="1600" dirty="0" smtClean="0"/>
              <a:t> * Task context block</a:t>
            </a:r>
          </a:p>
          <a:p>
            <a:pPr lvl="1">
              <a:buNone/>
            </a:pPr>
            <a:r>
              <a:rPr lang="en-US" altLang="zh-CN" sz="1600" dirty="0" smtClean="0"/>
              <a:t> */</a:t>
            </a:r>
          </a:p>
          <a:p>
            <a:pPr lvl="1">
              <a:buNone/>
            </a:pPr>
            <a:r>
              <a:rPr lang="en-US" altLang="zh-CN" sz="1600" dirty="0" err="1" smtClean="0"/>
              <a:t>typedef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{</a:t>
            </a:r>
          </a:p>
          <a:p>
            <a:pPr lvl="1">
              <a:buNone/>
            </a:pPr>
            <a:r>
              <a:rPr lang="en-US" altLang="zh-CN" sz="1600" dirty="0" smtClean="0"/>
              <a:t>	VP	</a:t>
            </a:r>
            <a:r>
              <a:rPr lang="en-US" altLang="zh-CN" sz="1600" dirty="0" err="1" smtClean="0"/>
              <a:t>ssp</a:t>
            </a:r>
            <a:r>
              <a:rPr lang="en-US" altLang="zh-CN" sz="1600" dirty="0" smtClean="0"/>
              <a:t>;		/* System stack pointer */</a:t>
            </a:r>
          </a:p>
          <a:p>
            <a:pPr lvl="1">
              <a:buNone/>
            </a:pPr>
            <a:r>
              <a:rPr lang="en-US" altLang="zh-CN" sz="1600" dirty="0" smtClean="0"/>
              <a:t>	VP	</a:t>
            </a:r>
            <a:r>
              <a:rPr lang="en-US" altLang="zh-CN" sz="1600" dirty="0" err="1" smtClean="0"/>
              <a:t>uatb</a:t>
            </a:r>
            <a:r>
              <a:rPr lang="en-US" altLang="zh-CN" sz="1600" dirty="0" smtClean="0"/>
              <a:t>;		/* Task space page table */</a:t>
            </a:r>
          </a:p>
          <a:p>
            <a:pPr lvl="1">
              <a:buNone/>
            </a:pPr>
            <a:r>
              <a:rPr lang="en-US" altLang="zh-CN" sz="1600" dirty="0" smtClean="0"/>
              <a:t>	INT	</a:t>
            </a:r>
            <a:r>
              <a:rPr lang="en-US" altLang="zh-CN" sz="1600" dirty="0" err="1" smtClean="0"/>
              <a:t>lsid</a:t>
            </a:r>
            <a:r>
              <a:rPr lang="en-US" altLang="zh-CN" sz="1600" dirty="0" smtClean="0"/>
              <a:t>;		/* Task space ID */</a:t>
            </a:r>
          </a:p>
          <a:p>
            <a:pPr lvl="1">
              <a:buNone/>
            </a:pPr>
            <a:r>
              <a:rPr lang="en-US" altLang="zh-CN" sz="1600" dirty="0" smtClean="0"/>
              <a:t>} CTXB;</a:t>
            </a:r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endParaRPr lang="zh-CN" alt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>
          <a:xfrm>
            <a:off x="393700" y="171450"/>
            <a:ext cx="8218488" cy="706438"/>
          </a:xfrm>
        </p:spPr>
        <p:txBody>
          <a:bodyPr/>
          <a:lstStyle/>
          <a:p>
            <a:r>
              <a:rPr lang="ja-JP" altLang="en-US" dirty="0" smtClean="0">
                <a:latin typeface="MS UI Gothic" pitchFamily="34" charset="-128"/>
                <a:ea typeface="MS UI Gothic" pitchFamily="34" charset="-128"/>
              </a:rPr>
              <a:t>目次</a:t>
            </a:r>
          </a:p>
        </p:txBody>
      </p:sp>
      <p:sp>
        <p:nvSpPr>
          <p:cNvPr id="7171" name="コンテンツ プレースホルダ 2"/>
          <p:cNvSpPr>
            <a:spLocks noGrp="1"/>
          </p:cNvSpPr>
          <p:nvPr>
            <p:ph idx="1"/>
          </p:nvPr>
        </p:nvSpPr>
        <p:spPr>
          <a:xfrm>
            <a:off x="428596" y="1000108"/>
            <a:ext cx="8218488" cy="400052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zh-CN" altLang="en-US" sz="2400" dirty="0" smtClean="0">
                <a:latin typeface="MS UI Gothic" pitchFamily="34" charset="-128"/>
                <a:ea typeface="MS UI Gothic" pitchFamily="34" charset="-128"/>
                <a:hlinkClick r:id="rId2" action="ppaction://hlinksldjump"/>
              </a:rPr>
              <a:t>内容简介</a:t>
            </a:r>
            <a:endParaRPr lang="en-US" altLang="zh-CN" sz="2400" dirty="0" smtClean="0">
              <a:latin typeface="MS UI Gothic" pitchFamily="34" charset="-128"/>
              <a:ea typeface="MS UI Gothic" pitchFamily="34" charset="-128"/>
            </a:endParaRP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en-US" altLang="zh-CN" sz="2400" dirty="0" smtClean="0">
                <a:latin typeface="MS UI Gothic" pitchFamily="34" charset="-128"/>
                <a:ea typeface="MS UI Gothic" pitchFamily="34" charset="-128"/>
                <a:hlinkClick r:id="rId3" action="ppaction://hlinksldjump"/>
              </a:rPr>
              <a:t>T-Kernel</a:t>
            </a:r>
            <a:r>
              <a:rPr lang="zh-CN" altLang="en-US" sz="2400" dirty="0" smtClean="0">
                <a:latin typeface="MS UI Gothic" pitchFamily="34" charset="-128"/>
                <a:ea typeface="MS UI Gothic" pitchFamily="34" charset="-128"/>
                <a:hlinkClick r:id="rId3" action="ppaction://hlinksldjump"/>
              </a:rPr>
              <a:t>简介</a:t>
            </a:r>
            <a:endParaRPr lang="en-US" altLang="zh-CN" sz="2400" dirty="0" smtClean="0">
              <a:latin typeface="MS UI Gothic" pitchFamily="34" charset="-128"/>
              <a:ea typeface="MS UI Gothic" pitchFamily="34" charset="-128"/>
            </a:endParaRP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zh-CN" altLang="en-US" sz="2400" dirty="0" smtClean="0">
                <a:latin typeface="MS UI Gothic" pitchFamily="34" charset="-128"/>
                <a:ea typeface="MS UI Gothic" pitchFamily="34" charset="-128"/>
                <a:hlinkClick r:id="rId4" action="ppaction://hlinksldjump"/>
              </a:rPr>
              <a:t>移植工作内容</a:t>
            </a:r>
            <a:endParaRPr lang="en-US" altLang="zh-CN" sz="2400" dirty="0" smtClean="0">
              <a:latin typeface="MS UI Gothic" pitchFamily="34" charset="-128"/>
              <a:ea typeface="MS UI Gothic" pitchFamily="34" charset="-128"/>
            </a:endParaRP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en-US" altLang="zh-CN" sz="2400" dirty="0" smtClean="0">
                <a:latin typeface="MS UI Gothic" pitchFamily="34" charset="-128"/>
                <a:ea typeface="MS UI Gothic" pitchFamily="34" charset="-128"/>
                <a:hlinkClick r:id="rId5" action="ppaction://hlinksldjump"/>
              </a:rPr>
              <a:t>T-Kernel</a:t>
            </a:r>
            <a:r>
              <a:rPr lang="zh-CN" altLang="en-US" sz="2400" dirty="0" smtClean="0">
                <a:latin typeface="MS UI Gothic" pitchFamily="34" charset="-128"/>
                <a:ea typeface="MS UI Gothic" pitchFamily="34" charset="-128"/>
                <a:hlinkClick r:id="rId5" action="ppaction://hlinksldjump"/>
              </a:rPr>
              <a:t>与</a:t>
            </a:r>
            <a:r>
              <a:rPr lang="en-US" altLang="zh-CN" sz="2400" dirty="0" smtClean="0">
                <a:latin typeface="MS UI Gothic" pitchFamily="34" charset="-128"/>
                <a:ea typeface="MS UI Gothic" pitchFamily="34" charset="-128"/>
                <a:hlinkClick r:id="rId5" action="ppaction://hlinksldjump"/>
              </a:rPr>
              <a:t>T-Monitor</a:t>
            </a:r>
            <a:endParaRPr lang="en-US" altLang="zh-CN" sz="2400" dirty="0" smtClean="0">
              <a:latin typeface="MS UI Gothic" pitchFamily="34" charset="-128"/>
              <a:ea typeface="MS UI Gothic" pitchFamily="34" charset="-128"/>
            </a:endParaRP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en-US" altLang="zh-CN" sz="2400" dirty="0" smtClean="0">
                <a:latin typeface="MS UI Gothic" pitchFamily="34" charset="-128"/>
                <a:ea typeface="MS UI Gothic" pitchFamily="34" charset="-128"/>
                <a:hlinkClick r:id="rId6" action="ppaction://hlinksldjump"/>
              </a:rPr>
              <a:t>T-Kernel</a:t>
            </a:r>
            <a:r>
              <a:rPr lang="zh-CN" altLang="en-US" sz="2400" dirty="0" smtClean="0">
                <a:latin typeface="MS UI Gothic" pitchFamily="34" charset="-128"/>
                <a:ea typeface="MS UI Gothic" pitchFamily="34" charset="-128"/>
                <a:hlinkClick r:id="rId6" action="ppaction://hlinksldjump"/>
              </a:rPr>
              <a:t>加载与启动</a:t>
            </a:r>
            <a:r>
              <a:rPr lang="en-US" altLang="zh-CN" sz="2400" dirty="0" smtClean="0">
                <a:latin typeface="MS UI Gothic" pitchFamily="34" charset="-128"/>
                <a:ea typeface="MS UI Gothic" pitchFamily="34" charset="-128"/>
                <a:hlinkClick r:id="rId6" action="ppaction://hlinksldjump"/>
              </a:rPr>
              <a:t>(</a:t>
            </a:r>
            <a:r>
              <a:rPr lang="zh-CN" altLang="en-US" sz="2400" dirty="0" smtClean="0">
                <a:latin typeface="MS UI Gothic" pitchFamily="34" charset="-128"/>
                <a:ea typeface="MS UI Gothic" pitchFamily="34" charset="-128"/>
                <a:hlinkClick r:id="rId6" action="ppaction://hlinksldjump"/>
              </a:rPr>
              <a:t>中断向量表</a:t>
            </a:r>
            <a:r>
              <a:rPr lang="en-US" altLang="zh-CN" sz="2400" dirty="0" smtClean="0">
                <a:latin typeface="MS UI Gothic" pitchFamily="34" charset="-128"/>
                <a:ea typeface="MS UI Gothic" pitchFamily="34" charset="-128"/>
                <a:hlinkClick r:id="rId6" action="ppaction://hlinksldjump"/>
              </a:rPr>
              <a:t>)</a:t>
            </a:r>
            <a:endParaRPr lang="en-US" altLang="zh-CN" sz="2400" dirty="0" smtClean="0">
              <a:latin typeface="MS UI Gothic" pitchFamily="34" charset="-128"/>
              <a:ea typeface="MS UI Gothic" pitchFamily="34" charset="-128"/>
            </a:endParaRP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zh-CN" altLang="en-US" sz="2400" dirty="0" smtClean="0">
                <a:latin typeface="MS UI Gothic" pitchFamily="34" charset="-128"/>
                <a:ea typeface="MS UI Gothic" pitchFamily="34" charset="-128"/>
                <a:hlinkClick r:id="rId7" action="ppaction://hlinksldjump"/>
              </a:rPr>
              <a:t>串口</a:t>
            </a:r>
            <a:endParaRPr lang="en-US" altLang="zh-CN" sz="2400" dirty="0" smtClean="0">
              <a:latin typeface="MS UI Gothic" pitchFamily="34" charset="-128"/>
              <a:ea typeface="MS UI Gothic" pitchFamily="34" charset="-128"/>
            </a:endParaRP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zh-CN" altLang="en-US" sz="2400" dirty="0" smtClean="0">
                <a:latin typeface="MS UI Gothic" pitchFamily="34" charset="-128"/>
                <a:ea typeface="MS UI Gothic" pitchFamily="34" charset="-128"/>
                <a:hlinkClick r:id="rId8" action="ppaction://hlinksldjump"/>
              </a:rPr>
              <a:t>系统</a:t>
            </a:r>
            <a:r>
              <a:rPr lang="en-US" altLang="zh-CN" sz="2400" dirty="0" smtClean="0">
                <a:latin typeface="MS UI Gothic" pitchFamily="34" charset="-128"/>
                <a:ea typeface="MS UI Gothic" pitchFamily="34" charset="-128"/>
                <a:hlinkClick r:id="rId8" action="ppaction://hlinksldjump"/>
              </a:rPr>
              <a:t>Timer</a:t>
            </a:r>
            <a:endParaRPr lang="en-US" altLang="zh-CN" sz="2400" dirty="0" smtClean="0">
              <a:latin typeface="MS UI Gothic" pitchFamily="34" charset="-128"/>
              <a:ea typeface="MS UI Gothic" pitchFamily="34" charset="-128"/>
            </a:endParaRP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en-US" altLang="zh-CN" sz="2400" dirty="0" smtClean="0">
                <a:latin typeface="MS UI Gothic" pitchFamily="34" charset="-128"/>
                <a:ea typeface="MS UI Gothic" pitchFamily="34" charset="-128"/>
                <a:hlinkClick r:id="rId9" action="ppaction://hlinksldjump"/>
              </a:rPr>
              <a:t>T-Kernel</a:t>
            </a:r>
            <a:r>
              <a:rPr lang="zh-CN" altLang="en-US" sz="2400" dirty="0" smtClean="0">
                <a:latin typeface="MS UI Gothic" pitchFamily="34" charset="-128"/>
                <a:ea typeface="MS UI Gothic" pitchFamily="34" charset="-128"/>
                <a:hlinkClick r:id="rId9" action="ppaction://hlinksldjump"/>
              </a:rPr>
              <a:t>配置与调度</a:t>
            </a:r>
            <a:endParaRPr lang="en-US" altLang="zh-CN" sz="2400" dirty="0" smtClean="0">
              <a:latin typeface="MS UI Gothic" pitchFamily="34" charset="-128"/>
              <a:ea typeface="MS UI Gothic" pitchFamily="34" charset="-128"/>
            </a:endParaRP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en-US" altLang="zh-CN" sz="2400" dirty="0" smtClean="0">
                <a:latin typeface="MS UI Gothic" pitchFamily="34" charset="-128"/>
                <a:ea typeface="MS UI Gothic" pitchFamily="34" charset="-128"/>
                <a:hlinkClick r:id="rId10" action="ppaction://hlinksldjump"/>
              </a:rPr>
              <a:t>Cache Flush</a:t>
            </a:r>
            <a:endParaRPr lang="en-US" altLang="zh-CN" sz="2400" dirty="0" smtClean="0">
              <a:latin typeface="MS UI Gothic" pitchFamily="34" charset="-128"/>
              <a:ea typeface="MS UI 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8. T-Kernel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配置与调度</a:t>
            </a:r>
            <a:endParaRPr lang="zh-CN" altLang="en-US" sz="2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18488" cy="4929221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Task</a:t>
            </a:r>
            <a:r>
              <a:rPr lang="zh-CN" altLang="en-US" sz="1800" dirty="0" smtClean="0"/>
              <a:t>调度：</a:t>
            </a: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1600" dirty="0" smtClean="0"/>
              <a:t>触发</a:t>
            </a:r>
            <a:r>
              <a:rPr lang="en-US" altLang="zh-CN" sz="1600" dirty="0" smtClean="0"/>
              <a:t>SWI:</a:t>
            </a:r>
          </a:p>
          <a:p>
            <a:pPr>
              <a:buNone/>
            </a:pPr>
            <a:r>
              <a:rPr lang="en-US" altLang="zh-CN" sz="1600" dirty="0" err="1" smtClean="0"/>
              <a:t>Csym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dispatch_to_schedtsk</a:t>
            </a:r>
            <a:r>
              <a:rPr lang="en-US" altLang="zh-CN" sz="1600" dirty="0" smtClean="0"/>
              <a:t>):</a:t>
            </a:r>
          </a:p>
          <a:p>
            <a:pPr>
              <a:buNone/>
            </a:pPr>
            <a:r>
              <a:rPr lang="en-US" altLang="zh-CN" sz="1600" dirty="0" smtClean="0"/>
              <a:t>	/* During SVC mode/interrupt disable CPSR.I=1 F=1 */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sp, =TMP_STACK_TOP		// Set temporal stack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, =</a:t>
            </a:r>
            <a:r>
              <a:rPr lang="en-US" altLang="zh-CN" sz="1600" dirty="0" err="1" smtClean="0"/>
              <a:t>Csym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dispatch_disabled</a:t>
            </a:r>
            <a:r>
              <a:rPr lang="en-US" altLang="zh-CN" sz="1600" dirty="0" smtClean="0"/>
              <a:t>)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r0, =1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str</a:t>
            </a:r>
            <a:r>
              <a:rPr lang="en-US" altLang="zh-CN" sz="1600" dirty="0" smtClean="0"/>
              <a:t>	r0, [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]			// Dispatch disable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r4, =</a:t>
            </a:r>
            <a:r>
              <a:rPr lang="en-US" altLang="zh-CN" sz="1600" dirty="0" err="1" smtClean="0"/>
              <a:t>Csym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ctxtsk</a:t>
            </a:r>
            <a:r>
              <a:rPr lang="en-US" altLang="zh-CN" sz="1600" dirty="0" smtClean="0"/>
              <a:t>)		// R4 = &amp;</a:t>
            </a:r>
            <a:r>
              <a:rPr lang="en-US" altLang="zh-CN" sz="1600" dirty="0" err="1" smtClean="0"/>
              <a:t>ctxtsk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r0, =0</a:t>
            </a:r>
          </a:p>
          <a:p>
            <a:pPr>
              <a:buNone/>
            </a:pPr>
            <a:r>
              <a:rPr lang="en-US" altLang="zh-CN" sz="1600" dirty="0" smtClean="0"/>
              <a:t>#if USE_DBGSPT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r8, [r4]</a:t>
            </a:r>
          </a:p>
          <a:p>
            <a:pPr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 err="1" smtClean="0"/>
              <a:t>endif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str</a:t>
            </a:r>
            <a:r>
              <a:rPr lang="en-US" altLang="zh-CN" sz="1600" dirty="0" smtClean="0"/>
              <a:t>	r0, [r4]			// </a:t>
            </a:r>
            <a:r>
              <a:rPr lang="en-US" altLang="zh-CN" sz="1600" dirty="0" err="1" smtClean="0"/>
              <a:t>ctxtsk</a:t>
            </a:r>
            <a:r>
              <a:rPr lang="en-US" altLang="zh-CN" sz="1600" dirty="0" smtClean="0"/>
              <a:t> = NULL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msr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cpsr_c</a:t>
            </a:r>
            <a:r>
              <a:rPr lang="en-US" altLang="zh-CN" sz="1600" dirty="0" smtClean="0"/>
              <a:t>, #PSR_SVC		// Interrupt enable</a:t>
            </a:r>
          </a:p>
          <a:p>
            <a:pPr>
              <a:buNone/>
            </a:pPr>
            <a:r>
              <a:rPr lang="en-US" altLang="zh-CN" sz="1600" dirty="0" smtClean="0"/>
              <a:t>	b	l_dispatch0</a:t>
            </a:r>
          </a:p>
          <a:p>
            <a:pPr>
              <a:buNone/>
            </a:pPr>
            <a:endParaRPr lang="en-US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8. T-Kernel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配置与调度</a:t>
            </a:r>
            <a:endParaRPr lang="zh-CN" altLang="en-US" sz="2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18488" cy="49292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600" dirty="0" smtClean="0"/>
              <a:t>调度</a:t>
            </a:r>
            <a:r>
              <a:rPr lang="en-US" altLang="zh-CN" sz="1600" dirty="0" smtClean="0"/>
              <a:t>SWI Handler:</a:t>
            </a:r>
          </a:p>
          <a:p>
            <a:pPr>
              <a:buNone/>
            </a:pPr>
            <a:r>
              <a:rPr lang="en-US" altLang="zh-CN" sz="1600" dirty="0" smtClean="0"/>
              <a:t>_</a:t>
            </a:r>
            <a:r>
              <a:rPr lang="en-US" altLang="zh-CN" sz="1600" dirty="0" err="1" smtClean="0"/>
              <a:t>ret_int_dispatch</a:t>
            </a:r>
            <a:r>
              <a:rPr lang="en-US" altLang="zh-CN" sz="1600" dirty="0" smtClean="0"/>
              <a:t>:</a:t>
            </a:r>
          </a:p>
          <a:p>
            <a:pPr>
              <a:buNone/>
            </a:pPr>
            <a:r>
              <a:rPr lang="en-US" altLang="zh-CN" sz="1600" dirty="0" smtClean="0"/>
              <a:t>	/* During SVC mode/interrupt disable CPSR.I=1 F=1 */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, =</a:t>
            </a:r>
            <a:r>
              <a:rPr lang="en-US" altLang="zh-CN" sz="1600" dirty="0" err="1" smtClean="0"/>
              <a:t>Csym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dispatch_disabled</a:t>
            </a:r>
            <a:r>
              <a:rPr lang="en-US" altLang="zh-CN" sz="1600" dirty="0" smtClean="0"/>
              <a:t>)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lr</a:t>
            </a:r>
            <a:r>
              <a:rPr lang="en-US" altLang="zh-CN" sz="1600" dirty="0" smtClean="0"/>
              <a:t>, =1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str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lr</a:t>
            </a:r>
            <a:r>
              <a:rPr lang="en-US" altLang="zh-CN" sz="1600" dirty="0" smtClean="0"/>
              <a:t>, [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]			// Dispatch disable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msr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cpsr_c</a:t>
            </a:r>
            <a:r>
              <a:rPr lang="en-US" altLang="zh-CN" sz="1600" dirty="0" smtClean="0"/>
              <a:t>, #PSR_SVC		// Interrupt enable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, =TASKMODE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, [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]</a:t>
            </a:r>
          </a:p>
          <a:p>
            <a:pPr>
              <a:buNone/>
            </a:pPr>
            <a:r>
              <a:rPr lang="en-US" altLang="zh-CN" sz="1600" dirty="0" smtClean="0"/>
              <a:t>	sub	sp, sp, #15*4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stmia</a:t>
            </a:r>
            <a:r>
              <a:rPr lang="en-US" altLang="zh-CN" sz="1600" dirty="0" smtClean="0"/>
              <a:t>	sp, {r0-r11, 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, sp, </a:t>
            </a:r>
            <a:r>
              <a:rPr lang="en-US" altLang="zh-CN" sz="1600" dirty="0" err="1" smtClean="0"/>
              <a:t>lr</a:t>
            </a:r>
            <a:r>
              <a:rPr lang="en-US" altLang="zh-CN" sz="1600" dirty="0" smtClean="0"/>
              <a:t>}^	// Context save 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r4, =</a:t>
            </a:r>
            <a:r>
              <a:rPr lang="en-US" altLang="zh-CN" sz="1600" dirty="0" err="1" smtClean="0"/>
              <a:t>Csym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ctxtsk</a:t>
            </a:r>
            <a:r>
              <a:rPr lang="en-US" altLang="zh-CN" sz="1600" dirty="0" smtClean="0"/>
              <a:t>)		// R4 = &amp;</a:t>
            </a:r>
            <a:r>
              <a:rPr lang="en-US" altLang="zh-CN" sz="1600" dirty="0" err="1" smtClean="0"/>
              <a:t>ctxtsk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r0, =0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r8, [r4]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str</a:t>
            </a:r>
            <a:r>
              <a:rPr lang="en-US" altLang="zh-CN" sz="1600" dirty="0" smtClean="0"/>
              <a:t>	sp, [r8, #</a:t>
            </a:r>
            <a:r>
              <a:rPr lang="en-US" altLang="zh-CN" sz="1600" dirty="0" err="1" smtClean="0"/>
              <a:t>TCB_tskctxb</a:t>
            </a:r>
            <a:r>
              <a:rPr lang="en-US" altLang="zh-CN" sz="1600" dirty="0" smtClean="0"/>
              <a:t> + </a:t>
            </a:r>
            <a:r>
              <a:rPr lang="en-US" altLang="zh-CN" sz="1600" dirty="0" err="1" smtClean="0"/>
              <a:t>CTXB_ssp</a:t>
            </a:r>
            <a:r>
              <a:rPr lang="en-US" altLang="zh-CN" sz="1600" dirty="0" smtClean="0"/>
              <a:t>] // Save '</a:t>
            </a:r>
            <a:r>
              <a:rPr lang="en-US" altLang="zh-CN" sz="1600" dirty="0" err="1" smtClean="0"/>
              <a:t>ssp</a:t>
            </a:r>
            <a:r>
              <a:rPr lang="en-US" altLang="zh-CN" sz="1600" dirty="0" smtClean="0"/>
              <a:t>' to TCB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str</a:t>
            </a:r>
            <a:r>
              <a:rPr lang="en-US" altLang="zh-CN" sz="1600" dirty="0" smtClean="0"/>
              <a:t>	r0, [r4]			// </a:t>
            </a:r>
            <a:r>
              <a:rPr lang="en-US" altLang="zh-CN" sz="1600" dirty="0" err="1" smtClean="0"/>
              <a:t>ctxtsk</a:t>
            </a:r>
            <a:r>
              <a:rPr lang="en-US" altLang="zh-CN" sz="1600" dirty="0" smtClean="0"/>
              <a:t> = NULL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9. Cache Flush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00108"/>
            <a:ext cx="8218488" cy="4875231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Cache Flush</a:t>
            </a:r>
          </a:p>
          <a:p>
            <a:pPr>
              <a:buNone/>
            </a:pPr>
            <a:r>
              <a:rPr lang="en-US" altLang="zh-CN" sz="1600" dirty="0" smtClean="0"/>
              <a:t>	ARM11</a:t>
            </a:r>
            <a:r>
              <a:rPr lang="zh-CN" altLang="en-US" sz="1600" dirty="0" smtClean="0"/>
              <a:t>相对于</a:t>
            </a:r>
            <a:r>
              <a:rPr lang="en-US" altLang="zh-CN" sz="1600" dirty="0" smtClean="0"/>
              <a:t>ARM9</a:t>
            </a:r>
            <a:r>
              <a:rPr lang="zh-CN" altLang="en-US" sz="1600" dirty="0" smtClean="0"/>
              <a:t>而言，有些协处理器的指令不再支持，因此需要对应修改，其中</a:t>
            </a:r>
            <a:r>
              <a:rPr lang="en-US" altLang="zh-CN" sz="1600" dirty="0" smtClean="0"/>
              <a:t>Cache Flush</a:t>
            </a:r>
            <a:r>
              <a:rPr lang="zh-CN" altLang="en-US" sz="1600" dirty="0" smtClean="0"/>
              <a:t>就是这种情况：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ARM9:</a:t>
            </a:r>
          </a:p>
          <a:p>
            <a:pPr>
              <a:buNone/>
            </a:pPr>
            <a:r>
              <a:rPr lang="pt-BR" altLang="zh-CN" sz="1600" dirty="0" smtClean="0"/>
              <a:t>	Asm(</a:t>
            </a:r>
          </a:p>
          <a:p>
            <a:pPr>
              <a:buNone/>
            </a:pPr>
            <a:r>
              <a:rPr lang="pt-BR" altLang="zh-CN" sz="1600" dirty="0" smtClean="0"/>
              <a:t>	"	mcr	p15, 0, %0, cr7, c5, 0		\n"</a:t>
            </a:r>
          </a:p>
          <a:p>
            <a:pPr>
              <a:buNone/>
            </a:pPr>
            <a:r>
              <a:rPr lang="pt-BR" altLang="zh-CN" sz="1600" dirty="0" smtClean="0"/>
              <a:t>	"  0:	mrc	p15, 0, r15, cr7, c14, 3	\n"</a:t>
            </a:r>
          </a:p>
          <a:p>
            <a:pPr>
              <a:buNone/>
            </a:pPr>
            <a:r>
              <a:rPr lang="pt-BR" altLang="zh-CN" sz="1600" dirty="0" smtClean="0"/>
              <a:t>	"	bne	0b				"</a:t>
            </a:r>
          </a:p>
          <a:p>
            <a:pPr>
              <a:buNone/>
            </a:pPr>
            <a:r>
              <a:rPr lang="pt-BR" altLang="zh-CN" sz="1600" dirty="0" smtClean="0"/>
              <a:t>		:: "r"(0));</a:t>
            </a:r>
          </a:p>
          <a:p>
            <a:pPr>
              <a:buNone/>
            </a:pPr>
            <a:endParaRPr lang="pt-BR" altLang="zh-CN" sz="1600" dirty="0" smtClean="0"/>
          </a:p>
          <a:p>
            <a:pPr>
              <a:buNone/>
            </a:pPr>
            <a:r>
              <a:rPr lang="pt-BR" altLang="zh-CN" sz="1600" dirty="0" smtClean="0"/>
              <a:t>	</a:t>
            </a:r>
            <a:r>
              <a:rPr lang="en-US" altLang="zh-CN" sz="1600" dirty="0" smtClean="0"/>
              <a:t>ARM11:</a:t>
            </a:r>
            <a:endParaRPr lang="pt-BR" altLang="zh-CN" sz="1600" dirty="0" smtClean="0"/>
          </a:p>
          <a:p>
            <a:pPr lvl="1">
              <a:buNone/>
            </a:pPr>
            <a:r>
              <a:rPr lang="pt-BR" altLang="zh-CN" sz="1600" dirty="0" smtClean="0"/>
              <a:t>Asm(</a:t>
            </a:r>
          </a:p>
          <a:p>
            <a:pPr lvl="1">
              <a:buNone/>
            </a:pPr>
            <a:r>
              <a:rPr lang="pt-BR" altLang="zh-CN" sz="1600" dirty="0" smtClean="0"/>
              <a:t>    "    mov    r0, #0\n"</a:t>
            </a:r>
          </a:p>
          <a:p>
            <a:pPr lvl="1">
              <a:buNone/>
            </a:pPr>
            <a:r>
              <a:rPr lang="pt-BR" altLang="zh-CN" sz="1600" dirty="0" smtClean="0"/>
              <a:t>    "      mcr    p15, 0, r0, cr7, c14, 0    \n"</a:t>
            </a:r>
          </a:p>
          <a:p>
            <a:pPr lvl="1">
              <a:buNone/>
            </a:pPr>
            <a:r>
              <a:rPr lang="pt-BR" altLang="zh-CN" sz="1600" dirty="0" smtClean="0"/>
              <a:t>    "    mcr    p15, 0, r0, cr7, c5, 0    \n"</a:t>
            </a:r>
          </a:p>
          <a:p>
            <a:pPr lvl="1">
              <a:buNone/>
            </a:pPr>
            <a:r>
              <a:rPr lang="pt-BR" altLang="zh-CN" sz="1600" dirty="0" smtClean="0"/>
              <a:t>    "    mcr    p15, 0, r0, cr7, c5, 4    \n"</a:t>
            </a:r>
          </a:p>
          <a:p>
            <a:pPr lvl="1">
              <a:buNone/>
            </a:pPr>
            <a:r>
              <a:rPr lang="pt-BR" altLang="zh-CN" sz="1600" dirty="0" smtClean="0"/>
              <a:t>    "    mcr    p15, 0, r0, cr7, c10, 4    \n"</a:t>
            </a:r>
          </a:p>
          <a:p>
            <a:pPr>
              <a:buNone/>
            </a:pPr>
            <a:r>
              <a:rPr lang="pt-BR" altLang="zh-CN" sz="1600" dirty="0" smtClean="0"/>
              <a:t>       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2" descr="b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420938"/>
            <a:ext cx="4103687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348038" y="5805488"/>
            <a:ext cx="2447925" cy="503237"/>
          </a:xfrm>
        </p:spPr>
        <p:txBody>
          <a:bodyPr/>
          <a:lstStyle/>
          <a:p>
            <a:pPr eaLnBrk="1" hangingPunct="1"/>
            <a:r>
              <a:rPr lang="ja-JP" altLang="en-US" sz="1000" b="0" dirty="0" smtClean="0">
                <a:latin typeface="Frutiger LT 55 Roman"/>
              </a:rPr>
              <a:t>Copyright © 20</a:t>
            </a:r>
            <a:r>
              <a:rPr lang="en-US" altLang="ja-JP" sz="1000" b="0" dirty="0" smtClean="0">
                <a:latin typeface="Frutiger LT 55 Roman"/>
              </a:rPr>
              <a:t>11</a:t>
            </a:r>
            <a:r>
              <a:rPr lang="ja-JP" altLang="en-US" sz="1000" b="0" dirty="0" smtClean="0"/>
              <a:t> </a:t>
            </a:r>
            <a:r>
              <a:rPr lang="zh-CN" altLang="en-US" sz="1000" b="0" dirty="0" smtClean="0">
                <a:latin typeface="SimHei" pitchFamily="2" charset="-122"/>
              </a:rPr>
              <a:t>版权所有 东软集团</a:t>
            </a:r>
            <a:endParaRPr lang="zh-CN" altLang="en-US" sz="1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en-US" altLang="ja-JP" sz="2800" b="0" dirty="0" smtClean="0">
                <a:solidFill>
                  <a:srgbClr val="0000FF"/>
                </a:solidFill>
                <a:latin typeface="MS UI Gothic" pitchFamily="50" charset="-128"/>
                <a:ea typeface="MS UI Gothic" pitchFamily="50" charset="-128"/>
                <a:cs typeface="Arial Unicode MS" pitchFamily="50" charset="-128"/>
              </a:rPr>
              <a:t>1. </a:t>
            </a:r>
            <a:r>
              <a:rPr lang="zh-CN" altLang="en-US" sz="2800" b="0" dirty="0" smtClean="0">
                <a:solidFill>
                  <a:srgbClr val="0000FF"/>
                </a:solidFill>
                <a:latin typeface="MS UI Gothic" pitchFamily="50" charset="-128"/>
                <a:ea typeface="MS UI Gothic" pitchFamily="50" charset="-128"/>
                <a:cs typeface="Arial Unicode MS" pitchFamily="50" charset="-128"/>
              </a:rPr>
              <a:t>内容简介</a:t>
            </a:r>
            <a:endParaRPr lang="ja-JP" altLang="en-US" sz="2800" b="0" dirty="0" smtClean="0">
              <a:solidFill>
                <a:srgbClr val="0000FF"/>
              </a:solidFill>
              <a:latin typeface="MS UI Gothic" pitchFamily="50" charset="-128"/>
              <a:ea typeface="MS UI Gothic" pitchFamily="50" charset="-128"/>
              <a:cs typeface="Arial Unicode MS" pitchFamily="50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MS PGothic" pitchFamily="34" charset="-128"/>
                <a:ea typeface="MS PGothic" pitchFamily="34" charset="-128"/>
              </a:rPr>
              <a:t>内容</a:t>
            </a:r>
            <a:endParaRPr lang="en-US" altLang="zh-CN" sz="2000" dirty="0" smtClean="0">
              <a:latin typeface="MS PGothic" pitchFamily="34" charset="-128"/>
              <a:ea typeface="MS PGothic" pitchFamily="34" charset="-128"/>
            </a:endParaRPr>
          </a:p>
          <a:p>
            <a:pPr>
              <a:buNone/>
            </a:pPr>
            <a:r>
              <a:rPr lang="en-US" altLang="zh-CN" sz="2000" dirty="0" smtClean="0">
                <a:latin typeface="MS PGothic" pitchFamily="34" charset="-128"/>
                <a:ea typeface="MS PGothic" pitchFamily="34" charset="-128"/>
              </a:rPr>
              <a:t>	</a:t>
            </a:r>
            <a:r>
              <a:rPr lang="zh-CN" altLang="en-US" sz="1600" dirty="0" smtClean="0">
                <a:latin typeface="MS PGothic" pitchFamily="34" charset="-128"/>
                <a:ea typeface="MS PGothic" pitchFamily="34" charset="-128"/>
              </a:rPr>
              <a:t>本文档中说明的是我们在项目中的一个实际工作：</a:t>
            </a:r>
            <a:endParaRPr lang="en-US" altLang="zh-CN" sz="1600" dirty="0" smtClean="0">
              <a:latin typeface="MS PGothic" pitchFamily="34" charset="-128"/>
              <a:ea typeface="MS PGothic" pitchFamily="34" charset="-128"/>
            </a:endParaRPr>
          </a:p>
          <a:p>
            <a:pPr>
              <a:buNone/>
            </a:pP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	</a:t>
            </a:r>
            <a:r>
              <a:rPr lang="zh-CN" altLang="en-US" sz="1600" dirty="0" smtClean="0">
                <a:latin typeface="MS PGothic" pitchFamily="34" charset="-128"/>
                <a:ea typeface="MS PGothic" pitchFamily="34" charset="-128"/>
              </a:rPr>
              <a:t>基于一款</a:t>
            </a: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ARM9</a:t>
            </a:r>
            <a:r>
              <a:rPr lang="zh-CN" altLang="en-US" sz="1600" dirty="0" smtClean="0">
                <a:latin typeface="MS PGothic" pitchFamily="34" charset="-128"/>
                <a:ea typeface="MS PGothic" pitchFamily="34" charset="-128"/>
              </a:rPr>
              <a:t>芯片的</a:t>
            </a: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T-Kernel</a:t>
            </a:r>
            <a:r>
              <a:rPr lang="zh-CN" altLang="en-US" sz="1600" dirty="0" smtClean="0">
                <a:latin typeface="MS PGothic" pitchFamily="34" charset="-128"/>
                <a:ea typeface="MS PGothic" pitchFamily="34" charset="-128"/>
              </a:rPr>
              <a:t>操作系统的</a:t>
            </a: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BASE</a:t>
            </a:r>
            <a:r>
              <a:rPr lang="zh-CN" altLang="en-US" sz="1600" dirty="0" smtClean="0">
                <a:latin typeface="MS PGothic" pitchFamily="34" charset="-128"/>
                <a:ea typeface="MS PGothic" pitchFamily="34" charset="-128"/>
              </a:rPr>
              <a:t>将其移植到我们项目所使用的</a:t>
            </a: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ARM1176JS</a:t>
            </a:r>
            <a:r>
              <a:rPr lang="zh-CN" altLang="en-US" sz="1600" dirty="0" smtClean="0">
                <a:latin typeface="MS PGothic" pitchFamily="34" charset="-128"/>
                <a:ea typeface="MS PGothic" pitchFamily="34" charset="-128"/>
              </a:rPr>
              <a:t>的芯片上。</a:t>
            </a:r>
            <a:endParaRPr lang="en-US" altLang="zh-CN" sz="1600" dirty="0" smtClean="0">
              <a:latin typeface="MS PGothic" pitchFamily="34" charset="-128"/>
              <a:ea typeface="MS PGothic" pitchFamily="34" charset="-128"/>
            </a:endParaRPr>
          </a:p>
          <a:p>
            <a:pPr>
              <a:buNone/>
            </a:pP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	</a:t>
            </a:r>
            <a:r>
              <a:rPr lang="zh-CN" altLang="en-US" sz="1600" dirty="0" smtClean="0">
                <a:latin typeface="MS PGothic" pitchFamily="34" charset="-128"/>
                <a:ea typeface="MS PGothic" pitchFamily="34" charset="-128"/>
              </a:rPr>
              <a:t>也就是不是讲解</a:t>
            </a: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ARM</a:t>
            </a:r>
            <a:r>
              <a:rPr lang="zh-CN" altLang="en-US" sz="1600" dirty="0" smtClean="0">
                <a:latin typeface="MS PGothic" pitchFamily="34" charset="-128"/>
                <a:ea typeface="MS PGothic" pitchFamily="34" charset="-128"/>
              </a:rPr>
              <a:t>体系结构或者</a:t>
            </a: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T-Kernel</a:t>
            </a:r>
            <a:r>
              <a:rPr lang="zh-CN" altLang="en-US" sz="1600" dirty="0" smtClean="0">
                <a:latin typeface="MS PGothic" pitchFamily="34" charset="-128"/>
                <a:ea typeface="MS PGothic" pitchFamily="34" charset="-128"/>
              </a:rPr>
              <a:t>的标准和规范而是：</a:t>
            </a:r>
            <a:endParaRPr lang="en-US" altLang="zh-CN" sz="1600" dirty="0" smtClean="0">
              <a:latin typeface="MS PGothic" pitchFamily="34" charset="-128"/>
              <a:ea typeface="MS PGothic" pitchFamily="34" charset="-128"/>
            </a:endParaRPr>
          </a:p>
          <a:p>
            <a:pPr>
              <a:buNone/>
            </a:pP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	</a:t>
            </a:r>
          </a:p>
          <a:p>
            <a:pPr>
              <a:buNone/>
            </a:pP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	ARM9</a:t>
            </a:r>
            <a:r>
              <a:rPr lang="zh-CN" altLang="en-US" sz="1600" dirty="0" smtClean="0">
                <a:latin typeface="MS PGothic" pitchFamily="34" charset="-128"/>
                <a:ea typeface="MS PGothic" pitchFamily="34" charset="-128"/>
              </a:rPr>
              <a:t>的</a:t>
            </a: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T-Kernel Base</a:t>
            </a:r>
            <a:r>
              <a:rPr lang="zh-CN" altLang="en-US" sz="1600" dirty="0" smtClean="0">
                <a:latin typeface="MS PGothic" pitchFamily="34" charset="-128"/>
                <a:ea typeface="MS PGothic" pitchFamily="34" charset="-128"/>
              </a:rPr>
              <a:t>向</a:t>
            </a: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ARM11</a:t>
            </a:r>
            <a:r>
              <a:rPr lang="zh-CN" altLang="en-US" sz="1600" dirty="0" smtClean="0">
                <a:latin typeface="MS PGothic" pitchFamily="34" charset="-128"/>
                <a:ea typeface="MS PGothic" pitchFamily="34" charset="-128"/>
              </a:rPr>
              <a:t>的移植：</a:t>
            </a:r>
            <a:endParaRPr lang="en-US" altLang="zh-CN" sz="1600" dirty="0" smtClean="0">
              <a:latin typeface="MS PGothic" pitchFamily="34" charset="-128"/>
              <a:ea typeface="MS PGothic" pitchFamily="34" charset="-128"/>
            </a:endParaRPr>
          </a:p>
          <a:p>
            <a:pPr>
              <a:buNone/>
            </a:pPr>
            <a:endParaRPr lang="en-US" altLang="zh-CN" sz="1600" dirty="0" smtClean="0">
              <a:latin typeface="MS PGothic" pitchFamily="34" charset="-128"/>
              <a:ea typeface="MS PGothic" pitchFamily="34" charset="-128"/>
            </a:endParaRPr>
          </a:p>
          <a:p>
            <a:pPr>
              <a:buNone/>
            </a:pP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	</a:t>
            </a:r>
            <a:r>
              <a:rPr lang="zh-CN" altLang="en-US" sz="2400" b="1" dirty="0" smtClean="0">
                <a:latin typeface="MS PGothic" pitchFamily="34" charset="-128"/>
                <a:ea typeface="MS PGothic" pitchFamily="34" charset="-128"/>
              </a:rPr>
              <a:t>怎么做</a:t>
            </a:r>
            <a:r>
              <a:rPr lang="en-US" altLang="zh-CN" sz="2400" b="1" dirty="0" smtClean="0">
                <a:latin typeface="MS PGothic" pitchFamily="34" charset="-128"/>
                <a:ea typeface="MS PGothic" pitchFamily="34" charset="-128"/>
              </a:rPr>
              <a:t>?</a:t>
            </a:r>
          </a:p>
          <a:p>
            <a:pPr>
              <a:buNone/>
            </a:pPr>
            <a:endParaRPr lang="en-US" altLang="zh-CN" sz="1600" dirty="0" smtClean="0">
              <a:latin typeface="MS PGothic" pitchFamily="34" charset="-128"/>
              <a:ea typeface="MS PGothic" pitchFamily="34" charset="-128"/>
            </a:endParaRPr>
          </a:p>
          <a:p>
            <a:pPr>
              <a:buNone/>
            </a:pPr>
            <a:r>
              <a:rPr lang="en-US" altLang="zh-CN" sz="1600" dirty="0" smtClean="0">
                <a:latin typeface="MS PGothic" pitchFamily="34" charset="-128"/>
                <a:ea typeface="MS PGothic" pitchFamily="34" charset="-128"/>
              </a:rPr>
              <a:t>	</a:t>
            </a:r>
            <a:r>
              <a:rPr lang="zh-CN" altLang="en-US" sz="1600" dirty="0" smtClean="0">
                <a:latin typeface="MS PGothic" pitchFamily="34" charset="-128"/>
                <a:ea typeface="MS PGothic" pitchFamily="34" charset="-128"/>
              </a:rPr>
              <a:t>的经验共享。</a:t>
            </a:r>
            <a:endParaRPr lang="en-GB" altLang="zh-CN" sz="1600" dirty="0" smtClean="0">
              <a:latin typeface="MS PGothic" pitchFamily="34" charset="-128"/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b="0" dirty="0" smtClean="0">
                <a:solidFill>
                  <a:srgbClr val="0000FF"/>
                </a:solidFill>
                <a:latin typeface="MS UI Gothic" pitchFamily="50" charset="-128"/>
                <a:ea typeface="MS UI Gothic" pitchFamily="50" charset="-128"/>
                <a:cs typeface="Arial Unicode MS" pitchFamily="50" charset="-128"/>
              </a:rPr>
              <a:t>2. T-Kernel</a:t>
            </a:r>
            <a:r>
              <a:rPr lang="zh-CN" altLang="en-US" sz="2800" b="0" dirty="0" smtClean="0">
                <a:solidFill>
                  <a:srgbClr val="0000FF"/>
                </a:solidFill>
                <a:latin typeface="MS UI Gothic" pitchFamily="50" charset="-128"/>
                <a:ea typeface="MS UI Gothic" pitchFamily="50" charset="-128"/>
                <a:cs typeface="Arial Unicode MS" pitchFamily="50" charset="-128"/>
              </a:rPr>
              <a:t>简介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803793"/>
          </a:xfrm>
        </p:spPr>
        <p:txBody>
          <a:bodyPr>
            <a:normAutofit/>
          </a:bodyPr>
          <a:lstStyle/>
          <a:p>
            <a:r>
              <a:rPr lang="en-US" altLang="zh-CN" sz="1800" b="1" dirty="0" smtClean="0"/>
              <a:t>T-Kernel</a:t>
            </a:r>
            <a:r>
              <a:rPr lang="zh-CN" altLang="en-US" sz="1800" b="1" dirty="0" smtClean="0"/>
              <a:t>简介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 </a:t>
            </a:r>
            <a:r>
              <a:rPr lang="en-US" altLang="zh-CN" sz="1600" dirty="0" smtClean="0"/>
              <a:t>T-Kernel</a:t>
            </a:r>
            <a:r>
              <a:rPr lang="zh-CN" altLang="en-US" sz="1600" dirty="0" smtClean="0"/>
              <a:t>是源码开放的嵌入式实时操作系统内核，占据了全球嵌入式微处理器操作系统市场约</a:t>
            </a:r>
            <a:r>
              <a:rPr lang="en-US" altLang="zh-CN" sz="1600" dirty="0" smtClean="0"/>
              <a:t>60%</a:t>
            </a:r>
            <a:r>
              <a:rPr lang="zh-CN" altLang="en-US" sz="1600" dirty="0" smtClean="0"/>
              <a:t>的份额，已广泛应用于汽车引擎控制、手机、数字家电等各种设备中。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现有的嵌入式设备，产品个性化的实现也越来越依赖于软件，新产品既要具有更加强大的功能，又要具有可以更快地投入市场的特点，在其功能朝着高性能化、复杂化和大型化方向稳步迈进。在这种情况下，中间件的通用性就显得极为重要，而理想的中间件最好不依存于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就能进行源代码复用，通过简单的重新编译就能够使用。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基于上述的市场需求就产生了下一代</a:t>
            </a:r>
            <a:r>
              <a:rPr lang="en-US" altLang="zh-CN" sz="1600" dirty="0" smtClean="0"/>
              <a:t>ITRON----T-Kernel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也就是</a:t>
            </a:r>
            <a:r>
              <a:rPr lang="en-US" altLang="zh-CN" sz="1600" dirty="0" smtClean="0"/>
              <a:t>T-Kernel</a:t>
            </a:r>
            <a:r>
              <a:rPr lang="zh-CN" altLang="en-US" sz="1600" dirty="0" smtClean="0"/>
              <a:t>不仅仅是</a:t>
            </a:r>
            <a:r>
              <a:rPr lang="en-US" altLang="zh-CN" sz="1600" dirty="0" smtClean="0"/>
              <a:t>ITRON</a:t>
            </a:r>
            <a:r>
              <a:rPr lang="zh-CN" altLang="en-US" sz="1600" dirty="0" smtClean="0"/>
              <a:t>已经实现的那种实时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内核的标准化，并且是</a:t>
            </a:r>
            <a:r>
              <a:rPr lang="en-US" altLang="zh-CN" sz="1600" dirty="0" smtClean="0"/>
              <a:t>Kernel</a:t>
            </a:r>
            <a:r>
              <a:rPr lang="zh-CN" altLang="en-US" sz="1600" dirty="0" smtClean="0"/>
              <a:t>所处的执行环境整体的标准化。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b="0" dirty="0" smtClean="0">
                <a:solidFill>
                  <a:srgbClr val="0000FF"/>
                </a:solidFill>
                <a:latin typeface="MS UI Gothic" pitchFamily="50" charset="-128"/>
                <a:ea typeface="MS UI Gothic" pitchFamily="50" charset="-128"/>
                <a:cs typeface="Arial Unicode MS" pitchFamily="50" charset="-128"/>
              </a:rPr>
              <a:t>3. </a:t>
            </a:r>
            <a:r>
              <a:rPr lang="zh-CN" altLang="en-US" sz="2800" b="0" dirty="0" smtClean="0">
                <a:solidFill>
                  <a:srgbClr val="0000FF"/>
                </a:solidFill>
                <a:latin typeface="MS UI Gothic" pitchFamily="50" charset="-128"/>
                <a:ea typeface="MS UI Gothic" pitchFamily="50" charset="-128"/>
                <a:cs typeface="Arial Unicode MS" pitchFamily="50" charset="-128"/>
              </a:rPr>
              <a:t>移植工作内容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移植工作内容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/>
              <a:t>确定</a:t>
            </a:r>
            <a:r>
              <a:rPr lang="en-US" altLang="zh-CN" sz="1800" dirty="0" smtClean="0"/>
              <a:t>ROM</a:t>
            </a:r>
            <a:r>
              <a:rPr lang="zh-CN" altLang="en-US" sz="1800" dirty="0" smtClean="0"/>
              <a:t>数量从而确定</a:t>
            </a:r>
            <a:r>
              <a:rPr lang="en-US" altLang="zh-CN" sz="1800" dirty="0" smtClean="0"/>
              <a:t>T-Kernel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T-Monitor</a:t>
            </a:r>
            <a:r>
              <a:rPr lang="zh-CN" altLang="en-US" sz="1800" dirty="0" smtClean="0"/>
              <a:t>之间的关系</a:t>
            </a: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1800" dirty="0" smtClean="0">
                <a:latin typeface="MS UI Gothic" pitchFamily="34" charset="-128"/>
                <a:ea typeface="MS UI Gothic" pitchFamily="34" charset="-128"/>
              </a:rPr>
              <a:t>T-Kernel</a:t>
            </a:r>
            <a:r>
              <a:rPr lang="zh-CN" altLang="en-US" sz="1800" dirty="0" smtClean="0">
                <a:latin typeface="MS UI Gothic" pitchFamily="34" charset="-128"/>
                <a:ea typeface="MS UI Gothic" pitchFamily="34" charset="-128"/>
              </a:rPr>
              <a:t>加载与启动</a:t>
            </a:r>
            <a:endParaRPr lang="en-US" altLang="zh-CN" sz="1800" dirty="0" smtClean="0">
              <a:latin typeface="MS UI Gothic" pitchFamily="34" charset="-128"/>
              <a:ea typeface="MS UI Gothic" pitchFamily="34" charset="-128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>
                <a:latin typeface="MS UI Gothic" pitchFamily="34" charset="-128"/>
                <a:ea typeface="MS UI Gothic" pitchFamily="34" charset="-128"/>
              </a:rPr>
              <a:t>串口对应</a:t>
            </a:r>
            <a:endParaRPr lang="en-US" altLang="zh-CN" sz="1800" dirty="0" smtClean="0">
              <a:latin typeface="MS UI Gothic" pitchFamily="34" charset="-128"/>
              <a:ea typeface="MS UI Gothic" pitchFamily="34" charset="-128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>
                <a:latin typeface="MS UI Gothic" pitchFamily="34" charset="-128"/>
                <a:ea typeface="MS UI Gothic" pitchFamily="34" charset="-128"/>
              </a:rPr>
              <a:t>系统</a:t>
            </a:r>
            <a:r>
              <a:rPr lang="en-US" altLang="zh-CN" sz="1800" dirty="0" smtClean="0">
                <a:latin typeface="MS UI Gothic" pitchFamily="34" charset="-128"/>
                <a:ea typeface="MS UI Gothic" pitchFamily="34" charset="-128"/>
              </a:rPr>
              <a:t>Timer</a:t>
            </a:r>
            <a:r>
              <a:rPr lang="zh-CN" altLang="en-US" sz="1800" dirty="0" smtClean="0">
                <a:latin typeface="MS UI Gothic" pitchFamily="34" charset="-128"/>
                <a:ea typeface="MS UI Gothic" pitchFamily="34" charset="-128"/>
              </a:rPr>
              <a:t>对应</a:t>
            </a:r>
            <a:endParaRPr lang="en-US" altLang="zh-CN" sz="1800" dirty="0" smtClean="0">
              <a:latin typeface="MS UI Gothic" pitchFamily="34" charset="-128"/>
              <a:ea typeface="MS UI Gothic" pitchFamily="34" charset="-128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>
                <a:latin typeface="MS UI Gothic" pitchFamily="34" charset="-128"/>
                <a:ea typeface="MS UI Gothic" pitchFamily="34" charset="-128"/>
              </a:rPr>
              <a:t>配置系统、调试调度</a:t>
            </a:r>
            <a:r>
              <a:rPr lang="en-US" altLang="zh-CN" sz="1800" dirty="0" smtClean="0">
                <a:latin typeface="MS UI Gothic" pitchFamily="34" charset="-128"/>
                <a:ea typeface="MS UI Gothic" pitchFamily="34" charset="-128"/>
              </a:rPr>
              <a:t>(</a:t>
            </a:r>
            <a:r>
              <a:rPr lang="zh-CN" altLang="en-US" sz="1800" dirty="0" smtClean="0">
                <a:latin typeface="MS UI Gothic" pitchFamily="34" charset="-128"/>
                <a:ea typeface="MS UI Gothic" pitchFamily="34" charset="-128"/>
              </a:rPr>
              <a:t>中断引发的调度</a:t>
            </a:r>
            <a:r>
              <a:rPr lang="en-US" altLang="zh-CN" sz="1800" dirty="0" smtClean="0">
                <a:latin typeface="MS UI Gothic" pitchFamily="34" charset="-128"/>
                <a:ea typeface="MS UI Gothic" pitchFamily="34" charset="-128"/>
              </a:rPr>
              <a:t>)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>
                <a:latin typeface="MS UI Gothic" pitchFamily="34" charset="-128"/>
                <a:ea typeface="MS UI Gothic" pitchFamily="34" charset="-128"/>
              </a:rPr>
              <a:t>启动系统一个</a:t>
            </a:r>
            <a:r>
              <a:rPr lang="en-US" altLang="zh-CN" sz="1800" dirty="0" smtClean="0">
                <a:latin typeface="MS UI Gothic" pitchFamily="34" charset="-128"/>
                <a:ea typeface="MS UI Gothic" pitchFamily="34" charset="-128"/>
              </a:rPr>
              <a:t>Task</a:t>
            </a:r>
            <a:r>
              <a:rPr lang="zh-CN" altLang="en-US" sz="1800" dirty="0" smtClean="0">
                <a:latin typeface="MS UI Gothic" pitchFamily="34" charset="-128"/>
                <a:ea typeface="MS UI Gothic" pitchFamily="34" charset="-128"/>
              </a:rPr>
              <a:t>并调度之</a:t>
            </a:r>
            <a:endParaRPr lang="en-US" altLang="zh-CN" sz="1800" dirty="0" smtClean="0">
              <a:latin typeface="MS UI Gothic" pitchFamily="34" charset="-128"/>
              <a:ea typeface="MS UI Gothic" pitchFamily="34" charset="-128"/>
            </a:endParaRPr>
          </a:p>
          <a:p>
            <a:pPr>
              <a:buFont typeface="Wingdings" pitchFamily="2" charset="2"/>
              <a:buChar char="u"/>
            </a:pPr>
            <a:endParaRPr lang="zh-CN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b="0" dirty="0" smtClean="0">
                <a:solidFill>
                  <a:srgbClr val="0000FF"/>
                </a:solidFill>
                <a:latin typeface="MS UI Gothic" pitchFamily="50" charset="-128"/>
                <a:ea typeface="MS UI Gothic" pitchFamily="50" charset="-128"/>
                <a:cs typeface="Arial Unicode MS" pitchFamily="50" charset="-128"/>
              </a:rPr>
              <a:t>4. 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T-Kernel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与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T-Monitor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1446207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T-Monitor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T-Kernel</a:t>
            </a:r>
            <a:r>
              <a:rPr lang="zh-CN" altLang="en-US" sz="1800" dirty="0" smtClean="0"/>
              <a:t>的关系：</a:t>
            </a: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1600" dirty="0" smtClean="0"/>
              <a:t>T-Monitor</a:t>
            </a:r>
            <a:r>
              <a:rPr lang="zh-CN" altLang="en-US" sz="1600" dirty="0" smtClean="0"/>
              <a:t>相当于</a:t>
            </a:r>
            <a:r>
              <a:rPr lang="en-US" altLang="zh-CN" sz="1600" dirty="0" smtClean="0"/>
              <a:t>T-Kernel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Bootloader</a:t>
            </a:r>
            <a:r>
              <a:rPr lang="zh-CN" altLang="en-US" sz="1600" dirty="0" smtClean="0"/>
              <a:t>，也就是理论上</a:t>
            </a:r>
            <a:r>
              <a:rPr lang="en-US" altLang="zh-CN" sz="1600" dirty="0" smtClean="0"/>
              <a:t>T-Monitor</a:t>
            </a:r>
            <a:r>
              <a:rPr lang="zh-CN" altLang="en-US" sz="1600" dirty="0" smtClean="0"/>
              <a:t>中的</a:t>
            </a:r>
            <a:r>
              <a:rPr lang="en-US" altLang="zh-CN" sz="1600" dirty="0" err="1" smtClean="0"/>
              <a:t>ResetHandler</a:t>
            </a:r>
            <a:r>
              <a:rPr lang="zh-CN" altLang="en-US" sz="1600" dirty="0" smtClean="0"/>
              <a:t>应该烧写在</a:t>
            </a:r>
            <a:r>
              <a:rPr lang="en-US" altLang="zh-CN" sz="1600" dirty="0" smtClean="0"/>
              <a:t>FLASH</a:t>
            </a:r>
            <a:r>
              <a:rPr lang="zh-CN" altLang="en-US" sz="1600" dirty="0" smtClean="0"/>
              <a:t>或者其他存储器的</a:t>
            </a:r>
            <a:r>
              <a:rPr lang="en-US" altLang="zh-CN" sz="1600" dirty="0" smtClean="0"/>
              <a:t>MMU</a:t>
            </a:r>
            <a:r>
              <a:rPr lang="zh-CN" altLang="en-US" sz="1600" dirty="0" smtClean="0"/>
              <a:t>映射的</a:t>
            </a:r>
            <a:r>
              <a:rPr lang="en-US" altLang="zh-CN" sz="1600" dirty="0" smtClean="0"/>
              <a:t>0X00000000</a:t>
            </a:r>
            <a:r>
              <a:rPr lang="zh-CN" altLang="en-US" sz="1600" dirty="0" smtClean="0"/>
              <a:t>地址上，其负责加载自身以及</a:t>
            </a:r>
            <a:r>
              <a:rPr lang="en-US" altLang="zh-CN" sz="1600" dirty="0" smtClean="0"/>
              <a:t>T-Kernel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上并跳转到</a:t>
            </a:r>
            <a:r>
              <a:rPr lang="en-US" altLang="zh-CN" sz="1600" dirty="0" smtClean="0"/>
              <a:t>T-Kernel</a:t>
            </a:r>
            <a:r>
              <a:rPr lang="zh-CN" altLang="en-US" sz="1600" dirty="0" smtClean="0"/>
              <a:t>的系统入口。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</a:p>
          <a:p>
            <a:pPr>
              <a:buNone/>
            </a:pPr>
            <a:endParaRPr lang="en-US" altLang="zh-CN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00306"/>
            <a:ext cx="63341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b="0" dirty="0" smtClean="0">
                <a:solidFill>
                  <a:srgbClr val="0000FF"/>
                </a:solidFill>
                <a:latin typeface="MS UI Gothic" pitchFamily="50" charset="-128"/>
                <a:ea typeface="MS UI Gothic" pitchFamily="50" charset="-128"/>
                <a:cs typeface="Arial Unicode MS" pitchFamily="50" charset="-128"/>
              </a:rPr>
              <a:t>4. 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T-Kernel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与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T-Monitor</a:t>
            </a:r>
            <a:endParaRPr lang="zh-CN" altLang="en-US" sz="2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785794"/>
            <a:ext cx="8218488" cy="5429288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ROM</a:t>
            </a:r>
            <a:r>
              <a:rPr lang="zh-CN" altLang="en-US" sz="1800" dirty="0" smtClean="0"/>
              <a:t>数量对二者连携区域的影响：</a:t>
            </a: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1600" dirty="0" smtClean="0"/>
              <a:t>ROM</a:t>
            </a:r>
            <a:r>
              <a:rPr lang="zh-CN" altLang="en-US" sz="1600" dirty="0" smtClean="0"/>
              <a:t>数量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也就是</a:t>
            </a:r>
            <a:r>
              <a:rPr lang="en-US" altLang="zh-CN" sz="1200" dirty="0" smtClean="0"/>
              <a:t>T-Kernel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T-Monitor</a:t>
            </a:r>
            <a:r>
              <a:rPr lang="zh-CN" altLang="en-US" sz="1200" dirty="0" smtClean="0"/>
              <a:t>是两个</a:t>
            </a:r>
            <a:r>
              <a:rPr lang="en-US" altLang="zh-CN" sz="1200" dirty="0" smtClean="0"/>
              <a:t>ROM</a:t>
            </a:r>
            <a:r>
              <a:rPr lang="zh-CN" altLang="en-US" sz="1200" dirty="0" smtClean="0"/>
              <a:t>，那么影响就是二者连携的内容将由绝对地址变成函数调用。例如原来</a:t>
            </a:r>
            <a:r>
              <a:rPr lang="en-US" altLang="zh-CN" sz="1200" dirty="0" err="1" smtClean="0"/>
              <a:t>ROMInfo</a:t>
            </a:r>
            <a:r>
              <a:rPr lang="zh-CN" altLang="en-US" sz="1200" dirty="0" smtClean="0"/>
              <a:t>中的内核入口地址将变成入口函数；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另外原来采用绝对地址进行连携则必须</a:t>
            </a:r>
            <a:r>
              <a:rPr lang="en-US" altLang="zh-CN" sz="1200" dirty="0" smtClean="0"/>
              <a:t>T-Kernel</a:t>
            </a:r>
            <a:r>
              <a:rPr lang="zh-CN" altLang="en-US" sz="1200" dirty="0" smtClean="0"/>
              <a:t>进行编译时生成</a:t>
            </a:r>
            <a:r>
              <a:rPr lang="en-US" altLang="zh-CN" sz="1200" dirty="0" smtClean="0"/>
              <a:t>ROM</a:t>
            </a:r>
            <a:r>
              <a:rPr lang="zh-CN" altLang="en-US" sz="1200" dirty="0" smtClean="0"/>
              <a:t>放置在</a:t>
            </a:r>
            <a:r>
              <a:rPr lang="en-US" altLang="zh-CN" sz="1200" dirty="0" smtClean="0"/>
              <a:t>RAM</a:t>
            </a:r>
            <a:r>
              <a:rPr lang="zh-CN" altLang="en-US" sz="1200" dirty="0" smtClean="0"/>
              <a:t>上的起始地址，通过连接文件来进行指定。例如：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/>
              <a:t>SECTIONS</a:t>
            </a:r>
          </a:p>
          <a:p>
            <a:pPr lvl="1">
              <a:buNone/>
            </a:pPr>
            <a:r>
              <a:rPr lang="en-US" altLang="zh-CN" sz="1200" dirty="0" smtClean="0"/>
              <a:t>{</a:t>
            </a:r>
          </a:p>
          <a:p>
            <a:pPr lvl="1">
              <a:buNone/>
            </a:pPr>
            <a:r>
              <a:rPr lang="en-US" altLang="zh-CN" sz="1200" dirty="0" smtClean="0"/>
              <a:t>    .vector :</a:t>
            </a:r>
          </a:p>
          <a:p>
            <a:pPr lvl="1">
              <a:buNone/>
            </a:pPr>
            <a:r>
              <a:rPr lang="en-US" altLang="zh-CN" sz="1200" dirty="0" smtClean="0"/>
              <a:t>    {</a:t>
            </a:r>
          </a:p>
          <a:p>
            <a:pPr lvl="1">
              <a:buNone/>
            </a:pPr>
            <a:r>
              <a:rPr lang="en-US" altLang="zh-CN" sz="1200" dirty="0" smtClean="0"/>
              <a:t>        ___vector = . ; </a:t>
            </a:r>
          </a:p>
          <a:p>
            <a:pPr lvl="1">
              <a:buNone/>
            </a:pPr>
            <a:r>
              <a:rPr lang="en-US" altLang="zh-CN" sz="1200" dirty="0" smtClean="0"/>
              <a:t>        *</a:t>
            </a:r>
            <a:r>
              <a:rPr lang="en-US" altLang="zh-CN" sz="1200" dirty="0" err="1" smtClean="0"/>
              <a:t>vector.o</a:t>
            </a:r>
            <a:r>
              <a:rPr lang="en-US" altLang="zh-CN" sz="1200" dirty="0" smtClean="0"/>
              <a:t> (.text)</a:t>
            </a:r>
          </a:p>
          <a:p>
            <a:pPr lvl="1">
              <a:buNone/>
            </a:pPr>
            <a:r>
              <a:rPr lang="en-US" altLang="zh-CN" sz="1200" dirty="0" smtClean="0"/>
              <a:t>        FILL(0xff)</a:t>
            </a:r>
          </a:p>
          <a:p>
            <a:pPr lvl="1">
              <a:buNone/>
            </a:pPr>
            <a:r>
              <a:rPr lang="en-US" altLang="zh-CN" sz="1200" dirty="0" smtClean="0"/>
              <a:t>        ___</a:t>
            </a:r>
            <a:r>
              <a:rPr lang="en-US" altLang="zh-CN" sz="1200" dirty="0" err="1" smtClean="0"/>
              <a:t>vector_end</a:t>
            </a:r>
            <a:r>
              <a:rPr lang="en-US" altLang="zh-CN" sz="1200" dirty="0" smtClean="0"/>
              <a:t> = . ; </a:t>
            </a:r>
          </a:p>
          <a:p>
            <a:pPr lvl="1">
              <a:buNone/>
            </a:pPr>
            <a:r>
              <a:rPr lang="en-US" altLang="zh-CN" sz="1200" dirty="0" smtClean="0"/>
              <a:t>    } &gt; vector</a:t>
            </a:r>
          </a:p>
          <a:p>
            <a:pPr lvl="1">
              <a:buNone/>
            </a:pPr>
            <a:r>
              <a:rPr lang="en-US" altLang="zh-CN" sz="1200" dirty="0" smtClean="0"/>
              <a:t>    </a:t>
            </a:r>
          </a:p>
          <a:p>
            <a:pPr lvl="1">
              <a:buNone/>
            </a:pPr>
            <a:r>
              <a:rPr lang="en-US" altLang="zh-CN" sz="1200" dirty="0" smtClean="0"/>
              <a:t>    .</a:t>
            </a:r>
            <a:r>
              <a:rPr lang="en-US" altLang="zh-CN" sz="1200" dirty="0" err="1" smtClean="0"/>
              <a:t>start_up_routine</a:t>
            </a:r>
            <a:r>
              <a:rPr lang="en-US" altLang="zh-CN" sz="1200" dirty="0" smtClean="0"/>
              <a:t> :</a:t>
            </a:r>
          </a:p>
          <a:p>
            <a:pPr lvl="1">
              <a:buNone/>
            </a:pPr>
            <a:r>
              <a:rPr lang="en-US" altLang="zh-CN" sz="1200" dirty="0" smtClean="0"/>
              <a:t>    {</a:t>
            </a:r>
          </a:p>
          <a:p>
            <a:pPr lvl="1">
              <a:buNone/>
            </a:pPr>
            <a:r>
              <a:rPr lang="en-US" altLang="zh-CN" sz="1200" dirty="0" smtClean="0"/>
              <a:t>        *icrt0.o(.text)	</a:t>
            </a:r>
          </a:p>
          <a:p>
            <a:pPr lvl="1">
              <a:buNone/>
            </a:pPr>
            <a:r>
              <a:rPr lang="en-US" altLang="zh-CN" sz="1200" dirty="0" smtClean="0"/>
              <a:t>        *</a:t>
            </a:r>
            <a:r>
              <a:rPr lang="en-US" altLang="zh-CN" sz="1200" dirty="0" err="1" smtClean="0"/>
              <a:t>InitMmu_arm.o</a:t>
            </a:r>
            <a:r>
              <a:rPr lang="en-US" altLang="zh-CN" sz="1200" dirty="0" smtClean="0"/>
              <a:t>(.text)</a:t>
            </a:r>
          </a:p>
          <a:p>
            <a:pPr lvl="1">
              <a:buNone/>
            </a:pPr>
            <a:r>
              <a:rPr lang="en-US" altLang="zh-CN" sz="1200" dirty="0" smtClean="0"/>
              <a:t>        *</a:t>
            </a:r>
            <a:r>
              <a:rPr lang="en-US" altLang="zh-CN" sz="1200" dirty="0" err="1" smtClean="0"/>
              <a:t>InitCache_arm.o</a:t>
            </a:r>
            <a:r>
              <a:rPr lang="en-US" altLang="zh-CN" sz="1200" dirty="0" smtClean="0"/>
              <a:t>(.text)</a:t>
            </a:r>
          </a:p>
          <a:p>
            <a:pPr lvl="1">
              <a:buNone/>
            </a:pPr>
            <a:r>
              <a:rPr lang="en-US" altLang="zh-CN" sz="1200" dirty="0" smtClean="0"/>
              <a:t>        *</a:t>
            </a:r>
            <a:r>
              <a:rPr lang="en-US" altLang="zh-CN" sz="1200" dirty="0" err="1" smtClean="0"/>
              <a:t>InitUart_arm.o</a:t>
            </a:r>
            <a:r>
              <a:rPr lang="en-US" altLang="zh-CN" sz="1200" dirty="0" smtClean="0"/>
              <a:t>(.text)</a:t>
            </a:r>
          </a:p>
          <a:p>
            <a:pPr lvl="1">
              <a:buNone/>
            </a:pPr>
            <a:r>
              <a:rPr lang="en-US" altLang="zh-CN" sz="1200" dirty="0" smtClean="0"/>
              <a:t>        __</a:t>
            </a:r>
            <a:r>
              <a:rPr lang="en-US" altLang="zh-CN" sz="1200" dirty="0" err="1" smtClean="0"/>
              <a:t>start_up_routine_end</a:t>
            </a:r>
            <a:r>
              <a:rPr lang="en-US" altLang="zh-CN" sz="1200" dirty="0" smtClean="0"/>
              <a:t> = . ;</a:t>
            </a:r>
          </a:p>
          <a:p>
            <a:pPr lvl="1">
              <a:buNone/>
            </a:pPr>
            <a:r>
              <a:rPr lang="en-US" altLang="zh-CN" sz="1200" dirty="0" smtClean="0"/>
              <a:t>    } &gt; </a:t>
            </a:r>
            <a:r>
              <a:rPr lang="en-US" altLang="zh-CN" sz="1200" dirty="0" err="1" smtClean="0"/>
              <a:t>rom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/>
              <a:t>}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1600" dirty="0" smtClean="0"/>
              <a:t>ROM</a:t>
            </a:r>
            <a:r>
              <a:rPr lang="zh-CN" altLang="en-US" sz="1600" dirty="0" smtClean="0"/>
              <a:t>数量是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200" dirty="0" smtClean="0"/>
              <a:t>T-Kernel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T-Monitor</a:t>
            </a:r>
            <a:r>
              <a:rPr lang="zh-CN" altLang="en-US" sz="1200" dirty="0" smtClean="0"/>
              <a:t>编译在一起， 那么</a:t>
            </a:r>
            <a:r>
              <a:rPr lang="en-US" altLang="zh-CN" sz="1200" dirty="0" err="1" smtClean="0"/>
              <a:t>Kerne</a:t>
            </a:r>
            <a:r>
              <a:rPr lang="zh-CN" altLang="en-US" sz="1200" dirty="0" smtClean="0"/>
              <a:t>入口定义为函数，并且</a:t>
            </a:r>
            <a:r>
              <a:rPr lang="en-US" altLang="zh-CN" sz="1200" dirty="0" smtClean="0"/>
              <a:t>Kernel</a:t>
            </a:r>
            <a:r>
              <a:rPr lang="zh-CN" altLang="en-US" sz="1200" dirty="0" smtClean="0"/>
              <a:t>编译不在需要上述连接文件了。</a:t>
            </a:r>
            <a:endParaRPr lang="en-US" altLang="zh-CN" sz="1200" dirty="0" smtClean="0"/>
          </a:p>
          <a:p>
            <a:pPr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b="0" dirty="0" smtClean="0">
                <a:solidFill>
                  <a:srgbClr val="0000FF"/>
                </a:solidFill>
                <a:latin typeface="MS UI Gothic" pitchFamily="50" charset="-128"/>
                <a:ea typeface="MS UI Gothic" pitchFamily="50" charset="-128"/>
                <a:cs typeface="Arial Unicode MS" pitchFamily="50" charset="-128"/>
              </a:rPr>
              <a:t>4. 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T-Kernel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与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T-Monitor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1017579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RAM</a:t>
            </a:r>
            <a:r>
              <a:rPr lang="zh-CN" altLang="en-US" sz="1800" dirty="0" smtClean="0"/>
              <a:t>分布</a:t>
            </a:r>
            <a:r>
              <a:rPr lang="en-US" altLang="zh-CN" sz="1800" dirty="0" smtClean="0"/>
              <a:t>(link script</a:t>
            </a:r>
            <a:r>
              <a:rPr lang="zh-CN" altLang="en-US" sz="1800" dirty="0" smtClean="0"/>
              <a:t>指定</a:t>
            </a:r>
            <a:r>
              <a:rPr lang="en-US" altLang="zh-CN" sz="1800" dirty="0" smtClean="0"/>
              <a:t>)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600" dirty="0" smtClean="0"/>
              <a:t>首先需要根据实际芯片的情况决定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上面的分布，决定该部分是系统启动之前就必须完成的。我们项目中使用了一个</a:t>
            </a:r>
            <a:r>
              <a:rPr lang="en-US" altLang="zh-CN" sz="1600" dirty="0" smtClean="0"/>
              <a:t>ROM</a:t>
            </a:r>
            <a:r>
              <a:rPr lang="zh-CN" altLang="en-US" sz="1600" dirty="0" smtClean="0"/>
              <a:t>的方式来进行的。</a:t>
            </a:r>
            <a:endParaRPr lang="en-US" altLang="zh-CN" sz="16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2143116"/>
          <a:ext cx="5500725" cy="406400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501755"/>
                <a:gridCol w="501755"/>
                <a:gridCol w="1300847"/>
                <a:gridCol w="1300847"/>
                <a:gridCol w="836259"/>
                <a:gridCol w="1059262"/>
              </a:tblGrid>
              <a:tr h="162560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0x20000000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DEC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HEX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16m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cpu0edr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0x6000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0x1fffa000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program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1508k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0x179000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0x1fe81000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vector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0x1fe80000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tlb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0x8000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0x1fe78000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syslog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0x4000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0x1fe74000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64k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irq stack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1024b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0x400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0x1fe73c00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abt stack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256b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0x1fe73b00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und stack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256b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0x1fe73a00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svc stack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256b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0x1fe73900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fiq stack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256b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0x1fe73800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boot stack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62k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0xf800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0x1fe64000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alloc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14736k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0xe64000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0x1f000000</a:t>
                      </a: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40" marR="8740" marT="8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b="0" dirty="0" smtClean="0">
                <a:solidFill>
                  <a:srgbClr val="0000FF"/>
                </a:solidFill>
                <a:latin typeface="MS UI Gothic" pitchFamily="50" charset="-128"/>
                <a:ea typeface="MS UI Gothic" pitchFamily="50" charset="-128"/>
                <a:cs typeface="Arial Unicode MS" pitchFamily="50" charset="-128"/>
              </a:rPr>
              <a:t>4. 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T-Kernel</a:t>
            </a:r>
            <a:r>
              <a:rPr lang="zh-CN" altLang="en-US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与</a:t>
            </a:r>
            <a:r>
              <a:rPr lang="en-US" altLang="zh-CN" sz="2800" dirty="0" smtClean="0">
                <a:solidFill>
                  <a:srgbClr val="0000FF"/>
                </a:solidFill>
                <a:latin typeface="MS UI Gothic" pitchFamily="34" charset="-128"/>
                <a:ea typeface="MS UI Gothic" pitchFamily="34" charset="-128"/>
              </a:rPr>
              <a:t>T-Monitor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18488" cy="5357849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4500" dirty="0" smtClean="0"/>
              <a:t>Link script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2500" dirty="0" smtClean="0"/>
              <a:t>SECTIONS</a:t>
            </a:r>
          </a:p>
          <a:p>
            <a:pPr>
              <a:buNone/>
            </a:pPr>
            <a:r>
              <a:rPr lang="en-US" altLang="zh-CN" sz="2500" dirty="0" smtClean="0"/>
              <a:t>{</a:t>
            </a:r>
          </a:p>
          <a:p>
            <a:pPr>
              <a:buNone/>
            </a:pPr>
            <a:r>
              <a:rPr lang="en-US" altLang="zh-CN" sz="2500" dirty="0" smtClean="0"/>
              <a:t>	. = __CPU1DEF_VECTOR_ADDR;</a:t>
            </a:r>
          </a:p>
          <a:p>
            <a:pPr>
              <a:buNone/>
            </a:pPr>
            <a:r>
              <a:rPr lang="en-US" altLang="zh-CN" sz="2500" dirty="0" smtClean="0"/>
              <a:t>	.vector ALIGN(0x10) :</a:t>
            </a:r>
          </a:p>
          <a:p>
            <a:pPr>
              <a:buNone/>
            </a:pPr>
            <a:r>
              <a:rPr lang="en-US" altLang="zh-CN" sz="2500" dirty="0" smtClean="0"/>
              <a:t>	{</a:t>
            </a:r>
          </a:p>
          <a:p>
            <a:pPr>
              <a:buNone/>
            </a:pPr>
            <a:r>
              <a:rPr lang="en-US" altLang="zh-CN" sz="2500" dirty="0" smtClean="0"/>
              <a:t>	  /* System/</a:t>
            </a:r>
            <a:r>
              <a:rPr lang="en-US" altLang="zh-CN" sz="2500" dirty="0" err="1" smtClean="0"/>
              <a:t>CpuVector.o</a:t>
            </a:r>
            <a:r>
              <a:rPr lang="en-US" altLang="zh-CN" sz="2500" dirty="0" smtClean="0"/>
              <a:t> (.text) */</a:t>
            </a:r>
          </a:p>
          <a:p>
            <a:pPr>
              <a:buNone/>
            </a:pPr>
            <a:r>
              <a:rPr lang="en-US" altLang="zh-CN" sz="2500" dirty="0" smtClean="0"/>
              <a:t>	  </a:t>
            </a:r>
            <a:r>
              <a:rPr lang="en-US" altLang="zh-CN" sz="2500" dirty="0" err="1" smtClean="0"/>
              <a:t>CpuVector.o</a:t>
            </a:r>
            <a:r>
              <a:rPr lang="en-US" altLang="zh-CN" sz="2500" dirty="0" smtClean="0"/>
              <a:t> (.text)</a:t>
            </a:r>
          </a:p>
          <a:p>
            <a:pPr>
              <a:buNone/>
            </a:pPr>
            <a:r>
              <a:rPr lang="en-US" altLang="zh-CN" sz="2500" dirty="0" smtClean="0"/>
              <a:t>	} &gt; SDRAM</a:t>
            </a:r>
          </a:p>
          <a:p>
            <a:pPr>
              <a:buNone/>
            </a:pPr>
            <a:endParaRPr lang="en-US" altLang="zh-CN" sz="2500" dirty="0" smtClean="0"/>
          </a:p>
          <a:p>
            <a:pPr>
              <a:buNone/>
            </a:pPr>
            <a:r>
              <a:rPr lang="en-US" altLang="zh-CN" sz="2500" dirty="0" smtClean="0"/>
              <a:t>	. = __CPU1DEF_PROG_ADDR;</a:t>
            </a:r>
          </a:p>
          <a:p>
            <a:pPr>
              <a:buNone/>
            </a:pPr>
            <a:r>
              <a:rPr lang="en-US" altLang="zh-CN" sz="2500" dirty="0" smtClean="0"/>
              <a:t>	.text ALIGN(0x1000) :</a:t>
            </a:r>
          </a:p>
          <a:p>
            <a:pPr>
              <a:buNone/>
            </a:pPr>
            <a:r>
              <a:rPr lang="en-US" altLang="zh-CN" sz="2500" dirty="0" smtClean="0"/>
              <a:t>	{</a:t>
            </a:r>
          </a:p>
          <a:p>
            <a:pPr>
              <a:buNone/>
            </a:pPr>
            <a:r>
              <a:rPr lang="en-US" altLang="zh-CN" sz="2500" dirty="0" smtClean="0"/>
              <a:t>	  __CODE_BGN__ = .;</a:t>
            </a:r>
          </a:p>
          <a:p>
            <a:pPr>
              <a:buNone/>
            </a:pPr>
            <a:r>
              <a:rPr lang="en-US" altLang="zh-CN" sz="2500" dirty="0" smtClean="0"/>
              <a:t>	  * (.text)</a:t>
            </a:r>
          </a:p>
          <a:p>
            <a:pPr>
              <a:buNone/>
            </a:pPr>
            <a:r>
              <a:rPr lang="en-US" altLang="zh-CN" sz="2500" dirty="0" smtClean="0"/>
              <a:t>	  __CODE_END__ = .;</a:t>
            </a:r>
          </a:p>
          <a:p>
            <a:pPr>
              <a:buNone/>
            </a:pPr>
            <a:r>
              <a:rPr lang="en-US" altLang="zh-CN" sz="2500" dirty="0" smtClean="0"/>
              <a:t>	} &gt; SDRAM</a:t>
            </a:r>
          </a:p>
          <a:p>
            <a:pPr>
              <a:buNone/>
            </a:pPr>
            <a:endParaRPr lang="en-US" altLang="zh-CN" sz="2500" dirty="0" smtClean="0"/>
          </a:p>
          <a:p>
            <a:pPr>
              <a:buNone/>
            </a:pPr>
            <a:r>
              <a:rPr lang="en-US" altLang="zh-CN" sz="2500" dirty="0" smtClean="0"/>
              <a:t>	.data ALIGN(32) :</a:t>
            </a:r>
          </a:p>
          <a:p>
            <a:pPr>
              <a:buNone/>
            </a:pPr>
            <a:r>
              <a:rPr lang="en-US" altLang="zh-CN" sz="2500" dirty="0" smtClean="0"/>
              <a:t>	{</a:t>
            </a:r>
          </a:p>
          <a:p>
            <a:pPr>
              <a:buNone/>
            </a:pPr>
            <a:r>
              <a:rPr lang="en-US" altLang="zh-CN" sz="2500" dirty="0" smtClean="0"/>
              <a:t>	  __RODATA_BGN__ = .;</a:t>
            </a:r>
          </a:p>
          <a:p>
            <a:pPr>
              <a:buNone/>
            </a:pPr>
            <a:r>
              <a:rPr lang="en-US" altLang="zh-CN" sz="2500" dirty="0" smtClean="0"/>
              <a:t>	  * (.</a:t>
            </a:r>
            <a:r>
              <a:rPr lang="en-US" altLang="zh-CN" sz="2500" dirty="0" err="1" smtClean="0"/>
              <a:t>rodata</a:t>
            </a:r>
            <a:r>
              <a:rPr lang="en-US" altLang="zh-CN" sz="2500" dirty="0" smtClean="0"/>
              <a:t>*)</a:t>
            </a:r>
          </a:p>
          <a:p>
            <a:pPr>
              <a:buNone/>
            </a:pPr>
            <a:r>
              <a:rPr lang="en-US" altLang="zh-CN" sz="2500" dirty="0" smtClean="0"/>
              <a:t>	  __RODATA_END__ = .;</a:t>
            </a:r>
          </a:p>
          <a:p>
            <a:pPr>
              <a:buNone/>
            </a:pPr>
            <a:endParaRPr lang="en-US" altLang="zh-CN" sz="2500" dirty="0" smtClean="0"/>
          </a:p>
          <a:p>
            <a:pPr>
              <a:buNone/>
            </a:pPr>
            <a:r>
              <a:rPr lang="en-US" altLang="zh-CN" sz="2500" dirty="0" smtClean="0"/>
              <a:t>	  __DATA_BGN__ = .;</a:t>
            </a:r>
          </a:p>
          <a:p>
            <a:pPr>
              <a:buNone/>
            </a:pPr>
            <a:r>
              <a:rPr lang="en-US" altLang="zh-CN" sz="2500" dirty="0" smtClean="0"/>
              <a:t>	  * (.data)</a:t>
            </a:r>
          </a:p>
          <a:p>
            <a:pPr>
              <a:buNone/>
            </a:pPr>
            <a:r>
              <a:rPr lang="en-US" altLang="zh-CN" sz="2500" dirty="0" smtClean="0"/>
              <a:t>	  __DATA_END__ = .;</a:t>
            </a:r>
          </a:p>
          <a:p>
            <a:pPr>
              <a:buNone/>
            </a:pPr>
            <a:r>
              <a:rPr lang="en-US" altLang="zh-CN" sz="2500" dirty="0" smtClean="0"/>
              <a:t>	} &gt; SDRAM</a:t>
            </a:r>
          </a:p>
          <a:p>
            <a:pPr>
              <a:buNone/>
            </a:pPr>
            <a:endParaRPr lang="en-US" altLang="zh-CN" sz="2500" dirty="0" smtClean="0"/>
          </a:p>
          <a:p>
            <a:pPr>
              <a:buNone/>
            </a:pPr>
            <a:r>
              <a:rPr lang="en-US" altLang="zh-CN" sz="2500" dirty="0" smtClean="0"/>
              <a:t>	__PROG_END_ADDR__ = .;</a:t>
            </a:r>
          </a:p>
          <a:p>
            <a:pPr>
              <a:buNone/>
            </a:pPr>
            <a:endParaRPr lang="en-US" altLang="zh-CN" sz="2500" dirty="0" smtClean="0"/>
          </a:p>
          <a:p>
            <a:pPr>
              <a:buNone/>
            </a:pPr>
            <a:r>
              <a:rPr lang="en-US" altLang="zh-CN" sz="2500" dirty="0" smtClean="0"/>
              <a:t>	.</a:t>
            </a:r>
            <a:r>
              <a:rPr lang="en-US" altLang="zh-CN" sz="2500" dirty="0" err="1" smtClean="0"/>
              <a:t>bss</a:t>
            </a:r>
            <a:r>
              <a:rPr lang="en-US" altLang="zh-CN" sz="2500" dirty="0" smtClean="0"/>
              <a:t> ALIGN(32) :</a:t>
            </a:r>
          </a:p>
          <a:p>
            <a:pPr>
              <a:buNone/>
            </a:pPr>
            <a:r>
              <a:rPr lang="en-US" altLang="zh-CN" sz="2500" dirty="0" smtClean="0"/>
              <a:t>	{</a:t>
            </a:r>
          </a:p>
          <a:p>
            <a:pPr>
              <a:buNone/>
            </a:pPr>
            <a:r>
              <a:rPr lang="en-US" altLang="zh-CN" sz="2500" dirty="0" smtClean="0"/>
              <a:t>	  __BSS_BGN__ = .;</a:t>
            </a:r>
          </a:p>
          <a:p>
            <a:pPr>
              <a:buNone/>
            </a:pPr>
            <a:r>
              <a:rPr lang="en-US" altLang="zh-CN" sz="2500" dirty="0" smtClean="0"/>
              <a:t>	  * (.</a:t>
            </a:r>
            <a:r>
              <a:rPr lang="en-US" altLang="zh-CN" sz="2500" dirty="0" err="1" smtClean="0"/>
              <a:t>bss</a:t>
            </a:r>
            <a:r>
              <a:rPr lang="en-US" altLang="zh-CN" sz="2500" dirty="0" smtClean="0"/>
              <a:t>)</a:t>
            </a:r>
          </a:p>
          <a:p>
            <a:pPr>
              <a:buNone/>
            </a:pPr>
            <a:r>
              <a:rPr lang="en-US" altLang="zh-CN" sz="2500" dirty="0" smtClean="0"/>
              <a:t>	} &gt; SDRAM</a:t>
            </a:r>
          </a:p>
          <a:p>
            <a:pPr>
              <a:buNone/>
            </a:pPr>
            <a:r>
              <a:rPr lang="en-US" altLang="zh-CN" sz="2500" dirty="0" smtClean="0"/>
              <a:t>	__BSS_END__ = .;</a:t>
            </a:r>
          </a:p>
          <a:p>
            <a:pPr>
              <a:buNone/>
            </a:pPr>
            <a:r>
              <a:rPr lang="en-US" altLang="zh-CN" sz="2500" dirty="0" smtClean="0"/>
              <a:t>}</a:t>
            </a:r>
            <a:endParaRPr lang="zh-CN" alt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默认设计模板">
      <a:majorFont>
        <a:latin typeface="Frutiger LT 45 Light"/>
        <a:ea typeface="ＭＳ Ｐゴシック"/>
        <a:cs typeface=""/>
      </a:majorFont>
      <a:minorFont>
        <a:latin typeface="Frutiger LT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47479</TotalTime>
  <Words>449</Words>
  <Application>Microsoft Office PowerPoint</Application>
  <PresentationFormat>全屏显示(4:3)</PresentationFormat>
  <Paragraphs>383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幻灯片 1</vt:lpstr>
      <vt:lpstr>目次</vt:lpstr>
      <vt:lpstr>1. 内容简介</vt:lpstr>
      <vt:lpstr>2. T-Kernel简介</vt:lpstr>
      <vt:lpstr>3. 移植工作内容</vt:lpstr>
      <vt:lpstr>4. T-Kernel与T-Monitor</vt:lpstr>
      <vt:lpstr>4. T-Kernel与T-Monitor</vt:lpstr>
      <vt:lpstr>4. T-Kernel与T-Monitor</vt:lpstr>
      <vt:lpstr>4. T-Kernel与T-Monitor</vt:lpstr>
      <vt:lpstr>5. T-Kernel加载与启动(中断向量表)</vt:lpstr>
      <vt:lpstr>5. T-Kernel加载与启动(中断向量表)</vt:lpstr>
      <vt:lpstr>5. T-Kernel加载与启动(中断向量表)</vt:lpstr>
      <vt:lpstr>6.串口</vt:lpstr>
      <vt:lpstr>7. 系统Timer</vt:lpstr>
      <vt:lpstr>7. 系统Timer</vt:lpstr>
      <vt:lpstr>8. T-Kernel配置与调度</vt:lpstr>
      <vt:lpstr>8. T-Kernel配置与调度</vt:lpstr>
      <vt:lpstr>8. T-Kernel配置与调度</vt:lpstr>
      <vt:lpstr>8. T-Kernel配置与调度</vt:lpstr>
      <vt:lpstr>8. T-Kernel配置与调度</vt:lpstr>
      <vt:lpstr>8. T-Kernel配置与调度</vt:lpstr>
      <vt:lpstr>9. Cache Flush</vt:lpstr>
      <vt:lpstr>Copyright © 2011 版权所有 东软集团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huhui</dc:creator>
  <cp:lastModifiedBy>统一下载站</cp:lastModifiedBy>
  <cp:revision>2237</cp:revision>
  <dcterms:created xsi:type="dcterms:W3CDTF">2009-02-23T01:37:46Z</dcterms:created>
  <dcterms:modified xsi:type="dcterms:W3CDTF">2011-08-16T09:09:32Z</dcterms:modified>
</cp:coreProperties>
</file>