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9" r:id="rId5"/>
    <p:sldId id="265" r:id="rId6"/>
    <p:sldId id="272" r:id="rId7"/>
    <p:sldId id="258" r:id="rId8"/>
    <p:sldId id="266" r:id="rId9"/>
    <p:sldId id="267" r:id="rId10"/>
    <p:sldId id="268" r:id="rId11"/>
    <p:sldId id="270" r:id="rId12"/>
    <p:sldId id="271" r:id="rId13"/>
    <p:sldId id="259" r:id="rId14"/>
    <p:sldId id="26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45188B-B951-4439-870D-886D91966B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22DD57-B789-4597-900B-300A7ACC58E4}">
      <dgm:prSet/>
      <dgm:spPr/>
      <dgm:t>
        <a:bodyPr/>
        <a:lstStyle/>
        <a:p>
          <a:r>
            <a:rPr lang="en-US" dirty="0"/>
            <a:t>Powerful collection of well known brands &amp; well renowned products </a:t>
          </a:r>
        </a:p>
      </dgm:t>
    </dgm:pt>
    <dgm:pt modelId="{F7CF838F-D1C4-4751-BE39-5D1A788E3891}" type="parTrans" cxnId="{BE4EC82C-507F-461B-8774-0AA25986E2E1}">
      <dgm:prSet/>
      <dgm:spPr/>
      <dgm:t>
        <a:bodyPr/>
        <a:lstStyle/>
        <a:p>
          <a:endParaRPr lang="en-US"/>
        </a:p>
      </dgm:t>
    </dgm:pt>
    <dgm:pt modelId="{EEBDE783-E680-4DF4-B268-64EBEF759F21}" type="sibTrans" cxnId="{BE4EC82C-507F-461B-8774-0AA25986E2E1}">
      <dgm:prSet/>
      <dgm:spPr/>
      <dgm:t>
        <a:bodyPr/>
        <a:lstStyle/>
        <a:p>
          <a:endParaRPr lang="en-US"/>
        </a:p>
      </dgm:t>
    </dgm:pt>
    <dgm:pt modelId="{C85CF70F-9861-40D5-9748-D7EC9D355BE2}">
      <dgm:prSet/>
      <dgm:spPr/>
      <dgm:t>
        <a:bodyPr/>
        <a:lstStyle/>
        <a:p>
          <a:r>
            <a:rPr lang="en-US" dirty="0"/>
            <a:t>Massive worldwide distribution network. Gross margin is 15 times the Industry average </a:t>
          </a:r>
        </a:p>
      </dgm:t>
    </dgm:pt>
    <dgm:pt modelId="{4DDD20CE-E62E-420C-A7CC-7A5A2D549237}" type="parTrans" cxnId="{21A779E7-8E9D-4452-85A6-6B91C1AED29D}">
      <dgm:prSet/>
      <dgm:spPr/>
      <dgm:t>
        <a:bodyPr/>
        <a:lstStyle/>
        <a:p>
          <a:endParaRPr lang="en-US"/>
        </a:p>
      </dgm:t>
    </dgm:pt>
    <dgm:pt modelId="{BA083E5E-AB56-427F-A14D-2BA8FE00594F}" type="sibTrans" cxnId="{21A779E7-8E9D-4452-85A6-6B91C1AED29D}">
      <dgm:prSet/>
      <dgm:spPr/>
      <dgm:t>
        <a:bodyPr/>
        <a:lstStyle/>
        <a:p>
          <a:endParaRPr lang="en-US"/>
        </a:p>
      </dgm:t>
    </dgm:pt>
    <dgm:pt modelId="{D45375EA-78B4-488A-9762-83EF51FDE5B9}">
      <dgm:prSet/>
      <dgm:spPr/>
      <dgm:t>
        <a:bodyPr/>
        <a:lstStyle/>
        <a:p>
          <a:r>
            <a:rPr lang="en-US" dirty="0"/>
            <a:t>Impressive and historically successful R&amp;D efforts –Invests $2M </a:t>
          </a:r>
        </a:p>
      </dgm:t>
    </dgm:pt>
    <dgm:pt modelId="{CEED0850-A511-4A12-BEF0-04ACDF47B65C}" type="parTrans" cxnId="{859DF26F-3AB3-4347-A8FC-3953F41389D5}">
      <dgm:prSet/>
      <dgm:spPr/>
      <dgm:t>
        <a:bodyPr/>
        <a:lstStyle/>
        <a:p>
          <a:endParaRPr lang="en-US"/>
        </a:p>
      </dgm:t>
    </dgm:pt>
    <dgm:pt modelId="{7C58AC1E-DA66-4AE6-85A2-1BFC6B60E229}" type="sibTrans" cxnId="{859DF26F-3AB3-4347-A8FC-3953F41389D5}">
      <dgm:prSet/>
      <dgm:spPr/>
      <dgm:t>
        <a:bodyPr/>
        <a:lstStyle/>
        <a:p>
          <a:endParaRPr lang="en-US"/>
        </a:p>
      </dgm:t>
    </dgm:pt>
    <dgm:pt modelId="{7D0282AA-2E4C-4691-9AE0-ADBBB295ECA5}" type="pres">
      <dgm:prSet presAssocID="{1745188B-B951-4439-870D-886D91966B79}" presName="root" presStyleCnt="0">
        <dgm:presLayoutVars>
          <dgm:dir/>
          <dgm:resizeHandles val="exact"/>
        </dgm:presLayoutVars>
      </dgm:prSet>
      <dgm:spPr/>
    </dgm:pt>
    <dgm:pt modelId="{B10030D0-150A-40CF-BB5B-D5C0B51CD325}" type="pres">
      <dgm:prSet presAssocID="{6222DD57-B789-4597-900B-300A7ACC58E4}" presName="compNode" presStyleCnt="0"/>
      <dgm:spPr/>
    </dgm:pt>
    <dgm:pt modelId="{DF760A6D-CEC8-47C7-A48C-2C4BFEB52481}" type="pres">
      <dgm:prSet presAssocID="{6222DD57-B789-4597-900B-300A7ACC58E4}" presName="bgRect" presStyleLbl="bgShp" presStyleIdx="0" presStyleCnt="3"/>
      <dgm:spPr/>
    </dgm:pt>
    <dgm:pt modelId="{A885EF84-5671-4AAF-BF1A-79AA5CABBB53}" type="pres">
      <dgm:prSet presAssocID="{6222DD57-B789-4597-900B-300A7ACC58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heels"/>
        </a:ext>
      </dgm:extLst>
    </dgm:pt>
    <dgm:pt modelId="{1A9DDE5E-410D-4B01-A303-34BE9146D7B3}" type="pres">
      <dgm:prSet presAssocID="{6222DD57-B789-4597-900B-300A7ACC58E4}" presName="spaceRect" presStyleCnt="0"/>
      <dgm:spPr/>
    </dgm:pt>
    <dgm:pt modelId="{09151502-ECC4-41A4-BCF3-38B887BA70E1}" type="pres">
      <dgm:prSet presAssocID="{6222DD57-B789-4597-900B-300A7ACC58E4}" presName="parTx" presStyleLbl="revTx" presStyleIdx="0" presStyleCnt="3">
        <dgm:presLayoutVars>
          <dgm:chMax val="0"/>
          <dgm:chPref val="0"/>
        </dgm:presLayoutVars>
      </dgm:prSet>
      <dgm:spPr/>
    </dgm:pt>
    <dgm:pt modelId="{3057FBFD-C150-4D50-BEDD-8F1A89CEF9C5}" type="pres">
      <dgm:prSet presAssocID="{EEBDE783-E680-4DF4-B268-64EBEF759F21}" presName="sibTrans" presStyleCnt="0"/>
      <dgm:spPr/>
    </dgm:pt>
    <dgm:pt modelId="{896BC336-110B-48D8-8EB2-272D0E3368C7}" type="pres">
      <dgm:prSet presAssocID="{C85CF70F-9861-40D5-9748-D7EC9D355BE2}" presName="compNode" presStyleCnt="0"/>
      <dgm:spPr/>
    </dgm:pt>
    <dgm:pt modelId="{6F84C4D4-AA16-4638-8A28-54A2C4BF2910}" type="pres">
      <dgm:prSet presAssocID="{C85CF70F-9861-40D5-9748-D7EC9D355BE2}" presName="bgRect" presStyleLbl="bgShp" presStyleIdx="1" presStyleCnt="3"/>
      <dgm:spPr/>
    </dgm:pt>
    <dgm:pt modelId="{2989AE2C-1B42-42E6-ADD6-A6192932FED9}" type="pres">
      <dgm:prSet presAssocID="{C85CF70F-9861-40D5-9748-D7EC9D355B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D6F9D67-8FF1-4A8A-8A0C-40E5580FCD40}" type="pres">
      <dgm:prSet presAssocID="{C85CF70F-9861-40D5-9748-D7EC9D355BE2}" presName="spaceRect" presStyleCnt="0"/>
      <dgm:spPr/>
    </dgm:pt>
    <dgm:pt modelId="{3E29EB17-683B-4ECA-8B5E-B8D4EB8914E1}" type="pres">
      <dgm:prSet presAssocID="{C85CF70F-9861-40D5-9748-D7EC9D355BE2}" presName="parTx" presStyleLbl="revTx" presStyleIdx="1" presStyleCnt="3">
        <dgm:presLayoutVars>
          <dgm:chMax val="0"/>
          <dgm:chPref val="0"/>
        </dgm:presLayoutVars>
      </dgm:prSet>
      <dgm:spPr/>
    </dgm:pt>
    <dgm:pt modelId="{94DA3DF1-117D-432D-9950-6854DA23FE9E}" type="pres">
      <dgm:prSet presAssocID="{BA083E5E-AB56-427F-A14D-2BA8FE00594F}" presName="sibTrans" presStyleCnt="0"/>
      <dgm:spPr/>
    </dgm:pt>
    <dgm:pt modelId="{7A08D76F-0B55-4455-A749-812FC5FF41F8}" type="pres">
      <dgm:prSet presAssocID="{D45375EA-78B4-488A-9762-83EF51FDE5B9}" presName="compNode" presStyleCnt="0"/>
      <dgm:spPr/>
    </dgm:pt>
    <dgm:pt modelId="{1A7F11BF-F870-41BB-87F4-4244488E7ACD}" type="pres">
      <dgm:prSet presAssocID="{D45375EA-78B4-488A-9762-83EF51FDE5B9}" presName="bgRect" presStyleLbl="bgShp" presStyleIdx="2" presStyleCnt="3"/>
      <dgm:spPr/>
    </dgm:pt>
    <dgm:pt modelId="{4DDD1090-12A4-4381-B50F-51107FE26F0B}" type="pres">
      <dgm:prSet presAssocID="{D45375EA-78B4-488A-9762-83EF51FDE5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C4373ABD-9C83-4187-ACA3-5E1B51A54000}" type="pres">
      <dgm:prSet presAssocID="{D45375EA-78B4-488A-9762-83EF51FDE5B9}" presName="spaceRect" presStyleCnt="0"/>
      <dgm:spPr/>
    </dgm:pt>
    <dgm:pt modelId="{F7D9A57D-952E-459E-9759-EFF7B6FBABA9}" type="pres">
      <dgm:prSet presAssocID="{D45375EA-78B4-488A-9762-83EF51FDE5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3A5A2C-F802-4A0A-9B04-2A1513B8C933}" type="presOf" srcId="{C85CF70F-9861-40D5-9748-D7EC9D355BE2}" destId="{3E29EB17-683B-4ECA-8B5E-B8D4EB8914E1}" srcOrd="0" destOrd="0" presId="urn:microsoft.com/office/officeart/2018/2/layout/IconVerticalSolidList"/>
    <dgm:cxn modelId="{BE4EC82C-507F-461B-8774-0AA25986E2E1}" srcId="{1745188B-B951-4439-870D-886D91966B79}" destId="{6222DD57-B789-4597-900B-300A7ACC58E4}" srcOrd="0" destOrd="0" parTransId="{F7CF838F-D1C4-4751-BE39-5D1A788E3891}" sibTransId="{EEBDE783-E680-4DF4-B268-64EBEF759F21}"/>
    <dgm:cxn modelId="{945F6339-98C1-4B8B-94C9-50225A74A84C}" type="presOf" srcId="{6222DD57-B789-4597-900B-300A7ACC58E4}" destId="{09151502-ECC4-41A4-BCF3-38B887BA70E1}" srcOrd="0" destOrd="0" presId="urn:microsoft.com/office/officeart/2018/2/layout/IconVerticalSolidList"/>
    <dgm:cxn modelId="{859DF26F-3AB3-4347-A8FC-3953F41389D5}" srcId="{1745188B-B951-4439-870D-886D91966B79}" destId="{D45375EA-78B4-488A-9762-83EF51FDE5B9}" srcOrd="2" destOrd="0" parTransId="{CEED0850-A511-4A12-BEF0-04ACDF47B65C}" sibTransId="{7C58AC1E-DA66-4AE6-85A2-1BFC6B60E229}"/>
    <dgm:cxn modelId="{9FF7A87E-DBFD-42C4-95CB-EB4D6C8B10AD}" type="presOf" srcId="{D45375EA-78B4-488A-9762-83EF51FDE5B9}" destId="{F7D9A57D-952E-459E-9759-EFF7B6FBABA9}" srcOrd="0" destOrd="0" presId="urn:microsoft.com/office/officeart/2018/2/layout/IconVerticalSolidList"/>
    <dgm:cxn modelId="{C15AC184-80C9-4D2E-9F8F-ED2BD3510705}" type="presOf" srcId="{1745188B-B951-4439-870D-886D91966B79}" destId="{7D0282AA-2E4C-4691-9AE0-ADBBB295ECA5}" srcOrd="0" destOrd="0" presId="urn:microsoft.com/office/officeart/2018/2/layout/IconVerticalSolidList"/>
    <dgm:cxn modelId="{21A779E7-8E9D-4452-85A6-6B91C1AED29D}" srcId="{1745188B-B951-4439-870D-886D91966B79}" destId="{C85CF70F-9861-40D5-9748-D7EC9D355BE2}" srcOrd="1" destOrd="0" parTransId="{4DDD20CE-E62E-420C-A7CC-7A5A2D549237}" sibTransId="{BA083E5E-AB56-427F-A14D-2BA8FE00594F}"/>
    <dgm:cxn modelId="{E0AB2232-3238-4772-8625-49B811E910F3}" type="presParOf" srcId="{7D0282AA-2E4C-4691-9AE0-ADBBB295ECA5}" destId="{B10030D0-150A-40CF-BB5B-D5C0B51CD325}" srcOrd="0" destOrd="0" presId="urn:microsoft.com/office/officeart/2018/2/layout/IconVerticalSolidList"/>
    <dgm:cxn modelId="{AFF41E4F-CCA7-42E7-827A-A65DC16DB231}" type="presParOf" srcId="{B10030D0-150A-40CF-BB5B-D5C0B51CD325}" destId="{DF760A6D-CEC8-47C7-A48C-2C4BFEB52481}" srcOrd="0" destOrd="0" presId="urn:microsoft.com/office/officeart/2018/2/layout/IconVerticalSolidList"/>
    <dgm:cxn modelId="{6F0849C0-2747-4CB9-8A77-EFA63206821F}" type="presParOf" srcId="{B10030D0-150A-40CF-BB5B-D5C0B51CD325}" destId="{A885EF84-5671-4AAF-BF1A-79AA5CABBB53}" srcOrd="1" destOrd="0" presId="urn:microsoft.com/office/officeart/2018/2/layout/IconVerticalSolidList"/>
    <dgm:cxn modelId="{215AC932-A797-44B2-90E3-003EFEBE667B}" type="presParOf" srcId="{B10030D0-150A-40CF-BB5B-D5C0B51CD325}" destId="{1A9DDE5E-410D-4B01-A303-34BE9146D7B3}" srcOrd="2" destOrd="0" presId="urn:microsoft.com/office/officeart/2018/2/layout/IconVerticalSolidList"/>
    <dgm:cxn modelId="{31B64512-D729-4BF1-865A-7FE1ED2BC5B0}" type="presParOf" srcId="{B10030D0-150A-40CF-BB5B-D5C0B51CD325}" destId="{09151502-ECC4-41A4-BCF3-38B887BA70E1}" srcOrd="3" destOrd="0" presId="urn:microsoft.com/office/officeart/2018/2/layout/IconVerticalSolidList"/>
    <dgm:cxn modelId="{19A31782-BFDE-4088-BD74-1BAB81861531}" type="presParOf" srcId="{7D0282AA-2E4C-4691-9AE0-ADBBB295ECA5}" destId="{3057FBFD-C150-4D50-BEDD-8F1A89CEF9C5}" srcOrd="1" destOrd="0" presId="urn:microsoft.com/office/officeart/2018/2/layout/IconVerticalSolidList"/>
    <dgm:cxn modelId="{BB7ECBD4-06C5-468D-AC4B-23D64F3C9FDC}" type="presParOf" srcId="{7D0282AA-2E4C-4691-9AE0-ADBBB295ECA5}" destId="{896BC336-110B-48D8-8EB2-272D0E3368C7}" srcOrd="2" destOrd="0" presId="urn:microsoft.com/office/officeart/2018/2/layout/IconVerticalSolidList"/>
    <dgm:cxn modelId="{BA2984F6-1AB0-418B-BB2E-0ACC0DD7F5AA}" type="presParOf" srcId="{896BC336-110B-48D8-8EB2-272D0E3368C7}" destId="{6F84C4D4-AA16-4638-8A28-54A2C4BF2910}" srcOrd="0" destOrd="0" presId="urn:microsoft.com/office/officeart/2018/2/layout/IconVerticalSolidList"/>
    <dgm:cxn modelId="{4758A336-7AAB-480B-8939-FD178971019F}" type="presParOf" srcId="{896BC336-110B-48D8-8EB2-272D0E3368C7}" destId="{2989AE2C-1B42-42E6-ADD6-A6192932FED9}" srcOrd="1" destOrd="0" presId="urn:microsoft.com/office/officeart/2018/2/layout/IconVerticalSolidList"/>
    <dgm:cxn modelId="{2BF72A4F-1539-4F67-BB5B-CCEABC1AD46B}" type="presParOf" srcId="{896BC336-110B-48D8-8EB2-272D0E3368C7}" destId="{4D6F9D67-8FF1-4A8A-8A0C-40E5580FCD40}" srcOrd="2" destOrd="0" presId="urn:microsoft.com/office/officeart/2018/2/layout/IconVerticalSolidList"/>
    <dgm:cxn modelId="{2788D1FD-9A5F-4131-B336-8C25A488A4BC}" type="presParOf" srcId="{896BC336-110B-48D8-8EB2-272D0E3368C7}" destId="{3E29EB17-683B-4ECA-8B5E-B8D4EB8914E1}" srcOrd="3" destOrd="0" presId="urn:microsoft.com/office/officeart/2018/2/layout/IconVerticalSolidList"/>
    <dgm:cxn modelId="{7FC2A13C-2B00-4559-BEB3-5BF9EBC8FBE9}" type="presParOf" srcId="{7D0282AA-2E4C-4691-9AE0-ADBBB295ECA5}" destId="{94DA3DF1-117D-432D-9950-6854DA23FE9E}" srcOrd="3" destOrd="0" presId="urn:microsoft.com/office/officeart/2018/2/layout/IconVerticalSolidList"/>
    <dgm:cxn modelId="{52532D58-2633-4A71-A62C-4697F03EE09A}" type="presParOf" srcId="{7D0282AA-2E4C-4691-9AE0-ADBBB295ECA5}" destId="{7A08D76F-0B55-4455-A749-812FC5FF41F8}" srcOrd="4" destOrd="0" presId="urn:microsoft.com/office/officeart/2018/2/layout/IconVerticalSolidList"/>
    <dgm:cxn modelId="{CF76827B-9929-4DAB-987F-D376BDCAC00C}" type="presParOf" srcId="{7A08D76F-0B55-4455-A749-812FC5FF41F8}" destId="{1A7F11BF-F870-41BB-87F4-4244488E7ACD}" srcOrd="0" destOrd="0" presId="urn:microsoft.com/office/officeart/2018/2/layout/IconVerticalSolidList"/>
    <dgm:cxn modelId="{BA93A8D5-4EFE-43C9-8327-541FF7CA1B3E}" type="presParOf" srcId="{7A08D76F-0B55-4455-A749-812FC5FF41F8}" destId="{4DDD1090-12A4-4381-B50F-51107FE26F0B}" srcOrd="1" destOrd="0" presId="urn:microsoft.com/office/officeart/2018/2/layout/IconVerticalSolidList"/>
    <dgm:cxn modelId="{B3282A2C-8721-4A40-913F-823D002C9435}" type="presParOf" srcId="{7A08D76F-0B55-4455-A749-812FC5FF41F8}" destId="{C4373ABD-9C83-4187-ACA3-5E1B51A54000}" srcOrd="2" destOrd="0" presId="urn:microsoft.com/office/officeart/2018/2/layout/IconVerticalSolidList"/>
    <dgm:cxn modelId="{19A8A707-A4F2-4A63-A653-B0B27C73211D}" type="presParOf" srcId="{7A08D76F-0B55-4455-A749-812FC5FF41F8}" destId="{F7D9A57D-952E-459E-9759-EFF7B6FBAB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780023-8E4B-47CE-AC74-FF068EFB88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D38E87-DEDA-4B45-86E6-124AE94DADDF}">
      <dgm:prSet/>
      <dgm:spPr/>
      <dgm:t>
        <a:bodyPr/>
        <a:lstStyle/>
        <a:p>
          <a:r>
            <a:rPr lang="en-US" dirty="0"/>
            <a:t>Focus on high-end market. </a:t>
          </a:r>
        </a:p>
        <a:p>
          <a:endParaRPr lang="en-US" dirty="0"/>
        </a:p>
        <a:p>
          <a:r>
            <a:rPr lang="en-US" dirty="0"/>
            <a:t>Stiff competition from other high end brands </a:t>
          </a:r>
        </a:p>
      </dgm:t>
    </dgm:pt>
    <dgm:pt modelId="{BA4B251D-8FC7-44D2-8122-3471CCD38AAB}" type="parTrans" cxnId="{FAAE9F14-7EE4-425F-BC67-4EF99B2EB69C}">
      <dgm:prSet/>
      <dgm:spPr/>
      <dgm:t>
        <a:bodyPr/>
        <a:lstStyle/>
        <a:p>
          <a:endParaRPr lang="en-US"/>
        </a:p>
      </dgm:t>
    </dgm:pt>
    <dgm:pt modelId="{C07FA4AC-C1DD-4F98-B219-22645F0FDDC1}" type="sibTrans" cxnId="{FAAE9F14-7EE4-425F-BC67-4EF99B2EB69C}">
      <dgm:prSet/>
      <dgm:spPr/>
      <dgm:t>
        <a:bodyPr/>
        <a:lstStyle/>
        <a:p>
          <a:endParaRPr lang="en-US"/>
        </a:p>
      </dgm:t>
    </dgm:pt>
    <dgm:pt modelId="{25639624-7867-46D1-8863-AD4F03265C8F}">
      <dgm:prSet/>
      <dgm:spPr/>
      <dgm:t>
        <a:bodyPr/>
        <a:lstStyle/>
        <a:p>
          <a:r>
            <a:rPr lang="en-US" dirty="0"/>
            <a:t>Growth hard to achieve when the company is this large &amp; diversified </a:t>
          </a:r>
        </a:p>
      </dgm:t>
    </dgm:pt>
    <dgm:pt modelId="{2CD31F3F-2003-4116-A5C4-AC8F0C413B63}" type="parTrans" cxnId="{412761F7-47E5-4F29-BF8D-FABFC262E0BA}">
      <dgm:prSet/>
      <dgm:spPr/>
      <dgm:t>
        <a:bodyPr/>
        <a:lstStyle/>
        <a:p>
          <a:endParaRPr lang="en-US"/>
        </a:p>
      </dgm:t>
    </dgm:pt>
    <dgm:pt modelId="{C8C1F495-3702-4E8E-9E9B-BDC2BEC425EB}" type="sibTrans" cxnId="{412761F7-47E5-4F29-BF8D-FABFC262E0BA}">
      <dgm:prSet/>
      <dgm:spPr/>
      <dgm:t>
        <a:bodyPr/>
        <a:lstStyle/>
        <a:p>
          <a:endParaRPr lang="en-US"/>
        </a:p>
      </dgm:t>
    </dgm:pt>
    <dgm:pt modelId="{483F6352-619E-4C01-9732-F44688329DFE}" type="pres">
      <dgm:prSet presAssocID="{6E780023-8E4B-47CE-AC74-FF068EFB881E}" presName="root" presStyleCnt="0">
        <dgm:presLayoutVars>
          <dgm:dir/>
          <dgm:resizeHandles val="exact"/>
        </dgm:presLayoutVars>
      </dgm:prSet>
      <dgm:spPr/>
    </dgm:pt>
    <dgm:pt modelId="{4DD52724-BDB5-4A15-AD37-E492B5C8920A}" type="pres">
      <dgm:prSet presAssocID="{8CD38E87-DEDA-4B45-86E6-124AE94DADDF}" presName="compNode" presStyleCnt="0"/>
      <dgm:spPr/>
    </dgm:pt>
    <dgm:pt modelId="{C71DF0AC-D63E-4D68-A8CF-DFAC6A558FDB}" type="pres">
      <dgm:prSet presAssocID="{8CD38E87-DEDA-4B45-86E6-124AE94DADDF}" presName="bgRect" presStyleLbl="bgShp" presStyleIdx="0" presStyleCnt="2"/>
      <dgm:spPr/>
    </dgm:pt>
    <dgm:pt modelId="{71274C95-CD13-4DAC-B4B9-CE742679B16F}" type="pres">
      <dgm:prSet presAssocID="{8CD38E87-DEDA-4B45-86E6-124AE94DAD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913B7BB-990E-478F-8B13-F5F7B9B1424A}" type="pres">
      <dgm:prSet presAssocID="{8CD38E87-DEDA-4B45-86E6-124AE94DADDF}" presName="spaceRect" presStyleCnt="0"/>
      <dgm:spPr/>
    </dgm:pt>
    <dgm:pt modelId="{F06D323F-C21C-4079-9873-BD619260D3B5}" type="pres">
      <dgm:prSet presAssocID="{8CD38E87-DEDA-4B45-86E6-124AE94DADDF}" presName="parTx" presStyleLbl="revTx" presStyleIdx="0" presStyleCnt="2">
        <dgm:presLayoutVars>
          <dgm:chMax val="0"/>
          <dgm:chPref val="0"/>
        </dgm:presLayoutVars>
      </dgm:prSet>
      <dgm:spPr/>
    </dgm:pt>
    <dgm:pt modelId="{8CDA1567-084D-4FA0-BDCF-55C47D88046C}" type="pres">
      <dgm:prSet presAssocID="{C07FA4AC-C1DD-4F98-B219-22645F0FDDC1}" presName="sibTrans" presStyleCnt="0"/>
      <dgm:spPr/>
    </dgm:pt>
    <dgm:pt modelId="{5E487045-B072-4914-B228-C483CCE5E1C7}" type="pres">
      <dgm:prSet presAssocID="{25639624-7867-46D1-8863-AD4F03265C8F}" presName="compNode" presStyleCnt="0"/>
      <dgm:spPr/>
    </dgm:pt>
    <dgm:pt modelId="{923EC92D-72EA-4C18-9B00-1F4D3F8E4093}" type="pres">
      <dgm:prSet presAssocID="{25639624-7867-46D1-8863-AD4F03265C8F}" presName="bgRect" presStyleLbl="bgShp" presStyleIdx="1" presStyleCnt="2"/>
      <dgm:spPr/>
    </dgm:pt>
    <dgm:pt modelId="{87632C25-A280-43B7-899D-50F3D5E16752}" type="pres">
      <dgm:prSet presAssocID="{25639624-7867-46D1-8863-AD4F03265C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4284F726-0D77-4D1A-A59A-795AB6F0405A}" type="pres">
      <dgm:prSet presAssocID="{25639624-7867-46D1-8863-AD4F03265C8F}" presName="spaceRect" presStyleCnt="0"/>
      <dgm:spPr/>
    </dgm:pt>
    <dgm:pt modelId="{EA79186A-1AB2-4B1E-B513-F6DB2F3347A9}" type="pres">
      <dgm:prSet presAssocID="{25639624-7867-46D1-8863-AD4F03265C8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FBE2F0D-1D5F-45B3-971E-6C8DC83E9E4C}" type="presOf" srcId="{8CD38E87-DEDA-4B45-86E6-124AE94DADDF}" destId="{F06D323F-C21C-4079-9873-BD619260D3B5}" srcOrd="0" destOrd="0" presId="urn:microsoft.com/office/officeart/2018/2/layout/IconVerticalSolidList"/>
    <dgm:cxn modelId="{FAAE9F14-7EE4-425F-BC67-4EF99B2EB69C}" srcId="{6E780023-8E4B-47CE-AC74-FF068EFB881E}" destId="{8CD38E87-DEDA-4B45-86E6-124AE94DADDF}" srcOrd="0" destOrd="0" parTransId="{BA4B251D-8FC7-44D2-8122-3471CCD38AAB}" sibTransId="{C07FA4AC-C1DD-4F98-B219-22645F0FDDC1}"/>
    <dgm:cxn modelId="{D5F69F51-C432-4491-8B0C-91B5134BD6F6}" type="presOf" srcId="{25639624-7867-46D1-8863-AD4F03265C8F}" destId="{EA79186A-1AB2-4B1E-B513-F6DB2F3347A9}" srcOrd="0" destOrd="0" presId="urn:microsoft.com/office/officeart/2018/2/layout/IconVerticalSolidList"/>
    <dgm:cxn modelId="{501758C1-74C0-498D-B04E-D7D7C8221697}" type="presOf" srcId="{6E780023-8E4B-47CE-AC74-FF068EFB881E}" destId="{483F6352-619E-4C01-9732-F44688329DFE}" srcOrd="0" destOrd="0" presId="urn:microsoft.com/office/officeart/2018/2/layout/IconVerticalSolidList"/>
    <dgm:cxn modelId="{412761F7-47E5-4F29-BF8D-FABFC262E0BA}" srcId="{6E780023-8E4B-47CE-AC74-FF068EFB881E}" destId="{25639624-7867-46D1-8863-AD4F03265C8F}" srcOrd="1" destOrd="0" parTransId="{2CD31F3F-2003-4116-A5C4-AC8F0C413B63}" sibTransId="{C8C1F495-3702-4E8E-9E9B-BDC2BEC425EB}"/>
    <dgm:cxn modelId="{BC6833E8-46D4-4047-B8B1-8BEDA35C6E8C}" type="presParOf" srcId="{483F6352-619E-4C01-9732-F44688329DFE}" destId="{4DD52724-BDB5-4A15-AD37-E492B5C8920A}" srcOrd="0" destOrd="0" presId="urn:microsoft.com/office/officeart/2018/2/layout/IconVerticalSolidList"/>
    <dgm:cxn modelId="{3C0EF597-1D20-4975-9594-8908B0C16DE3}" type="presParOf" srcId="{4DD52724-BDB5-4A15-AD37-E492B5C8920A}" destId="{C71DF0AC-D63E-4D68-A8CF-DFAC6A558FDB}" srcOrd="0" destOrd="0" presId="urn:microsoft.com/office/officeart/2018/2/layout/IconVerticalSolidList"/>
    <dgm:cxn modelId="{16E27517-9458-49AA-BD69-D3B632D63FBE}" type="presParOf" srcId="{4DD52724-BDB5-4A15-AD37-E492B5C8920A}" destId="{71274C95-CD13-4DAC-B4B9-CE742679B16F}" srcOrd="1" destOrd="0" presId="urn:microsoft.com/office/officeart/2018/2/layout/IconVerticalSolidList"/>
    <dgm:cxn modelId="{FFF7A753-EF9E-4834-BE1D-9340E65C318F}" type="presParOf" srcId="{4DD52724-BDB5-4A15-AD37-E492B5C8920A}" destId="{7913B7BB-990E-478F-8B13-F5F7B9B1424A}" srcOrd="2" destOrd="0" presId="urn:microsoft.com/office/officeart/2018/2/layout/IconVerticalSolidList"/>
    <dgm:cxn modelId="{6AF9B721-3C8D-4553-A27F-E6F5FA9DA711}" type="presParOf" srcId="{4DD52724-BDB5-4A15-AD37-E492B5C8920A}" destId="{F06D323F-C21C-4079-9873-BD619260D3B5}" srcOrd="3" destOrd="0" presId="urn:microsoft.com/office/officeart/2018/2/layout/IconVerticalSolidList"/>
    <dgm:cxn modelId="{065804C1-08C4-41C6-8C05-B7B44BB27A3B}" type="presParOf" srcId="{483F6352-619E-4C01-9732-F44688329DFE}" destId="{8CDA1567-084D-4FA0-BDCF-55C47D88046C}" srcOrd="1" destOrd="0" presId="urn:microsoft.com/office/officeart/2018/2/layout/IconVerticalSolidList"/>
    <dgm:cxn modelId="{D6D7A9A6-7286-4CAA-9B7F-ADDBF51198A7}" type="presParOf" srcId="{483F6352-619E-4C01-9732-F44688329DFE}" destId="{5E487045-B072-4914-B228-C483CCE5E1C7}" srcOrd="2" destOrd="0" presId="urn:microsoft.com/office/officeart/2018/2/layout/IconVerticalSolidList"/>
    <dgm:cxn modelId="{5C846C56-83A2-4532-8577-E7D648AA2F3D}" type="presParOf" srcId="{5E487045-B072-4914-B228-C483CCE5E1C7}" destId="{923EC92D-72EA-4C18-9B00-1F4D3F8E4093}" srcOrd="0" destOrd="0" presId="urn:microsoft.com/office/officeart/2018/2/layout/IconVerticalSolidList"/>
    <dgm:cxn modelId="{8EFBA342-1BB1-486A-97B8-BE2367176208}" type="presParOf" srcId="{5E487045-B072-4914-B228-C483CCE5E1C7}" destId="{87632C25-A280-43B7-899D-50F3D5E16752}" srcOrd="1" destOrd="0" presId="urn:microsoft.com/office/officeart/2018/2/layout/IconVerticalSolidList"/>
    <dgm:cxn modelId="{9BAF2659-263F-4795-808B-C742ABBF1BE3}" type="presParOf" srcId="{5E487045-B072-4914-B228-C483CCE5E1C7}" destId="{4284F726-0D77-4D1A-A59A-795AB6F0405A}" srcOrd="2" destOrd="0" presId="urn:microsoft.com/office/officeart/2018/2/layout/IconVerticalSolidList"/>
    <dgm:cxn modelId="{2F259D3A-93BB-4A0B-9BD6-BA52FAF96815}" type="presParOf" srcId="{5E487045-B072-4914-B228-C483CCE5E1C7}" destId="{EA79186A-1AB2-4B1E-B513-F6DB2F3347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3B5758-745F-433E-83B0-832AAFA8B5C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A1E82C-690A-4266-9200-FB208557C158}">
      <dgm:prSet/>
      <dgm:spPr/>
      <dgm:t>
        <a:bodyPr/>
        <a:lstStyle/>
        <a:p>
          <a:r>
            <a:rPr lang="en-US" dirty="0"/>
            <a:t>Can grow extensively in developing countries. Huge growth potential in Indian &amp; Chinese markets.</a:t>
          </a:r>
        </a:p>
      </dgm:t>
    </dgm:pt>
    <dgm:pt modelId="{C8DDAD04-E1C5-4B0C-8543-8A793552FB26}" type="parTrans" cxnId="{E735085E-D293-473A-9DB7-781C97D6CB9A}">
      <dgm:prSet/>
      <dgm:spPr/>
      <dgm:t>
        <a:bodyPr/>
        <a:lstStyle/>
        <a:p>
          <a:endParaRPr lang="en-US"/>
        </a:p>
      </dgm:t>
    </dgm:pt>
    <dgm:pt modelId="{77418CA1-EAF8-4750-A3B5-A9C389C7776D}" type="sibTrans" cxnId="{E735085E-D293-473A-9DB7-781C97D6CB9A}">
      <dgm:prSet/>
      <dgm:spPr/>
      <dgm:t>
        <a:bodyPr/>
        <a:lstStyle/>
        <a:p>
          <a:endParaRPr lang="en-US"/>
        </a:p>
      </dgm:t>
    </dgm:pt>
    <dgm:pt modelId="{C9C4AD7D-046F-4951-8019-945792D9064D}">
      <dgm:prSet/>
      <dgm:spPr/>
      <dgm:t>
        <a:bodyPr/>
        <a:lstStyle/>
        <a:p>
          <a:r>
            <a:rPr lang="en-US" dirty="0"/>
            <a:t>Internet marketing &amp; can grow online. </a:t>
          </a:r>
          <a:endParaRPr lang="en-US" dirty="0">
            <a:solidFill>
              <a:srgbClr val="FF0000"/>
            </a:solidFill>
          </a:endParaRPr>
        </a:p>
      </dgm:t>
    </dgm:pt>
    <dgm:pt modelId="{36774E51-7051-4C42-8EFB-E494DCCDA749}" type="parTrans" cxnId="{736A3840-761B-4467-AE64-5140ADAF5436}">
      <dgm:prSet/>
      <dgm:spPr/>
      <dgm:t>
        <a:bodyPr/>
        <a:lstStyle/>
        <a:p>
          <a:endParaRPr lang="en-US"/>
        </a:p>
      </dgm:t>
    </dgm:pt>
    <dgm:pt modelId="{58C8EF45-D09C-4D34-86B6-298B2BC15F26}" type="sibTrans" cxnId="{736A3840-761B-4467-AE64-5140ADAF5436}">
      <dgm:prSet/>
      <dgm:spPr/>
      <dgm:t>
        <a:bodyPr/>
        <a:lstStyle/>
        <a:p>
          <a:endParaRPr lang="en-US"/>
        </a:p>
      </dgm:t>
    </dgm:pt>
    <dgm:pt modelId="{157A3309-BB41-4B39-BB23-AF6F796E56E2}">
      <dgm:prSet/>
      <dgm:spPr/>
      <dgm:t>
        <a:bodyPr/>
        <a:lstStyle/>
        <a:p>
          <a:r>
            <a:rPr lang="en-US" dirty="0"/>
            <a:t>Going green &amp; eco friendly.</a:t>
          </a:r>
        </a:p>
        <a:p>
          <a:endParaRPr lang="en-US" dirty="0"/>
        </a:p>
      </dgm:t>
    </dgm:pt>
    <dgm:pt modelId="{5502DBBB-8453-4CEE-834B-B13D6F80AC59}" type="parTrans" cxnId="{90910662-F375-4CDB-9235-61F085F2CBF6}">
      <dgm:prSet/>
      <dgm:spPr/>
      <dgm:t>
        <a:bodyPr/>
        <a:lstStyle/>
        <a:p>
          <a:endParaRPr lang="en-US"/>
        </a:p>
      </dgm:t>
    </dgm:pt>
    <dgm:pt modelId="{750057FF-64B5-41ED-A433-EC6286392474}" type="sibTrans" cxnId="{90910662-F375-4CDB-9235-61F085F2CBF6}">
      <dgm:prSet/>
      <dgm:spPr/>
      <dgm:t>
        <a:bodyPr/>
        <a:lstStyle/>
        <a:p>
          <a:endParaRPr lang="en-US"/>
        </a:p>
      </dgm:t>
    </dgm:pt>
    <dgm:pt modelId="{A34A2C6D-789D-4E77-8224-8784A0DBF287}">
      <dgm:prSet/>
      <dgm:spPr/>
      <dgm:t>
        <a:bodyPr/>
        <a:lstStyle/>
        <a:p>
          <a:r>
            <a:rPr lang="en-US" dirty="0"/>
            <a:t>Ex: Established in 1964, P&amp;G India serves around 650 million consumers across India. </a:t>
          </a:r>
        </a:p>
      </dgm:t>
    </dgm:pt>
    <dgm:pt modelId="{EE554192-4902-469C-A2C0-41FF33D9B102}" type="parTrans" cxnId="{AA28D95E-C8BE-4ECF-95C6-7E2DF3127D99}">
      <dgm:prSet/>
      <dgm:spPr/>
      <dgm:t>
        <a:bodyPr/>
        <a:lstStyle/>
        <a:p>
          <a:endParaRPr lang="en-US"/>
        </a:p>
      </dgm:t>
    </dgm:pt>
    <dgm:pt modelId="{91857136-0CFD-460E-B1D6-AE6FC5E30C5C}" type="sibTrans" cxnId="{AA28D95E-C8BE-4ECF-95C6-7E2DF3127D99}">
      <dgm:prSet/>
      <dgm:spPr/>
      <dgm:t>
        <a:bodyPr/>
        <a:lstStyle/>
        <a:p>
          <a:endParaRPr lang="en-US"/>
        </a:p>
      </dgm:t>
    </dgm:pt>
    <dgm:pt modelId="{84B2FD74-F885-4301-AA87-624C211482CE}" type="pres">
      <dgm:prSet presAssocID="{9E3B5758-745F-433E-83B0-832AAFA8B5C0}" presName="root" presStyleCnt="0">
        <dgm:presLayoutVars>
          <dgm:dir/>
          <dgm:resizeHandles val="exact"/>
        </dgm:presLayoutVars>
      </dgm:prSet>
      <dgm:spPr/>
    </dgm:pt>
    <dgm:pt modelId="{6EF0FF13-8F81-469E-91E3-F48ADFF5D81C}" type="pres">
      <dgm:prSet presAssocID="{9E3B5758-745F-433E-83B0-832AAFA8B5C0}" presName="container" presStyleCnt="0">
        <dgm:presLayoutVars>
          <dgm:dir/>
          <dgm:resizeHandles val="exact"/>
        </dgm:presLayoutVars>
      </dgm:prSet>
      <dgm:spPr/>
    </dgm:pt>
    <dgm:pt modelId="{D4FFD1DC-8854-44B9-A7B5-A2E36C141C9D}" type="pres">
      <dgm:prSet presAssocID="{76A1E82C-690A-4266-9200-FB208557C158}" presName="compNode" presStyleCnt="0"/>
      <dgm:spPr/>
    </dgm:pt>
    <dgm:pt modelId="{437B4308-4FA6-4567-9EA1-789B33F637B0}" type="pres">
      <dgm:prSet presAssocID="{76A1E82C-690A-4266-9200-FB208557C158}" presName="iconBgRect" presStyleLbl="bgShp" presStyleIdx="0" presStyleCnt="4"/>
      <dgm:spPr/>
    </dgm:pt>
    <dgm:pt modelId="{145CF2D2-8E76-4BFD-9DAD-CC9C8D96A523}" type="pres">
      <dgm:prSet presAssocID="{76A1E82C-690A-4266-9200-FB208557C1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uth America"/>
        </a:ext>
      </dgm:extLst>
    </dgm:pt>
    <dgm:pt modelId="{5A3724E1-D36F-41CD-8048-4B4EFD0BBBA3}" type="pres">
      <dgm:prSet presAssocID="{76A1E82C-690A-4266-9200-FB208557C158}" presName="spaceRect" presStyleCnt="0"/>
      <dgm:spPr/>
    </dgm:pt>
    <dgm:pt modelId="{EBFF87D7-B32F-495F-8CA6-3689E846213E}" type="pres">
      <dgm:prSet presAssocID="{76A1E82C-690A-4266-9200-FB208557C158}" presName="textRect" presStyleLbl="revTx" presStyleIdx="0" presStyleCnt="4">
        <dgm:presLayoutVars>
          <dgm:chMax val="1"/>
          <dgm:chPref val="1"/>
        </dgm:presLayoutVars>
      </dgm:prSet>
      <dgm:spPr/>
    </dgm:pt>
    <dgm:pt modelId="{E440A88C-6AF0-4144-A8B1-57599735D829}" type="pres">
      <dgm:prSet presAssocID="{77418CA1-EAF8-4750-A3B5-A9C389C7776D}" presName="sibTrans" presStyleLbl="sibTrans2D1" presStyleIdx="0" presStyleCnt="0"/>
      <dgm:spPr/>
    </dgm:pt>
    <dgm:pt modelId="{F37EC674-636F-4037-97CD-C590A7870E5F}" type="pres">
      <dgm:prSet presAssocID="{C9C4AD7D-046F-4951-8019-945792D9064D}" presName="compNode" presStyleCnt="0"/>
      <dgm:spPr/>
    </dgm:pt>
    <dgm:pt modelId="{7657CC60-280F-4575-A5D7-E6EEDBDB22F3}" type="pres">
      <dgm:prSet presAssocID="{C9C4AD7D-046F-4951-8019-945792D9064D}" presName="iconBgRect" presStyleLbl="bgShp" presStyleIdx="1" presStyleCnt="4"/>
      <dgm:spPr/>
    </dgm:pt>
    <dgm:pt modelId="{B4441A47-8D69-4E10-841A-E0C82DB75140}" type="pres">
      <dgm:prSet presAssocID="{C9C4AD7D-046F-4951-8019-945792D906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2BE23C79-68AA-4C44-9513-3ECA034BE95A}" type="pres">
      <dgm:prSet presAssocID="{C9C4AD7D-046F-4951-8019-945792D9064D}" presName="spaceRect" presStyleCnt="0"/>
      <dgm:spPr/>
    </dgm:pt>
    <dgm:pt modelId="{6CC4D27A-5EE2-4D45-9C0C-95E06A96B90A}" type="pres">
      <dgm:prSet presAssocID="{C9C4AD7D-046F-4951-8019-945792D9064D}" presName="textRect" presStyleLbl="revTx" presStyleIdx="1" presStyleCnt="4">
        <dgm:presLayoutVars>
          <dgm:chMax val="1"/>
          <dgm:chPref val="1"/>
        </dgm:presLayoutVars>
      </dgm:prSet>
      <dgm:spPr/>
    </dgm:pt>
    <dgm:pt modelId="{20147C1F-DDB5-445A-B5CE-D8D57BB2A177}" type="pres">
      <dgm:prSet presAssocID="{58C8EF45-D09C-4D34-86B6-298B2BC15F26}" presName="sibTrans" presStyleLbl="sibTrans2D1" presStyleIdx="0" presStyleCnt="0"/>
      <dgm:spPr/>
    </dgm:pt>
    <dgm:pt modelId="{7770DED6-C533-4E42-BCA4-00B22E767084}" type="pres">
      <dgm:prSet presAssocID="{157A3309-BB41-4B39-BB23-AF6F796E56E2}" presName="compNode" presStyleCnt="0"/>
      <dgm:spPr/>
    </dgm:pt>
    <dgm:pt modelId="{1397634E-88B6-44E0-8A0E-0DAE4D7EFBFE}" type="pres">
      <dgm:prSet presAssocID="{157A3309-BB41-4B39-BB23-AF6F796E56E2}" presName="iconBgRect" presStyleLbl="bgShp" presStyleIdx="2" presStyleCnt="4"/>
      <dgm:spPr/>
    </dgm:pt>
    <dgm:pt modelId="{852C1699-36A6-4CE7-88A7-6A90C1ABAB80}" type="pres">
      <dgm:prSet presAssocID="{157A3309-BB41-4B39-BB23-AF6F796E56E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B6117D13-89CE-4754-AB86-04A3BC47244F}" type="pres">
      <dgm:prSet presAssocID="{157A3309-BB41-4B39-BB23-AF6F796E56E2}" presName="spaceRect" presStyleCnt="0"/>
      <dgm:spPr/>
    </dgm:pt>
    <dgm:pt modelId="{600D2EDD-20A3-4DB9-9768-99A5F4500120}" type="pres">
      <dgm:prSet presAssocID="{157A3309-BB41-4B39-BB23-AF6F796E56E2}" presName="textRect" presStyleLbl="revTx" presStyleIdx="2" presStyleCnt="4">
        <dgm:presLayoutVars>
          <dgm:chMax val="1"/>
          <dgm:chPref val="1"/>
        </dgm:presLayoutVars>
      </dgm:prSet>
      <dgm:spPr/>
    </dgm:pt>
    <dgm:pt modelId="{5F15C562-26B7-4CDA-B943-4636CCE2751C}" type="pres">
      <dgm:prSet presAssocID="{750057FF-64B5-41ED-A433-EC6286392474}" presName="sibTrans" presStyleLbl="sibTrans2D1" presStyleIdx="0" presStyleCnt="0"/>
      <dgm:spPr/>
    </dgm:pt>
    <dgm:pt modelId="{D0E9E1AE-E5AC-49E1-B59E-F427421728CB}" type="pres">
      <dgm:prSet presAssocID="{A34A2C6D-789D-4E77-8224-8784A0DBF287}" presName="compNode" presStyleCnt="0"/>
      <dgm:spPr/>
    </dgm:pt>
    <dgm:pt modelId="{7C388CDE-2A9B-42DA-90E6-04DEA414C940}" type="pres">
      <dgm:prSet presAssocID="{A34A2C6D-789D-4E77-8224-8784A0DBF287}" presName="iconBgRect" presStyleLbl="bgShp" presStyleIdx="3" presStyleCnt="4"/>
      <dgm:spPr/>
    </dgm:pt>
    <dgm:pt modelId="{3797251D-BD3A-4103-8FA6-3696DE309B06}" type="pres">
      <dgm:prSet presAssocID="{A34A2C6D-789D-4E77-8224-8784A0DBF2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417DDB0-B41E-418E-A13B-A745C8B34F45}" type="pres">
      <dgm:prSet presAssocID="{A34A2C6D-789D-4E77-8224-8784A0DBF287}" presName="spaceRect" presStyleCnt="0"/>
      <dgm:spPr/>
    </dgm:pt>
    <dgm:pt modelId="{FE31938B-4DC5-45FD-B8B3-1A6FAB545A6E}" type="pres">
      <dgm:prSet presAssocID="{A34A2C6D-789D-4E77-8224-8784A0DBF28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9C7043B-1435-4988-BD27-4CF3A330AC8A}" type="presOf" srcId="{A34A2C6D-789D-4E77-8224-8784A0DBF287}" destId="{FE31938B-4DC5-45FD-B8B3-1A6FAB545A6E}" srcOrd="0" destOrd="0" presId="urn:microsoft.com/office/officeart/2018/2/layout/IconCircleList"/>
    <dgm:cxn modelId="{736A3840-761B-4467-AE64-5140ADAF5436}" srcId="{9E3B5758-745F-433E-83B0-832AAFA8B5C0}" destId="{C9C4AD7D-046F-4951-8019-945792D9064D}" srcOrd="1" destOrd="0" parTransId="{36774E51-7051-4C42-8EFB-E494DCCDA749}" sibTransId="{58C8EF45-D09C-4D34-86B6-298B2BC15F26}"/>
    <dgm:cxn modelId="{E735085E-D293-473A-9DB7-781C97D6CB9A}" srcId="{9E3B5758-745F-433E-83B0-832AAFA8B5C0}" destId="{76A1E82C-690A-4266-9200-FB208557C158}" srcOrd="0" destOrd="0" parTransId="{C8DDAD04-E1C5-4B0C-8543-8A793552FB26}" sibTransId="{77418CA1-EAF8-4750-A3B5-A9C389C7776D}"/>
    <dgm:cxn modelId="{AA28D95E-C8BE-4ECF-95C6-7E2DF3127D99}" srcId="{9E3B5758-745F-433E-83B0-832AAFA8B5C0}" destId="{A34A2C6D-789D-4E77-8224-8784A0DBF287}" srcOrd="3" destOrd="0" parTransId="{EE554192-4902-469C-A2C0-41FF33D9B102}" sibTransId="{91857136-0CFD-460E-B1D6-AE6FC5E30C5C}"/>
    <dgm:cxn modelId="{90910662-F375-4CDB-9235-61F085F2CBF6}" srcId="{9E3B5758-745F-433E-83B0-832AAFA8B5C0}" destId="{157A3309-BB41-4B39-BB23-AF6F796E56E2}" srcOrd="2" destOrd="0" parTransId="{5502DBBB-8453-4CEE-834B-B13D6F80AC59}" sibTransId="{750057FF-64B5-41ED-A433-EC6286392474}"/>
    <dgm:cxn modelId="{AA160A70-2625-40DA-868B-97A5FCE4F82E}" type="presOf" srcId="{750057FF-64B5-41ED-A433-EC6286392474}" destId="{5F15C562-26B7-4CDA-B943-4636CCE2751C}" srcOrd="0" destOrd="0" presId="urn:microsoft.com/office/officeart/2018/2/layout/IconCircleList"/>
    <dgm:cxn modelId="{041ACBA9-BF90-4CC9-B4E2-F4BE3B65A03D}" type="presOf" srcId="{C9C4AD7D-046F-4951-8019-945792D9064D}" destId="{6CC4D27A-5EE2-4D45-9C0C-95E06A96B90A}" srcOrd="0" destOrd="0" presId="urn:microsoft.com/office/officeart/2018/2/layout/IconCircleList"/>
    <dgm:cxn modelId="{13F0A8BD-9907-44C3-8CCD-2513E0D62C8B}" type="presOf" srcId="{77418CA1-EAF8-4750-A3B5-A9C389C7776D}" destId="{E440A88C-6AF0-4144-A8B1-57599735D829}" srcOrd="0" destOrd="0" presId="urn:microsoft.com/office/officeart/2018/2/layout/IconCircleList"/>
    <dgm:cxn modelId="{54D60FC3-C50C-4553-813A-8A19FE4EB755}" type="presOf" srcId="{157A3309-BB41-4B39-BB23-AF6F796E56E2}" destId="{600D2EDD-20A3-4DB9-9768-99A5F4500120}" srcOrd="0" destOrd="0" presId="urn:microsoft.com/office/officeart/2018/2/layout/IconCircleList"/>
    <dgm:cxn modelId="{9E5990C6-FDBD-46C9-9F15-752D816C35CC}" type="presOf" srcId="{58C8EF45-D09C-4D34-86B6-298B2BC15F26}" destId="{20147C1F-DDB5-445A-B5CE-D8D57BB2A177}" srcOrd="0" destOrd="0" presId="urn:microsoft.com/office/officeart/2018/2/layout/IconCircleList"/>
    <dgm:cxn modelId="{690F24F8-666D-4131-9DD8-3D1821E42AF2}" type="presOf" srcId="{76A1E82C-690A-4266-9200-FB208557C158}" destId="{EBFF87D7-B32F-495F-8CA6-3689E846213E}" srcOrd="0" destOrd="0" presId="urn:microsoft.com/office/officeart/2018/2/layout/IconCircleList"/>
    <dgm:cxn modelId="{368DAAF8-261F-4D9E-A858-F14DC05F626B}" type="presOf" srcId="{9E3B5758-745F-433E-83B0-832AAFA8B5C0}" destId="{84B2FD74-F885-4301-AA87-624C211482CE}" srcOrd="0" destOrd="0" presId="urn:microsoft.com/office/officeart/2018/2/layout/IconCircleList"/>
    <dgm:cxn modelId="{27C091E6-38CC-4028-8CFA-2C3F8003C454}" type="presParOf" srcId="{84B2FD74-F885-4301-AA87-624C211482CE}" destId="{6EF0FF13-8F81-469E-91E3-F48ADFF5D81C}" srcOrd="0" destOrd="0" presId="urn:microsoft.com/office/officeart/2018/2/layout/IconCircleList"/>
    <dgm:cxn modelId="{AC5A4480-6ECB-4479-84A4-9AAC8D15D792}" type="presParOf" srcId="{6EF0FF13-8F81-469E-91E3-F48ADFF5D81C}" destId="{D4FFD1DC-8854-44B9-A7B5-A2E36C141C9D}" srcOrd="0" destOrd="0" presId="urn:microsoft.com/office/officeart/2018/2/layout/IconCircleList"/>
    <dgm:cxn modelId="{7F68AD57-527E-455E-9D52-4E082F95D898}" type="presParOf" srcId="{D4FFD1DC-8854-44B9-A7B5-A2E36C141C9D}" destId="{437B4308-4FA6-4567-9EA1-789B33F637B0}" srcOrd="0" destOrd="0" presId="urn:microsoft.com/office/officeart/2018/2/layout/IconCircleList"/>
    <dgm:cxn modelId="{848289AB-43F3-4449-8D88-390227B00507}" type="presParOf" srcId="{D4FFD1DC-8854-44B9-A7B5-A2E36C141C9D}" destId="{145CF2D2-8E76-4BFD-9DAD-CC9C8D96A523}" srcOrd="1" destOrd="0" presId="urn:microsoft.com/office/officeart/2018/2/layout/IconCircleList"/>
    <dgm:cxn modelId="{6B779A86-9D1A-422C-B7D9-550B11383C50}" type="presParOf" srcId="{D4FFD1DC-8854-44B9-A7B5-A2E36C141C9D}" destId="{5A3724E1-D36F-41CD-8048-4B4EFD0BBBA3}" srcOrd="2" destOrd="0" presId="urn:microsoft.com/office/officeart/2018/2/layout/IconCircleList"/>
    <dgm:cxn modelId="{99CE72FB-4CBB-4377-B72E-052CAAB9A4AA}" type="presParOf" srcId="{D4FFD1DC-8854-44B9-A7B5-A2E36C141C9D}" destId="{EBFF87D7-B32F-495F-8CA6-3689E846213E}" srcOrd="3" destOrd="0" presId="urn:microsoft.com/office/officeart/2018/2/layout/IconCircleList"/>
    <dgm:cxn modelId="{6AA231DE-2178-4FC7-9D53-AA162DA04ED5}" type="presParOf" srcId="{6EF0FF13-8F81-469E-91E3-F48ADFF5D81C}" destId="{E440A88C-6AF0-4144-A8B1-57599735D829}" srcOrd="1" destOrd="0" presId="urn:microsoft.com/office/officeart/2018/2/layout/IconCircleList"/>
    <dgm:cxn modelId="{3E852A85-69B4-4F5F-89AA-8119B0C50DB5}" type="presParOf" srcId="{6EF0FF13-8F81-469E-91E3-F48ADFF5D81C}" destId="{F37EC674-636F-4037-97CD-C590A7870E5F}" srcOrd="2" destOrd="0" presId="urn:microsoft.com/office/officeart/2018/2/layout/IconCircleList"/>
    <dgm:cxn modelId="{32BB3CDB-8791-4BD8-90F0-9E550A462FB9}" type="presParOf" srcId="{F37EC674-636F-4037-97CD-C590A7870E5F}" destId="{7657CC60-280F-4575-A5D7-E6EEDBDB22F3}" srcOrd="0" destOrd="0" presId="urn:microsoft.com/office/officeart/2018/2/layout/IconCircleList"/>
    <dgm:cxn modelId="{624D8D08-CCF8-4F9D-8FF2-919E9736E7BE}" type="presParOf" srcId="{F37EC674-636F-4037-97CD-C590A7870E5F}" destId="{B4441A47-8D69-4E10-841A-E0C82DB75140}" srcOrd="1" destOrd="0" presId="urn:microsoft.com/office/officeart/2018/2/layout/IconCircleList"/>
    <dgm:cxn modelId="{8931B8BE-43F4-4058-8C1F-1E0FF075D9FF}" type="presParOf" srcId="{F37EC674-636F-4037-97CD-C590A7870E5F}" destId="{2BE23C79-68AA-4C44-9513-3ECA034BE95A}" srcOrd="2" destOrd="0" presId="urn:microsoft.com/office/officeart/2018/2/layout/IconCircleList"/>
    <dgm:cxn modelId="{9393C96D-F0F0-4023-B4DC-6B8360088CED}" type="presParOf" srcId="{F37EC674-636F-4037-97CD-C590A7870E5F}" destId="{6CC4D27A-5EE2-4D45-9C0C-95E06A96B90A}" srcOrd="3" destOrd="0" presId="urn:microsoft.com/office/officeart/2018/2/layout/IconCircleList"/>
    <dgm:cxn modelId="{22F190D3-5D15-4187-8D15-1D9CAADCBCF5}" type="presParOf" srcId="{6EF0FF13-8F81-469E-91E3-F48ADFF5D81C}" destId="{20147C1F-DDB5-445A-B5CE-D8D57BB2A177}" srcOrd="3" destOrd="0" presId="urn:microsoft.com/office/officeart/2018/2/layout/IconCircleList"/>
    <dgm:cxn modelId="{5C1769E5-18DF-486D-A346-E477AAC93F01}" type="presParOf" srcId="{6EF0FF13-8F81-469E-91E3-F48ADFF5D81C}" destId="{7770DED6-C533-4E42-BCA4-00B22E767084}" srcOrd="4" destOrd="0" presId="urn:microsoft.com/office/officeart/2018/2/layout/IconCircleList"/>
    <dgm:cxn modelId="{C774BAFF-7B30-42C2-AADE-DEEBF0713AC8}" type="presParOf" srcId="{7770DED6-C533-4E42-BCA4-00B22E767084}" destId="{1397634E-88B6-44E0-8A0E-0DAE4D7EFBFE}" srcOrd="0" destOrd="0" presId="urn:microsoft.com/office/officeart/2018/2/layout/IconCircleList"/>
    <dgm:cxn modelId="{A895FE37-33FB-4037-8D8B-8AB52B3F7119}" type="presParOf" srcId="{7770DED6-C533-4E42-BCA4-00B22E767084}" destId="{852C1699-36A6-4CE7-88A7-6A90C1ABAB80}" srcOrd="1" destOrd="0" presId="urn:microsoft.com/office/officeart/2018/2/layout/IconCircleList"/>
    <dgm:cxn modelId="{73FAEB1D-C06C-4948-9FB9-D9244BA7E024}" type="presParOf" srcId="{7770DED6-C533-4E42-BCA4-00B22E767084}" destId="{B6117D13-89CE-4754-AB86-04A3BC47244F}" srcOrd="2" destOrd="0" presId="urn:microsoft.com/office/officeart/2018/2/layout/IconCircleList"/>
    <dgm:cxn modelId="{E2348B96-3BB2-4346-B319-85079EADA692}" type="presParOf" srcId="{7770DED6-C533-4E42-BCA4-00B22E767084}" destId="{600D2EDD-20A3-4DB9-9768-99A5F4500120}" srcOrd="3" destOrd="0" presId="urn:microsoft.com/office/officeart/2018/2/layout/IconCircleList"/>
    <dgm:cxn modelId="{4F6FA587-5BB1-4562-B1F4-4A45EE07E06E}" type="presParOf" srcId="{6EF0FF13-8F81-469E-91E3-F48ADFF5D81C}" destId="{5F15C562-26B7-4CDA-B943-4636CCE2751C}" srcOrd="5" destOrd="0" presId="urn:microsoft.com/office/officeart/2018/2/layout/IconCircleList"/>
    <dgm:cxn modelId="{5E0D62B6-D97A-4D81-91A0-8A453B4C4AB0}" type="presParOf" srcId="{6EF0FF13-8F81-469E-91E3-F48ADFF5D81C}" destId="{D0E9E1AE-E5AC-49E1-B59E-F427421728CB}" srcOrd="6" destOrd="0" presId="urn:microsoft.com/office/officeart/2018/2/layout/IconCircleList"/>
    <dgm:cxn modelId="{6B4DB866-9E81-4E3D-94B2-92CE5DC08253}" type="presParOf" srcId="{D0E9E1AE-E5AC-49E1-B59E-F427421728CB}" destId="{7C388CDE-2A9B-42DA-90E6-04DEA414C940}" srcOrd="0" destOrd="0" presId="urn:microsoft.com/office/officeart/2018/2/layout/IconCircleList"/>
    <dgm:cxn modelId="{71BD6876-CC30-489E-8AEA-6AA79CC7BF00}" type="presParOf" srcId="{D0E9E1AE-E5AC-49E1-B59E-F427421728CB}" destId="{3797251D-BD3A-4103-8FA6-3696DE309B06}" srcOrd="1" destOrd="0" presId="urn:microsoft.com/office/officeart/2018/2/layout/IconCircleList"/>
    <dgm:cxn modelId="{774E64E1-C3CB-4CE8-99DA-240F8FDF9CB3}" type="presParOf" srcId="{D0E9E1AE-E5AC-49E1-B59E-F427421728CB}" destId="{8417DDB0-B41E-418E-A13B-A745C8B34F45}" srcOrd="2" destOrd="0" presId="urn:microsoft.com/office/officeart/2018/2/layout/IconCircleList"/>
    <dgm:cxn modelId="{73E77F5B-8C30-4A85-9216-B1F52721BDD4}" type="presParOf" srcId="{D0E9E1AE-E5AC-49E1-B59E-F427421728CB}" destId="{FE31938B-4DC5-45FD-B8B3-1A6FAB545A6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60A6D-CEC8-47C7-A48C-2C4BFEB52481}">
      <dsp:nvSpPr>
        <dsp:cNvPr id="0" name=""/>
        <dsp:cNvSpPr/>
      </dsp:nvSpPr>
      <dsp:spPr>
        <a:xfrm>
          <a:off x="0" y="565"/>
          <a:ext cx="5924550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5EF84-5671-4AAF-BF1A-79AA5CABBB53}">
      <dsp:nvSpPr>
        <dsp:cNvPr id="0" name=""/>
        <dsp:cNvSpPr/>
      </dsp:nvSpPr>
      <dsp:spPr>
        <a:xfrm>
          <a:off x="399993" y="298080"/>
          <a:ext cx="727260" cy="727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51502-ECC4-41A4-BCF3-38B887BA70E1}">
      <dsp:nvSpPr>
        <dsp:cNvPr id="0" name=""/>
        <dsp:cNvSpPr/>
      </dsp:nvSpPr>
      <dsp:spPr>
        <a:xfrm>
          <a:off x="1527246" y="565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Powerful collection of well known brands &amp; well renowned products </a:t>
          </a:r>
        </a:p>
      </dsp:txBody>
      <dsp:txXfrm>
        <a:off x="1527246" y="565"/>
        <a:ext cx="4397303" cy="1322291"/>
      </dsp:txXfrm>
    </dsp:sp>
    <dsp:sp modelId="{6F84C4D4-AA16-4638-8A28-54A2C4BF2910}">
      <dsp:nvSpPr>
        <dsp:cNvPr id="0" name=""/>
        <dsp:cNvSpPr/>
      </dsp:nvSpPr>
      <dsp:spPr>
        <a:xfrm>
          <a:off x="0" y="1653429"/>
          <a:ext cx="5924550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9AE2C-1B42-42E6-ADD6-A6192932FED9}">
      <dsp:nvSpPr>
        <dsp:cNvPr id="0" name=""/>
        <dsp:cNvSpPr/>
      </dsp:nvSpPr>
      <dsp:spPr>
        <a:xfrm>
          <a:off x="399993" y="1950944"/>
          <a:ext cx="727260" cy="727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9EB17-683B-4ECA-8B5E-B8D4EB8914E1}">
      <dsp:nvSpPr>
        <dsp:cNvPr id="0" name=""/>
        <dsp:cNvSpPr/>
      </dsp:nvSpPr>
      <dsp:spPr>
        <a:xfrm>
          <a:off x="1527246" y="1653429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Massive worldwide distribution network. Gross margin is 15 times the Industry average </a:t>
          </a:r>
        </a:p>
      </dsp:txBody>
      <dsp:txXfrm>
        <a:off x="1527246" y="1653429"/>
        <a:ext cx="4397303" cy="1322291"/>
      </dsp:txXfrm>
    </dsp:sp>
    <dsp:sp modelId="{1A7F11BF-F870-41BB-87F4-4244488E7ACD}">
      <dsp:nvSpPr>
        <dsp:cNvPr id="0" name=""/>
        <dsp:cNvSpPr/>
      </dsp:nvSpPr>
      <dsp:spPr>
        <a:xfrm>
          <a:off x="0" y="3306293"/>
          <a:ext cx="5924550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D1090-12A4-4381-B50F-51107FE26F0B}">
      <dsp:nvSpPr>
        <dsp:cNvPr id="0" name=""/>
        <dsp:cNvSpPr/>
      </dsp:nvSpPr>
      <dsp:spPr>
        <a:xfrm>
          <a:off x="399993" y="3603809"/>
          <a:ext cx="727260" cy="727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9A57D-952E-459E-9759-EFF7B6FBABA9}">
      <dsp:nvSpPr>
        <dsp:cNvPr id="0" name=""/>
        <dsp:cNvSpPr/>
      </dsp:nvSpPr>
      <dsp:spPr>
        <a:xfrm>
          <a:off x="1527246" y="3306293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Impressive and historically successful R&amp;D efforts –Invests $2M </a:t>
          </a:r>
        </a:p>
      </dsp:txBody>
      <dsp:txXfrm>
        <a:off x="1527246" y="3306293"/>
        <a:ext cx="4397303" cy="1322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DF0AC-D63E-4D68-A8CF-DFAC6A558FDB}">
      <dsp:nvSpPr>
        <dsp:cNvPr id="0" name=""/>
        <dsp:cNvSpPr/>
      </dsp:nvSpPr>
      <dsp:spPr>
        <a:xfrm>
          <a:off x="0" y="891039"/>
          <a:ext cx="5924550" cy="16449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74C95-CD13-4DAC-B4B9-CE742679B16F}">
      <dsp:nvSpPr>
        <dsp:cNvPr id="0" name=""/>
        <dsp:cNvSpPr/>
      </dsp:nvSpPr>
      <dsp:spPr>
        <a:xfrm>
          <a:off x="497611" y="1261164"/>
          <a:ext cx="904748" cy="904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D323F-C21C-4079-9873-BD619260D3B5}">
      <dsp:nvSpPr>
        <dsp:cNvPr id="0" name=""/>
        <dsp:cNvSpPr/>
      </dsp:nvSpPr>
      <dsp:spPr>
        <a:xfrm>
          <a:off x="1899971" y="891039"/>
          <a:ext cx="4024578" cy="1644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96" tIns="174096" rIns="174096" bIns="17409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Focus on high-end market.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Stiff competition from other high end brands </a:t>
          </a:r>
        </a:p>
      </dsp:txBody>
      <dsp:txXfrm>
        <a:off x="1899971" y="891039"/>
        <a:ext cx="4024578" cy="1644996"/>
      </dsp:txXfrm>
    </dsp:sp>
    <dsp:sp modelId="{923EC92D-72EA-4C18-9B00-1F4D3F8E4093}">
      <dsp:nvSpPr>
        <dsp:cNvPr id="0" name=""/>
        <dsp:cNvSpPr/>
      </dsp:nvSpPr>
      <dsp:spPr>
        <a:xfrm>
          <a:off x="0" y="2947286"/>
          <a:ext cx="5924550" cy="16449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32C25-A280-43B7-899D-50F3D5E16752}">
      <dsp:nvSpPr>
        <dsp:cNvPr id="0" name=""/>
        <dsp:cNvSpPr/>
      </dsp:nvSpPr>
      <dsp:spPr>
        <a:xfrm>
          <a:off x="497611" y="3317410"/>
          <a:ext cx="904748" cy="904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9186A-1AB2-4B1E-B513-F6DB2F3347A9}">
      <dsp:nvSpPr>
        <dsp:cNvPr id="0" name=""/>
        <dsp:cNvSpPr/>
      </dsp:nvSpPr>
      <dsp:spPr>
        <a:xfrm>
          <a:off x="1899971" y="2947286"/>
          <a:ext cx="4024578" cy="1644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96" tIns="174096" rIns="174096" bIns="17409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Growth hard to achieve when the company is this large &amp; diversified </a:t>
          </a:r>
        </a:p>
      </dsp:txBody>
      <dsp:txXfrm>
        <a:off x="1899971" y="2947286"/>
        <a:ext cx="4024578" cy="16449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B4308-4FA6-4567-9EA1-789B33F637B0}">
      <dsp:nvSpPr>
        <dsp:cNvPr id="0" name=""/>
        <dsp:cNvSpPr/>
      </dsp:nvSpPr>
      <dsp:spPr>
        <a:xfrm>
          <a:off x="184883" y="49366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CF2D2-8E76-4BFD-9DAD-CC9C8D96A523}">
      <dsp:nvSpPr>
        <dsp:cNvPr id="0" name=""/>
        <dsp:cNvSpPr/>
      </dsp:nvSpPr>
      <dsp:spPr>
        <a:xfrm>
          <a:off x="462450" y="326933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F87D7-B32F-495F-8CA6-3689E846213E}">
      <dsp:nvSpPr>
        <dsp:cNvPr id="0" name=""/>
        <dsp:cNvSpPr/>
      </dsp:nvSpPr>
      <dsp:spPr>
        <a:xfrm>
          <a:off x="1789861" y="4936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Can grow extensively in developing countries. Huge growth potential in Indian &amp; Chinese markets.</a:t>
          </a:r>
        </a:p>
      </dsp:txBody>
      <dsp:txXfrm>
        <a:off x="1789861" y="49366"/>
        <a:ext cx="3115545" cy="1321746"/>
      </dsp:txXfrm>
    </dsp:sp>
    <dsp:sp modelId="{7657CC60-280F-4575-A5D7-E6EEDBDB22F3}">
      <dsp:nvSpPr>
        <dsp:cNvPr id="0" name=""/>
        <dsp:cNvSpPr/>
      </dsp:nvSpPr>
      <dsp:spPr>
        <a:xfrm>
          <a:off x="5448267" y="49366"/>
          <a:ext cx="1321746" cy="13217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41A47-8D69-4E10-841A-E0C82DB75140}">
      <dsp:nvSpPr>
        <dsp:cNvPr id="0" name=""/>
        <dsp:cNvSpPr/>
      </dsp:nvSpPr>
      <dsp:spPr>
        <a:xfrm>
          <a:off x="5725834" y="326933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4D27A-5EE2-4D45-9C0C-95E06A96B90A}">
      <dsp:nvSpPr>
        <dsp:cNvPr id="0" name=""/>
        <dsp:cNvSpPr/>
      </dsp:nvSpPr>
      <dsp:spPr>
        <a:xfrm>
          <a:off x="7053245" y="4936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Internet marketing &amp; can grow online. 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7053245" y="49366"/>
        <a:ext cx="3115545" cy="1321746"/>
      </dsp:txXfrm>
    </dsp:sp>
    <dsp:sp modelId="{1397634E-88B6-44E0-8A0E-0DAE4D7EFBFE}">
      <dsp:nvSpPr>
        <dsp:cNvPr id="0" name=""/>
        <dsp:cNvSpPr/>
      </dsp:nvSpPr>
      <dsp:spPr>
        <a:xfrm>
          <a:off x="184883" y="1932774"/>
          <a:ext cx="1321746" cy="13217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C1699-36A6-4CE7-88A7-6A90C1ABAB80}">
      <dsp:nvSpPr>
        <dsp:cNvPr id="0" name=""/>
        <dsp:cNvSpPr/>
      </dsp:nvSpPr>
      <dsp:spPr>
        <a:xfrm>
          <a:off x="462450" y="2210341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D2EDD-20A3-4DB9-9768-99A5F4500120}">
      <dsp:nvSpPr>
        <dsp:cNvPr id="0" name=""/>
        <dsp:cNvSpPr/>
      </dsp:nvSpPr>
      <dsp:spPr>
        <a:xfrm>
          <a:off x="1789861" y="19327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Going green &amp; eco friendly.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789861" y="1932774"/>
        <a:ext cx="3115545" cy="1321746"/>
      </dsp:txXfrm>
    </dsp:sp>
    <dsp:sp modelId="{7C388CDE-2A9B-42DA-90E6-04DEA414C940}">
      <dsp:nvSpPr>
        <dsp:cNvPr id="0" name=""/>
        <dsp:cNvSpPr/>
      </dsp:nvSpPr>
      <dsp:spPr>
        <a:xfrm>
          <a:off x="5448267" y="1932774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7251D-BD3A-4103-8FA6-3696DE309B06}">
      <dsp:nvSpPr>
        <dsp:cNvPr id="0" name=""/>
        <dsp:cNvSpPr/>
      </dsp:nvSpPr>
      <dsp:spPr>
        <a:xfrm>
          <a:off x="5725834" y="2210341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1938B-4DC5-45FD-B8B3-1A6FAB545A6E}">
      <dsp:nvSpPr>
        <dsp:cNvPr id="0" name=""/>
        <dsp:cNvSpPr/>
      </dsp:nvSpPr>
      <dsp:spPr>
        <a:xfrm>
          <a:off x="7053245" y="19327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Ex: Established in 1964, P&amp;G India serves around 650 million consumers across India. </a:t>
          </a:r>
        </a:p>
      </dsp:txBody>
      <dsp:txXfrm>
        <a:off x="7053245" y="1932774"/>
        <a:ext cx="3115545" cy="1321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9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3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76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676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88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9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87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55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6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2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5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6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9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D207-9D40-41BB-B784-5C78EC669A2B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9BC3-D64F-4668-802E-617F8679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20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ideradio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779DD-6BDE-49A9-BE34-ECB88648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2575" y="628651"/>
            <a:ext cx="3643150" cy="34956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‘Touching Lives Improving Lives’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1E6CE-2765-4EF8-84A5-085205138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1712" y="4895923"/>
            <a:ext cx="3709824" cy="59523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By </a:t>
            </a:r>
            <a:r>
              <a:rPr lang="en-US" sz="2000" dirty="0" err="1">
                <a:solidFill>
                  <a:srgbClr val="FFFFFF"/>
                </a:solidFill>
              </a:rPr>
              <a:t>Hemlata</a:t>
            </a:r>
            <a:r>
              <a:rPr lang="en-US" sz="2000" dirty="0">
                <a:solidFill>
                  <a:srgbClr val="FFFFFF"/>
                </a:solidFill>
              </a:rPr>
              <a:t> Kohin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4BBCD-AB1B-4992-94AA-44F973B11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16" y="1114868"/>
            <a:ext cx="5259392" cy="462826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D3C6D-4D3A-4C4F-A5E7-FE61F09E7EDE}"/>
              </a:ext>
            </a:extLst>
          </p:cNvPr>
          <p:cNvSpPr txBox="1"/>
          <p:nvPr/>
        </p:nvSpPr>
        <p:spPr>
          <a:xfrm>
            <a:off x="577802" y="6306621"/>
            <a:ext cx="587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taken from </a:t>
            </a:r>
            <a:r>
              <a:rPr lang="en-US" dirty="0">
                <a:hlinkClick r:id="rId3"/>
              </a:rPr>
              <a:t>http://www.insideradio.com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2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6316-F2E9-4BA1-93AA-6B4A2D16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Opportunities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DC1B15-BD3E-4AC9-AB47-07810A55F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856541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128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74E0-0B30-475E-90D0-56CB570B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0E14-EB2B-4C3D-9BCF-B065C831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Fierce competitive landscape with competition from high valued brands such as Unilever Limited &amp; Dabur.</a:t>
            </a:r>
          </a:p>
          <a:p>
            <a:r>
              <a:rPr lang="en-US" dirty="0"/>
              <a:t>Consumer price sensitivity, particularly in emerging markets.</a:t>
            </a:r>
          </a:p>
          <a:p>
            <a:r>
              <a:rPr lang="en-US" dirty="0"/>
              <a:t>Raw material costs keeps increasing leading to changes in the final product leading to change in peoples’ choices. </a:t>
            </a:r>
          </a:p>
          <a:p>
            <a:r>
              <a:rPr lang="en-US" dirty="0"/>
              <a:t>In the market many substitutes are available for P&amp;G products at the cheaper prices.</a:t>
            </a:r>
          </a:p>
        </p:txBody>
      </p:sp>
    </p:spTree>
    <p:extLst>
      <p:ext uri="{BB962C8B-B14F-4D97-AF65-F5344CB8AC3E}">
        <p14:creationId xmlns:p14="http://schemas.microsoft.com/office/powerpoint/2010/main" val="297389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7C1A2C9E-4694-4643-A149-24C946816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0D813-E090-4753-B4C9-221456EC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42" y="609600"/>
            <a:ext cx="3375413" cy="132632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Intensity of rivalry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FF1898D-2CDA-4866-B57E-F69A26608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DD80CDE-8D5C-4B17-8900-3539DC1A8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2CF8646-2F2F-43D6-B367-96133A4B9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6436" y="1114868"/>
            <a:ext cx="3187700" cy="2751454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Unilever">
            <a:extLst>
              <a:ext uri="{FF2B5EF4-FFF2-40B4-BE49-F238E27FC236}">
                <a16:creationId xmlns:a16="http://schemas.microsoft.com/office/drawing/2014/main" id="{6D614436-5158-4819-958B-FAD497297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5900" y="1242391"/>
            <a:ext cx="2504661" cy="2504661"/>
          </a:xfrm>
          <a:prstGeom prst="rect">
            <a:avLst/>
          </a:prstGeom>
          <a:noFill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lmolive logo">
            <a:extLst>
              <a:ext uri="{FF2B5EF4-FFF2-40B4-BE49-F238E27FC236}">
                <a16:creationId xmlns:a16="http://schemas.microsoft.com/office/drawing/2014/main" id="{8BB91AF6-2B26-4F83-92A5-2374DA70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3860" y="1473907"/>
            <a:ext cx="2599674" cy="81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ohnson and johnson logo">
            <a:extLst>
              <a:ext uri="{FF2B5EF4-FFF2-40B4-BE49-F238E27FC236}">
                <a16:creationId xmlns:a16="http://schemas.microsoft.com/office/drawing/2014/main" id="{444923C0-2EDF-4EB6-8069-3D7573890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451" y="4579957"/>
            <a:ext cx="3169686" cy="58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5E5DF24-2E5C-457C-AA35-A531545FE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3860" y="2836629"/>
            <a:ext cx="2599673" cy="2906503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2" descr="Image result for amway logo">
            <a:extLst>
              <a:ext uri="{FF2B5EF4-FFF2-40B4-BE49-F238E27FC236}">
                <a16:creationId xmlns:a16="http://schemas.microsoft.com/office/drawing/2014/main" id="{E73FF5A7-23C9-4DC3-B557-7C854FFB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1878" y="3110947"/>
            <a:ext cx="2365513" cy="23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D545B-D799-4337-A014-E46D7A6E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 lnSpcReduction="10000"/>
          </a:bodyPr>
          <a:lstStyle/>
          <a:p>
            <a:pPr>
              <a:buClr>
                <a:srgbClr val="0600BA"/>
              </a:buClr>
            </a:pPr>
            <a:r>
              <a:rPr lang="en-US" sz="2200" dirty="0"/>
              <a:t>The intensity of rivalry is very high in this industry </a:t>
            </a:r>
          </a:p>
          <a:p>
            <a:pPr>
              <a:buClr>
                <a:srgbClr val="0600BA"/>
              </a:buClr>
            </a:pPr>
            <a:r>
              <a:rPr lang="en-US" sz="2200" dirty="0"/>
              <a:t>P&amp;G has very strong competitions from companies such as Amway Corporations, </a:t>
            </a:r>
            <a:r>
              <a:rPr lang="en-US" sz="2200" dirty="0" err="1"/>
              <a:t>Palmotive</a:t>
            </a:r>
            <a:r>
              <a:rPr lang="en-US" sz="2200" dirty="0"/>
              <a:t>, Colgate, Unilever, Kimberly-Clark, Nestle.</a:t>
            </a:r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  <a:p>
            <a:pPr>
              <a:buClr>
                <a:srgbClr val="0600BA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366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C175-6C3C-4994-83F1-499F347F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 &amp;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6444-D2B2-4289-BE40-22A6BC12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Most Innovative Companies - Forbes </a:t>
            </a:r>
          </a:p>
          <a:p>
            <a:r>
              <a:rPr lang="en-US" dirty="0">
                <a:effectLst/>
              </a:rPr>
              <a:t>New Product Pacesetters - </a:t>
            </a:r>
            <a:r>
              <a:rPr lang="en-US" dirty="0" err="1">
                <a:effectLst/>
              </a:rPr>
              <a:t>IRi</a:t>
            </a:r>
            <a:r>
              <a:rPr lang="en-US" dirty="0">
                <a:effectLst/>
              </a:rPr>
              <a:t> Market Research Company </a:t>
            </a:r>
          </a:p>
          <a:p>
            <a:r>
              <a:rPr lang="en-US" dirty="0">
                <a:effectLst/>
              </a:rPr>
              <a:t>Top Companies for Executive Women - National Association for Female Executives</a:t>
            </a:r>
          </a:p>
          <a:p>
            <a:r>
              <a:rPr lang="en-US" dirty="0">
                <a:effectLst/>
              </a:rPr>
              <a:t>Most Reputable Companies (World &amp; America) – Forbes</a:t>
            </a:r>
          </a:p>
          <a:p>
            <a:r>
              <a:rPr lang="en-US" dirty="0">
                <a:effectLst/>
              </a:rPr>
              <a:t>World’s Most Admired Companies – Fortune</a:t>
            </a:r>
          </a:p>
          <a:p>
            <a:r>
              <a:rPr lang="en-US" dirty="0">
                <a:effectLst/>
              </a:rPr>
              <a:t>Supply Chain Masters - Gartner, Global tech research company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    And Many more ! 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8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AADD-9787-4AE9-8907-EB57A71B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C086-3715-40A7-90F7-0075FEAE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all the leading </a:t>
            </a:r>
            <a:r>
              <a:rPr lang="en-US" dirty="0">
                <a:effectLst/>
              </a:rPr>
              <a:t>household/Personal Care Products in the market</a:t>
            </a:r>
            <a:endParaRPr lang="en-US" dirty="0"/>
          </a:p>
          <a:p>
            <a:r>
              <a:rPr lang="en-US" dirty="0">
                <a:effectLst/>
              </a:rPr>
              <a:t>Sales have a consistent rate of around 66 billion U.S. dollars. </a:t>
            </a:r>
            <a:r>
              <a:rPr lang="en-US" dirty="0"/>
              <a:t> </a:t>
            </a:r>
          </a:p>
          <a:p>
            <a:r>
              <a:rPr lang="en-US" dirty="0"/>
              <a:t>Major seller of </a:t>
            </a:r>
            <a:r>
              <a:rPr lang="en-US" dirty="0">
                <a:effectLst/>
              </a:rPr>
              <a:t>Health and Beauty Care in the Market</a:t>
            </a:r>
          </a:p>
          <a:p>
            <a:r>
              <a:rPr lang="en-US" dirty="0">
                <a:effectLst/>
              </a:rPr>
              <a:t>Advertising in the United States and other countries has improved </a:t>
            </a:r>
          </a:p>
          <a:p>
            <a:r>
              <a:rPr lang="en-US" dirty="0"/>
              <a:t>P&amp;G tripled its innovation success rate ($2 Billion/annum)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D946-7A2D-4FCF-A1A8-F8DE50D9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08739"/>
            <a:ext cx="10353761" cy="1326321"/>
          </a:xfrm>
        </p:spPr>
        <p:txBody>
          <a:bodyPr/>
          <a:lstStyle/>
          <a:p>
            <a:r>
              <a:rPr lang="en-US" dirty="0"/>
              <a:t>Presentation over </a:t>
            </a:r>
          </a:p>
        </p:txBody>
      </p:sp>
    </p:spTree>
    <p:extLst>
      <p:ext uri="{BB962C8B-B14F-4D97-AF65-F5344CB8AC3E}">
        <p14:creationId xmlns:p14="http://schemas.microsoft.com/office/powerpoint/2010/main" val="263170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A939-3A1A-45FA-9031-A3FE37C8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Overview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08499F9-20AD-4ED8-82D2-128C16DE6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r="23909" b="1"/>
          <a:stretch/>
        </p:blipFill>
        <p:spPr bwMode="auto">
          <a:xfrm>
            <a:off x="20" y="10"/>
            <a:ext cx="75529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C7D3-98C6-4D05-961D-7A04FFE2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444" y="2096064"/>
            <a:ext cx="3113112" cy="369513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It specializes in a wide range of personal health/consumer health, and personal care and hygiene products.</a:t>
            </a:r>
          </a:p>
          <a:p>
            <a:r>
              <a:rPr lang="en-US" sz="1800" dirty="0"/>
              <a:t>P&amp;G touches and improves the lives of around 5 billion people around the world. The world population itself is 7.5 Billion.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98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7462-F59C-4DBE-A90F-2A898926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Brief history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6E5DA-A31D-4227-861A-66B6C01D7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The Procter &amp; Gamble Company (P&amp;G) is an American multinational consumer goods corporation headquartered in downtown Cincinnati, Ohio, founded in 1837 by English American William Procter and Irish American James Gamble. </a:t>
            </a:r>
          </a:p>
          <a:p>
            <a:pPr marL="0" indent="0">
              <a:buNone/>
            </a:pPr>
            <a:r>
              <a:rPr lang="en-US" sz="1900"/>
              <a:t>Brothers in law William Procter and James Gamble started a partnership, making and selling candles and soap in Cincinnati.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DA667-CCBD-48A6-BA3B-E58CF36367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" r="-1" b="92"/>
          <a:stretch/>
        </p:blipFill>
        <p:spPr>
          <a:xfrm>
            <a:off x="6357257" y="2210935"/>
            <a:ext cx="4833257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26E7EF-813A-4CD5-9A48-00DEAB6201F2}"/>
              </a:ext>
            </a:extLst>
          </p:cNvPr>
          <p:cNvSpPr txBox="1"/>
          <p:nvPr/>
        </p:nvSpPr>
        <p:spPr>
          <a:xfrm>
            <a:off x="6173654" y="5794463"/>
            <a:ext cx="501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taken from Slideshare.net</a:t>
            </a:r>
          </a:p>
        </p:txBody>
      </p:sp>
    </p:spTree>
    <p:extLst>
      <p:ext uri="{BB962C8B-B14F-4D97-AF65-F5344CB8AC3E}">
        <p14:creationId xmlns:p14="http://schemas.microsoft.com/office/powerpoint/2010/main" val="126400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5D12-ABBE-441D-AE3B-2C3C8B84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product portfolio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9DF4A-93FD-497D-94BC-B72CB41C9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2180492"/>
            <a:ext cx="10353761" cy="3601330"/>
          </a:xfrm>
        </p:spPr>
      </p:pic>
    </p:spTree>
    <p:extLst>
      <p:ext uri="{BB962C8B-B14F-4D97-AF65-F5344CB8AC3E}">
        <p14:creationId xmlns:p14="http://schemas.microsoft.com/office/powerpoint/2010/main" val="337581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3C5BA0-8B24-4B05-A9E7-20545338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4FDB7F-33A2-451F-BA20-13ED87CF4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534734-7770-4952-8C66-EF300382A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7" y="804805"/>
            <a:ext cx="2946400" cy="53911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60027F-6625-463B-B6D4-594AC32F2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1A24FB-A8FC-4423-9C93-386E854C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EC11F-AE39-4371-AF8E-2D4B59B0ADE2}"/>
              </a:ext>
            </a:extLst>
          </p:cNvPr>
          <p:cNvSpPr txBox="1"/>
          <p:nvPr/>
        </p:nvSpPr>
        <p:spPr>
          <a:xfrm>
            <a:off x="5350730" y="1227904"/>
            <a:ext cx="59073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P&amp;G is one of the largest and fastest-growing consumer goods companies in the United States, serving over 5 billion consumers worldwide.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P&amp;G has another 25 manufacturing plants and 14 customer business centers located across the U.S.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 has its operations in about 80 countries. Having its manufacturing units in most countries. It touches lives of around 180 countries. </a:t>
            </a:r>
          </a:p>
        </p:txBody>
      </p:sp>
    </p:spTree>
    <p:extLst>
      <p:ext uri="{BB962C8B-B14F-4D97-AF65-F5344CB8AC3E}">
        <p14:creationId xmlns:p14="http://schemas.microsoft.com/office/powerpoint/2010/main" val="2787167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3B90D-80E1-4EA8-8587-92CF777AB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5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28B9-1CC8-482D-AB6F-F98C495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&amp; Figures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AC55F-507D-4720-9CA0-B17C712E4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David S. Taylor is the current CEO </a:t>
            </a:r>
          </a:p>
          <a:p>
            <a:r>
              <a:rPr lang="en-US" dirty="0"/>
              <a:t>Procter &amp; Gamble currently stands in the Fortune 500 list at Rank 45.</a:t>
            </a:r>
          </a:p>
          <a:p>
            <a:r>
              <a:rPr lang="en-US" dirty="0"/>
              <a:t>Revenue stands at </a:t>
            </a:r>
            <a:r>
              <a:rPr lang="en-US" dirty="0">
                <a:effectLst/>
              </a:rPr>
              <a:t>$67.684 B</a:t>
            </a:r>
            <a:r>
              <a:rPr lang="en-US" dirty="0"/>
              <a:t>illions for 2019. </a:t>
            </a:r>
          </a:p>
          <a:p>
            <a:r>
              <a:rPr lang="en-US" dirty="0"/>
              <a:t>It has its profits around $9750 Billions </a:t>
            </a:r>
          </a:p>
          <a:p>
            <a:r>
              <a:rPr lang="en-US" dirty="0"/>
              <a:t>It has assets worth $118,310 Billions</a:t>
            </a:r>
          </a:p>
          <a:p>
            <a:r>
              <a:rPr lang="en-US" dirty="0"/>
              <a:t>And there are currently 92,000+ employees serving worldwide</a:t>
            </a:r>
          </a:p>
          <a:p>
            <a:r>
              <a:rPr lang="en-US" dirty="0"/>
              <a:t>65 Years on Fortune 500 list ($5.6 Billion needed to be on the list)</a:t>
            </a:r>
          </a:p>
          <a:p>
            <a:r>
              <a:rPr lang="en-US" dirty="0"/>
              <a:t>It owns a total of 300 brands.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8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6797-E160-4D4A-9B4E-8A340859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Strengths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8CF56D-BED9-4FE1-914A-420C6F384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754777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762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8FEF-D8F5-4A40-BAEF-894DE0E6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Weakness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E8C7E6-3C73-486A-B656-4FE7CD2A2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988864"/>
              </p:ext>
            </p:extLst>
          </p:nvPr>
        </p:nvGraphicFramePr>
        <p:xfrm>
          <a:off x="5127625" y="1114424"/>
          <a:ext cx="5924550" cy="5483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6874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584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‘Touching Lives Improving Lives’</vt:lpstr>
      <vt:lpstr>Overview</vt:lpstr>
      <vt:lpstr>Brief history </vt:lpstr>
      <vt:lpstr>Company product portfolio </vt:lpstr>
      <vt:lpstr>PowerPoint Presentation</vt:lpstr>
      <vt:lpstr>PowerPoint Presentation</vt:lpstr>
      <vt:lpstr>Facts &amp; Figures </vt:lpstr>
      <vt:lpstr>Strengths </vt:lpstr>
      <vt:lpstr>Weakness </vt:lpstr>
      <vt:lpstr>Opportunities </vt:lpstr>
      <vt:lpstr>Threats</vt:lpstr>
      <vt:lpstr>Intensity of rivalry</vt:lpstr>
      <vt:lpstr>Awards &amp; Recognition </vt:lpstr>
      <vt:lpstr>Conclusion </vt:lpstr>
      <vt:lpstr>Presentation over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‘Touching Lives Improving Lives’</dc:title>
  <dc:creator>Neha Kohin</dc:creator>
  <cp:lastModifiedBy>Neha Kohin</cp:lastModifiedBy>
  <cp:revision>16</cp:revision>
  <dcterms:created xsi:type="dcterms:W3CDTF">2019-08-07T01:07:30Z</dcterms:created>
  <dcterms:modified xsi:type="dcterms:W3CDTF">2019-08-07T20:47:45Z</dcterms:modified>
</cp:coreProperties>
</file>