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2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33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29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F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495F-8C65-425B-BFED-1086694A1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AB155-25B4-453F-B654-6F80F88BD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2A30D-B1F0-4A26-81E2-B57D69C0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46517-E054-400D-A826-22ED0321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98F0A-6166-46AE-AE5A-EBEA0313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98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F05D-1E82-468E-87F5-4DD8EA96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19A9-F892-4453-AF38-9EBE27A2B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EA694-6F18-46B8-B237-F4745B6C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BBFC1-7C29-4ECD-A512-E36037D8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22477-2E78-4A39-BD8A-12974AB0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7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DEE55D-2818-4F78-8DB5-6F86D9C76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6A003-9B27-42FB-A398-9E795EDA1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C17CF-4591-4C84-85AF-D3F8943B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C0D78-2F15-424D-9702-B5CA5DF0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B58A2-C2B3-414E-9173-3C81EE35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8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3B23-5B19-4C98-8DD5-447FBD78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7053C-5879-4877-B0A0-BD150B271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E65A1-EE4D-4477-A211-E1821D18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26BDC-C9DD-4D10-97CB-CDEED06C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D9B7-7203-4546-9057-B3D6E9F5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4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79AD-B393-4C26-A52D-D97B8F44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92FEB-672A-4A9F-B713-984447940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9203B-0918-4977-B13E-42B93DAC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E9437-C14B-41CC-AAA9-B90FBC92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5A1A-680A-4583-91B4-CB51635E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1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B72E-0E8A-4883-8B91-44030351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C1452-89B0-40C2-A037-21ED9F928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7E221-578C-4DB9-9967-858A047CC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BE45F-5919-428F-8EF2-F0084B02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EC03E-BC0D-4A9A-A807-14F50C6D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096CE-B3A9-43B2-9687-D0F7A05B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1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7F42-0599-48D7-B495-1A303176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751FC-CA93-4913-9805-42944210D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119FF-284D-4EAE-B6BF-7BAC754C8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2EFDC1-E1CB-47B2-B068-85630B7B6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C53F58-34EE-43C0-8B16-57902B8F3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3B13B-02A8-46B8-8A97-F9C19A8F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C5ABE-14D9-45A3-9AFD-3778C8CA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60BB-DA19-468D-91EB-4E176CED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9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465E-C998-44A3-A255-5D051A3D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569B1-A969-455C-A3A6-FFEA3EB0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5FC19-C35D-4709-966E-455345E2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974E1-7CC2-47D9-9188-EF981AC7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4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D515F-1564-4A12-9462-7F7D01C1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16211-0F54-4C7A-B120-691D086A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9AA83-3D19-4AD1-90F1-73950238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18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064B-EFAA-436E-B4FD-061CE8B3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0827-E859-461C-89FF-59A394263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70BA4-EDE3-4B6F-9C87-DF3AE3177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F313B-B244-43CE-AE7A-D3A738F4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E77B3-738D-479B-85CF-250B8374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EF805-172C-41A3-8F85-BCCDE068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55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B42-A741-4A0C-AD18-E3E7577F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AAACC-F87E-43A6-A3C5-64B0262CA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C2C3C-ED06-4342-B664-7E5697C9A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B520-B4A7-486F-85EA-E0D1ABED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6F321-191E-41E3-A98F-E28D5C38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C5CFE-31E6-4531-9F96-57DC2240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C749A-3F58-4AFF-8E21-EAC55B9D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45C89-B6F3-4865-8134-CD22DEB16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E4839-B1FC-42C4-8467-8181AB378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53345-A581-455E-9661-1270F4F6E587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B1647-C6C2-4382-957C-1F2095CAF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C358A-ECCD-492C-9942-74DA6A375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3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list-methods-python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python-programming/methods/list/sor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A6B16-D7BB-4EB9-A022-75E212203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Lists Part 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C8CEB-BEE1-4871-88A6-7A00DFB44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accent1"/>
                </a:solidFill>
              </a:rPr>
              <a:t>- By</a:t>
            </a:r>
          </a:p>
          <a:p>
            <a:pPr algn="r"/>
            <a:r>
              <a:rPr lang="en-US" sz="2000" dirty="0">
                <a:solidFill>
                  <a:schemeClr val="accent1"/>
                </a:solidFill>
              </a:rPr>
              <a:t> Hemlata Kohin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49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A119-646D-4D0A-BFAE-CA5FE8D48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Function: append()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71B67-5BB8-4E29-80E9-BE491315F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The append() method lets us add items to the end of a list, increasing its size </a:t>
            </a:r>
          </a:p>
          <a:p>
            <a:pPr marL="0" indent="0">
              <a:buNone/>
            </a:pPr>
            <a:r>
              <a:rPr lang="en-US" dirty="0"/>
              <a:t>• Syntax: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listName.append</a:t>
            </a:r>
            <a:r>
              <a:rPr lang="en-US" dirty="0"/>
              <a:t>( </a:t>
            </a:r>
            <a:r>
              <a:rPr lang="en-US" dirty="0" err="1"/>
              <a:t>itemToAppend</a:t>
            </a:r>
            <a:r>
              <a:rPr lang="en-US" dirty="0"/>
              <a:t> ) </a:t>
            </a:r>
          </a:p>
          <a:p>
            <a:pPr marL="0" indent="0">
              <a:buNone/>
            </a:pPr>
            <a:r>
              <a:rPr lang="en-US" dirty="0"/>
              <a:t>• Useful for creating a list from flexible input </a:t>
            </a:r>
          </a:p>
          <a:p>
            <a:pPr marL="0" indent="0">
              <a:buNone/>
            </a:pPr>
            <a:r>
              <a:rPr lang="en-US" dirty="0"/>
              <a:t>   –Can start with an empty list, and add items as the user requests</a:t>
            </a:r>
          </a:p>
          <a:p>
            <a:pPr marL="0" indent="0">
              <a:buNone/>
            </a:pPr>
            <a:r>
              <a:rPr lang="en-US" dirty="0"/>
              <a:t>     them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29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F440-E4C0-4E1C-A9ED-FF8F92DA3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b="1" dirty="0"/>
              <a:t>append( 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839EE-9A49-4BD7-9E40-9BAFAA7BD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• We can use </a:t>
            </a:r>
            <a:r>
              <a:rPr lang="en-US" b="1" dirty="0"/>
              <a:t>append( ) </a:t>
            </a:r>
            <a:r>
              <a:rPr lang="en-US" dirty="0"/>
              <a:t>to create a list of numbers (using a loop to control how many) </a:t>
            </a:r>
          </a:p>
          <a:p>
            <a:pPr marL="0" indent="0">
              <a:buNone/>
            </a:pPr>
            <a:r>
              <a:rPr lang="en-US" dirty="0"/>
              <a:t>values  = []           </a:t>
            </a:r>
            <a:r>
              <a:rPr lang="en-US" dirty="0">
                <a:solidFill>
                  <a:srgbClr val="7030A0"/>
                </a:solidFill>
              </a:rPr>
              <a:t># initialize the list to be empty</a:t>
            </a:r>
          </a:p>
          <a:p>
            <a:pPr marL="0" indent="0">
              <a:buNone/>
            </a:pPr>
            <a:r>
              <a:rPr lang="en-US" dirty="0"/>
              <a:t>count   = 0           </a:t>
            </a:r>
            <a:r>
              <a:rPr lang="en-US" dirty="0">
                <a:solidFill>
                  <a:srgbClr val="7030A0"/>
                </a:solidFill>
              </a:rPr>
              <a:t># count how many numbers added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count &lt; 4: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userVal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int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Enter a number: </a:t>
            </a:r>
            <a:r>
              <a:rPr lang="en-US" dirty="0"/>
              <a:t>"))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7030A0"/>
                </a:solidFill>
              </a:rPr>
              <a:t># add value to the list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values.append</a:t>
            </a:r>
            <a:r>
              <a:rPr lang="en-US" dirty="0"/>
              <a:t>(</a:t>
            </a:r>
            <a:r>
              <a:rPr lang="en-US" dirty="0" err="1"/>
              <a:t>userVal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        count +=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 (values)</a:t>
            </a:r>
          </a:p>
        </p:txBody>
      </p:sp>
    </p:spTree>
    <p:extLst>
      <p:ext uri="{BB962C8B-B14F-4D97-AF65-F5344CB8AC3E}">
        <p14:creationId xmlns:p14="http://schemas.microsoft.com/office/powerpoint/2010/main" val="3223573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35C56B-757F-46C0-8D7F-2C9DE346E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1" y="290286"/>
            <a:ext cx="9840685" cy="644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63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8A73E-E1BA-41BF-93CC-21DFE9F35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Function: remove()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699E3-31ED-44E1-B4DE-4AB3000B6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The remove() method lets us remove an item from the list</a:t>
            </a:r>
          </a:p>
          <a:p>
            <a:pPr marL="0" indent="0">
              <a:buNone/>
            </a:pPr>
            <a:r>
              <a:rPr lang="en-US" dirty="0"/>
              <a:t>     –specifically, it finds and removes the first instance of a given value</a:t>
            </a:r>
          </a:p>
          <a:p>
            <a:pPr marL="0" indent="0">
              <a:buNone/>
            </a:pPr>
            <a:r>
              <a:rPr lang="en-US" dirty="0"/>
              <a:t>       removes the first instance of a given value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listName.remove</a:t>
            </a:r>
            <a:r>
              <a:rPr lang="en-US" dirty="0"/>
              <a:t>( </a:t>
            </a:r>
            <a:r>
              <a:rPr lang="en-US" dirty="0" err="1"/>
              <a:t>valueToRemove</a:t>
            </a:r>
            <a:r>
              <a:rPr lang="en-US" dirty="0"/>
              <a:t> 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Useful for deleting things we don’t need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4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6EB8E5-6529-462F-AEAF-C53418AE4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71" y="643466"/>
            <a:ext cx="981685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43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E14A4F-BAAF-4896-BAA4-0FBCD4503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677" y="643466"/>
            <a:ext cx="940264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48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22738E-904A-4374-AFA7-66F73BD50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68" y="643466"/>
            <a:ext cx="956406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5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4E8ED-2955-4E7F-8F0E-D91B87D8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Note –Methods vs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19FCA-AB84-429E-B3D2-C32E7A8FE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Functions include things like </a:t>
            </a:r>
          </a:p>
          <a:p>
            <a:pPr marL="0" indent="0">
              <a:buNone/>
            </a:pPr>
            <a:r>
              <a:rPr lang="en-US" dirty="0"/>
              <a:t>    –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    – 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– </a:t>
            </a:r>
            <a:r>
              <a:rPr lang="en-US" dirty="0">
                <a:solidFill>
                  <a:srgbClr val="FF0000"/>
                </a:solidFill>
              </a:rPr>
              <a:t>int</a:t>
            </a:r>
            <a:r>
              <a:rPr lang="en-US" dirty="0"/>
              <a:t>()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Methods are a bit different, and include </a:t>
            </a:r>
          </a:p>
          <a:p>
            <a:pPr marL="0" indent="0">
              <a:buNone/>
            </a:pPr>
            <a:r>
              <a:rPr lang="en-US" dirty="0"/>
              <a:t>     – .append() </a:t>
            </a:r>
          </a:p>
          <a:p>
            <a:pPr marL="0" indent="0">
              <a:buNone/>
            </a:pPr>
            <a:r>
              <a:rPr lang="en-US" dirty="0"/>
              <a:t>     – .remove()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89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B5A6E7-79D5-44A1-9FF1-F92B00983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903" y="643466"/>
            <a:ext cx="887819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96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4F6C-E486-4261-AB7B-B1699ABD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Learn some more List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7C2A9-E230-4C25-BAB4-FCC043B02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Suppose there is a list of 5 friends </a:t>
            </a:r>
          </a:p>
          <a:p>
            <a:pPr marL="0" indent="0">
              <a:buNone/>
            </a:pPr>
            <a:r>
              <a:rPr lang="en-US" dirty="0"/>
              <a:t>    Friends = [“Kevin”, “Karen”, “Jim”, “Oscar”, “Toby”] </a:t>
            </a:r>
          </a:p>
          <a:p>
            <a:pPr marL="0" indent="0">
              <a:buNone/>
            </a:pPr>
            <a:r>
              <a:rPr lang="en-US" dirty="0"/>
              <a:t>     – They are indexed as [ 0,1,2,3,4]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List can also put Boolean and numbers in the list </a:t>
            </a:r>
          </a:p>
          <a:p>
            <a:pPr marL="0" indent="0">
              <a:buNone/>
            </a:pPr>
            <a:r>
              <a:rPr lang="en-US" dirty="0"/>
              <a:t>   – Friends = [“Kevin”, 2, False]  </a:t>
            </a:r>
          </a:p>
          <a:p>
            <a:pPr marL="0" indent="0">
              <a:buNone/>
            </a:pPr>
            <a:r>
              <a:rPr lang="en-US" dirty="0"/>
              <a:t>   – For now we’ll take the above as the example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(Friends) </a:t>
            </a:r>
          </a:p>
          <a:p>
            <a:pPr marL="0" indent="0">
              <a:buNone/>
            </a:pPr>
            <a:r>
              <a:rPr lang="en-US" dirty="0"/>
              <a:t>   – Will print all the items of the list </a:t>
            </a:r>
          </a:p>
          <a:p>
            <a:pPr marL="0" indent="0">
              <a:buNone/>
            </a:pPr>
            <a:r>
              <a:rPr lang="en-US" dirty="0"/>
              <a:t>   – Remember that the variables are </a:t>
            </a:r>
            <a:r>
              <a:rPr lang="en-US" u="sng" dirty="0"/>
              <a:t>case sensitive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31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02FA2-EA7F-4911-A040-F51A20FAC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Today’s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77AED-B4E9-4F8F-B1F7-8496A6087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• To learn about lists and what they are used for </a:t>
            </a:r>
          </a:p>
          <a:p>
            <a:pPr marL="0" indent="0">
              <a:buNone/>
            </a:pPr>
            <a:r>
              <a:rPr lang="en-US" sz="3200" dirty="0"/>
              <a:t>    –To be able to create and update lists</a:t>
            </a:r>
          </a:p>
          <a:p>
            <a:pPr marL="0" indent="0">
              <a:buNone/>
            </a:pPr>
            <a:r>
              <a:rPr lang="en-US" sz="3200" dirty="0"/>
              <a:t>    –To learn different ways to mutate a list</a:t>
            </a:r>
          </a:p>
          <a:p>
            <a:pPr marL="0" indent="0">
              <a:buNone/>
            </a:pPr>
            <a:r>
              <a:rPr lang="en-US" sz="3200" dirty="0"/>
              <a:t>    –To learn different ways to mutate a list </a:t>
            </a:r>
          </a:p>
          <a:p>
            <a:pPr marL="0" indent="0">
              <a:buNone/>
            </a:pPr>
            <a:r>
              <a:rPr lang="en-US" sz="3200" dirty="0"/>
              <a:t>    –To understand the syntax of lists</a:t>
            </a:r>
          </a:p>
          <a:p>
            <a:pPr marL="0" indent="0">
              <a:buNone/>
            </a:pPr>
            <a:r>
              <a:rPr lang="en-US" sz="3200" dirty="0"/>
              <a:t> • To be able to use the membership “in” operator</a:t>
            </a:r>
          </a:p>
          <a:p>
            <a:pPr marL="0" indent="0">
              <a:buNone/>
            </a:pPr>
            <a:r>
              <a:rPr lang="en-US" sz="3200" dirty="0"/>
              <a:t>• To understand how functions and methods differ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742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A0D2-26F9-4414-8C4B-AB8E14D3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Indexing in Lists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7B7B2-BDB0-4377-B670-85BC9562C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 (Friends [0]) –Prints only the index item of the list</a:t>
            </a:r>
          </a:p>
          <a:p>
            <a:pPr marL="0" indent="0">
              <a:buNone/>
            </a:pPr>
            <a:r>
              <a:rPr lang="en-US" dirty="0"/>
              <a:t>                                   –Here it’ll print only Kevin</a:t>
            </a:r>
          </a:p>
          <a:p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 (Friends [-1]) </a:t>
            </a:r>
          </a:p>
          <a:p>
            <a:pPr marL="0" indent="0">
              <a:buNone/>
            </a:pPr>
            <a:r>
              <a:rPr lang="en-US" dirty="0"/>
              <a:t>                                –Will print out the first value from the end</a:t>
            </a:r>
          </a:p>
          <a:p>
            <a:pPr marL="0" indent="0">
              <a:buNone/>
            </a:pPr>
            <a:r>
              <a:rPr lang="en-US" dirty="0"/>
              <a:t>                                –Here it’ll print Toby because it is last in the list </a:t>
            </a:r>
          </a:p>
          <a:p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 (Friends [1:]) </a:t>
            </a:r>
          </a:p>
          <a:p>
            <a:pPr marL="0" indent="0">
              <a:buNone/>
            </a:pPr>
            <a:r>
              <a:rPr lang="en-US" dirty="0"/>
              <a:t>                                –Will print the values from index 1 </a:t>
            </a:r>
          </a:p>
          <a:p>
            <a:pPr marL="0" indent="0">
              <a:buNone/>
            </a:pPr>
            <a:r>
              <a:rPr lang="en-US" dirty="0"/>
              <a:t>                                – Will print ["Karen", "Jim", "Oscar", "Toby"]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 (Friends [1:3]) – Will print out Karen and Jim only [From 1 and before 3]</a:t>
            </a:r>
          </a:p>
          <a:p>
            <a:r>
              <a:rPr lang="en-US" dirty="0">
                <a:solidFill>
                  <a:srgbClr val="FF0000"/>
                </a:solidFill>
              </a:rPr>
              <a:t>Friends</a:t>
            </a:r>
            <a:r>
              <a:rPr lang="en-US" dirty="0"/>
              <a:t> [1] = “Mike” –Change the indexed value to Mike</a:t>
            </a:r>
          </a:p>
        </p:txBody>
      </p:sp>
    </p:spTree>
    <p:extLst>
      <p:ext uri="{BB962C8B-B14F-4D97-AF65-F5344CB8AC3E}">
        <p14:creationId xmlns:p14="http://schemas.microsoft.com/office/powerpoint/2010/main" val="1965278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688D-38E6-441C-BCC6-7218AEF6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 Methods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C2A20-9E56-44D9-A33A-3436CCD40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example lets take two lists </a:t>
            </a:r>
          </a:p>
          <a:p>
            <a:pPr marL="0" indent="0">
              <a:buNone/>
            </a:pPr>
            <a:r>
              <a:rPr lang="en-US" dirty="0"/>
              <a:t>   1) </a:t>
            </a:r>
            <a:r>
              <a:rPr lang="en-US" dirty="0" err="1"/>
              <a:t>Lucky_numbers</a:t>
            </a:r>
            <a:r>
              <a:rPr lang="en-US" dirty="0"/>
              <a:t> = [4, 8, 15, 16, 23, 42]</a:t>
            </a:r>
          </a:p>
          <a:p>
            <a:pPr marL="0" indent="0">
              <a:buNone/>
            </a:pPr>
            <a:r>
              <a:rPr lang="en-US" dirty="0"/>
              <a:t>   2) Friends = [“Kevin”, “Karen”, “Jim”, “Oscar”, “Toby”]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Friends.</a:t>
            </a:r>
            <a:r>
              <a:rPr lang="en-US" b="1" dirty="0" err="1"/>
              <a:t>extend</a:t>
            </a:r>
            <a:r>
              <a:rPr lang="en-US" dirty="0"/>
              <a:t>(</a:t>
            </a:r>
            <a:r>
              <a:rPr lang="en-US" dirty="0" err="1"/>
              <a:t>Lucky_numbers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print (Friends)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is will print the list ‘Friends’ first and then extend it to the other list ‘</a:t>
            </a:r>
            <a:r>
              <a:rPr lang="en-US" dirty="0" err="1"/>
              <a:t>Lucky_numbers</a:t>
            </a:r>
            <a:r>
              <a:rPr lang="en-US" dirty="0"/>
              <a:t>’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FC8537-B95A-45E8-BF2C-D79892D4C939}"/>
              </a:ext>
            </a:extLst>
          </p:cNvPr>
          <p:cNvSpPr txBox="1"/>
          <p:nvPr/>
        </p:nvSpPr>
        <p:spPr>
          <a:xfrm>
            <a:off x="6618847" y="3429000"/>
            <a:ext cx="2651761" cy="9541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Extend is the Method </a:t>
            </a:r>
          </a:p>
        </p:txBody>
      </p:sp>
    </p:spTree>
    <p:extLst>
      <p:ext uri="{BB962C8B-B14F-4D97-AF65-F5344CB8AC3E}">
        <p14:creationId xmlns:p14="http://schemas.microsoft.com/office/powerpoint/2010/main" val="1391099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7ACAE-2EBC-4028-AE3B-8347B22C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782DE-277E-400E-9151-29843EEBF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Friends = [“Kevin”, “Karen”, “Jim”, “Oscar”, “Toby”]</a:t>
            </a:r>
          </a:p>
          <a:p>
            <a:r>
              <a:rPr lang="en-US" dirty="0" err="1"/>
              <a:t>Friends.</a:t>
            </a:r>
            <a:r>
              <a:rPr lang="en-US" b="1" dirty="0" err="1"/>
              <a:t>append</a:t>
            </a:r>
            <a:r>
              <a:rPr lang="en-US" dirty="0"/>
              <a:t>(“Creed”) </a:t>
            </a:r>
          </a:p>
          <a:p>
            <a:pPr marL="0" indent="0">
              <a:buNone/>
            </a:pPr>
            <a:r>
              <a:rPr lang="en-US" dirty="0"/>
              <a:t>    –Will add another friend to the list friends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Output-</a:t>
            </a:r>
            <a:r>
              <a:rPr lang="en-US" dirty="0"/>
              <a:t> [“Kevin”, “Karen”, “Jim”, “Oscar”, “Toby”, “Creed”]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C2C30E-6C40-46A5-A94F-A012B88BE00C}"/>
              </a:ext>
            </a:extLst>
          </p:cNvPr>
          <p:cNvSpPr txBox="1"/>
          <p:nvPr/>
        </p:nvSpPr>
        <p:spPr>
          <a:xfrm>
            <a:off x="8370276" y="2440744"/>
            <a:ext cx="1983546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Here, append is the method </a:t>
            </a:r>
          </a:p>
        </p:txBody>
      </p:sp>
    </p:spTree>
    <p:extLst>
      <p:ext uri="{BB962C8B-B14F-4D97-AF65-F5344CB8AC3E}">
        <p14:creationId xmlns:p14="http://schemas.microsoft.com/office/powerpoint/2010/main" val="2954760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0BB66-A8D5-466C-B904-A954ABB4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</a:t>
            </a:r>
            <a:r>
              <a:rPr lang="en-US" b="1" dirty="0"/>
              <a:t>Extend</a:t>
            </a:r>
            <a:r>
              <a:rPr lang="en-US" dirty="0"/>
              <a:t> &amp; </a:t>
            </a:r>
            <a:r>
              <a:rPr lang="en-US" b="1" dirty="0"/>
              <a:t>Append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6AD3E-8850-41B9-8CC2-4FD81C7A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Append</a:t>
            </a:r>
            <a:r>
              <a:rPr lang="en-US" b="1" dirty="0"/>
              <a:t>:</a:t>
            </a:r>
            <a:r>
              <a:rPr lang="en-US" dirty="0"/>
              <a:t> Adds its argument as a single element to the end of a list. The length of the list increases by one.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Syntax: </a:t>
            </a:r>
            <a:r>
              <a:rPr lang="en-US" dirty="0" err="1"/>
              <a:t>list_one.append</a:t>
            </a:r>
            <a:r>
              <a:rPr lang="en-US" dirty="0"/>
              <a:t>(“Element”)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hlinkClick r:id="rId2"/>
              </a:rPr>
              <a:t>extend()</a:t>
            </a:r>
            <a:r>
              <a:rPr lang="en-US" b="1" dirty="0"/>
              <a:t>:</a:t>
            </a:r>
            <a:r>
              <a:rPr lang="en-US" dirty="0"/>
              <a:t> Iterates over its argument and adding each element to the list and extending the list. The length of the list increases by number of elements in it’s argument.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/>
              <a:t>Syntax: </a:t>
            </a:r>
            <a:r>
              <a:rPr lang="en-US" dirty="0" err="1"/>
              <a:t>list_one.extend</a:t>
            </a:r>
            <a:r>
              <a:rPr lang="en-US" dirty="0"/>
              <a:t>(</a:t>
            </a:r>
            <a:r>
              <a:rPr lang="en-US" dirty="0" err="1"/>
              <a:t>list_two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714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4C5A5-B6E8-429D-82C3-0E7FB7ED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Methods- </a:t>
            </a:r>
            <a:r>
              <a:rPr lang="en-US" b="1" dirty="0"/>
              <a:t>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0796D-E40D-4794-B2E6-26A3F8763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want to insert a certain element in between the list you can do so by using the </a:t>
            </a:r>
            <a:r>
              <a:rPr lang="en-US" b="1" dirty="0"/>
              <a:t>insert</a:t>
            </a:r>
            <a:r>
              <a:rPr lang="en-US" dirty="0"/>
              <a:t> method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Friends.insert</a:t>
            </a:r>
            <a:r>
              <a:rPr lang="en-US" dirty="0"/>
              <a:t>(1, “Kelly”) </a:t>
            </a:r>
          </a:p>
          <a:p>
            <a:pPr marL="0" indent="0">
              <a:buNone/>
            </a:pPr>
            <a:r>
              <a:rPr lang="en-US" dirty="0"/>
              <a:t>    –Will insert Kelly at index 1 and push the others to the right side of</a:t>
            </a:r>
          </a:p>
          <a:p>
            <a:pPr marL="0" indent="0">
              <a:buNone/>
            </a:pPr>
            <a:r>
              <a:rPr lang="en-US" dirty="0"/>
              <a:t>       the list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Output</a:t>
            </a:r>
            <a:r>
              <a:rPr lang="en-US" dirty="0"/>
              <a:t> – ["Kevin", " Kelly ", "Karen", "Jim", "Oscar", "Toby"]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98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B281-9A32-4246-8700-D2C478C9C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29D81-743C-449A-B8B7-DD98EBA7C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Friends.</a:t>
            </a:r>
            <a:r>
              <a:rPr lang="en-US" b="1" dirty="0" err="1"/>
              <a:t>remove</a:t>
            </a:r>
            <a:r>
              <a:rPr lang="en-US" dirty="0"/>
              <a:t>(“Jim”) </a:t>
            </a:r>
          </a:p>
          <a:p>
            <a:pPr marL="0" indent="0">
              <a:buNone/>
            </a:pPr>
            <a:r>
              <a:rPr lang="en-US" dirty="0"/>
              <a:t>     –Jim will be removed from the list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0070C0"/>
                </a:solidFill>
              </a:rPr>
              <a:t>Output-</a:t>
            </a:r>
            <a:r>
              <a:rPr lang="en-US" dirty="0"/>
              <a:t> ["Kevin", "Karen", "Oscar", "Toby"]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Friends.</a:t>
            </a:r>
            <a:r>
              <a:rPr lang="en-US" b="1" dirty="0" err="1"/>
              <a:t>clear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–Will get rid of the entire list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0070C0"/>
                </a:solidFill>
              </a:rPr>
              <a:t>Output- </a:t>
            </a:r>
            <a:r>
              <a:rPr lang="en-US" dirty="0"/>
              <a:t>[]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Friends.</a:t>
            </a:r>
            <a:r>
              <a:rPr lang="en-US" b="1" dirty="0" err="1"/>
              <a:t>pop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– Get rid of the last element of the list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Output-</a:t>
            </a:r>
            <a:r>
              <a:rPr lang="en-US" dirty="0"/>
              <a:t> ["Kevin", "Karen", "Jim", "Oscar"]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553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D8AE-B409-4279-8F1F-D48191CCD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B0FBD-B6B5-4063-83B4-5C8622D45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Friends.</a:t>
            </a:r>
            <a:r>
              <a:rPr lang="en-US" b="1" dirty="0" err="1"/>
              <a:t>index</a:t>
            </a:r>
            <a:r>
              <a:rPr lang="en-US" dirty="0"/>
              <a:t>(“Kevin”) </a:t>
            </a:r>
          </a:p>
          <a:p>
            <a:pPr marL="0" indent="0">
              <a:buNone/>
            </a:pPr>
            <a:r>
              <a:rPr lang="en-US" dirty="0"/>
              <a:t>    –Will tell if Kevin’s in the list by providing its index number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nn-NO" dirty="0"/>
              <a:t>element= Friends.</a:t>
            </a:r>
            <a:r>
              <a:rPr lang="nn-NO" b="1" dirty="0"/>
              <a:t>index</a:t>
            </a:r>
            <a:r>
              <a:rPr lang="nn-NO" dirty="0"/>
              <a:t>("Kevin")</a:t>
            </a:r>
          </a:p>
          <a:p>
            <a:pPr marL="0" indent="0">
              <a:buNone/>
            </a:pPr>
            <a:r>
              <a:rPr lang="nn-NO" dirty="0"/>
              <a:t>       </a:t>
            </a:r>
            <a:r>
              <a:rPr lang="nn-NO" dirty="0">
                <a:solidFill>
                  <a:srgbClr val="FF0000"/>
                </a:solidFill>
              </a:rPr>
              <a:t>print</a:t>
            </a:r>
            <a:r>
              <a:rPr lang="nn-NO" dirty="0"/>
              <a:t> (element)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 err="1"/>
              <a:t>Friends.count</a:t>
            </a:r>
            <a:r>
              <a:rPr lang="en-US" dirty="0"/>
              <a:t>(“Mike”) </a:t>
            </a:r>
          </a:p>
          <a:p>
            <a:pPr marL="0" indent="0">
              <a:buNone/>
            </a:pPr>
            <a:r>
              <a:rPr lang="en-US" dirty="0"/>
              <a:t>     –Will count the number of Mikes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syntax: </a:t>
            </a:r>
          </a:p>
          <a:p>
            <a:pPr marL="0" indent="0">
              <a:buNone/>
            </a:pPr>
            <a:r>
              <a:rPr lang="en-US" dirty="0"/>
              <a:t>         element= </a:t>
            </a:r>
            <a:r>
              <a:rPr lang="en-US" dirty="0" err="1"/>
              <a:t>Friends.count</a:t>
            </a:r>
            <a:r>
              <a:rPr lang="en-US" dirty="0"/>
              <a:t>("Mike") 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 (element)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80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8C78-2919-40D7-AB25-EB40C81E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225E6-B222-43AC-A890-4C597E65E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Friends2 = </a:t>
            </a:r>
            <a:r>
              <a:rPr lang="en-US" dirty="0" err="1"/>
              <a:t>Friends.copy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–Create a copy of friends and paste it into Friends2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 (Friends2)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– Learn all about the methods here: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https://www.programiz.com/python-programming/methods/list/sort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961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09EA5-B837-4977-BF40-9DC8389D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 Syntaxes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FCAD8-A1B2-4CA2-B6EB-C5F8F3BB8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44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Can use [] to assign initial values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myList</a:t>
            </a:r>
            <a:r>
              <a:rPr lang="en-US" dirty="0"/>
              <a:t> = [1, 3, 5] </a:t>
            </a:r>
          </a:p>
          <a:p>
            <a:pPr marL="0" indent="0">
              <a:buNone/>
            </a:pPr>
            <a:r>
              <a:rPr lang="en-US" dirty="0"/>
              <a:t>      words  = ["</a:t>
            </a:r>
            <a:r>
              <a:rPr lang="en-US" dirty="0">
                <a:solidFill>
                  <a:srgbClr val="00B050"/>
                </a:solidFill>
              </a:rPr>
              <a:t>Hello</a:t>
            </a:r>
            <a:r>
              <a:rPr lang="en-US" dirty="0"/>
              <a:t>", "</a:t>
            </a:r>
            <a:r>
              <a:rPr lang="en-US" dirty="0">
                <a:solidFill>
                  <a:srgbClr val="00B050"/>
                </a:solidFill>
              </a:rPr>
              <a:t>to</a:t>
            </a:r>
            <a:r>
              <a:rPr lang="en-US" dirty="0"/>
              <a:t>", "</a:t>
            </a:r>
            <a:r>
              <a:rPr lang="en-US" dirty="0">
                <a:solidFill>
                  <a:srgbClr val="00B050"/>
                </a:solidFill>
              </a:rPr>
              <a:t>you</a:t>
            </a:r>
            <a:r>
              <a:rPr lang="en-US" dirty="0"/>
              <a:t>"] </a:t>
            </a:r>
          </a:p>
          <a:p>
            <a:pPr marL="0" indent="0">
              <a:buNone/>
            </a:pPr>
            <a:r>
              <a:rPr lang="en-US" dirty="0"/>
              <a:t>       – (Also called initialization)</a:t>
            </a:r>
          </a:p>
          <a:p>
            <a:pPr marL="0" indent="0">
              <a:buNone/>
            </a:pPr>
            <a:r>
              <a:rPr lang="en-US" dirty="0"/>
              <a:t>• And to refer to individual elements of a list </a:t>
            </a:r>
          </a:p>
          <a:p>
            <a:pPr marL="0" indent="0">
              <a:buNone/>
            </a:pPr>
            <a:r>
              <a:rPr lang="en-US" dirty="0"/>
              <a:t>     &gt;&gt;&gt;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(words[0]) </a:t>
            </a:r>
          </a:p>
          <a:p>
            <a:pPr marL="0" indent="0">
              <a:buNone/>
            </a:pPr>
            <a:r>
              <a:rPr lang="en-US" dirty="0"/>
              <a:t>             Hello</a:t>
            </a:r>
          </a:p>
        </p:txBody>
      </p:sp>
    </p:spTree>
    <p:extLst>
      <p:ext uri="{BB962C8B-B14F-4D97-AF65-F5344CB8AC3E}">
        <p14:creationId xmlns:p14="http://schemas.microsoft.com/office/powerpoint/2010/main" val="2036914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CEC83-AEDF-453F-AFBD-3087074B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Length of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D5A5A-25CD-44EB-8C4E-5D2A3446E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To get a list’s length, use the function </a:t>
            </a:r>
            <a:r>
              <a:rPr lang="en-US" b="1" dirty="0" err="1"/>
              <a:t>len</a:t>
            </a:r>
            <a:r>
              <a:rPr lang="en-US" b="1" dirty="0"/>
              <a:t>() </a:t>
            </a:r>
          </a:p>
          <a:p>
            <a:pPr marL="0" indent="0">
              <a:buNone/>
            </a:pPr>
            <a:r>
              <a:rPr lang="en-US" dirty="0"/>
              <a:t>    &gt;&gt;&gt; dogs = ["Lacey", "Kieran", "Al"] </a:t>
            </a:r>
          </a:p>
          <a:p>
            <a:pPr marL="0" indent="0">
              <a:buNone/>
            </a:pPr>
            <a:r>
              <a:rPr lang="en-US" dirty="0"/>
              <a:t>    &gt;&gt;&gt; </a:t>
            </a:r>
            <a:r>
              <a:rPr lang="en-US" dirty="0" err="1"/>
              <a:t>len</a:t>
            </a:r>
            <a:r>
              <a:rPr lang="en-US" dirty="0"/>
              <a:t>(dogs)</a:t>
            </a:r>
          </a:p>
          <a:p>
            <a:pPr marL="0" indent="0">
              <a:buNone/>
            </a:pPr>
            <a:r>
              <a:rPr lang="en-US" dirty="0"/>
              <a:t>     3</a:t>
            </a:r>
          </a:p>
          <a:p>
            <a:pPr marL="0" indent="0">
              <a:buNone/>
            </a:pPr>
            <a:r>
              <a:rPr lang="en-US" dirty="0"/>
              <a:t>    &gt;&gt;&gt; </a:t>
            </a:r>
            <a:r>
              <a:rPr lang="en-US" dirty="0" err="1"/>
              <a:t>len</a:t>
            </a:r>
            <a:r>
              <a:rPr lang="en-US" dirty="0"/>
              <a:t>([2, 0, 1, 9]) </a:t>
            </a:r>
          </a:p>
          <a:p>
            <a:pPr marL="0" indent="0">
              <a:buNone/>
            </a:pPr>
            <a:r>
              <a:rPr lang="en-US" dirty="0"/>
              <a:t>     4 </a:t>
            </a:r>
          </a:p>
          <a:p>
            <a:pPr marL="0" indent="0">
              <a:buNone/>
            </a:pPr>
            <a:r>
              <a:rPr lang="en-US" dirty="0"/>
              <a:t>• Why would we need the length of a list? </a:t>
            </a:r>
          </a:p>
          <a:p>
            <a:pPr marL="0" indent="0">
              <a:buNone/>
            </a:pPr>
            <a:r>
              <a:rPr lang="en-US" dirty="0"/>
              <a:t>      –We’ll see in the next few slides!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418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0E2D1-4DB6-4FB5-B713-1C7094F64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776" y="2390873"/>
            <a:ext cx="5309381" cy="1325563"/>
          </a:xfrm>
        </p:spPr>
        <p:txBody>
          <a:bodyPr>
            <a:noAutofit/>
          </a:bodyPr>
          <a:lstStyle/>
          <a:p>
            <a:r>
              <a:rPr lang="en-US" sz="4800" b="1" dirty="0"/>
              <a:t>Introduction to Lists</a:t>
            </a:r>
          </a:p>
        </p:txBody>
      </p:sp>
    </p:spTree>
    <p:extLst>
      <p:ext uri="{BB962C8B-B14F-4D97-AF65-F5344CB8AC3E}">
        <p14:creationId xmlns:p14="http://schemas.microsoft.com/office/powerpoint/2010/main" val="3517910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1CA13-ACD9-4C79-A4B1-228148E42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List Example: Grocery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9B5D72-04A6-401E-ACCF-45AC2F580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396" y="1675227"/>
            <a:ext cx="849120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75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535B0-A8BA-43E7-BD3E-0EE853B0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 Example: Grocery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67FC9-ABBC-40F2-B023-C71A0279D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• Inputs:</a:t>
            </a:r>
          </a:p>
          <a:p>
            <a:pPr marL="0" indent="0">
              <a:buNone/>
            </a:pPr>
            <a:r>
              <a:rPr lang="en-US" sz="3200" dirty="0"/>
              <a:t>     –3 items for grocery list </a:t>
            </a:r>
          </a:p>
          <a:p>
            <a:pPr marL="0" indent="0">
              <a:buNone/>
            </a:pPr>
            <a:r>
              <a:rPr lang="en-US" sz="3200" dirty="0"/>
              <a:t>• Process: </a:t>
            </a:r>
          </a:p>
          <a:p>
            <a:pPr marL="0" indent="0">
              <a:buNone/>
            </a:pPr>
            <a:r>
              <a:rPr lang="en-US" sz="3200" dirty="0"/>
              <a:t>    –Store groceries using list data structure </a:t>
            </a:r>
          </a:p>
          <a:p>
            <a:pPr marL="0" indent="0">
              <a:buNone/>
            </a:pPr>
            <a:r>
              <a:rPr lang="en-US" sz="3200" dirty="0"/>
              <a:t>• Output: </a:t>
            </a:r>
          </a:p>
          <a:p>
            <a:pPr marL="0" indent="0">
              <a:buNone/>
            </a:pPr>
            <a:r>
              <a:rPr lang="en-US" sz="3200" dirty="0"/>
              <a:t>     –Final grocery list</a:t>
            </a:r>
          </a:p>
        </p:txBody>
      </p:sp>
    </p:spTree>
    <p:extLst>
      <p:ext uri="{BB962C8B-B14F-4D97-AF65-F5344CB8AC3E}">
        <p14:creationId xmlns:p14="http://schemas.microsoft.com/office/powerpoint/2010/main" val="4041171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507A8-E6AB-4ABC-A3DF-57E9763C2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409"/>
            <a:ext cx="10515600" cy="1325563"/>
          </a:xfrm>
        </p:spPr>
        <p:txBody>
          <a:bodyPr/>
          <a:lstStyle/>
          <a:p>
            <a:r>
              <a:rPr lang="en-US" b="1" dirty="0"/>
              <a:t>Grocery List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E4BD6-B544-4D75-8A27-A485262FE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363"/>
            <a:ext cx="10515600" cy="523318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56F0B"/>
                </a:solidFill>
              </a:rPr>
              <a:t>MAX_GROC </a:t>
            </a:r>
            <a:r>
              <a:rPr lang="en-US" dirty="0"/>
              <a:t>=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():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print 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Welcome to the Grocery Manager 1.0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groceryList</a:t>
            </a:r>
            <a:r>
              <a:rPr lang="en-US" dirty="0"/>
              <a:t> = []                         </a:t>
            </a:r>
            <a:r>
              <a:rPr lang="en-US" dirty="0">
                <a:solidFill>
                  <a:srgbClr val="7030A0"/>
                </a:solidFill>
              </a:rPr>
              <a:t># initialize empty list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# get grocery items from the user </a:t>
            </a:r>
          </a:p>
          <a:p>
            <a:pPr marL="0" indent="0">
              <a:buNone/>
            </a:pPr>
            <a:r>
              <a:rPr lang="en-US" dirty="0"/>
              <a:t>count = 0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count &lt; MAX_GROC:</a:t>
            </a:r>
          </a:p>
          <a:p>
            <a:pPr marL="0" indent="0">
              <a:buNone/>
            </a:pPr>
            <a:r>
              <a:rPr lang="en-US" dirty="0"/>
              <a:t>      item = 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Please enter an item: </a:t>
            </a:r>
            <a:r>
              <a:rPr lang="en-US" dirty="0"/>
              <a:t>")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groceryList.append</a:t>
            </a:r>
            <a:r>
              <a:rPr lang="en-US" dirty="0"/>
              <a:t>(item) </a:t>
            </a:r>
          </a:p>
          <a:p>
            <a:pPr marL="0" indent="0">
              <a:buNone/>
            </a:pPr>
            <a:r>
              <a:rPr lang="en-US" dirty="0"/>
              <a:t>      count += 1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40548120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580D-2B0F-42DF-8061-78AC8ED4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Over a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B8610-75DE-477D-9200-A360BFC51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• Now that we have our grocery list, how do we </a:t>
            </a:r>
            <a:r>
              <a:rPr lang="en-US" b="1" dirty="0"/>
              <a:t>iterate</a:t>
            </a:r>
            <a:r>
              <a:rPr lang="en-US" dirty="0"/>
              <a:t> over each</a:t>
            </a:r>
          </a:p>
          <a:p>
            <a:pPr marL="0" indent="0">
              <a:buNone/>
            </a:pPr>
            <a:r>
              <a:rPr lang="en-US" dirty="0"/>
              <a:t>    element of the list and print out its contents?</a:t>
            </a:r>
          </a:p>
          <a:p>
            <a:pPr marL="0" indent="0">
              <a:buNone/>
            </a:pPr>
            <a:r>
              <a:rPr lang="en-US" dirty="0"/>
              <a:t>    list and print out its contents?</a:t>
            </a:r>
          </a:p>
          <a:p>
            <a:pPr marL="0" indent="0">
              <a:buNone/>
            </a:pPr>
            <a:r>
              <a:rPr lang="en-US" dirty="0"/>
              <a:t>     –Hint: Use a </a:t>
            </a:r>
            <a:r>
              <a:rPr lang="en-US" b="1" dirty="0"/>
              <a:t>while</a:t>
            </a:r>
            <a:r>
              <a:rPr lang="en-US" dirty="0"/>
              <a:t> loop and the </a:t>
            </a:r>
            <a:r>
              <a:rPr lang="en-US" b="1" dirty="0" err="1"/>
              <a:t>len</a:t>
            </a:r>
            <a:r>
              <a:rPr lang="en-US" b="1" dirty="0"/>
              <a:t>() </a:t>
            </a:r>
            <a:r>
              <a:rPr lang="en-US" dirty="0"/>
              <a:t>function!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index = 0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index &lt; </a:t>
            </a:r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/>
              <a:t>(</a:t>
            </a:r>
            <a:r>
              <a:rPr lang="en-US" dirty="0" err="1"/>
              <a:t>groceryList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FF0000"/>
                </a:solidFill>
              </a:rPr>
              <a:t>print </a:t>
            </a:r>
            <a:r>
              <a:rPr lang="en-US" dirty="0"/>
              <a:t>(</a:t>
            </a:r>
            <a:r>
              <a:rPr lang="en-US" dirty="0" err="1"/>
              <a:t>groceryList</a:t>
            </a:r>
            <a:r>
              <a:rPr lang="en-US" dirty="0"/>
              <a:t>[index]) </a:t>
            </a:r>
          </a:p>
          <a:p>
            <a:pPr marL="0" indent="0">
              <a:buNone/>
            </a:pPr>
            <a:r>
              <a:rPr lang="en-US" dirty="0"/>
              <a:t>            index += 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034A5-532F-437F-A66A-CBCF6CB63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127" y="2362737"/>
            <a:ext cx="6631745" cy="1325563"/>
          </a:xfrm>
        </p:spPr>
        <p:txBody>
          <a:bodyPr/>
          <a:lstStyle/>
          <a:p>
            <a:r>
              <a:rPr lang="en-US" dirty="0"/>
              <a:t>Membership </a:t>
            </a:r>
            <a:r>
              <a:rPr lang="en-US" b="1" dirty="0"/>
              <a:t>“in” </a:t>
            </a:r>
            <a:r>
              <a:rPr lang="en-US" dirty="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8522259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EB38-0849-4100-A1C3-416129BBC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Membership Operator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92BF1-73F1-4EEB-A6CA-ACED41A7A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• What do you think this code does? </a:t>
            </a:r>
          </a:p>
          <a:p>
            <a:pPr marL="0" indent="0">
              <a:buNone/>
            </a:pPr>
            <a:r>
              <a:rPr lang="en-US" dirty="0"/>
              <a:t>    colors = [“</a:t>
            </a:r>
            <a:r>
              <a:rPr lang="en-US" dirty="0">
                <a:solidFill>
                  <a:srgbClr val="00B050"/>
                </a:solidFill>
              </a:rPr>
              <a:t>orange</a:t>
            </a:r>
            <a:r>
              <a:rPr lang="en-US" dirty="0"/>
              <a:t>", “</a:t>
            </a:r>
            <a:r>
              <a:rPr lang="en-US" dirty="0">
                <a:solidFill>
                  <a:srgbClr val="00B050"/>
                </a:solidFill>
              </a:rPr>
              <a:t>purple</a:t>
            </a:r>
            <a:r>
              <a:rPr lang="en-US" dirty="0"/>
              <a:t>", “</a:t>
            </a:r>
            <a:r>
              <a:rPr lang="en-US" dirty="0">
                <a:solidFill>
                  <a:srgbClr val="00B050"/>
                </a:solidFill>
              </a:rPr>
              <a:t>red</a:t>
            </a:r>
            <a:r>
              <a:rPr lang="en-US" dirty="0"/>
              <a:t>", “</a:t>
            </a:r>
            <a:r>
              <a:rPr lang="en-US" dirty="0">
                <a:solidFill>
                  <a:srgbClr val="00B050"/>
                </a:solidFill>
              </a:rPr>
              <a:t>blue</a:t>
            </a:r>
            <a:r>
              <a:rPr lang="en-US" dirty="0"/>
              <a:t>"] </a:t>
            </a:r>
          </a:p>
          <a:p>
            <a:pPr marL="0" indent="0">
              <a:buNone/>
            </a:pPr>
            <a:r>
              <a:rPr lang="en-US" dirty="0"/>
              <a:t>    guess = 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Please enter a color name: 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guess </a:t>
            </a:r>
            <a:r>
              <a:rPr lang="en-US" dirty="0">
                <a:solidFill>
                  <a:srgbClr val="0070C0"/>
                </a:solidFill>
              </a:rPr>
              <a:t>not in </a:t>
            </a:r>
            <a:r>
              <a:rPr lang="en-US" dirty="0"/>
              <a:t>colors: 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You guessed wrong!</a:t>
            </a:r>
            <a:r>
              <a:rPr lang="en-US" dirty="0"/>
              <a:t>") </a:t>
            </a:r>
          </a:p>
          <a:p>
            <a:pPr marL="0" indent="0">
              <a:buNone/>
            </a:pPr>
            <a:r>
              <a:rPr lang="en-US" dirty="0"/>
              <a:t>          guess = 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Guess again: </a:t>
            </a:r>
            <a:r>
              <a:rPr lang="en-US" dirty="0"/>
              <a:t>")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Runs until the user guesses a color </a:t>
            </a:r>
            <a:r>
              <a:rPr lang="en-US" dirty="0">
                <a:solidFill>
                  <a:srgbClr val="0070C0"/>
                </a:solidFill>
              </a:rPr>
              <a:t>in</a:t>
            </a:r>
            <a:r>
              <a:rPr lang="en-US" dirty="0"/>
              <a:t> the list </a:t>
            </a:r>
          </a:p>
          <a:p>
            <a:pPr marL="0" indent="0">
              <a:buNone/>
            </a:pPr>
            <a:r>
              <a:rPr lang="en-US" dirty="0"/>
              <a:t>    –The membership operator can be very useful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3982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4B6ED3-9AA2-42E3-9EBE-6FD01CBE2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Membership </a:t>
            </a:r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“in” </a:t>
            </a: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Operator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268F0A-1AEE-4AE1-BD3E-15A06AA2A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540" y="1675227"/>
            <a:ext cx="697491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280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2F470-F5F1-45C7-B398-2EDF2F88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HW 08: </a:t>
            </a:r>
            <a:r>
              <a:rPr lang="en-US" dirty="0"/>
              <a:t>Updated Grocery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639AC-2058-4102-AD8A-D513DDF15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Let’s update our grocery list program to allow as many items as the </a:t>
            </a:r>
          </a:p>
          <a:p>
            <a:pPr marL="0" indent="0">
              <a:buNone/>
            </a:pPr>
            <a:r>
              <a:rPr lang="en-US" dirty="0"/>
              <a:t>   user wants, using a while loop and a sentinel value of “STOP” while</a:t>
            </a:r>
          </a:p>
          <a:p>
            <a:pPr marL="0" indent="0">
              <a:buNone/>
            </a:pPr>
            <a:r>
              <a:rPr lang="en-US" dirty="0"/>
              <a:t>   loop and a sentinel value of “STOP” </a:t>
            </a:r>
          </a:p>
          <a:p>
            <a:pPr marL="0" indent="0">
              <a:buNone/>
            </a:pPr>
            <a:r>
              <a:rPr lang="en-US" dirty="0"/>
              <a:t>    –Print out the grocery list (item by item) at the end</a:t>
            </a:r>
          </a:p>
          <a:p>
            <a:pPr marL="0" indent="0">
              <a:buNone/>
            </a:pPr>
            <a:r>
              <a:rPr lang="en-US" dirty="0"/>
              <a:t>• You will need to use:</a:t>
            </a:r>
          </a:p>
          <a:p>
            <a:pPr marL="0" indent="0">
              <a:buNone/>
            </a:pPr>
            <a:r>
              <a:rPr lang="en-US" dirty="0"/>
              <a:t>    –At least one while loop (a sentinel loop) </a:t>
            </a:r>
          </a:p>
          <a:p>
            <a:pPr marL="0" indent="0">
              <a:buNone/>
            </a:pPr>
            <a:r>
              <a:rPr lang="en-US" dirty="0"/>
              <a:t>    –Conditionals </a:t>
            </a:r>
          </a:p>
          <a:p>
            <a:pPr marL="0" indent="0">
              <a:buNone/>
            </a:pPr>
            <a:r>
              <a:rPr lang="en-US" dirty="0"/>
              <a:t>    –A single list</a:t>
            </a:r>
          </a:p>
        </p:txBody>
      </p:sp>
    </p:spTree>
    <p:extLst>
      <p:ext uri="{BB962C8B-B14F-4D97-AF65-F5344CB8AC3E}">
        <p14:creationId xmlns:p14="http://schemas.microsoft.com/office/powerpoint/2010/main" val="37368742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647E-BEC0-4E89-8B7A-37CA0A51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650" y="2348669"/>
            <a:ext cx="4282440" cy="1325563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6484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3DC3D-1116-43CB-B198-A0BFC4EEF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Exercise: Average Three Numbers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B7293-D3D9-42D4-A21B-CD4207D44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Read in three numbers and average them </a:t>
            </a:r>
          </a:p>
          <a:p>
            <a:pPr marL="0" indent="0">
              <a:buNone/>
            </a:pPr>
            <a:r>
              <a:rPr lang="en-US" dirty="0"/>
              <a:t>   num1 = </a:t>
            </a:r>
            <a:r>
              <a:rPr lang="en-US" dirty="0">
                <a:solidFill>
                  <a:srgbClr val="FF0000"/>
                </a:solidFill>
              </a:rPr>
              <a:t>int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Please enter a number: </a:t>
            </a:r>
            <a:r>
              <a:rPr lang="en-US" dirty="0"/>
              <a:t>")) </a:t>
            </a:r>
          </a:p>
          <a:p>
            <a:pPr marL="0" indent="0">
              <a:buNone/>
            </a:pPr>
            <a:r>
              <a:rPr lang="en-US" dirty="0"/>
              <a:t>   num2 = </a:t>
            </a:r>
            <a:r>
              <a:rPr lang="en-US" dirty="0">
                <a:solidFill>
                  <a:srgbClr val="FF0000"/>
                </a:solidFill>
              </a:rPr>
              <a:t>int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Please enter a number: </a:t>
            </a:r>
            <a:r>
              <a:rPr lang="en-US" dirty="0"/>
              <a:t>")) </a:t>
            </a:r>
          </a:p>
          <a:p>
            <a:pPr marL="0" indent="0">
              <a:buNone/>
            </a:pPr>
            <a:r>
              <a:rPr lang="en-US" dirty="0"/>
              <a:t>   num3 = </a:t>
            </a:r>
            <a:r>
              <a:rPr lang="en-US" dirty="0">
                <a:solidFill>
                  <a:srgbClr val="FF0000"/>
                </a:solidFill>
              </a:rPr>
              <a:t>int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Please enter a number: </a:t>
            </a:r>
            <a:r>
              <a:rPr lang="en-US" dirty="0"/>
              <a:t>"))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((num1 + num2 + num3) / 3)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Easy! But what if we want to do 100 numbers?  Or 1000 numbers?</a:t>
            </a:r>
          </a:p>
          <a:p>
            <a:pPr marL="0" indent="0">
              <a:buNone/>
            </a:pPr>
            <a:r>
              <a:rPr lang="en-US" dirty="0"/>
              <a:t>• Do we want to make 1000 variables?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02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6DEB7-EB65-42A1-911D-3327D68B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Using Lists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5DF99-653D-4E8B-99E6-587262B1D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/>
              <a:t>• We need an easy way to hold individual data items without needing to make lots of variables</a:t>
            </a:r>
          </a:p>
          <a:p>
            <a:pPr marL="0" indent="0">
              <a:buNone/>
            </a:pPr>
            <a:r>
              <a:rPr lang="en-US" sz="3200" dirty="0"/>
              <a:t>   –Making num1, num2, ..., num99, num100 is time-consuming and  </a:t>
            </a:r>
          </a:p>
          <a:p>
            <a:pPr marL="0" indent="0">
              <a:buNone/>
            </a:pPr>
            <a:r>
              <a:rPr lang="en-US" sz="3200" dirty="0"/>
              <a:t>     impractical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• Instead, we can use a list to hold our data </a:t>
            </a:r>
          </a:p>
          <a:p>
            <a:pPr marL="0" indent="0">
              <a:buNone/>
            </a:pPr>
            <a:r>
              <a:rPr lang="en-US" sz="3200" dirty="0"/>
              <a:t>    –A list is a data structure: something that holds multiple pieces of</a:t>
            </a:r>
          </a:p>
          <a:p>
            <a:pPr marL="0" indent="0">
              <a:buNone/>
            </a:pPr>
            <a:r>
              <a:rPr lang="en-US" sz="3200" dirty="0"/>
              <a:t>      data in one structure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10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D2702-A79C-42FB-9244-0D6CC1D6A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Lists vs Individual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DDC0B-237D-4232-BCD9-F7BBC5AC3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• Individual variables are like sticky notes</a:t>
            </a:r>
          </a:p>
          <a:p>
            <a:pPr marL="0" indent="0">
              <a:buNone/>
            </a:pPr>
            <a:r>
              <a:rPr lang="en-US" sz="3600" dirty="0"/>
              <a:t> –Works best when you only need a few</a:t>
            </a:r>
          </a:p>
          <a:p>
            <a:pPr marL="0" indent="0">
              <a:buNone/>
            </a:pPr>
            <a:r>
              <a:rPr lang="en-US" sz="3600" dirty="0"/>
              <a:t> –Good for storing different “pieces” of info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• Lists are like a checklist written on a single piece of paper </a:t>
            </a:r>
          </a:p>
          <a:p>
            <a:pPr marL="0" indent="0">
              <a:buNone/>
            </a:pPr>
            <a:r>
              <a:rPr lang="en-US" sz="3600" dirty="0"/>
              <a:t>–Best for storing a lot of related information in one place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27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2084-4DF6-4BB4-A7D3-E32E1B221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Properties of a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F18CE-C4A0-49A5-A41B-AB36D14A1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• </a:t>
            </a:r>
            <a:r>
              <a:rPr lang="en-US" sz="3600" dirty="0">
                <a:solidFill>
                  <a:srgbClr val="00B050"/>
                </a:solidFill>
              </a:rPr>
              <a:t>Heterogeneous</a:t>
            </a:r>
            <a:r>
              <a:rPr lang="en-US" sz="3600" dirty="0"/>
              <a:t> (multiple data types!)</a:t>
            </a:r>
          </a:p>
          <a:p>
            <a:pPr marL="0" indent="0">
              <a:buNone/>
            </a:pPr>
            <a:r>
              <a:rPr lang="en-US" sz="3600" dirty="0"/>
              <a:t>• </a:t>
            </a:r>
            <a:r>
              <a:rPr lang="en-US" sz="3600" dirty="0">
                <a:solidFill>
                  <a:srgbClr val="00B050"/>
                </a:solidFill>
              </a:rPr>
              <a:t>Contiguous</a:t>
            </a:r>
            <a:r>
              <a:rPr lang="en-US" sz="3600" dirty="0"/>
              <a:t> (all together in memory, sharing a common border) </a:t>
            </a:r>
          </a:p>
          <a:p>
            <a:pPr marL="0" indent="0">
              <a:buNone/>
            </a:pPr>
            <a:r>
              <a:rPr lang="en-US" sz="3600" dirty="0"/>
              <a:t>• </a:t>
            </a:r>
            <a:r>
              <a:rPr lang="en-US" sz="3600" dirty="0">
                <a:solidFill>
                  <a:srgbClr val="00B050"/>
                </a:solidFill>
              </a:rPr>
              <a:t>Ordered</a:t>
            </a:r>
            <a:r>
              <a:rPr lang="en-US" sz="3600" dirty="0"/>
              <a:t> (remain in the order they were set in)</a:t>
            </a:r>
          </a:p>
          <a:p>
            <a:pPr marL="0" indent="0">
              <a:buNone/>
            </a:pPr>
            <a:r>
              <a:rPr lang="en-US" sz="3600" dirty="0"/>
              <a:t>• Have instant (“</a:t>
            </a:r>
            <a:r>
              <a:rPr lang="en-US" sz="3600" dirty="0">
                <a:solidFill>
                  <a:srgbClr val="00B050"/>
                </a:solidFill>
              </a:rPr>
              <a:t>random</a:t>
            </a:r>
            <a:r>
              <a:rPr lang="en-US" sz="3600" dirty="0"/>
              <a:t>”) access to any element </a:t>
            </a:r>
          </a:p>
          <a:p>
            <a:pPr marL="0" indent="0">
              <a:buNone/>
            </a:pPr>
            <a:r>
              <a:rPr lang="en-US" sz="3600" dirty="0"/>
              <a:t>• Are “</a:t>
            </a:r>
            <a:r>
              <a:rPr lang="en-US" sz="3600" dirty="0">
                <a:solidFill>
                  <a:srgbClr val="00B050"/>
                </a:solidFill>
              </a:rPr>
              <a:t>mutable sequences of arbitrary objects</a:t>
            </a:r>
            <a:r>
              <a:rPr lang="en-US" sz="3600" dirty="0"/>
              <a:t>” (Can be modified)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631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5B0D-2785-4B24-8754-3928264C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0218" y="2559685"/>
            <a:ext cx="6645812" cy="1325563"/>
          </a:xfrm>
        </p:spPr>
        <p:txBody>
          <a:bodyPr/>
          <a:lstStyle/>
          <a:p>
            <a:r>
              <a:rPr lang="en-US" b="1" dirty="0"/>
              <a:t>Creating and Modifying Lists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37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DCE6-FC7C-4C7B-A897-6C09C0DF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an Empty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C8DEC-F093-4DCA-9160-93B9602ED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To create an empty list, use square brackets: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newList</a:t>
            </a:r>
            <a:r>
              <a:rPr lang="en-US" dirty="0"/>
              <a:t> = []</a:t>
            </a:r>
          </a:p>
          <a:p>
            <a:pPr marL="0" indent="0">
              <a:buNone/>
            </a:pPr>
            <a:r>
              <a:rPr lang="en-US" dirty="0"/>
              <a:t>      –This creates a list variable called </a:t>
            </a:r>
            <a:r>
              <a:rPr lang="en-US" dirty="0" err="1"/>
              <a:t>newList</a:t>
            </a:r>
            <a:r>
              <a:rPr lang="en-US" dirty="0"/>
              <a:t>, with no elements in the</a:t>
            </a:r>
          </a:p>
          <a:p>
            <a:pPr marL="0" indent="0">
              <a:buNone/>
            </a:pPr>
            <a:r>
              <a:rPr lang="en-US" dirty="0"/>
              <a:t>         list</a:t>
            </a:r>
          </a:p>
          <a:p>
            <a:pPr marL="0" indent="0">
              <a:buNone/>
            </a:pPr>
            <a:r>
              <a:rPr lang="en-US" dirty="0"/>
              <a:t>      –(Sort of like a new checklist on a blank page)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Similar to how we create an empty string: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newString</a:t>
            </a:r>
            <a:r>
              <a:rPr lang="en-US" dirty="0"/>
              <a:t> = ""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759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1819</Words>
  <Application>Microsoft Office PowerPoint</Application>
  <PresentationFormat>Widescreen</PresentationFormat>
  <Paragraphs>246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Lists Part 1 </vt:lpstr>
      <vt:lpstr>Today’s Objectives </vt:lpstr>
      <vt:lpstr>Introduction to Lists</vt:lpstr>
      <vt:lpstr>Exercise: Average Three Numbers </vt:lpstr>
      <vt:lpstr>Using Lists </vt:lpstr>
      <vt:lpstr>Lists vs Individual Variables </vt:lpstr>
      <vt:lpstr>Properties of a List </vt:lpstr>
      <vt:lpstr>Creating and Modifying Lists </vt:lpstr>
      <vt:lpstr>Creating an Empty List </vt:lpstr>
      <vt:lpstr>List Function: append() </vt:lpstr>
      <vt:lpstr>Example of append( ) </vt:lpstr>
      <vt:lpstr>PowerPoint Presentation</vt:lpstr>
      <vt:lpstr>List Function: remove()  </vt:lpstr>
      <vt:lpstr>PowerPoint Presentation</vt:lpstr>
      <vt:lpstr>PowerPoint Presentation</vt:lpstr>
      <vt:lpstr>PowerPoint Presentation</vt:lpstr>
      <vt:lpstr>Quick Note –Methods vs Functions </vt:lpstr>
      <vt:lpstr>PowerPoint Presentation</vt:lpstr>
      <vt:lpstr>Lets Learn some more List Methods </vt:lpstr>
      <vt:lpstr>Indexing in Lists </vt:lpstr>
      <vt:lpstr>List Methods </vt:lpstr>
      <vt:lpstr>List Methods </vt:lpstr>
      <vt:lpstr>Difference between Extend &amp; Append </vt:lpstr>
      <vt:lpstr>List Methods- Insert</vt:lpstr>
      <vt:lpstr>List Methods</vt:lpstr>
      <vt:lpstr>List Methods </vt:lpstr>
      <vt:lpstr>List Methods </vt:lpstr>
      <vt:lpstr>Square Bracket Syntaxes</vt:lpstr>
      <vt:lpstr>Length of a List</vt:lpstr>
      <vt:lpstr>List Example: Grocery List</vt:lpstr>
      <vt:lpstr>List Example: Grocery List</vt:lpstr>
      <vt:lpstr>Grocery List Code</vt:lpstr>
      <vt:lpstr>Iterating Over a List </vt:lpstr>
      <vt:lpstr>Membership “in” Operator</vt:lpstr>
      <vt:lpstr>Membership Operator Example </vt:lpstr>
      <vt:lpstr>Membership “in” Operator </vt:lpstr>
      <vt:lpstr>HW 08: Updated Grocery List 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 </dc:title>
  <dc:creator>Hemlata Kohin</dc:creator>
  <cp:lastModifiedBy>Hemlata Kohin</cp:lastModifiedBy>
  <cp:revision>8</cp:revision>
  <dcterms:created xsi:type="dcterms:W3CDTF">2019-06-20T18:12:13Z</dcterms:created>
  <dcterms:modified xsi:type="dcterms:W3CDTF">2019-07-11T04:39:49Z</dcterms:modified>
</cp:coreProperties>
</file>