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5472-5E67-4657-A842-E2005FA0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Decision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8ED-580E-43C9-8440-45938FDA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Decision structures let Python make choices </a:t>
            </a:r>
          </a:p>
          <a:p>
            <a:pPr marL="0" indent="0">
              <a:buNone/>
            </a:pPr>
            <a:r>
              <a:rPr lang="en-US" dirty="0"/>
              <a:t>    –Based on some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weight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heavy is your bag?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if</a:t>
            </a:r>
            <a:r>
              <a:rPr lang="en-US" dirty="0"/>
              <a:t> weight &gt; 50: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That bag is too heavy.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There will be a $25 charge.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Thank you for your business.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5997-55B4-40CD-BD53-6F99D9EC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6809-1D6D-49E7-A693-57882EF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if statement is used to implement the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</a:t>
            </a:r>
          </a:p>
          <a:p>
            <a:pPr marL="0" indent="0">
              <a:buNone/>
            </a:pPr>
            <a:r>
              <a:rPr lang="en-US" dirty="0"/>
              <a:t>    &lt;body&gt;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condition must evaluate to True or False </a:t>
            </a:r>
          </a:p>
          <a:p>
            <a:r>
              <a:rPr lang="en-US" dirty="0"/>
              <a:t> The body is a sequence of one or more statements indented under the if heading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ADD1-0D1A-44EB-B641-B0CD5564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Formatting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FBF-DF42-4892-A43F-A70AD0F1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if statement must close with a colon </a:t>
            </a:r>
          </a:p>
          <a:p>
            <a:pPr marL="0" indent="0">
              <a:buNone/>
            </a:pPr>
            <a:r>
              <a:rPr lang="en-US" dirty="0"/>
              <a:t>    –Two vertical dots (:)</a:t>
            </a:r>
          </a:p>
          <a:p>
            <a:r>
              <a:rPr lang="en-US" dirty="0"/>
              <a:t> Code in the body(that is executed as part of the if statement) must be indented </a:t>
            </a:r>
          </a:p>
          <a:p>
            <a:pPr marL="0" indent="0">
              <a:buNone/>
            </a:pPr>
            <a:r>
              <a:rPr lang="en-US" dirty="0"/>
              <a:t>    –By four spaces </a:t>
            </a:r>
          </a:p>
          <a:p>
            <a:pPr marL="0" indent="0">
              <a:buNone/>
            </a:pPr>
            <a:r>
              <a:rPr lang="en-US" dirty="0"/>
              <a:t>    –Hitting the “Tab or enter” key in many editors will automatically indent it by </a:t>
            </a:r>
          </a:p>
          <a:p>
            <a:pPr marL="0" indent="0">
              <a:buNone/>
            </a:pPr>
            <a:r>
              <a:rPr lang="en-US" dirty="0"/>
              <a:t>      four 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6E06-EA8C-4067-9464-4CFBCF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C6CB-5233-498D-91CC-9E06627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semantics of the if should be clear </a:t>
            </a:r>
          </a:p>
          <a:p>
            <a:pPr marL="0" indent="0">
              <a:buNone/>
            </a:pPr>
            <a:r>
              <a:rPr lang="en-US" dirty="0"/>
              <a:t>     –First, the condition in the heading is evaluated 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 • The statements in the body are executed </a:t>
            </a:r>
            <a:br>
              <a:rPr lang="en-US" dirty="0"/>
            </a:br>
            <a:r>
              <a:rPr lang="en-US" dirty="0"/>
              <a:t> • Control passes to the next statement in the program </a:t>
            </a:r>
          </a:p>
          <a:p>
            <a:pPr marL="0" indent="0">
              <a:buNone/>
            </a:pPr>
            <a:r>
              <a:rPr lang="en-US" dirty="0"/>
              <a:t>     –If the condition is False </a:t>
            </a:r>
          </a:p>
          <a:p>
            <a:pPr marL="0" indent="0">
              <a:buNone/>
            </a:pPr>
            <a:r>
              <a:rPr lang="en-US" dirty="0"/>
              <a:t>• The statements in the body are skipped </a:t>
            </a:r>
          </a:p>
          <a:p>
            <a:pPr marL="0" indent="0">
              <a:buNone/>
            </a:pPr>
            <a:r>
              <a:rPr lang="en-US" dirty="0"/>
              <a:t>• Control passes to the next statement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8B5-6704-4A67-BA8C-A62679F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Example: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985A-27D3-494B-93E3-4B71115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studying abroad, and need to convert the temperature from Celsius to Fahrenheit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</a:t>
            </a:r>
            <a:r>
              <a:rPr lang="en-US" dirty="0"/>
              <a:t>? 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fahrenheit</a:t>
            </a:r>
            <a:r>
              <a:rPr lang="en-US" dirty="0"/>
              <a:t> = 9/5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   print("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 main()</a:t>
            </a:r>
          </a:p>
        </p:txBody>
      </p:sp>
    </p:spTree>
    <p:extLst>
      <p:ext uri="{BB962C8B-B14F-4D97-AF65-F5344CB8AC3E}">
        <p14:creationId xmlns:p14="http://schemas.microsoft.com/office/powerpoint/2010/main" val="429167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0FDD-5CB2-420C-B2B5-A60DB19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7F98-CA17-49D2-8DC7-D5902E8E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Let’s now modify the program to print a warning when the weather is extreme </a:t>
            </a:r>
          </a:p>
          <a:p>
            <a:pPr marL="0" indent="0">
              <a:buNone/>
            </a:pPr>
            <a:r>
              <a:rPr lang="en-US" sz="3200" dirty="0"/>
              <a:t>• Any temperature that is…</a:t>
            </a:r>
          </a:p>
          <a:p>
            <a:pPr marL="0" indent="0">
              <a:buNone/>
            </a:pPr>
            <a:r>
              <a:rPr lang="en-US" sz="3200" dirty="0"/>
              <a:t>    –Over 95 degrees Fahrenheit </a:t>
            </a:r>
          </a:p>
          <a:p>
            <a:pPr marL="0" indent="0">
              <a:buNone/>
            </a:pPr>
            <a:r>
              <a:rPr lang="en-US" sz="3200" dirty="0"/>
              <a:t>• Will cause a hot weather warning </a:t>
            </a:r>
          </a:p>
          <a:p>
            <a:pPr marL="0" indent="0">
              <a:buNone/>
            </a:pPr>
            <a:r>
              <a:rPr lang="en-US" sz="3200" dirty="0"/>
              <a:t>    –Lower than 32 degrees Fahrenheit</a:t>
            </a:r>
          </a:p>
          <a:p>
            <a:pPr marL="0" indent="0">
              <a:buNone/>
            </a:pPr>
            <a:r>
              <a:rPr lang="en-US" sz="3200" dirty="0"/>
              <a:t>• Will cause a cold weather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95-9166-4C47-A7B6-6EB13083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D8E-9096-47B1-BF42-0A87E9BD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fahrenheit</a:t>
            </a:r>
            <a:r>
              <a:rPr lang="en-US" dirty="0"/>
              <a:t> = 9 / 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&gt; 95: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It's really hot out there, be careful!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&lt; 32: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 err="1">
                <a:solidFill>
                  <a:srgbClr val="00B050"/>
                </a:solidFill>
              </a:rPr>
              <a:t>Brrrrr</a:t>
            </a:r>
            <a:r>
              <a:rPr lang="en-US" dirty="0">
                <a:solidFill>
                  <a:srgbClr val="00B050"/>
                </a:solidFill>
              </a:rPr>
              <a:t>. Be sure to dress warmly!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FFE-DA57-4B70-BA9E-51A455C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D0B47-3290-41DF-8334-6B005BC5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696221"/>
          </a:xfrm>
        </p:spPr>
      </p:pic>
    </p:spTree>
    <p:extLst>
      <p:ext uri="{BB962C8B-B14F-4D97-AF65-F5344CB8AC3E}">
        <p14:creationId xmlns:p14="http://schemas.microsoft.com/office/powerpoint/2010/main" val="405478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AA43-5A36-409B-ACB6-EF2CD62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83" y="2103437"/>
            <a:ext cx="6814625" cy="1325563"/>
          </a:xfrm>
        </p:spPr>
        <p:txBody>
          <a:bodyPr/>
          <a:lstStyle/>
          <a:p>
            <a:r>
              <a:rPr lang="en-US" b="1" dirty="0"/>
              <a:t>Two-Way 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68540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44AB-063D-4397-8864-9417F9E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Two-Way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E527-6272-4E33-B043-54391248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two-way decision can be used by adding an else clause onto an if clause</a:t>
            </a:r>
          </a:p>
          <a:p>
            <a:endParaRPr lang="en-US" dirty="0"/>
          </a:p>
          <a:p>
            <a:r>
              <a:rPr lang="en-US" dirty="0"/>
              <a:t>This is called an if-else decision structure: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else: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0708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D3AA-D308-4DD6-BF63-9099C005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F9A-B4E2-44DC-985E-A46D3599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get practice using the Boolean data type</a:t>
            </a:r>
          </a:p>
          <a:p>
            <a:r>
              <a:rPr lang="en-US" sz="3600" dirty="0"/>
              <a:t>To understand how to use decision structures</a:t>
            </a:r>
          </a:p>
          <a:p>
            <a:pPr marL="0" indent="0">
              <a:buNone/>
            </a:pPr>
            <a:r>
              <a:rPr lang="en-US" sz="3600" dirty="0"/>
              <a:t>    –One-way (using if) </a:t>
            </a:r>
          </a:p>
          <a:p>
            <a:pPr marL="0" indent="0">
              <a:buNone/>
            </a:pPr>
            <a:r>
              <a:rPr lang="en-US" sz="3600" dirty="0"/>
              <a:t>    –Two-way (using if and else)</a:t>
            </a:r>
          </a:p>
          <a:p>
            <a:pPr marL="0" indent="0">
              <a:buNone/>
            </a:pPr>
            <a:r>
              <a:rPr lang="en-US" sz="3600" dirty="0"/>
              <a:t>    –Multi-way (using if, elif, and else) </a:t>
            </a:r>
          </a:p>
          <a:p>
            <a:r>
              <a:rPr lang="en-US" sz="3600" dirty="0"/>
              <a:t>To learn about nested decision structures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9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55-8273-4039-983C-47DB49C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Python Handles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90B4-586D-44A9-8D5C-F6B0F1B0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will evaluate the condition, and then… 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True</a:t>
            </a:r>
            <a:r>
              <a:rPr lang="en-US" dirty="0"/>
              <a:t>, the set of </a:t>
            </a:r>
            <a:r>
              <a:rPr lang="en-US" b="1" dirty="0" err="1"/>
              <a:t>codeA</a:t>
            </a:r>
            <a:r>
              <a:rPr lang="en-US" dirty="0"/>
              <a:t> statements under the </a:t>
            </a:r>
            <a:r>
              <a:rPr lang="en-US" b="1" dirty="0"/>
              <a:t>if</a:t>
            </a:r>
            <a:r>
              <a:rPr lang="en-US" dirty="0"/>
              <a:t> are   executed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False</a:t>
            </a:r>
            <a:r>
              <a:rPr lang="en-US" dirty="0"/>
              <a:t>, the set of </a:t>
            </a:r>
            <a:r>
              <a:rPr lang="en-US" b="1" dirty="0" err="1"/>
              <a:t>codeB</a:t>
            </a:r>
            <a:r>
              <a:rPr lang="en-US" dirty="0"/>
              <a:t> statements under the </a:t>
            </a:r>
            <a:r>
              <a:rPr lang="en-US" b="1" dirty="0"/>
              <a:t>else</a:t>
            </a:r>
            <a:r>
              <a:rPr lang="en-US" dirty="0"/>
              <a:t> are executed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that comes after the </a:t>
            </a:r>
            <a:r>
              <a:rPr lang="en-US" b="1" dirty="0"/>
              <a:t>if-else</a:t>
            </a:r>
            <a:r>
              <a:rPr lang="en-US" dirty="0"/>
              <a:t> is executed only </a:t>
            </a:r>
            <a:r>
              <a:rPr lang="en-US" u="sng" dirty="0"/>
              <a:t>after</a:t>
            </a:r>
            <a:r>
              <a:rPr lang="en-US" dirty="0"/>
              <a:t> one of the sets of statements is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4CF97-8FB0-4E90-A3A3-95C060E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If-else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2CE4-B355-4070-BF44-0E9923A7C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323556"/>
            <a:ext cx="8440615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A8F0-3D29-443C-9C9F-C074E30B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B933-AC22-4E69-BB45-C2CB94CE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86" y="2517482"/>
            <a:ext cx="7067843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Multi-Way Decision Structures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4AE-CCD4-4D4E-9D3D-66460A4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“elif”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15B-1805-45A2-9E4E-DFB61C1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Python </a:t>
            </a:r>
            <a:r>
              <a:rPr lang="en-US" b="1" dirty="0"/>
              <a:t>elif</a:t>
            </a:r>
            <a:r>
              <a:rPr lang="en-US" dirty="0"/>
              <a:t> statement is used to handle additional exclusive conditions </a:t>
            </a:r>
          </a:p>
          <a:p>
            <a:pPr marL="0" indent="0">
              <a:buNone/>
            </a:pPr>
            <a:r>
              <a:rPr lang="en-US" dirty="0"/>
              <a:t> –Must have a “starting” if statement</a:t>
            </a:r>
          </a:p>
          <a:p>
            <a:pPr marL="0" indent="0">
              <a:buNone/>
            </a:pPr>
            <a:r>
              <a:rPr lang="en-US" dirty="0"/>
              <a:t>–The elif statements must have a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020A-08BA-4AB1-B756-7136E901AF8D}"/>
              </a:ext>
            </a:extLst>
          </p:cNvPr>
          <p:cNvSpPr txBox="1"/>
          <p:nvPr/>
        </p:nvSpPr>
        <p:spPr>
          <a:xfrm>
            <a:off x="1209822" y="4335719"/>
            <a:ext cx="237744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Short for ‘else if’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05E2B-8217-43A8-9D4A-07D27BD50118}"/>
              </a:ext>
            </a:extLst>
          </p:cNvPr>
          <p:cNvCxnSpPr>
            <a:cxnSpLocks/>
          </p:cNvCxnSpPr>
          <p:nvPr/>
        </p:nvCxnSpPr>
        <p:spPr>
          <a:xfrm>
            <a:off x="2996418" y="4864853"/>
            <a:ext cx="956604" cy="2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A6F-B37A-4FA6-904F-EFCB6D3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Code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416-2728-4944-9F04-DB2456B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&lt;condition1&gt;: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elif &lt;condition2&gt;: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elif &lt;condition3&gt;: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# more "elif" statements if needed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codeD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B892DB5-6792-4E4F-BE17-D568D3DB1C55}"/>
              </a:ext>
            </a:extLst>
          </p:cNvPr>
          <p:cNvSpPr/>
          <p:nvPr/>
        </p:nvSpPr>
        <p:spPr>
          <a:xfrm>
            <a:off x="4839287" y="2854496"/>
            <a:ext cx="703384" cy="154744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093E3-5C48-4025-B561-C0E3A4D9BFBB}"/>
              </a:ext>
            </a:extLst>
          </p:cNvPr>
          <p:cNvCxnSpPr/>
          <p:nvPr/>
        </p:nvCxnSpPr>
        <p:spPr>
          <a:xfrm>
            <a:off x="2222695" y="5331655"/>
            <a:ext cx="4135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6A371-1569-4060-B98D-3C3CA610A54D}"/>
              </a:ext>
            </a:extLst>
          </p:cNvPr>
          <p:cNvSpPr txBox="1"/>
          <p:nvPr/>
        </p:nvSpPr>
        <p:spPr>
          <a:xfrm>
            <a:off x="6217920" y="3207434"/>
            <a:ext cx="309489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many  “elif” cases as are needed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A7720-BBBC-40CF-9341-76EBFB2B5799}"/>
              </a:ext>
            </a:extLst>
          </p:cNvPr>
          <p:cNvSpPr txBox="1"/>
          <p:nvPr/>
        </p:nvSpPr>
        <p:spPr>
          <a:xfrm>
            <a:off x="6512169" y="4873276"/>
            <a:ext cx="246184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is optional </a:t>
            </a:r>
          </a:p>
        </p:txBody>
      </p:sp>
    </p:spTree>
    <p:extLst>
      <p:ext uri="{BB962C8B-B14F-4D97-AF65-F5344CB8AC3E}">
        <p14:creationId xmlns:p14="http://schemas.microsoft.com/office/powerpoint/2010/main" val="159283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1F3-47E0-4791-B147-25E07C0E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E691-DACF-4374-8684-F219B44D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science professor gives a five-point quiz at the beginning of every class</a:t>
            </a:r>
          </a:p>
          <a:p>
            <a:r>
              <a:rPr lang="en-US" dirty="0"/>
              <a:t>Possible grades are as follows:</a:t>
            </a:r>
          </a:p>
          <a:p>
            <a:pPr marL="0" indent="0">
              <a:buNone/>
            </a:pPr>
            <a:r>
              <a:rPr lang="en-US" dirty="0"/>
              <a:t>5 points: A         3 points: C                  1 point:   F </a:t>
            </a:r>
          </a:p>
          <a:p>
            <a:pPr marL="0" indent="0">
              <a:buNone/>
            </a:pPr>
            <a:r>
              <a:rPr lang="en-US" dirty="0"/>
              <a:t>4 points: B         2 points: D                  0 points: F</a:t>
            </a:r>
          </a:p>
          <a:p>
            <a:endParaRPr lang="en-US" dirty="0"/>
          </a:p>
          <a:p>
            <a:r>
              <a:rPr lang="en-US" dirty="0"/>
              <a:t>To print out the letter grade based on the raw points, what would the code need to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7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7687-AAD5-46BE-A674-058CF1AC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A5F-E2C2-4DF5-AED6-AF4BAC5E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40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score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quiz score out of 5: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score == 5: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an A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4: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3: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C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2: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D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failed the quiz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12631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C854E5-6844-4EC0-97E5-89B6F6B4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4441" b="3"/>
          <a:stretch/>
        </p:blipFill>
        <p:spPr>
          <a:xfrm>
            <a:off x="856343" y="130629"/>
            <a:ext cx="1043577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EC72C-EC41-4515-B0DF-D59C48A9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8" y="188686"/>
            <a:ext cx="11146971" cy="6516914"/>
          </a:xfrm>
        </p:spPr>
      </p:pic>
    </p:spTree>
    <p:extLst>
      <p:ext uri="{BB962C8B-B14F-4D97-AF65-F5344CB8AC3E}">
        <p14:creationId xmlns:p14="http://schemas.microsoft.com/office/powerpoint/2010/main" val="2428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5E4-EE6A-431C-A808-8B88B9F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25" y="2362737"/>
            <a:ext cx="7180385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Quick Introduction to main()</a:t>
            </a:r>
          </a:p>
        </p:txBody>
      </p:sp>
    </p:spTree>
    <p:extLst>
      <p:ext uri="{BB962C8B-B14F-4D97-AF65-F5344CB8AC3E}">
        <p14:creationId xmlns:p14="http://schemas.microsoft.com/office/powerpoint/2010/main" val="339046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5C1B-BE8A-4F54-805B-5451CC80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74171"/>
            <a:ext cx="11132457" cy="6400800"/>
          </a:xfrm>
        </p:spPr>
      </p:pic>
    </p:spTree>
    <p:extLst>
      <p:ext uri="{BB962C8B-B14F-4D97-AF65-F5344CB8AC3E}">
        <p14:creationId xmlns:p14="http://schemas.microsoft.com/office/powerpoint/2010/main" val="21588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5BF3-35E4-4666-A1AA-FF48A02B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77" y="2766218"/>
            <a:ext cx="6322255" cy="1325563"/>
          </a:xfrm>
        </p:spPr>
        <p:txBody>
          <a:bodyPr>
            <a:normAutofit/>
          </a:bodyPr>
          <a:lstStyle/>
          <a:p>
            <a:r>
              <a:rPr lang="en-US" b="1" dirty="0"/>
              <a:t>Nested Decision Structures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97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64B-0929-4014-864B-B88F2B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Nested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E05E-61C0-4AE1-BCA9-1F2979C6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Python allows you to nest decision structures –As many levels deep as you want</a:t>
            </a:r>
          </a:p>
          <a:p>
            <a:pPr marL="0" indent="0">
              <a:buNone/>
            </a:pPr>
            <a:r>
              <a:rPr lang="en-US" dirty="0"/>
              <a:t>    –Nesting can occur inside </a:t>
            </a:r>
            <a:r>
              <a:rPr lang="en-US" b="1" dirty="0"/>
              <a:t>if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elif</a:t>
            </a:r>
            <a:r>
              <a:rPr lang="en-US" dirty="0"/>
              <a:t>, or </a:t>
            </a:r>
            <a:r>
              <a:rPr lang="en-US" b="1" dirty="0"/>
              <a:t>else</a:t>
            </a:r>
            <a:r>
              <a:rPr lang="en-US" dirty="0"/>
              <a:t> statements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“rule” is that every inside level must start with an “if”</a:t>
            </a:r>
          </a:p>
          <a:p>
            <a:pPr marL="0" indent="0">
              <a:buNone/>
            </a:pPr>
            <a:r>
              <a:rPr lang="en-US" dirty="0"/>
              <a:t>      –Having matching elifs or an else is not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31D-F212-41DB-BB8D-336E349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619F-12BC-4C76-B9EF-A58316F7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For example, we may</a:t>
            </a:r>
          </a:p>
          <a:p>
            <a:pPr marL="0" indent="0">
              <a:buNone/>
            </a:pPr>
            <a:r>
              <a:rPr lang="en-US" dirty="0"/>
              <a:t>    – Ask the user if they have a pet</a:t>
            </a:r>
          </a:p>
          <a:p>
            <a:pPr marL="0" indent="0">
              <a:buNone/>
            </a:pPr>
            <a:r>
              <a:rPr lang="en-US" dirty="0"/>
              <a:t>    –if  they have a pet </a:t>
            </a:r>
          </a:p>
          <a:p>
            <a:pPr marL="0" indent="0">
              <a:buNone/>
            </a:pPr>
            <a:r>
              <a:rPr lang="en-US" dirty="0"/>
              <a:t>• Ask the user what type of pet </a:t>
            </a:r>
          </a:p>
          <a:p>
            <a:pPr marL="0" indent="0">
              <a:buNone/>
            </a:pPr>
            <a:r>
              <a:rPr lang="en-US" dirty="0"/>
              <a:t>• if they have a dog, take it for a walk</a:t>
            </a:r>
          </a:p>
          <a:p>
            <a:pPr marL="0" indent="0">
              <a:buNone/>
            </a:pPr>
            <a:r>
              <a:rPr lang="en-US" dirty="0"/>
              <a:t>• elif they have a cat, clean the litter box</a:t>
            </a:r>
          </a:p>
          <a:p>
            <a:pPr marL="0" indent="0">
              <a:buNone/>
            </a:pPr>
            <a:r>
              <a:rPr lang="en-US" dirty="0"/>
              <a:t>• else clean the cage/stable/tank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8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D25-F491-4FFE-B723-06BA8BE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Decision Structure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7CAE-3147-499C-BD2C-59AB91C3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Do you have a pet? (yes/no)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!= "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pet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kind of pet do you have?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dog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Take it for a walk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cat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litter box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cage/stable/tank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9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BB42-1208-4F3E-9061-7A79A88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255-3BFF-409C-A74F-BB8D230E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codeA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&lt;condition3&gt;: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343F0-A250-494D-B03B-DA8DE8C6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" y="182880"/>
            <a:ext cx="10480431" cy="6499274"/>
          </a:xfrm>
        </p:spPr>
      </p:pic>
    </p:spTree>
    <p:extLst>
      <p:ext uri="{BB962C8B-B14F-4D97-AF65-F5344CB8AC3E}">
        <p14:creationId xmlns:p14="http://schemas.microsoft.com/office/powerpoint/2010/main" val="229629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86B4-0593-4ECC-B6BB-51A33D7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0D5C-2496-40CE-8BA6-58CD7F4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recently took a part-time job to help pay for your student loans at a local cell phone store</a:t>
            </a:r>
          </a:p>
          <a:p>
            <a:r>
              <a:rPr lang="en-US" dirty="0"/>
              <a:t>If you sell at least $1000 worth of phones in a pay period, you get a bonus</a:t>
            </a:r>
          </a:p>
          <a:p>
            <a:pPr marL="0" indent="0">
              <a:buNone/>
            </a:pPr>
            <a:r>
              <a:rPr lang="en-US" dirty="0"/>
              <a:t>    –Your bonus is 3% if you sold at least 3 iPhones, otherwise you</a:t>
            </a:r>
          </a:p>
          <a:p>
            <a:pPr marL="0" indent="0">
              <a:buNone/>
            </a:pPr>
            <a:r>
              <a:rPr lang="en-US" dirty="0"/>
              <a:t>       bonus is only 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4C7-C32D-4780-9624-D80F80D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1AC-5BCA-47D1-9A5C-71F35D2A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156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totalSales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your total sales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totalSales</a:t>
            </a:r>
            <a:r>
              <a:rPr lang="en-US" dirty="0"/>
              <a:t> &gt;= 1000.00: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# only ask this if they are eligible for a bonus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iPhonesSold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the number of iPhones sold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iPhonesSold</a:t>
            </a:r>
            <a:r>
              <a:rPr lang="en-US" dirty="0"/>
              <a:t> &gt;= 3: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0.03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0.02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bonus is $"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bonus)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Sorry, you do not get a bonus this pay period.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221053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367-EF58-4E16-B97D-70D8E7E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4171-5E72-4C36-ABFF-35AE4DA0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In today’s class, we introduce the code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en-US" sz="3600" dirty="0">
                <a:solidFill>
                  <a:srgbClr val="0070C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r>
              <a:rPr lang="en-US" sz="3600" dirty="0"/>
              <a:t>(): </a:t>
            </a:r>
          </a:p>
          <a:p>
            <a:pPr marL="0" indent="0">
              <a:buNone/>
            </a:pPr>
            <a:r>
              <a:rPr lang="en-US" sz="3600" dirty="0"/>
              <a:t>   as the first line of code in our file</a:t>
            </a:r>
          </a:p>
          <a:p>
            <a:r>
              <a:rPr lang="en-US" sz="3600" dirty="0"/>
              <a:t>main() is an example of a function </a:t>
            </a:r>
          </a:p>
          <a:p>
            <a:r>
              <a:rPr lang="en-US" sz="3600" dirty="0"/>
              <a:t>We can use functions to organize our code </a:t>
            </a:r>
          </a:p>
          <a:p>
            <a:pPr marL="0" indent="0">
              <a:buNone/>
            </a:pPr>
            <a:r>
              <a:rPr lang="en-US" sz="3600" dirty="0"/>
              <a:t>   –We’ll cover them in detail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F9D-8BBF-4C63-8588-A116A5E7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7BB-AEED-4E25-A81E-11314B48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For now, think of functions as something similar to a variable </a:t>
            </a:r>
          </a:p>
          <a:p>
            <a:pPr marL="0" indent="0">
              <a:buNone/>
            </a:pPr>
            <a:r>
              <a:rPr lang="en-US" sz="3600" dirty="0"/>
              <a:t>   –Variables hold data </a:t>
            </a:r>
          </a:p>
          <a:p>
            <a:pPr marL="0" indent="0">
              <a:buNone/>
            </a:pPr>
            <a:r>
              <a:rPr lang="en-US" sz="3600" dirty="0"/>
              <a:t>   –Functions hold code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use the variable’s name to access its data</a:t>
            </a:r>
          </a:p>
          <a:p>
            <a:r>
              <a:rPr lang="en-US" sz="3600" dirty="0"/>
              <a:t>We use the function’s name to access its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509-5661-4613-AD60-8A30400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main() for Your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82A6-2771-4684-A3B9-5F0AB33F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302"/>
            <a:ext cx="10515600" cy="4351338"/>
          </a:xfrm>
        </p:spPr>
        <p:txBody>
          <a:bodyPr/>
          <a:lstStyle/>
          <a:p>
            <a:r>
              <a:rPr lang="en-US" dirty="0"/>
              <a:t>From now on, use main() in your code </a:t>
            </a:r>
          </a:p>
          <a:p>
            <a:pPr marL="0" indent="0">
              <a:buNone/>
            </a:pPr>
            <a:r>
              <a:rPr lang="en-US" dirty="0"/>
              <a:t>   –Every file should have 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class is this?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className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is awesome</a:t>
            </a:r>
            <a:r>
              <a:rPr lang="en-US" dirty="0"/>
              <a:t>!")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5D46-8D0C-4E60-B557-9983E2985684}"/>
              </a:ext>
            </a:extLst>
          </p:cNvPr>
          <p:cNvSpPr txBox="1"/>
          <p:nvPr/>
        </p:nvSpPr>
        <p:spPr>
          <a:xfrm>
            <a:off x="2588455" y="3059668"/>
            <a:ext cx="24337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Declaring main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D1D1-43A1-4812-BF85-E183FB584A5B}"/>
              </a:ext>
            </a:extLst>
          </p:cNvPr>
          <p:cNvSpPr txBox="1"/>
          <p:nvPr/>
        </p:nvSpPr>
        <p:spPr>
          <a:xfrm>
            <a:off x="2039813" y="5205046"/>
            <a:ext cx="27291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Calling our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26711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7BF0-03E1-45AC-879E-5C1241F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17A-EE0B-4F16-A7EF-16F5FE1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Structures that control how the program “flows” or operates, and in what order </a:t>
            </a:r>
          </a:p>
          <a:p>
            <a:endParaRPr lang="en-US" sz="3600" dirty="0"/>
          </a:p>
          <a:p>
            <a:r>
              <a:rPr lang="en-US" sz="3600" dirty="0"/>
              <a:t>Sequence </a:t>
            </a:r>
          </a:p>
          <a:p>
            <a:r>
              <a:rPr lang="en-US" sz="3600" dirty="0"/>
              <a:t>Decision Making (Covering today)</a:t>
            </a:r>
          </a:p>
          <a:p>
            <a:r>
              <a:rPr lang="en-US" sz="3600" dirty="0"/>
              <a:t>Loops (will be covering later)</a:t>
            </a:r>
          </a:p>
        </p:txBody>
      </p:sp>
    </p:spTree>
    <p:extLst>
      <p:ext uri="{BB962C8B-B14F-4D97-AF65-F5344CB8AC3E}">
        <p14:creationId xmlns:p14="http://schemas.microsoft.com/office/powerpoint/2010/main" val="18906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6DC7-AEBF-484E-9A94-3633272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2933-39D8-4CD6-A330-67EA219E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6" y="642988"/>
            <a:ext cx="2334184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B700-0D41-4320-8BCE-F5FDF6D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/>
              <a:t>One step after another, with no choices to make</a:t>
            </a:r>
          </a:p>
          <a:p>
            <a:endParaRPr lang="en-US" dirty="0"/>
          </a:p>
          <a:p>
            <a:r>
              <a:rPr lang="en-US" dirty="0"/>
              <a:t>What are some real life examples? </a:t>
            </a:r>
          </a:p>
          <a:p>
            <a:pPr marL="0" indent="0">
              <a:buNone/>
            </a:pPr>
            <a:r>
              <a:rPr lang="en-US" dirty="0"/>
              <a:t>   –Dialing a phone number </a:t>
            </a:r>
          </a:p>
          <a:p>
            <a:pPr marL="0" indent="0">
              <a:buNone/>
            </a:pPr>
            <a:r>
              <a:rPr lang="en-US" dirty="0"/>
              <a:t>   –Purchasing and paying for groceries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5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0AAB-E904-46CC-ADBB-CD5175B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EA6-350C-4115-9A1B-DC55E98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Selecting one choice from many based on a specific reason or condition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–If something is true, do A… if it’s not, do B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real life examples?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–What homework to work on tonight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–Choosing where to eat lunch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5378-5562-4DBD-9FEB-928E9944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320"/>
          <a:stretch/>
        </p:blipFill>
        <p:spPr>
          <a:xfrm>
            <a:off x="5297763" y="1206184"/>
            <a:ext cx="6250769" cy="4284764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B619F575-625B-4CF0-9AAF-B3A1B111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018" y="1593166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EEB18-071D-4B13-88F9-C6CD4EAAD05F}"/>
              </a:ext>
            </a:extLst>
          </p:cNvPr>
          <p:cNvCxnSpPr>
            <a:stCxn id="5" idx="1"/>
          </p:cNvCxnSpPr>
          <p:nvPr/>
        </p:nvCxnSpPr>
        <p:spPr>
          <a:xfrm>
            <a:off x="5297763" y="3348566"/>
            <a:ext cx="0" cy="702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1565</Words>
  <Application>Microsoft Office PowerPoint</Application>
  <PresentationFormat>Widescreen</PresentationFormat>
  <Paragraphs>229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Decision Structures</vt:lpstr>
      <vt:lpstr>Today’s Objectives </vt:lpstr>
      <vt:lpstr>Quick Introduction to main()</vt:lpstr>
      <vt:lpstr>main() </vt:lpstr>
      <vt:lpstr>Functions</vt:lpstr>
      <vt:lpstr>Using main() for Your Code </vt:lpstr>
      <vt:lpstr>Control Structures </vt:lpstr>
      <vt:lpstr>Sequence</vt:lpstr>
      <vt:lpstr>Decision Making </vt:lpstr>
      <vt:lpstr>One-Way Decision Structures </vt:lpstr>
      <vt:lpstr>“if” Statements </vt:lpstr>
      <vt:lpstr>Formatting Decision Structures </vt:lpstr>
      <vt:lpstr>“if” Semantics </vt:lpstr>
      <vt:lpstr>One-Way Example: Temperature</vt:lpstr>
      <vt:lpstr>Temperature Warnings</vt:lpstr>
      <vt:lpstr>Temperature Example Code</vt:lpstr>
      <vt:lpstr>PowerPoint Presentation</vt:lpstr>
      <vt:lpstr>Two-Way Decision Structures</vt:lpstr>
      <vt:lpstr>Two-Way Decisions </vt:lpstr>
      <vt:lpstr>How Python Handles if-else </vt:lpstr>
      <vt:lpstr>If-else Example </vt:lpstr>
      <vt:lpstr>PowerPoint Presentation</vt:lpstr>
      <vt:lpstr>Multi-Way Decision Structures </vt:lpstr>
      <vt:lpstr>“elif” Statements </vt:lpstr>
      <vt:lpstr>Multi-Way Code Framework </vt:lpstr>
      <vt:lpstr>Multi-Way Decision Example </vt:lpstr>
      <vt:lpstr>Multi-Way Decision Solution </vt:lpstr>
      <vt:lpstr>PowerPoint Presentation</vt:lpstr>
      <vt:lpstr>PowerPoint Presentation</vt:lpstr>
      <vt:lpstr>PowerPoint Presentation</vt:lpstr>
      <vt:lpstr>Nested Decision Structures </vt:lpstr>
      <vt:lpstr>Nested Decision Structures </vt:lpstr>
      <vt:lpstr>Nested Decision Structure Example </vt:lpstr>
      <vt:lpstr>Nested Decision Structure Example</vt:lpstr>
      <vt:lpstr>Nested Decision Structures Code</vt:lpstr>
      <vt:lpstr>PowerPoint Presentation</vt:lpstr>
      <vt:lpstr>Nested Decision Structure Example </vt:lpstr>
      <vt:lpstr>Nested Decision Solution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</dc:title>
  <dc:creator>Hemlata Kohin</dc:creator>
  <cp:lastModifiedBy>Hemlata Kohin</cp:lastModifiedBy>
  <cp:revision>8</cp:revision>
  <dcterms:created xsi:type="dcterms:W3CDTF">2019-06-13T17:46:24Z</dcterms:created>
  <dcterms:modified xsi:type="dcterms:W3CDTF">2019-07-08T02:57:20Z</dcterms:modified>
</cp:coreProperties>
</file>