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05T18:11:00.4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75,'66'136,"151"200,-154-259,4-3,3-3,3-3,2-3,25 12,-33-29,1-3,2-2,2-4,74 28,190 45,-24-41,191 6,619-75,-468-18,55-75,-90 7,-132 13,-248 56,229 14,-202 4,367 21,-25-6,-193 19,286-38,-686 1,1-2,-1 0,1-1,-1-1,0 0,0-1,0 0,-1-1,0-1,0-1,-1 0,0 0,0-1,-1-1,0 0,0-1,-2 0,1-1,-1 0,-1 0,0-1,-1 0,0-1,-1 0,-1 0,0-1,-1 1,2-10,5-9,-1 0,-2 0,-2-1,-1 0,-1 0,-1-35,34-398,-39 225,0 206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D3853345-A581-455E-9661-1270F4F6E587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8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1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D3853345-A581-455E-9661-1270F4F6E587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71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6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3853345-A581-455E-9661-1270F4F6E587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492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8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4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4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996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D3853345-A581-455E-9661-1270F4F6E587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025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D3853345-A581-455E-9661-1270F4F6E587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9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3853345-A581-455E-9661-1270F4F6E587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01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A6B16-D7BB-4EB9-A022-75E212203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Variables &amp; How it Can Be 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C8CEB-BEE1-4871-88A6-7A00DFB44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By Hemlata Kohin</a:t>
            </a:r>
          </a:p>
        </p:txBody>
      </p:sp>
    </p:spTree>
    <p:extLst>
      <p:ext uri="{BB962C8B-B14F-4D97-AF65-F5344CB8AC3E}">
        <p14:creationId xmlns:p14="http://schemas.microsoft.com/office/powerpoint/2010/main" val="118449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3262-F134-4044-9A28-5C1B28C91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58" y="568345"/>
            <a:ext cx="10902413" cy="1560716"/>
          </a:xfrm>
        </p:spPr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CFDDD-B235-4FAD-8F0E-719818582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4" y="2438400"/>
            <a:ext cx="11113428" cy="365150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• Programs manipulate data </a:t>
            </a:r>
          </a:p>
          <a:p>
            <a:pPr marL="0" indent="0">
              <a:buNone/>
            </a:pPr>
            <a:r>
              <a:rPr lang="en-US" sz="3200" dirty="0"/>
              <a:t>   –Allows us to do interesting things</a:t>
            </a:r>
          </a:p>
          <a:p>
            <a:pPr marL="0" indent="0">
              <a:buNone/>
            </a:pPr>
            <a:r>
              <a:rPr lang="en-US" sz="3200" dirty="0"/>
              <a:t>• Expressions calculate new data values</a:t>
            </a:r>
          </a:p>
          <a:p>
            <a:pPr marL="0" indent="0">
              <a:buNone/>
            </a:pPr>
            <a:r>
              <a:rPr lang="en-US" sz="3200" dirty="0"/>
              <a:t>• Use assignment operator to set new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9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B62F-EDF5-49EA-A225-6CEA9A125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58" y="568345"/>
            <a:ext cx="10902413" cy="1560716"/>
          </a:xfrm>
        </p:spPr>
        <p:txBody>
          <a:bodyPr/>
          <a:lstStyle/>
          <a:p>
            <a:r>
              <a:rPr lang="en-US" dirty="0"/>
              <a:t>Expressions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8BA84-C920-43C6-B8B8-40A63EC30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858" y="2438400"/>
            <a:ext cx="10902413" cy="3651504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err="1"/>
              <a:t>numCandy</a:t>
            </a:r>
            <a:r>
              <a:rPr lang="en-US" sz="4400" dirty="0"/>
              <a:t> = 4 </a:t>
            </a:r>
          </a:p>
          <a:p>
            <a:pPr marL="0" indent="0">
              <a:buNone/>
            </a:pPr>
            <a:r>
              <a:rPr lang="en-US" sz="4400" dirty="0" err="1"/>
              <a:t>priceCandy</a:t>
            </a:r>
            <a:r>
              <a:rPr lang="en-US" sz="4400" dirty="0"/>
              <a:t> = 0.58 </a:t>
            </a:r>
          </a:p>
          <a:p>
            <a:pPr marL="0" indent="0">
              <a:buNone/>
            </a:pPr>
            <a:r>
              <a:rPr lang="en-US" sz="4400" dirty="0" err="1"/>
              <a:t>totalCost</a:t>
            </a:r>
            <a:r>
              <a:rPr lang="en-US" sz="4400" dirty="0"/>
              <a:t> = </a:t>
            </a:r>
            <a:r>
              <a:rPr lang="en-US" sz="4400" dirty="0" err="1"/>
              <a:t>numCandy</a:t>
            </a:r>
            <a:r>
              <a:rPr lang="en-US" sz="4400" dirty="0"/>
              <a:t> * </a:t>
            </a:r>
            <a:r>
              <a:rPr lang="en-US" sz="4400" dirty="0" err="1"/>
              <a:t>priceCandy</a:t>
            </a:r>
            <a:endParaRPr lang="en-US" sz="4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B1C4D-08FB-4B2E-92AD-F9A0DF7B30B5}"/>
              </a:ext>
            </a:extLst>
          </p:cNvPr>
          <p:cNvSpPr txBox="1"/>
          <p:nvPr/>
        </p:nvSpPr>
        <p:spPr>
          <a:xfrm>
            <a:off x="178240" y="1805895"/>
            <a:ext cx="2166425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96F8E5-BDCA-4523-9E70-BC07E8526F47}"/>
              </a:ext>
            </a:extLst>
          </p:cNvPr>
          <p:cNvSpPr txBox="1"/>
          <p:nvPr/>
        </p:nvSpPr>
        <p:spPr>
          <a:xfrm>
            <a:off x="5162844" y="3059668"/>
            <a:ext cx="1294228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Value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C38ABF4-5487-4C9E-B70E-C01C1AA490C4}"/>
                  </a:ext>
                </a:extLst>
              </p14:cNvPr>
              <p14:cNvContentPartPr/>
              <p14:nvPr/>
            </p14:nvContentPartPr>
            <p14:xfrm>
              <a:off x="3938345" y="4980628"/>
              <a:ext cx="3475440" cy="533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C38ABF4-5487-4C9E-B70E-C01C1AA490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9705" y="4971988"/>
                <a:ext cx="3493080" cy="5515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1E631E4-583F-4A86-8F69-34D588434589}"/>
              </a:ext>
            </a:extLst>
          </p:cNvPr>
          <p:cNvSpPr txBox="1"/>
          <p:nvPr/>
        </p:nvSpPr>
        <p:spPr>
          <a:xfrm>
            <a:off x="6794695" y="5552022"/>
            <a:ext cx="219456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3804040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3D877858-43DB-478C-BC84-9DACF1A1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D1A05-67F0-458F-B287-F192D170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2528" y="568345"/>
            <a:ext cx="3851743" cy="1560716"/>
          </a:xfrm>
        </p:spPr>
        <p:txBody>
          <a:bodyPr>
            <a:normAutofit/>
          </a:bodyPr>
          <a:lstStyle/>
          <a:p>
            <a:r>
              <a:rPr lang="en-US" dirty="0"/>
              <a:t>Common Mistake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968A76-4622-48E0-AA29-E6BD1563E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2250970"/>
            <a:ext cx="6898017" cy="2118924"/>
          </a:xfrm>
          <a:prstGeom prst="rect">
            <a:avLst/>
          </a:prstGeom>
        </p:spPr>
      </p:pic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D4170ABC-ADB2-4391-89AD-49DF2FC59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2528" y="2176009"/>
            <a:ext cx="385174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60CAE-5DF4-4BF0-86CB-6939F2165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2528" y="2438399"/>
            <a:ext cx="3851743" cy="366195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• Many new programmers mix up the left and right hand sides of the assignment operator</a:t>
            </a:r>
          </a:p>
          <a:p>
            <a:pPr marL="0" indent="0">
              <a:buNone/>
            </a:pPr>
            <a:r>
              <a:rPr lang="en-US" sz="2400" dirty="0"/>
              <a:t> –Variable being set must be on the left </a:t>
            </a:r>
          </a:p>
          <a:p>
            <a:pPr marL="0" indent="0">
              <a:buNone/>
            </a:pPr>
            <a:r>
              <a:rPr lang="en-US" sz="2400" dirty="0"/>
              <a:t>–Expression is on the right</a:t>
            </a:r>
          </a:p>
          <a:p>
            <a:pPr marL="0" indent="0">
              <a:buNone/>
            </a:pPr>
            <a:r>
              <a:rPr lang="en-US" sz="2400" dirty="0"/>
              <a:t> –Evaluate the expression first, then assign the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684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5F87-0FB9-4DBF-8E67-A93B40F63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792" y="568345"/>
            <a:ext cx="10916480" cy="1560716"/>
          </a:xfrm>
        </p:spPr>
        <p:txBody>
          <a:bodyPr/>
          <a:lstStyle/>
          <a:p>
            <a:r>
              <a:rPr lang="en-US" dirty="0"/>
              <a:t>Variable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A4030-66F9-4AA1-887A-627CEE6BD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792" y="2438400"/>
            <a:ext cx="10916479" cy="365150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• There are many different kinds of variables! </a:t>
            </a:r>
          </a:p>
          <a:p>
            <a:pPr marL="0" indent="0">
              <a:buNone/>
            </a:pPr>
            <a:r>
              <a:rPr lang="en-US" sz="2800" dirty="0"/>
              <a:t>–Numbers </a:t>
            </a:r>
          </a:p>
          <a:p>
            <a:pPr marL="0" indent="0">
              <a:buNone/>
            </a:pPr>
            <a:r>
              <a:rPr lang="en-US" sz="2800" dirty="0"/>
              <a:t>•Whole numbers (Integers) </a:t>
            </a:r>
          </a:p>
          <a:p>
            <a:pPr marL="0" indent="0">
              <a:buNone/>
            </a:pPr>
            <a:r>
              <a:rPr lang="en-US" sz="2800" dirty="0"/>
              <a:t>•Decimals (Floats) </a:t>
            </a:r>
          </a:p>
          <a:p>
            <a:pPr marL="0" indent="0">
              <a:buNone/>
            </a:pPr>
            <a:r>
              <a:rPr lang="en-US" sz="2800" dirty="0"/>
              <a:t>–Booleans (True and False)</a:t>
            </a:r>
          </a:p>
          <a:p>
            <a:pPr marL="0" indent="0">
              <a:buNone/>
            </a:pPr>
            <a:r>
              <a:rPr lang="en-US" sz="2800" dirty="0"/>
              <a:t> –Strings (collections of characters)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016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F99B-E0BA-46C8-891A-E0134FF9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588" y="568345"/>
            <a:ext cx="10958683" cy="1560716"/>
          </a:xfrm>
        </p:spPr>
        <p:txBody>
          <a:bodyPr/>
          <a:lstStyle/>
          <a:p>
            <a:r>
              <a:rPr lang="en-US" dirty="0"/>
              <a:t>Variables Types: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F6602-6035-4AB8-8B19-116473D5C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588" y="2438400"/>
            <a:ext cx="10958683" cy="365150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/>
              <a:t>aString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00B050"/>
                </a:solidFill>
              </a:rPr>
              <a:t>"Hello class" </a:t>
            </a:r>
          </a:p>
          <a:p>
            <a:pPr marL="0" indent="0">
              <a:buNone/>
            </a:pPr>
            <a:r>
              <a:rPr lang="en-US" sz="2800" dirty="0"/>
              <a:t>float_1   = 1.12 </a:t>
            </a:r>
          </a:p>
          <a:p>
            <a:pPr marL="0" indent="0">
              <a:buNone/>
            </a:pPr>
            <a:r>
              <a:rPr lang="en-US" sz="2800" dirty="0" err="1"/>
              <a:t>myBool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0070C0"/>
                </a:solidFill>
              </a:rPr>
              <a:t>True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 err="1"/>
              <a:t>anInteger</a:t>
            </a:r>
            <a:r>
              <a:rPr lang="en-US" sz="2800" dirty="0"/>
              <a:t> = 7 </a:t>
            </a:r>
          </a:p>
          <a:p>
            <a:pPr marL="0" indent="0">
              <a:buNone/>
            </a:pPr>
            <a:r>
              <a:rPr lang="en-US" sz="2800" dirty="0" err="1"/>
              <a:t>className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00B050"/>
                </a:solidFill>
              </a:rPr>
              <a:t>"Python coding" </a:t>
            </a:r>
          </a:p>
          <a:p>
            <a:pPr marL="0" indent="0">
              <a:buNone/>
            </a:pPr>
            <a:r>
              <a:rPr lang="en-US" sz="2800" dirty="0" err="1"/>
              <a:t>classCode</a:t>
            </a:r>
            <a:r>
              <a:rPr lang="en-US" sz="2800" dirty="0"/>
              <a:t> = 603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845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0523D-EC80-4CB3-93E0-BFD38479E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18" y="568345"/>
            <a:ext cx="11014954" cy="1560716"/>
          </a:xfrm>
        </p:spPr>
        <p:txBody>
          <a:bodyPr/>
          <a:lstStyle/>
          <a:p>
            <a:r>
              <a:rPr lang="en-US" dirty="0"/>
              <a:t>Variable Usage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ED1C4-B137-4BA5-BD3F-0F28A61F8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38" y="2438400"/>
            <a:ext cx="11197834" cy="365150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• Variables are designed for storing information  </a:t>
            </a:r>
          </a:p>
          <a:p>
            <a:pPr marL="0" indent="0">
              <a:buNone/>
            </a:pPr>
            <a:r>
              <a:rPr lang="en-US" sz="3200" dirty="0"/>
              <a:t>• Any piece of information your program uses or records must be stored in a variable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90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213C-D78C-4FB3-B12B-F8B133AD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44" y="568345"/>
            <a:ext cx="11113428" cy="1560716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E2053-9D5D-4F18-BD4E-DA9D4563C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86" y="2438400"/>
            <a:ext cx="11000886" cy="36515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• Operators are special symbols that allow Python to perform different operations</a:t>
            </a:r>
          </a:p>
          <a:p>
            <a:pPr marL="0" indent="0">
              <a:buNone/>
            </a:pPr>
            <a:r>
              <a:rPr lang="en-US" sz="3200" dirty="0"/>
              <a:t>• There are many types of operators </a:t>
            </a:r>
          </a:p>
          <a:p>
            <a:pPr marL="0" indent="0">
              <a:buNone/>
            </a:pPr>
            <a:r>
              <a:rPr lang="en-US" sz="3200" dirty="0"/>
              <a:t>–Mathematical </a:t>
            </a:r>
          </a:p>
          <a:p>
            <a:pPr marL="0" indent="0">
              <a:buNone/>
            </a:pPr>
            <a:r>
              <a:rPr lang="en-US" sz="3200" dirty="0"/>
              <a:t>–Comparison </a:t>
            </a:r>
          </a:p>
          <a:p>
            <a:pPr marL="0" indent="0">
              <a:buNone/>
            </a:pPr>
            <a:r>
              <a:rPr lang="en-US" sz="3200" dirty="0"/>
              <a:t>–Assignment 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74089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509AA-A417-473B-9A82-9975BD2F5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438" y="568345"/>
            <a:ext cx="11197834" cy="1560716"/>
          </a:xfrm>
        </p:spPr>
        <p:txBody>
          <a:bodyPr/>
          <a:lstStyle/>
          <a:p>
            <a:r>
              <a:rPr lang="en-US" dirty="0"/>
              <a:t>Operator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30C5F-4E87-435A-83BB-2426F4782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4886" y="2438400"/>
            <a:ext cx="7779385" cy="3651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• Mathematical   </a:t>
            </a:r>
          </a:p>
          <a:p>
            <a:pPr marL="0" indent="0">
              <a:buNone/>
            </a:pPr>
            <a:r>
              <a:rPr lang="en-US" sz="3200" dirty="0"/>
              <a:t>+     - *     /     % </a:t>
            </a:r>
          </a:p>
          <a:p>
            <a:pPr marL="0" indent="0">
              <a:buNone/>
            </a:pPr>
            <a:r>
              <a:rPr lang="en-US" sz="3200" dirty="0"/>
              <a:t>• Comparison</a:t>
            </a:r>
          </a:p>
          <a:p>
            <a:pPr marL="0" indent="0">
              <a:buNone/>
            </a:pPr>
            <a:r>
              <a:rPr lang="en-US" sz="3200" dirty="0"/>
              <a:t> &lt;  &gt;   &lt;= !=    &gt;=    == </a:t>
            </a:r>
          </a:p>
          <a:p>
            <a:pPr marL="0" indent="0">
              <a:buNone/>
            </a:pPr>
            <a:r>
              <a:rPr lang="en-US" sz="3200" dirty="0"/>
              <a:t>• Assignment</a:t>
            </a:r>
          </a:p>
          <a:p>
            <a:pPr marL="0" indent="0">
              <a:buNone/>
            </a:pPr>
            <a:r>
              <a:rPr lang="en-US" sz="3200" dirty="0"/>
              <a:t> =     +=    *=   -=</a:t>
            </a:r>
          </a:p>
        </p:txBody>
      </p:sp>
    </p:spTree>
    <p:extLst>
      <p:ext uri="{BB962C8B-B14F-4D97-AF65-F5344CB8AC3E}">
        <p14:creationId xmlns:p14="http://schemas.microsoft.com/office/powerpoint/2010/main" val="994186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B20C-653C-4B71-AE4B-63873023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2" y="568345"/>
            <a:ext cx="11043090" cy="1560716"/>
          </a:xfrm>
        </p:spPr>
        <p:txBody>
          <a:bodyPr/>
          <a:lstStyle/>
          <a:p>
            <a:r>
              <a:rPr lang="en-US" dirty="0"/>
              <a:t>Practice Exercises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94737-E267-462C-BE2F-84A39563E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82" y="2438400"/>
            <a:ext cx="11043089" cy="3651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• Print the value of the variable </a:t>
            </a:r>
            <a:r>
              <a:rPr lang="en-US" sz="3200" dirty="0" err="1"/>
              <a:t>myDog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3200" dirty="0"/>
              <a:t>   –Remember to assign a value to </a:t>
            </a:r>
            <a:r>
              <a:rPr lang="en-US" sz="3200" dirty="0" err="1"/>
              <a:t>myDog</a:t>
            </a:r>
            <a:r>
              <a:rPr lang="en-US" sz="3200" dirty="0"/>
              <a:t> first! </a:t>
            </a:r>
          </a:p>
          <a:p>
            <a:pPr marL="0" indent="0">
              <a:buNone/>
            </a:pPr>
            <a:r>
              <a:rPr lang="en-US" sz="3200" dirty="0"/>
              <a:t>• Set a value for a variable called </a:t>
            </a:r>
            <a:r>
              <a:rPr lang="en-US" sz="3200" dirty="0">
                <a:solidFill>
                  <a:srgbClr val="FF0000"/>
                </a:solidFill>
              </a:rPr>
              <a:t>bill</a:t>
            </a:r>
            <a:r>
              <a:rPr lang="en-US" sz="3200" dirty="0"/>
              <a:t>, and calculate and print the 15% tip for that bill</a:t>
            </a:r>
          </a:p>
          <a:p>
            <a:pPr marL="0" indent="0">
              <a:buNone/>
            </a:pPr>
            <a:r>
              <a:rPr lang="en-US" sz="3200" dirty="0"/>
              <a:t>• Create your own expression using at least two variables, and print out the result</a:t>
            </a:r>
          </a:p>
        </p:txBody>
      </p:sp>
    </p:spTree>
    <p:extLst>
      <p:ext uri="{BB962C8B-B14F-4D97-AF65-F5344CB8AC3E}">
        <p14:creationId xmlns:p14="http://schemas.microsoft.com/office/powerpoint/2010/main" val="811889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90AF-0275-450F-B291-FFE857833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3023" y="2648642"/>
            <a:ext cx="8770571" cy="1560716"/>
          </a:xfrm>
        </p:spPr>
        <p:txBody>
          <a:bodyPr/>
          <a:lstStyle/>
          <a:p>
            <a:r>
              <a:rPr lang="en-US" dirty="0"/>
              <a:t>Inputs and Outputs </a:t>
            </a:r>
          </a:p>
        </p:txBody>
      </p:sp>
    </p:spTree>
    <p:extLst>
      <p:ext uri="{BB962C8B-B14F-4D97-AF65-F5344CB8AC3E}">
        <p14:creationId xmlns:p14="http://schemas.microsoft.com/office/powerpoint/2010/main" val="413456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0A3D-C507-48B6-BAA0-62BD248E2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50" y="568345"/>
            <a:ext cx="11029022" cy="1560716"/>
          </a:xfrm>
        </p:spPr>
        <p:txBody>
          <a:bodyPr/>
          <a:lstStyle/>
          <a:p>
            <a:r>
              <a:rPr lang="en-US" dirty="0"/>
              <a:t>Today’s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E96E7-2108-433D-80F8-4566C6493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250" y="2438400"/>
            <a:ext cx="11029022" cy="3651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• To learn about variables </a:t>
            </a:r>
          </a:p>
          <a:p>
            <a:pPr marL="0" indent="0">
              <a:buNone/>
            </a:pPr>
            <a:r>
              <a:rPr lang="en-US" sz="3200" dirty="0"/>
              <a:t>    –How to use them </a:t>
            </a:r>
          </a:p>
          <a:p>
            <a:pPr marL="0" indent="0">
              <a:buNone/>
            </a:pPr>
            <a:r>
              <a:rPr lang="en-US" sz="3200" dirty="0"/>
              <a:t>    –Different types </a:t>
            </a:r>
          </a:p>
          <a:p>
            <a:pPr marL="0" indent="0">
              <a:buNone/>
            </a:pPr>
            <a:r>
              <a:rPr lang="en-US" sz="3200" dirty="0"/>
              <a:t>• To learn how to use input and output </a:t>
            </a:r>
          </a:p>
          <a:p>
            <a:pPr marL="0" indent="0">
              <a:buNone/>
            </a:pPr>
            <a:r>
              <a:rPr lang="en-US" sz="3200" dirty="0"/>
              <a:t>    –To do interesting things with our program </a:t>
            </a:r>
          </a:p>
        </p:txBody>
      </p:sp>
    </p:spTree>
    <p:extLst>
      <p:ext uri="{BB962C8B-B14F-4D97-AF65-F5344CB8AC3E}">
        <p14:creationId xmlns:p14="http://schemas.microsoft.com/office/powerpoint/2010/main" val="2049440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7937-21BE-4D30-9AAB-6273BB0CE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656" y="568345"/>
            <a:ext cx="10944616" cy="1560716"/>
          </a:xfrm>
        </p:spPr>
        <p:txBody>
          <a:bodyPr/>
          <a:lstStyle/>
          <a:p>
            <a:r>
              <a:rPr lang="en-US" dirty="0"/>
              <a:t>Output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0AC7E-114B-4FF1-80C4-508F984B2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806" y="2438400"/>
            <a:ext cx="10705465" cy="3651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print (3 + 4) </a:t>
            </a:r>
          </a:p>
          <a:p>
            <a:pPr marL="0" indent="0">
              <a:buNone/>
            </a:pPr>
            <a:r>
              <a:rPr lang="en-US" sz="3200" dirty="0"/>
              <a:t>print (3, 4, 3 + 4) </a:t>
            </a:r>
          </a:p>
          <a:p>
            <a:pPr marL="0" indent="0">
              <a:buNone/>
            </a:pPr>
            <a:r>
              <a:rPr lang="en-US" sz="3200" dirty="0"/>
              <a:t>print()</a:t>
            </a:r>
          </a:p>
          <a:p>
            <a:pPr marL="0" indent="0">
              <a:buNone/>
            </a:pPr>
            <a:r>
              <a:rPr lang="en-US" sz="3200" dirty="0"/>
              <a:t>print("The answer is", 3 + 4) </a:t>
            </a:r>
          </a:p>
          <a:p>
            <a:pPr marL="0" indent="0">
              <a:buNone/>
            </a:pPr>
            <a:r>
              <a:rPr lang="en-US" sz="3200" dirty="0"/>
              <a:t>Print (3 + 4.5)  </a:t>
            </a:r>
          </a:p>
          <a:p>
            <a:pPr marL="0" indent="0">
              <a:buNone/>
            </a:pPr>
            <a:r>
              <a:rPr lang="en-US" sz="3200" dirty="0"/>
              <a:t>Print (3 * 4+ 5) </a:t>
            </a:r>
          </a:p>
        </p:txBody>
      </p:sp>
    </p:spTree>
    <p:extLst>
      <p:ext uri="{BB962C8B-B14F-4D97-AF65-F5344CB8AC3E}">
        <p14:creationId xmlns:p14="http://schemas.microsoft.com/office/powerpoint/2010/main" val="691850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DE08-6FA2-4E3B-898B-C1C60C0B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994" y="568345"/>
            <a:ext cx="10874277" cy="1560716"/>
          </a:xfrm>
        </p:spPr>
        <p:txBody>
          <a:bodyPr/>
          <a:lstStyle/>
          <a:p>
            <a:r>
              <a:rPr lang="en-US"/>
              <a:t>Output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FCA48-66C1-45B3-A170-7B2171E3D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994" y="2438400"/>
            <a:ext cx="10874277" cy="36515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7 </a:t>
            </a:r>
          </a:p>
          <a:p>
            <a:pPr marL="0" indent="0">
              <a:buNone/>
            </a:pPr>
            <a:r>
              <a:rPr lang="en-US" sz="3200" dirty="0"/>
              <a:t>3 4 7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The answer is 7</a:t>
            </a:r>
          </a:p>
          <a:p>
            <a:pPr marL="0" indent="0">
              <a:buNone/>
            </a:pPr>
            <a:r>
              <a:rPr lang="en-US" sz="3200" dirty="0"/>
              <a:t>7.5</a:t>
            </a:r>
          </a:p>
          <a:p>
            <a:pPr marL="0" indent="0">
              <a:buNone/>
            </a:pPr>
            <a:r>
              <a:rPr lang="en-US" sz="3200" dirty="0"/>
              <a:t>17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371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2EAA4-1C0C-48B9-83D5-CD8AA3A08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24" y="568345"/>
            <a:ext cx="10930548" cy="1560716"/>
          </a:xfrm>
        </p:spPr>
        <p:txBody>
          <a:bodyPr/>
          <a:lstStyle/>
          <a:p>
            <a:r>
              <a:rPr lang="en-US" dirty="0"/>
              <a:t>Input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DB0A-C31F-4720-B294-23D9DA43E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24" y="2438400"/>
            <a:ext cx="10930548" cy="3651504"/>
          </a:xfrm>
        </p:spPr>
        <p:txBody>
          <a:bodyPr/>
          <a:lstStyle/>
          <a:p>
            <a:r>
              <a:rPr lang="en-US" sz="3200" dirty="0"/>
              <a:t>Name = input (“Enter your name:  ”)</a:t>
            </a:r>
          </a:p>
          <a:p>
            <a:r>
              <a:rPr lang="en-US" sz="3200" dirty="0"/>
              <a:t>Age = input (“Enter your age: “)</a:t>
            </a:r>
          </a:p>
          <a:p>
            <a:r>
              <a:rPr lang="en-US" sz="3200" dirty="0"/>
              <a:t>Print (“Hello “ + name + “!”)</a:t>
            </a:r>
          </a:p>
          <a:p>
            <a:r>
              <a:rPr lang="en-US" sz="3200" dirty="0"/>
              <a:t>Print (“ You are” + age + “ Years old”)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937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CD32-ED33-4DCF-A5EE-6A6A84453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2" y="568345"/>
            <a:ext cx="11043089" cy="1560716"/>
          </a:xfrm>
        </p:spPr>
        <p:txBody>
          <a:bodyPr/>
          <a:lstStyle/>
          <a:p>
            <a:r>
              <a:rPr lang="en-US" dirty="0"/>
              <a:t>How Input 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A9D01-6985-4153-BCE6-BA1D5C740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672" y="2438400"/>
            <a:ext cx="10733600" cy="36515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err="1"/>
              <a:t>userNum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FF0000"/>
                </a:solidFill>
              </a:rPr>
              <a:t>input</a:t>
            </a:r>
            <a:r>
              <a:rPr lang="en-US" sz="2800" dirty="0"/>
              <a:t>("</a:t>
            </a:r>
            <a:r>
              <a:rPr lang="en-US" sz="2800" dirty="0">
                <a:solidFill>
                  <a:srgbClr val="00B050"/>
                </a:solidFill>
              </a:rPr>
              <a:t>Please enter a number: </a:t>
            </a:r>
            <a:r>
              <a:rPr lang="en-US" sz="2800" dirty="0"/>
              <a:t>") </a:t>
            </a:r>
          </a:p>
          <a:p>
            <a:pPr marL="0" indent="0">
              <a:buNone/>
            </a:pPr>
            <a:r>
              <a:rPr lang="en-US" sz="2800" dirty="0"/>
              <a:t>• Takes the text the user entered and stores it</a:t>
            </a:r>
          </a:p>
          <a:p>
            <a:pPr marL="0" indent="0">
              <a:buNone/>
            </a:pPr>
            <a:r>
              <a:rPr lang="en-US" sz="2800" dirty="0"/>
              <a:t> –In the variable named </a:t>
            </a:r>
            <a:r>
              <a:rPr lang="en-US" sz="2800" dirty="0" err="1"/>
              <a:t>userNum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• You can do this as many times as you like! </a:t>
            </a:r>
          </a:p>
          <a:p>
            <a:pPr marL="0" indent="0">
              <a:buNone/>
            </a:pPr>
            <a:r>
              <a:rPr lang="en-US" sz="2800" dirty="0" err="1"/>
              <a:t>userNum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FF0000"/>
                </a:solidFill>
              </a:rPr>
              <a:t>input</a:t>
            </a:r>
            <a:r>
              <a:rPr lang="en-US" sz="2800" dirty="0"/>
              <a:t>("</a:t>
            </a:r>
            <a:r>
              <a:rPr lang="en-US" sz="2800" dirty="0">
                <a:solidFill>
                  <a:srgbClr val="00B050"/>
                </a:solidFill>
              </a:rPr>
              <a:t>Enter another number: </a:t>
            </a:r>
            <a:r>
              <a:rPr lang="en-US" sz="2800" dirty="0"/>
              <a:t>") </a:t>
            </a:r>
          </a:p>
          <a:p>
            <a:pPr marL="0" indent="0">
              <a:buNone/>
            </a:pPr>
            <a:r>
              <a:rPr lang="en-US" sz="2800" dirty="0"/>
              <a:t>userNum2 = </a:t>
            </a:r>
            <a:r>
              <a:rPr lang="en-US" sz="2800" dirty="0">
                <a:solidFill>
                  <a:srgbClr val="FF0000"/>
                </a:solidFill>
              </a:rPr>
              <a:t>input</a:t>
            </a:r>
            <a:r>
              <a:rPr lang="en-US" sz="2800" dirty="0"/>
              <a:t>("</a:t>
            </a:r>
            <a:r>
              <a:rPr lang="en-US" sz="2800" dirty="0">
                <a:solidFill>
                  <a:srgbClr val="00B050"/>
                </a:solidFill>
              </a:rPr>
              <a:t>Enter a new number: </a:t>
            </a:r>
            <a:r>
              <a:rPr lang="en-US" sz="2800" dirty="0"/>
              <a:t>") </a:t>
            </a:r>
          </a:p>
          <a:p>
            <a:pPr marL="0" indent="0">
              <a:buNone/>
            </a:pPr>
            <a:r>
              <a:rPr lang="en-US" sz="2800" dirty="0" err="1"/>
              <a:t>userAge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FF0000"/>
                </a:solidFill>
              </a:rPr>
              <a:t>input</a:t>
            </a:r>
            <a:r>
              <a:rPr lang="en-US" sz="2800" dirty="0"/>
              <a:t>("</a:t>
            </a:r>
            <a:r>
              <a:rPr lang="en-US" sz="2800" dirty="0">
                <a:solidFill>
                  <a:srgbClr val="00B050"/>
                </a:solidFill>
              </a:rPr>
              <a:t>Please enter your age: </a:t>
            </a:r>
            <a:r>
              <a:rPr lang="en-US" sz="2800" dirty="0"/>
              <a:t>")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99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3341-823A-46CE-9641-7A0338B7E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14" y="568345"/>
            <a:ext cx="11057157" cy="1560716"/>
          </a:xfrm>
        </p:spPr>
        <p:txBody>
          <a:bodyPr/>
          <a:lstStyle/>
          <a:p>
            <a:r>
              <a:rPr lang="en-US"/>
              <a:t>Input as a String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AD9F6-AD6B-454D-8C7D-A546446BA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792" y="2438400"/>
            <a:ext cx="10916480" cy="3651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• Everything that is stored via input() will come through in the form of a string</a:t>
            </a:r>
          </a:p>
          <a:p>
            <a:pPr marL="0" indent="0">
              <a:buNone/>
            </a:pPr>
            <a:r>
              <a:rPr lang="en-US" sz="3200" dirty="0"/>
              <a:t> • There is a difference between "10"and 10 </a:t>
            </a:r>
          </a:p>
          <a:p>
            <a:pPr marL="0" indent="0">
              <a:buNone/>
            </a:pPr>
            <a:r>
              <a:rPr lang="en-US" sz="3200" dirty="0"/>
              <a:t>–"10" is a string containing two characters </a:t>
            </a:r>
          </a:p>
          <a:p>
            <a:pPr marL="0" indent="0">
              <a:buNone/>
            </a:pPr>
            <a:r>
              <a:rPr lang="en-US" sz="3200" dirty="0"/>
              <a:t>– 10  is understood by Python as a number</a:t>
            </a:r>
          </a:p>
        </p:txBody>
      </p:sp>
    </p:spTree>
    <p:extLst>
      <p:ext uri="{BB962C8B-B14F-4D97-AF65-F5344CB8AC3E}">
        <p14:creationId xmlns:p14="http://schemas.microsoft.com/office/powerpoint/2010/main" val="2070197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29915-CEFC-4E4E-8069-19C3AF6ED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792" y="568345"/>
            <a:ext cx="10916480" cy="1560716"/>
          </a:xfrm>
        </p:spPr>
        <p:txBody>
          <a:bodyPr/>
          <a:lstStyle/>
          <a:p>
            <a:r>
              <a:rPr lang="en-US"/>
              <a:t>Converting from String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5BDEF-D5DA-4893-A67B-8A730B4F4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792" y="2438400"/>
            <a:ext cx="10916480" cy="365150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• To turn an input string into a number, you can do the following: </a:t>
            </a:r>
          </a:p>
          <a:p>
            <a:pPr marL="0" indent="0">
              <a:buNone/>
            </a:pPr>
            <a:r>
              <a:rPr lang="en-US" sz="2800" dirty="0" err="1"/>
              <a:t>aNum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FF0000"/>
                </a:solidFill>
              </a:rPr>
              <a:t>input</a:t>
            </a:r>
            <a:r>
              <a:rPr lang="en-US" sz="2800" dirty="0"/>
              <a:t>("</a:t>
            </a:r>
            <a:r>
              <a:rPr lang="en-US" sz="2800" dirty="0">
                <a:solidFill>
                  <a:srgbClr val="00B050"/>
                </a:solidFill>
              </a:rPr>
              <a:t>Enter a number: </a:t>
            </a:r>
            <a:r>
              <a:rPr lang="en-US" sz="2800" dirty="0"/>
              <a:t>")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err="1"/>
              <a:t>aNum</a:t>
            </a:r>
            <a:r>
              <a:rPr lang="en-US" sz="2800" dirty="0"/>
              <a:t> = int(</a:t>
            </a:r>
            <a:r>
              <a:rPr lang="en-US" sz="2800" dirty="0" err="1"/>
              <a:t>aNum</a:t>
            </a:r>
            <a:r>
              <a:rPr lang="en-US" sz="2800" dirty="0"/>
              <a:t>) </a:t>
            </a:r>
          </a:p>
          <a:p>
            <a:pPr marL="0" indent="0">
              <a:buNone/>
            </a:pPr>
            <a:r>
              <a:rPr lang="en-US" sz="2800" dirty="0"/>
              <a:t>• “int” stands for “integer” (a whole number)</a:t>
            </a:r>
          </a:p>
          <a:p>
            <a:pPr marL="0" indent="0">
              <a:buNone/>
            </a:pPr>
            <a:r>
              <a:rPr lang="en-US" sz="2800" dirty="0"/>
              <a:t>• You can also do it in one line: </a:t>
            </a:r>
          </a:p>
          <a:p>
            <a:pPr marL="0" indent="0">
              <a:buNone/>
            </a:pPr>
            <a:r>
              <a:rPr lang="en-US" sz="2800" dirty="0" err="1"/>
              <a:t>aNum</a:t>
            </a:r>
            <a:r>
              <a:rPr lang="en-US" sz="2800" dirty="0"/>
              <a:t> = int(</a:t>
            </a:r>
            <a:r>
              <a:rPr lang="en-US" sz="2800" dirty="0">
                <a:solidFill>
                  <a:srgbClr val="FF0000"/>
                </a:solidFill>
              </a:rPr>
              <a:t>input</a:t>
            </a:r>
            <a:r>
              <a:rPr lang="en-US" sz="2800" dirty="0"/>
              <a:t>("</a:t>
            </a:r>
            <a:r>
              <a:rPr lang="en-US" sz="2800" dirty="0">
                <a:solidFill>
                  <a:srgbClr val="00B050"/>
                </a:solidFill>
              </a:rPr>
              <a:t>Enter a number: </a:t>
            </a:r>
            <a:r>
              <a:rPr lang="en-US" sz="2800" dirty="0"/>
              <a:t>"))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43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EF387-5A0C-4644-8355-BA5BDE10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14" y="568345"/>
            <a:ext cx="11057157" cy="1560716"/>
          </a:xfrm>
        </p:spPr>
        <p:txBody>
          <a:bodyPr/>
          <a:lstStyle/>
          <a:p>
            <a:r>
              <a:rPr lang="en-US"/>
              <a:t>Converting from String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18708-0B24-47EF-A289-BF79555EC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62" y="2438400"/>
            <a:ext cx="10860209" cy="365150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• We can cast to other data types as well </a:t>
            </a:r>
          </a:p>
          <a:p>
            <a:pPr marL="0" indent="0">
              <a:buNone/>
            </a:pPr>
            <a:r>
              <a:rPr lang="en-US" sz="3200" dirty="0" err="1"/>
              <a:t>gpa</a:t>
            </a:r>
            <a:r>
              <a:rPr lang="en-US" sz="3200" dirty="0"/>
              <a:t> = float(</a:t>
            </a:r>
            <a:r>
              <a:rPr lang="en-US" sz="3200" dirty="0">
                <a:solidFill>
                  <a:srgbClr val="FF0000"/>
                </a:solidFill>
              </a:rPr>
              <a:t>input</a:t>
            </a:r>
            <a:r>
              <a:rPr lang="en-US" sz="3200" dirty="0"/>
              <a:t>("</a:t>
            </a:r>
            <a:r>
              <a:rPr lang="en-US" sz="3200" dirty="0">
                <a:solidFill>
                  <a:srgbClr val="00B050"/>
                </a:solidFill>
              </a:rPr>
              <a:t>Enter GPA: </a:t>
            </a:r>
            <a:r>
              <a:rPr lang="en-US" sz="3200" dirty="0"/>
              <a:t>"))</a:t>
            </a:r>
          </a:p>
          <a:p>
            <a:pPr marL="0" indent="0">
              <a:buNone/>
            </a:pPr>
            <a:r>
              <a:rPr lang="en-US" sz="3200" dirty="0"/>
              <a:t> • Do you think the string "1,024" will work if we try to cast it as an integer? Why?</a:t>
            </a:r>
          </a:p>
          <a:p>
            <a:pPr marL="0" indent="0">
              <a:buNone/>
            </a:pPr>
            <a:r>
              <a:rPr lang="en-US" sz="3200" dirty="0"/>
              <a:t> • It won’t work –The comma character isn’t a number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4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1D3C2-7270-4C58-B348-51690F9B4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468" y="568345"/>
            <a:ext cx="10775803" cy="1560716"/>
          </a:xfrm>
        </p:spPr>
        <p:txBody>
          <a:bodyPr/>
          <a:lstStyle/>
          <a:p>
            <a:r>
              <a:rPr lang="en-US" dirty="0"/>
              <a:t>What Is a Variable?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47982-9B18-4DBB-A361-9F41FF559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468" y="2438400"/>
            <a:ext cx="10775803" cy="365150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• Something that holds a value </a:t>
            </a:r>
          </a:p>
          <a:p>
            <a:pPr marL="0" indent="0">
              <a:buNone/>
            </a:pPr>
            <a:r>
              <a:rPr lang="en-US" sz="3200" dirty="0"/>
              <a:t>    –Can change (unlimited number of times)</a:t>
            </a:r>
          </a:p>
          <a:p>
            <a:pPr marL="0" indent="0">
              <a:buNone/>
            </a:pPr>
            <a:r>
              <a:rPr lang="en-US" sz="3200" dirty="0"/>
              <a:t>• In simple terms, a variable is a “box” that you can put stuff 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8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CA390-B20F-4FDF-AFAD-577410E57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24" y="568345"/>
            <a:ext cx="10930548" cy="1560716"/>
          </a:xfrm>
        </p:spPr>
        <p:txBody>
          <a:bodyPr/>
          <a:lstStyle/>
          <a:p>
            <a:r>
              <a:rPr lang="en-US" dirty="0"/>
              <a:t>Rules for Naming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57075-71A4-4CA9-9512-EB5F23B9F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24" y="2438400"/>
            <a:ext cx="10930548" cy="36515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• Variable names can contain: </a:t>
            </a:r>
          </a:p>
          <a:p>
            <a:pPr marL="0" indent="0">
              <a:buNone/>
            </a:pPr>
            <a:r>
              <a:rPr lang="en-US" sz="2800" dirty="0"/>
              <a:t>    –Uppercase letters (A-Z)</a:t>
            </a:r>
          </a:p>
          <a:p>
            <a:pPr marL="0" indent="0">
              <a:buNone/>
            </a:pPr>
            <a:r>
              <a:rPr lang="en-US" sz="2800" dirty="0"/>
              <a:t>    –Lowercase letters (a-z) </a:t>
            </a:r>
          </a:p>
          <a:p>
            <a:pPr marL="0" indent="0">
              <a:buNone/>
            </a:pPr>
            <a:r>
              <a:rPr lang="en-US" sz="2800" dirty="0"/>
              <a:t>     –Numbers (0-9) </a:t>
            </a:r>
          </a:p>
          <a:p>
            <a:pPr marL="0" indent="0">
              <a:buNone/>
            </a:pPr>
            <a:r>
              <a:rPr lang="en-US" sz="2800" dirty="0"/>
              <a:t>     –Underscores (_) </a:t>
            </a:r>
          </a:p>
          <a:p>
            <a:pPr marL="0" indent="0">
              <a:buNone/>
            </a:pPr>
            <a:r>
              <a:rPr lang="en-US" sz="2800" dirty="0"/>
              <a:t>• Variables can’t contain:</a:t>
            </a:r>
          </a:p>
          <a:p>
            <a:pPr marL="0" indent="0">
              <a:buNone/>
            </a:pPr>
            <a:r>
              <a:rPr lang="en-US" sz="2800" dirty="0"/>
              <a:t>     –Special characters like $, #, &amp;, ^, ), (, @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3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FD645-5904-43F8-8DC4-FAF5A9FA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010" y="568345"/>
            <a:ext cx="10663262" cy="1560716"/>
          </a:xfrm>
        </p:spPr>
        <p:txBody>
          <a:bodyPr/>
          <a:lstStyle/>
          <a:p>
            <a:r>
              <a:rPr lang="en-US" dirty="0"/>
              <a:t>More Rules for Naming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7AE96-2949-4986-AA84-4273A1434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010" y="2438400"/>
            <a:ext cx="10663261" cy="36515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• Variables can be any length </a:t>
            </a:r>
          </a:p>
          <a:p>
            <a:pPr marL="0" indent="0">
              <a:buNone/>
            </a:pPr>
            <a:r>
              <a:rPr lang="en-US" sz="2800" dirty="0"/>
              <a:t>    –x </a:t>
            </a:r>
          </a:p>
          <a:p>
            <a:pPr marL="0" indent="0">
              <a:buNone/>
            </a:pPr>
            <a:r>
              <a:rPr lang="en-US" sz="2800" dirty="0"/>
              <a:t>    –WhereDidTheFoxGo1920</a:t>
            </a:r>
          </a:p>
          <a:p>
            <a:pPr marL="0" indent="0">
              <a:buNone/>
            </a:pPr>
            <a:r>
              <a:rPr lang="en-US" sz="2800" dirty="0"/>
              <a:t>    –</a:t>
            </a:r>
            <a:r>
              <a:rPr lang="en-US" sz="2800" dirty="0" err="1"/>
              <a:t>myName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• Variables cannot start with a digit </a:t>
            </a:r>
          </a:p>
          <a:p>
            <a:pPr marL="0" indent="0">
              <a:buNone/>
            </a:pPr>
            <a:r>
              <a:rPr lang="en-US" sz="2800" dirty="0"/>
              <a:t>     –2cool4school is </a:t>
            </a:r>
            <a:r>
              <a:rPr lang="en-US" sz="2800" b="1" dirty="0"/>
              <a:t>not</a:t>
            </a:r>
            <a:r>
              <a:rPr lang="en-US" sz="2800" dirty="0"/>
              <a:t> a valid variable</a:t>
            </a:r>
          </a:p>
          <a:p>
            <a:pPr marL="0" indent="0">
              <a:buNone/>
            </a:pPr>
            <a:r>
              <a:rPr lang="en-US" sz="2800" dirty="0"/>
              <a:t>     – cool4school is a valid variable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80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EA472-58CF-497C-9451-B3965FE82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86" y="568345"/>
            <a:ext cx="11000886" cy="1560716"/>
          </a:xfrm>
        </p:spPr>
        <p:txBody>
          <a:bodyPr/>
          <a:lstStyle/>
          <a:p>
            <a:r>
              <a:rPr lang="en-US" dirty="0"/>
              <a:t>Variables and Keywords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019A9-D75D-4D43-8524-04445F125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79" y="2377440"/>
            <a:ext cx="8778193" cy="42062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• Keywords are “reserved” words in Python</a:t>
            </a:r>
          </a:p>
          <a:p>
            <a:pPr marL="0" indent="0">
              <a:buNone/>
            </a:pPr>
            <a:r>
              <a:rPr lang="en-US" sz="2400" dirty="0"/>
              <a:t>False   class   finally    is    return    None    continue </a:t>
            </a:r>
          </a:p>
          <a:p>
            <a:pPr marL="0" indent="0">
              <a:buNone/>
            </a:pPr>
            <a:r>
              <a:rPr lang="en-US" sz="2400" dirty="0"/>
              <a:t> for     lambda   try    True    def      from     nonlocal </a:t>
            </a:r>
          </a:p>
          <a:p>
            <a:pPr marL="0" indent="0">
              <a:buNone/>
            </a:pPr>
            <a:r>
              <a:rPr lang="en-US" sz="2400" dirty="0"/>
              <a:t>while    and      del     global    not   with     as    </a:t>
            </a:r>
            <a:r>
              <a:rPr lang="en-US" sz="2400" dirty="0" err="1"/>
              <a:t>elif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if   or    yield     assert   else   import  pass    break </a:t>
            </a:r>
          </a:p>
          <a:p>
            <a:pPr marL="0" indent="0">
              <a:buNone/>
            </a:pPr>
            <a:r>
              <a:rPr lang="en-US" sz="2400" dirty="0"/>
              <a:t>except     in      raise</a:t>
            </a:r>
          </a:p>
          <a:p>
            <a:pPr marL="0" indent="0">
              <a:buNone/>
            </a:pPr>
            <a:r>
              <a:rPr lang="en-US" sz="2400" dirty="0"/>
              <a:t>• Variables cannot be keywords </a:t>
            </a:r>
          </a:p>
          <a:p>
            <a:pPr marL="0" indent="0">
              <a:buNone/>
            </a:pPr>
            <a:r>
              <a:rPr lang="en-US" sz="2400" dirty="0"/>
              <a:t>– ‘</a:t>
            </a:r>
            <a:r>
              <a:rPr lang="en-US" sz="2400" b="1" dirty="0"/>
              <a:t>or’</a:t>
            </a:r>
            <a:r>
              <a:rPr lang="en-US" sz="2400" dirty="0"/>
              <a:t> is not a valid variable name </a:t>
            </a:r>
          </a:p>
          <a:p>
            <a:pPr marL="0" indent="0">
              <a:buNone/>
            </a:pPr>
            <a:r>
              <a:rPr lang="en-US" sz="2400" dirty="0"/>
              <a:t>– Apple is an acceptable variable name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34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C0743-F31B-4E3A-B106-D1F7C0F1D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792" y="568345"/>
            <a:ext cx="10916480" cy="1560716"/>
          </a:xfrm>
        </p:spPr>
        <p:txBody>
          <a:bodyPr/>
          <a:lstStyle/>
          <a:p>
            <a:r>
              <a:rPr lang="en-US" dirty="0"/>
              <a:t>Exercise: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A6373-1069-4445-9BF8-8A5086DB0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806" y="2438400"/>
            <a:ext cx="10705465" cy="3651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sz="2800" dirty="0"/>
              <a:t>Are the following allowed in Python?</a:t>
            </a:r>
          </a:p>
          <a:p>
            <a:pPr marL="0" indent="0">
              <a:buNone/>
            </a:pPr>
            <a:r>
              <a:rPr lang="en-US" sz="2800" dirty="0"/>
              <a:t>3cat</a:t>
            </a:r>
          </a:p>
          <a:p>
            <a:pPr marL="0" indent="0">
              <a:buNone/>
            </a:pPr>
            <a:r>
              <a:rPr lang="en-US" sz="2800" dirty="0" err="1"/>
              <a:t>Cats_and_dogs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Cat3</a:t>
            </a:r>
          </a:p>
          <a:p>
            <a:pPr marL="0" indent="0">
              <a:buNone/>
            </a:pPr>
            <a:r>
              <a:rPr lang="en-US" sz="2800" dirty="0"/>
              <a:t>CATS_EXIT</a:t>
            </a:r>
          </a:p>
        </p:txBody>
      </p:sp>
    </p:spTree>
    <p:extLst>
      <p:ext uri="{BB962C8B-B14F-4D97-AF65-F5344CB8AC3E}">
        <p14:creationId xmlns:p14="http://schemas.microsoft.com/office/powerpoint/2010/main" val="432964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47F51-43BD-4B76-B134-C8035184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568345"/>
            <a:ext cx="10972751" cy="1560716"/>
          </a:xfrm>
        </p:spPr>
        <p:txBody>
          <a:bodyPr/>
          <a:lstStyle/>
          <a:p>
            <a:r>
              <a:rPr lang="en-US" dirty="0"/>
              <a:t>Exercise: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BF7BA-BB15-4F87-8B65-37CEBAE3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38400"/>
            <a:ext cx="10972751" cy="365150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• Are the following allowed in Python?      </a:t>
            </a:r>
          </a:p>
          <a:p>
            <a:pPr marL="0" indent="0">
              <a:buNone/>
            </a:pPr>
            <a:r>
              <a:rPr lang="en-US" sz="2800" dirty="0"/>
              <a:t>3cat                                                                         </a:t>
            </a:r>
            <a:r>
              <a:rPr lang="en-US" sz="2800" dirty="0">
                <a:solidFill>
                  <a:srgbClr val="FF0000"/>
                </a:solidFill>
              </a:rPr>
              <a:t>Not allowed</a:t>
            </a:r>
          </a:p>
          <a:p>
            <a:pPr marL="0" indent="0">
              <a:buNone/>
            </a:pPr>
            <a:r>
              <a:rPr lang="en-US" sz="2800" dirty="0" err="1"/>
              <a:t>Cats_and_dogs</a:t>
            </a:r>
            <a:r>
              <a:rPr lang="en-US" sz="2800" dirty="0"/>
              <a:t>                                                      </a:t>
            </a:r>
            <a:r>
              <a:rPr lang="en-US" sz="2800" dirty="0">
                <a:solidFill>
                  <a:srgbClr val="00B050"/>
                </a:solidFill>
              </a:rPr>
              <a:t>Allowed</a:t>
            </a:r>
          </a:p>
          <a:p>
            <a:pPr marL="0" indent="0">
              <a:buNone/>
            </a:pPr>
            <a:r>
              <a:rPr lang="en-US" sz="2800" dirty="0"/>
              <a:t>Cat3                                                                         </a:t>
            </a:r>
            <a:r>
              <a:rPr lang="en-US" sz="2800" dirty="0">
                <a:solidFill>
                  <a:srgbClr val="00B050"/>
                </a:solidFill>
              </a:rPr>
              <a:t>Allowed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CATS_EXIT                                                               </a:t>
            </a:r>
            <a:r>
              <a:rPr lang="en-US" sz="2800" dirty="0">
                <a:solidFill>
                  <a:srgbClr val="00B050"/>
                </a:solidFill>
              </a:rPr>
              <a:t>Allowed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80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302FD-C03F-4AB9-8178-20EEB0A8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792" y="568345"/>
            <a:ext cx="10916480" cy="1560716"/>
          </a:xfrm>
        </p:spPr>
        <p:txBody>
          <a:bodyPr/>
          <a:lstStyle/>
          <a:p>
            <a:r>
              <a:rPr lang="en-US" dirty="0"/>
              <a:t>Using Variables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19AED-FD88-4AB9-906E-77A5DDAB9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82" y="2438400"/>
            <a:ext cx="11043089" cy="3651504"/>
          </a:xfrm>
        </p:spPr>
        <p:txBody>
          <a:bodyPr/>
          <a:lstStyle/>
          <a:p>
            <a:r>
              <a:rPr lang="en-US" dirty="0"/>
              <a:t>You create a variable as soon as you declare it</a:t>
            </a:r>
          </a:p>
          <a:p>
            <a:r>
              <a:rPr lang="en-US" dirty="0"/>
              <a:t>You also need to initialize it before using it </a:t>
            </a:r>
          </a:p>
          <a:p>
            <a:r>
              <a:rPr lang="en-US" dirty="0"/>
              <a:t>Use the assignment operator (equal sign)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sz="2400" b="1" dirty="0" err="1"/>
              <a:t>mascotUMBC</a:t>
            </a:r>
            <a:r>
              <a:rPr lang="en-US" sz="2400" b="1" dirty="0"/>
              <a:t> = </a:t>
            </a:r>
            <a:r>
              <a:rPr lang="en-US" sz="2400" b="1" dirty="0">
                <a:solidFill>
                  <a:srgbClr val="00B050"/>
                </a:solidFill>
              </a:rPr>
              <a:t>"dog" </a:t>
            </a:r>
          </a:p>
          <a:p>
            <a:pPr marL="0" indent="0">
              <a:buNone/>
            </a:pPr>
            <a:r>
              <a:rPr lang="en-US" sz="2400" b="1" dirty="0"/>
              <a:t>       </a:t>
            </a:r>
            <a:r>
              <a:rPr lang="en-US" sz="2400" b="1" dirty="0" err="1"/>
              <a:t>newStudents</a:t>
            </a:r>
            <a:r>
              <a:rPr lang="en-US" sz="2400" b="1" dirty="0"/>
              <a:t> = 1538</a:t>
            </a:r>
          </a:p>
          <a:p>
            <a:pPr marL="0" indent="0">
              <a:buNone/>
            </a:pPr>
            <a:r>
              <a:rPr lang="en-US" sz="2400" b="1" dirty="0"/>
              <a:t>       </a:t>
            </a:r>
            <a:r>
              <a:rPr lang="en-US" sz="2400" b="1" dirty="0" err="1"/>
              <a:t>dogsAreGood</a:t>
            </a:r>
            <a:r>
              <a:rPr lang="en-US" sz="2400" b="1" dirty="0"/>
              <a:t> = </a:t>
            </a:r>
            <a:r>
              <a:rPr lang="en-US" sz="2400" b="1" dirty="0">
                <a:solidFill>
                  <a:srgbClr val="0070C0"/>
                </a:solidFill>
              </a:rPr>
              <a:t>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87955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978</Words>
  <Application>Microsoft Office PowerPoint</Application>
  <PresentationFormat>Widescreen</PresentationFormat>
  <Paragraphs>154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Century Schoolbook</vt:lpstr>
      <vt:lpstr>Corbel</vt:lpstr>
      <vt:lpstr>Feathered</vt:lpstr>
      <vt:lpstr>Variables &amp; How it Can Be Used</vt:lpstr>
      <vt:lpstr>Today’s Objectives </vt:lpstr>
      <vt:lpstr>What Is a Variable? </vt:lpstr>
      <vt:lpstr>Rules for Naming Variables </vt:lpstr>
      <vt:lpstr>More Rules for Naming Variables </vt:lpstr>
      <vt:lpstr>Variables and Keywords </vt:lpstr>
      <vt:lpstr>Exercise: Variables </vt:lpstr>
      <vt:lpstr>Exercise: Variables </vt:lpstr>
      <vt:lpstr>Using Variables in Python</vt:lpstr>
      <vt:lpstr>Expressions</vt:lpstr>
      <vt:lpstr>Expressions Example</vt:lpstr>
      <vt:lpstr>Common Mistake</vt:lpstr>
      <vt:lpstr>Variable Types </vt:lpstr>
      <vt:lpstr>Variables Types: Examples </vt:lpstr>
      <vt:lpstr>Variable Usage </vt:lpstr>
      <vt:lpstr>Operators</vt:lpstr>
      <vt:lpstr>Operator Types </vt:lpstr>
      <vt:lpstr>Practice Exercises </vt:lpstr>
      <vt:lpstr>Inputs and Outputs </vt:lpstr>
      <vt:lpstr>Output Example </vt:lpstr>
      <vt:lpstr>Output Example </vt:lpstr>
      <vt:lpstr>Input </vt:lpstr>
      <vt:lpstr>How Input Works </vt:lpstr>
      <vt:lpstr>Input as a String </vt:lpstr>
      <vt:lpstr>Converting from String </vt:lpstr>
      <vt:lpstr>Converting from String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&amp; How it Can Be Used</dc:title>
  <dc:creator>Hemlata Kohin</dc:creator>
  <cp:lastModifiedBy>Hemlata Kohin</cp:lastModifiedBy>
  <cp:revision>11</cp:revision>
  <dcterms:created xsi:type="dcterms:W3CDTF">2019-06-05T18:16:19Z</dcterms:created>
  <dcterms:modified xsi:type="dcterms:W3CDTF">2019-06-27T18:56:48Z</dcterms:modified>
</cp:coreProperties>
</file>