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2" r:id="rId3"/>
    <p:sldId id="293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29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495F-8C65-425B-BFED-1086694A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AB155-25B4-453F-B654-6F80F88BD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A30D-B1F0-4A26-81E2-B57D69C0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6517-E054-400D-A826-22ED0321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98F0A-6166-46AE-AE5A-EBEA0313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98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F05D-1E82-468E-87F5-4DD8EA96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19A9-F892-4453-AF38-9EBE27A2B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A694-6F18-46B8-B237-F4745B6C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BFC1-7C29-4ECD-A512-E36037D8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477-2E78-4A39-BD8A-12974AB0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EE55D-2818-4F78-8DB5-6F86D9C76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6A003-9B27-42FB-A398-9E795EDA1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17CF-4591-4C84-85AF-D3F8943B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C0D78-2F15-424D-9702-B5CA5DF0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58A2-C2B3-414E-9173-3C81EE35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3B23-5B19-4C98-8DD5-447FBD78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053C-5879-4877-B0A0-BD150B27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65A1-EE4D-4477-A211-E1821D18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6BDC-C9DD-4D10-97CB-CDEED06C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D9B7-7203-4546-9057-B3D6E9F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4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79AD-B393-4C26-A52D-D97B8F44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2FEB-672A-4A9F-B713-98444794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203B-0918-4977-B13E-42B93DAC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9437-C14B-41CC-AAA9-B90FBC92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5A1A-680A-4583-91B4-CB51635E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1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B72E-0E8A-4883-8B91-44030351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1452-89B0-40C2-A037-21ED9F928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7E221-578C-4DB9-9967-858A047C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E45F-5919-428F-8EF2-F0084B0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EC03E-BC0D-4A9A-A807-14F50C6D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96CE-B3A9-43B2-9687-D0F7A05B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7F42-0599-48D7-B495-1A303176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51FC-CA93-4913-9805-42944210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19FF-284D-4EAE-B6BF-7BAC754C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EFDC1-E1CB-47B2-B068-85630B7B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53F58-34EE-43C0-8B16-57902B8F3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3B13B-02A8-46B8-8A97-F9C19A8F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C5ABE-14D9-45A3-9AFD-3778C8CA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60BB-DA19-468D-91EB-4E176CED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9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465E-C998-44A3-A255-5D051A3D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569B1-A969-455C-A3A6-FFEA3EB0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5FC19-C35D-4709-966E-455345E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974E1-7CC2-47D9-9188-EF981AC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4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515F-1564-4A12-9462-7F7D01C1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16211-0F54-4C7A-B120-691D086A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9AA83-3D19-4AD1-90F1-73950238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18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064B-EFAA-436E-B4FD-061CE8B3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0827-E859-461C-89FF-59A39426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0BA4-EDE3-4B6F-9C87-DF3AE317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313B-B244-43CE-AE7A-D3A738F4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77B3-738D-479B-85CF-250B8374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F805-172C-41A3-8F85-BCCDE06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55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B42-A741-4A0C-AD18-E3E7577F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AAACC-F87E-43A6-A3C5-64B0262C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C2C3C-ED06-4342-B664-7E5697C9A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B520-B4A7-486F-85EA-E0D1ABED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F321-191E-41E3-A98F-E28D5C38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C5CFE-31E6-4531-9F96-57DC224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C749A-3F58-4AFF-8E21-EAC55B9D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5C89-B6F3-4865-8134-CD22DEB1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4839-B1FC-42C4-8467-8181AB378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3345-A581-455E-9661-1270F4F6E587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1647-C6C2-4382-957C-1F2095CAF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358A-ECCD-492C-9942-74DA6A375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3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A6B16-D7BB-4EB9-A022-75E21220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Functions Part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C8CEB-BEE1-4871-88A6-7A00DFB44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- By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 Hemlata Kohin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9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8EF1-48D6-4622-8011-89359C9E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Trace: Return from square()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86427-3C63-4EAF-BB12-0BAB34125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Let’s follow the flow of the code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square</a:t>
            </a:r>
            <a:r>
              <a:rPr lang="en-US" dirty="0"/>
              <a:t>(num):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ans</a:t>
            </a:r>
            <a:r>
              <a:rPr lang="en-US" dirty="0"/>
              <a:t> = num * num</a:t>
            </a:r>
          </a:p>
          <a:p>
            <a:pPr marL="0" indent="0">
              <a:buNone/>
            </a:pPr>
            <a:r>
              <a:rPr lang="en-US" dirty="0"/>
              <a:t>  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ans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x = 5</a:t>
            </a:r>
          </a:p>
          <a:p>
            <a:pPr marL="0" indent="0">
              <a:buNone/>
            </a:pPr>
            <a:r>
              <a:rPr lang="en-US" dirty="0"/>
              <a:t>       	y = </a:t>
            </a:r>
            <a:r>
              <a:rPr lang="en-US" dirty="0">
                <a:solidFill>
                  <a:srgbClr val="FF0000"/>
                </a:solidFill>
              </a:rPr>
              <a:t>square</a:t>
            </a:r>
            <a:r>
              <a:rPr lang="en-US" dirty="0"/>
              <a:t> (x)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(y)</a:t>
            </a:r>
          </a:p>
          <a:p>
            <a:pPr marL="0" indent="0">
              <a:buNone/>
            </a:pPr>
            <a:r>
              <a:rPr lang="en-US" dirty="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54969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DC47-C069-474D-8F08-5EFC5A8E2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Trace: Return from square()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0289-24E2-4F64-B506-504A072E5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822"/>
            <a:ext cx="10515600" cy="49671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1: Call main() </a:t>
            </a:r>
          </a:p>
          <a:p>
            <a:pPr marL="0" indent="0">
              <a:buNone/>
            </a:pPr>
            <a:r>
              <a:rPr lang="en-US" dirty="0"/>
              <a:t>Step 2: Pass control to def main() </a:t>
            </a:r>
          </a:p>
          <a:p>
            <a:pPr marL="0" indent="0">
              <a:buNone/>
            </a:pPr>
            <a:r>
              <a:rPr lang="en-US" dirty="0"/>
              <a:t>Step 3: Set x = 5 </a:t>
            </a:r>
          </a:p>
          <a:p>
            <a:pPr marL="0" indent="0">
              <a:buNone/>
            </a:pPr>
            <a:r>
              <a:rPr lang="en-US" dirty="0"/>
              <a:t>Step 4: See the function call to square() </a:t>
            </a:r>
          </a:p>
          <a:p>
            <a:pPr marL="0" indent="0">
              <a:buNone/>
            </a:pPr>
            <a:r>
              <a:rPr lang="en-US" dirty="0"/>
              <a:t>Step 5: Pass control from main() to square(), sending the argument 5 Step 6: Set the value of the formal parameter num in square() to 5 Step 7: Calculate </a:t>
            </a:r>
            <a:r>
              <a:rPr lang="en-US" dirty="0" err="1"/>
              <a:t>ans</a:t>
            </a:r>
            <a:r>
              <a:rPr lang="en-US" dirty="0"/>
              <a:t> = num * num </a:t>
            </a:r>
          </a:p>
          <a:p>
            <a:pPr marL="0" indent="0">
              <a:buNone/>
            </a:pPr>
            <a:r>
              <a:rPr lang="en-US" dirty="0"/>
              <a:t>Step 8: Return the value 25 to main() and set y = the returned value Step 9: Print value of y</a:t>
            </a:r>
          </a:p>
        </p:txBody>
      </p:sp>
    </p:spTree>
    <p:extLst>
      <p:ext uri="{BB962C8B-B14F-4D97-AF65-F5344CB8AC3E}">
        <p14:creationId xmlns:p14="http://schemas.microsoft.com/office/powerpoint/2010/main" val="773838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E14E-BFFC-435E-BD82-C002D144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542" y="2883242"/>
            <a:ext cx="6941234" cy="1325563"/>
          </a:xfrm>
        </p:spPr>
        <p:txBody>
          <a:bodyPr/>
          <a:lstStyle/>
          <a:p>
            <a:r>
              <a:rPr lang="en-US" b="1" dirty="0"/>
              <a:t>None and Common Problems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0296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B46B-2535-4A72-9804-1835186C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Every Function Returns </a:t>
            </a:r>
            <a:r>
              <a:rPr lang="en-US" b="1" i="1" dirty="0"/>
              <a:t>Something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5EEFE-5F1B-4A11-90DA-2896D113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All Python functions return a value </a:t>
            </a:r>
          </a:p>
          <a:p>
            <a:pPr marL="0" indent="0">
              <a:buNone/>
            </a:pPr>
            <a:r>
              <a:rPr lang="en-US" sz="3200" dirty="0"/>
              <a:t>    –Even if they don’t have a </a:t>
            </a:r>
            <a:r>
              <a:rPr lang="en-US" sz="3200" b="1" dirty="0"/>
              <a:t>return</a:t>
            </a:r>
            <a:r>
              <a:rPr lang="en-US" sz="3200" dirty="0"/>
              <a:t> statement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Functions without an explicit </a:t>
            </a:r>
            <a:r>
              <a:rPr lang="en-US" sz="3200" b="1" dirty="0"/>
              <a:t>return</a:t>
            </a:r>
            <a:r>
              <a:rPr lang="en-US" sz="3200" dirty="0"/>
              <a:t> pass back a special object, called </a:t>
            </a:r>
            <a:r>
              <a:rPr lang="en-US" sz="3200" b="1" dirty="0"/>
              <a:t>None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/>
              <a:t>     – </a:t>
            </a:r>
            <a:r>
              <a:rPr lang="en-US" sz="3200" b="1" dirty="0"/>
              <a:t>None</a:t>
            </a:r>
            <a:r>
              <a:rPr lang="en-US" sz="3200" dirty="0"/>
              <a:t> is the </a:t>
            </a:r>
            <a:r>
              <a:rPr lang="en-US" sz="3200" u="sng" dirty="0"/>
              <a:t>absence</a:t>
            </a:r>
            <a:r>
              <a:rPr lang="en-US" sz="3200" dirty="0"/>
              <a:t> of a value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24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E60A-016E-43B9-89E8-1419CE64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552CD-95FA-4D9D-B6EB-A8F932164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Here is a simple toy example: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multiply</a:t>
            </a:r>
            <a:r>
              <a:rPr lang="en-US" dirty="0"/>
              <a:t>(num1, num2):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(“</a:t>
            </a:r>
            <a:r>
              <a:rPr lang="en-US" dirty="0">
                <a:solidFill>
                  <a:srgbClr val="00B050"/>
                </a:solidFill>
              </a:rPr>
              <a:t>multiplying</a:t>
            </a:r>
            <a:r>
              <a:rPr lang="en-US" dirty="0"/>
              <a:t>", num1, "</a:t>
            </a:r>
            <a:r>
              <a:rPr lang="en-US" dirty="0">
                <a:solidFill>
                  <a:srgbClr val="00B050"/>
                </a:solidFill>
              </a:rPr>
              <a:t>*</a:t>
            </a:r>
            <a:r>
              <a:rPr lang="en-US" dirty="0"/>
              <a:t>", num2)</a:t>
            </a:r>
          </a:p>
          <a:p>
            <a:pPr marL="0" indent="0">
              <a:buNone/>
            </a:pPr>
            <a:r>
              <a:rPr lang="en-US" dirty="0"/>
              <a:t>	answer = num1 * num2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answer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Assume that this code is in </a:t>
            </a:r>
            <a:r>
              <a:rPr lang="en-US" b="1" dirty="0"/>
              <a:t>main()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 product = </a:t>
            </a:r>
            <a:r>
              <a:rPr lang="en-US" dirty="0">
                <a:solidFill>
                  <a:srgbClr val="FF0000"/>
                </a:solidFill>
              </a:rPr>
              <a:t>multiply</a:t>
            </a:r>
            <a:r>
              <a:rPr lang="en-US" dirty="0"/>
              <a:t>(6, 3)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result is</a:t>
            </a:r>
            <a:r>
              <a:rPr lang="en-US" dirty="0"/>
              <a:t>", product)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57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A59B4-F23A-4E77-A0A5-2A5E9F3C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#1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F7C07-EB4F-4402-8DBC-01DBD443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702"/>
            <a:ext cx="10515600" cy="5100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• Forgetting to write a </a:t>
            </a:r>
            <a:r>
              <a:rPr lang="en-US" sz="3200" b="1" dirty="0"/>
              <a:t>return</a:t>
            </a:r>
            <a:r>
              <a:rPr lang="en-US" sz="3200" dirty="0"/>
              <a:t> statement </a:t>
            </a:r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>
                <a:solidFill>
                  <a:srgbClr val="0070C0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multiply</a:t>
            </a:r>
            <a:r>
              <a:rPr lang="en-US" sz="3200" dirty="0"/>
              <a:t>(num1, num2):</a:t>
            </a:r>
          </a:p>
          <a:p>
            <a:pPr marL="0" indent="0">
              <a:buNone/>
            </a:pPr>
            <a:r>
              <a:rPr lang="en-US" sz="3200" dirty="0"/>
              <a:t>	 </a:t>
            </a:r>
            <a:r>
              <a:rPr lang="en-US" sz="3200" dirty="0">
                <a:solidFill>
                  <a:srgbClr val="FF0000"/>
                </a:solidFill>
              </a:rPr>
              <a:t>print</a:t>
            </a:r>
            <a:r>
              <a:rPr lang="en-US" sz="3200" dirty="0"/>
              <a:t>("</a:t>
            </a:r>
            <a:r>
              <a:rPr lang="en-US" sz="3200" dirty="0">
                <a:solidFill>
                  <a:srgbClr val="00B050"/>
                </a:solidFill>
              </a:rPr>
              <a:t>doing</a:t>
            </a:r>
            <a:r>
              <a:rPr lang="en-US" sz="3200" dirty="0"/>
              <a:t>", num1, "</a:t>
            </a:r>
            <a:r>
              <a:rPr lang="en-US" sz="3200" dirty="0">
                <a:solidFill>
                  <a:srgbClr val="00B050"/>
                </a:solidFill>
              </a:rPr>
              <a:t>*</a:t>
            </a:r>
            <a:r>
              <a:rPr lang="en-US" sz="3200" dirty="0"/>
              <a:t>", num2)</a:t>
            </a:r>
          </a:p>
          <a:p>
            <a:pPr marL="0" indent="0">
              <a:buNone/>
            </a:pPr>
            <a:r>
              <a:rPr lang="en-US" sz="3200" dirty="0"/>
              <a:t>	answer = num1 * num2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product = </a:t>
            </a:r>
            <a:r>
              <a:rPr lang="en-US" sz="3200" dirty="0">
                <a:solidFill>
                  <a:srgbClr val="FF0000"/>
                </a:solidFill>
              </a:rPr>
              <a:t>multiply</a:t>
            </a:r>
            <a:r>
              <a:rPr lang="en-US" sz="3200" dirty="0"/>
              <a:t>(3, 5) </a:t>
            </a:r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>
                <a:solidFill>
                  <a:srgbClr val="FF0000"/>
                </a:solidFill>
              </a:rPr>
              <a:t>print</a:t>
            </a:r>
            <a:r>
              <a:rPr lang="en-US" sz="3200" dirty="0"/>
              <a:t>("</a:t>
            </a:r>
            <a:r>
              <a:rPr lang="en-US" sz="3200" dirty="0">
                <a:solidFill>
                  <a:srgbClr val="00B050"/>
                </a:solidFill>
              </a:rPr>
              <a:t>result is</a:t>
            </a:r>
            <a:r>
              <a:rPr lang="en-US" sz="3200" dirty="0"/>
              <a:t>", product)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What is the code’s output now?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96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C14C-692B-4FE4-8241-A09177F0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7ED3-5C88-4020-8432-93B9068D3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variable given the return value has a value of </a:t>
            </a:r>
            <a:r>
              <a:rPr lang="en-US" sz="3200" b="1" dirty="0"/>
              <a:t>none</a:t>
            </a:r>
          </a:p>
          <a:p>
            <a:r>
              <a:rPr lang="en-US" sz="3200" dirty="0"/>
              <a:t>Doing 3 * 5 will return the value none </a:t>
            </a:r>
          </a:p>
        </p:txBody>
      </p:sp>
    </p:spTree>
    <p:extLst>
      <p:ext uri="{BB962C8B-B14F-4D97-AF65-F5344CB8AC3E}">
        <p14:creationId xmlns:p14="http://schemas.microsoft.com/office/powerpoint/2010/main" val="2488840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6AF5-2805-4307-B78A-83086531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#2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AE77D-86C1-4A6F-93D7-ED3581203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• Forgetting to assign the returned value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0070C0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multiply</a:t>
            </a:r>
            <a:r>
              <a:rPr lang="en-US" sz="3200" dirty="0"/>
              <a:t>(num1, num2): 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FF0000"/>
                </a:solidFill>
              </a:rPr>
              <a:t>print</a:t>
            </a:r>
            <a:r>
              <a:rPr lang="en-US" sz="3200" dirty="0"/>
              <a:t>(“</a:t>
            </a:r>
            <a:r>
              <a:rPr lang="en-US" sz="3200" dirty="0">
                <a:solidFill>
                  <a:srgbClr val="00B050"/>
                </a:solidFill>
              </a:rPr>
              <a:t>multiplying</a:t>
            </a:r>
            <a:r>
              <a:rPr lang="en-US" sz="3200" dirty="0"/>
              <a:t>", num1, "</a:t>
            </a:r>
            <a:r>
              <a:rPr lang="en-US" sz="3200" dirty="0">
                <a:solidFill>
                  <a:srgbClr val="00B050"/>
                </a:solidFill>
              </a:rPr>
              <a:t>*</a:t>
            </a:r>
            <a:r>
              <a:rPr lang="en-US" sz="3200" dirty="0"/>
              <a:t>", num2)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0070C0"/>
                </a:solidFill>
              </a:rPr>
              <a:t>return</a:t>
            </a:r>
            <a:r>
              <a:rPr lang="en-US" sz="3200" dirty="0"/>
              <a:t> num1 * num2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multiply</a:t>
            </a:r>
            <a:r>
              <a:rPr lang="en-US" sz="3200" dirty="0"/>
              <a:t>(7, 8)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print</a:t>
            </a:r>
            <a:r>
              <a:rPr lang="en-US" sz="3200" dirty="0"/>
              <a:t>("</a:t>
            </a:r>
            <a:r>
              <a:rPr lang="en-US" sz="3200" dirty="0">
                <a:solidFill>
                  <a:srgbClr val="00B050"/>
                </a:solidFill>
              </a:rPr>
              <a:t>result is</a:t>
            </a:r>
            <a:r>
              <a:rPr lang="en-US" sz="3200" dirty="0"/>
              <a:t>", product)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What is the code’s output now?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14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1624-2A6D-4158-BF89-3FA50BC6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4AB87-E837-4136-84D4-175C69124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Doing 7 * 8 will give an error [Syntax Error]</a:t>
            </a:r>
          </a:p>
          <a:p>
            <a:r>
              <a:rPr lang="en-US" sz="3200" dirty="0"/>
              <a:t>Should have assigned product to the return value of multiply 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Correction would be :</a:t>
            </a:r>
          </a:p>
          <a:p>
            <a:pPr marL="0" indent="0">
              <a:buNone/>
            </a:pPr>
            <a:r>
              <a:rPr lang="en-US" sz="3200" dirty="0"/>
              <a:t>                      product = </a:t>
            </a:r>
            <a:r>
              <a:rPr lang="en-US" sz="3200" dirty="0">
                <a:solidFill>
                  <a:srgbClr val="FF0000"/>
                </a:solidFill>
              </a:rPr>
              <a:t>multiply</a:t>
            </a:r>
            <a:r>
              <a:rPr lang="en-US" sz="3200" dirty="0"/>
              <a:t>(7, 8) </a:t>
            </a:r>
          </a:p>
        </p:txBody>
      </p:sp>
    </p:spTree>
    <p:extLst>
      <p:ext uri="{BB962C8B-B14F-4D97-AF65-F5344CB8AC3E}">
        <p14:creationId xmlns:p14="http://schemas.microsoft.com/office/powerpoint/2010/main" val="4183015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9313-B0DC-416A-98F4-84980F95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Errors and Problems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77027-BC0A-48EC-B25F-40C69D97A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If your value-returning functions produce strange messages, check to make sure you used the return correctly!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Errors: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FF0000"/>
                </a:solidFill>
              </a:rPr>
              <a:t>TypeError</a:t>
            </a:r>
            <a:r>
              <a:rPr lang="en-US" sz="3200" dirty="0">
                <a:solidFill>
                  <a:srgbClr val="FF0000"/>
                </a:solidFill>
              </a:rPr>
              <a:t>: unsupported operand type(s) for *: '</a:t>
            </a:r>
            <a:r>
              <a:rPr lang="en-US" sz="3200" dirty="0" err="1">
                <a:solidFill>
                  <a:srgbClr val="FF0000"/>
                </a:solidFill>
              </a:rPr>
              <a:t>NoneType</a:t>
            </a:r>
            <a:r>
              <a:rPr lang="en-US" sz="3200" dirty="0">
                <a:solidFill>
                  <a:srgbClr val="FF0000"/>
                </a:solidFill>
              </a:rPr>
              <a:t>' and 'int’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err="1">
                <a:solidFill>
                  <a:srgbClr val="FF0000"/>
                </a:solidFill>
              </a:rPr>
              <a:t>TypeError</a:t>
            </a:r>
            <a:r>
              <a:rPr lang="en-US" sz="3200" dirty="0">
                <a:solidFill>
                  <a:srgbClr val="FF0000"/>
                </a:solidFill>
              </a:rPr>
              <a:t>: '</a:t>
            </a:r>
            <a:r>
              <a:rPr lang="en-US" sz="3200" dirty="0" err="1">
                <a:solidFill>
                  <a:srgbClr val="FF0000"/>
                </a:solidFill>
              </a:rPr>
              <a:t>NoneType</a:t>
            </a:r>
            <a:r>
              <a:rPr lang="en-US" sz="3200" dirty="0">
                <a:solidFill>
                  <a:srgbClr val="FF0000"/>
                </a:solidFill>
              </a:rPr>
              <a:t>' object is not </a:t>
            </a:r>
            <a:r>
              <a:rPr lang="en-US" sz="3200" dirty="0" err="1">
                <a:solidFill>
                  <a:srgbClr val="FF0000"/>
                </a:solidFill>
              </a:rPr>
              <a:t>iterable</a:t>
            </a:r>
            <a:endParaRPr lang="en-US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2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7E0A-2670-4DD5-9396-71FA59B8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9A42B-D0EF-4AA0-B91A-1AB84224C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To introduce value-returning functions </a:t>
            </a:r>
          </a:p>
          <a:p>
            <a:pPr marL="0" indent="0">
              <a:buNone/>
            </a:pPr>
            <a:r>
              <a:rPr lang="en-US" sz="3200" dirty="0"/>
              <a:t>    –Common problems</a:t>
            </a:r>
          </a:p>
          <a:p>
            <a:pPr marL="0" indent="0">
              <a:buNone/>
            </a:pPr>
            <a:r>
              <a:rPr lang="en-US" sz="3200" dirty="0"/>
              <a:t>    –Solutions to common problems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To better grasp how values in the scope of a function actually work </a:t>
            </a:r>
          </a:p>
          <a:p>
            <a:pPr marL="0" indent="0">
              <a:buNone/>
            </a:pPr>
            <a:r>
              <a:rPr lang="en-US" sz="3200" dirty="0"/>
              <a:t>• To practice function calls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18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2D9E-7992-4310-BE48-2CDF5C54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260" y="2630024"/>
            <a:ext cx="5745480" cy="1325563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“Modifying” Parameters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0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CC19-2889-4CA0-91B8-27A5A27B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Bank Interest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906A0-C7A0-40F0-B817-939400CAD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Suppose you are writing a program that manages bank accounts </a:t>
            </a:r>
          </a:p>
          <a:p>
            <a:pPr marL="0" indent="0">
              <a:buNone/>
            </a:pPr>
            <a:r>
              <a:rPr lang="en-US" sz="3200" dirty="0"/>
              <a:t>• One function we would need to create is one to accumulate interest on the account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0000"/>
                </a:solidFill>
              </a:rPr>
              <a:t>addInterest</a:t>
            </a:r>
            <a:r>
              <a:rPr lang="en-US" sz="3200" dirty="0"/>
              <a:t>(balance, rate): 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err="1"/>
              <a:t>newBalance</a:t>
            </a:r>
            <a:r>
              <a:rPr lang="en-US" sz="3200" dirty="0"/>
              <a:t> = balance * (1 + rate) </a:t>
            </a:r>
          </a:p>
          <a:p>
            <a:pPr marL="0" indent="0">
              <a:buNone/>
            </a:pPr>
            <a:r>
              <a:rPr lang="en-US" sz="3200" dirty="0"/>
              <a:t>	balance = </a:t>
            </a:r>
            <a:r>
              <a:rPr lang="en-US" sz="3200" dirty="0" err="1"/>
              <a:t>newBalance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25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4201-96BE-4DB2-94ED-1598AF72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Bank Interest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EE440-557A-412B-8E43-D3CD1A8D1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addInterest</a:t>
            </a:r>
            <a:r>
              <a:rPr lang="en-US" dirty="0"/>
              <a:t>(balance, rate):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newBalance</a:t>
            </a:r>
            <a:r>
              <a:rPr lang="en-US" dirty="0"/>
              <a:t> = balance * (1 + rate) </a:t>
            </a:r>
          </a:p>
          <a:p>
            <a:pPr marL="0" indent="0">
              <a:buNone/>
            </a:pPr>
            <a:r>
              <a:rPr lang="en-US" dirty="0"/>
              <a:t>	balance = </a:t>
            </a:r>
            <a:r>
              <a:rPr lang="en-US" dirty="0" err="1"/>
              <a:t>newBalance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 </a:t>
            </a:r>
          </a:p>
          <a:p>
            <a:pPr marL="0" indent="0">
              <a:buNone/>
            </a:pPr>
            <a:r>
              <a:rPr lang="en-US" dirty="0"/>
              <a:t>	amount = 1000 </a:t>
            </a:r>
          </a:p>
          <a:p>
            <a:pPr marL="0" indent="0">
              <a:buNone/>
            </a:pPr>
            <a:r>
              <a:rPr lang="en-US" dirty="0"/>
              <a:t>	rate = 0.05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addInterest</a:t>
            </a:r>
            <a:r>
              <a:rPr lang="en-US" dirty="0"/>
              <a:t>(amount, rate)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(amount)</a:t>
            </a:r>
          </a:p>
          <a:p>
            <a:pPr marL="0" indent="0">
              <a:buNone/>
            </a:pPr>
            <a:r>
              <a:rPr lang="en-US" dirty="0"/>
              <a:t> main()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2F2E7-AAB0-43F2-9BEF-8F41BDED1F70}"/>
              </a:ext>
            </a:extLst>
          </p:cNvPr>
          <p:cNvSpPr txBox="1"/>
          <p:nvPr/>
        </p:nvSpPr>
        <p:spPr>
          <a:xfrm>
            <a:off x="5641143" y="2968283"/>
            <a:ext cx="2011681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What is the output of the code?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145A5-A6B4-4B74-93BB-1F74DC66CB0D}"/>
              </a:ext>
            </a:extLst>
          </p:cNvPr>
          <p:cNvSpPr txBox="1"/>
          <p:nvPr/>
        </p:nvSpPr>
        <p:spPr>
          <a:xfrm>
            <a:off x="8032651" y="4318781"/>
            <a:ext cx="1111348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1000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747355-6A26-439D-BEB7-C1D8C794AA55}"/>
              </a:ext>
            </a:extLst>
          </p:cNvPr>
          <p:cNvSpPr txBox="1"/>
          <p:nvPr/>
        </p:nvSpPr>
        <p:spPr>
          <a:xfrm>
            <a:off x="6189783" y="4982298"/>
            <a:ext cx="1842868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Is this what we wanted to happen? </a:t>
            </a:r>
          </a:p>
        </p:txBody>
      </p:sp>
    </p:spTree>
    <p:extLst>
      <p:ext uri="{BB962C8B-B14F-4D97-AF65-F5344CB8AC3E}">
        <p14:creationId xmlns:p14="http://schemas.microsoft.com/office/powerpoint/2010/main" val="3918717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5BDB-9F86-4BCA-B594-C397B244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What’s Going 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A099-C760-427F-9A1D-8CF9FB5EB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It was intended that the 5% would be added to the amount, returning $1050 </a:t>
            </a:r>
          </a:p>
          <a:p>
            <a:pPr marL="0" indent="0">
              <a:buNone/>
            </a:pPr>
            <a:r>
              <a:rPr lang="en-US" sz="3200" dirty="0"/>
              <a:t>• Was $1000 the desired output?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No –so what went wrong? </a:t>
            </a:r>
          </a:p>
          <a:p>
            <a:pPr marL="0" indent="0">
              <a:buNone/>
            </a:pPr>
            <a:r>
              <a:rPr lang="en-US" sz="3200" dirty="0"/>
              <a:t>• This is a very common mistake to make!   </a:t>
            </a:r>
          </a:p>
          <a:p>
            <a:pPr marL="0" indent="0">
              <a:buNone/>
            </a:pPr>
            <a:r>
              <a:rPr lang="en-US" sz="3200" dirty="0"/>
              <a:t>     –Let’s trace through the code and figure it out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75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6322-F266-4685-88EA-666AA659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Tracing the Bank Interest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1D54-D648-4A4B-A358-0D386B072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dirty="0"/>
              <a:t>• First, we create two variables that are local to </a:t>
            </a:r>
            <a:r>
              <a:rPr lang="en-US" sz="3300" b="1" dirty="0"/>
              <a:t>main()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addInterest</a:t>
            </a:r>
            <a:r>
              <a:rPr lang="en-US" dirty="0"/>
              <a:t>(balance, rate):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newBalance</a:t>
            </a:r>
            <a:r>
              <a:rPr lang="en-US" dirty="0"/>
              <a:t> = balance * (1 + rate) </a:t>
            </a:r>
          </a:p>
          <a:p>
            <a:pPr marL="0" indent="0">
              <a:buNone/>
            </a:pPr>
            <a:r>
              <a:rPr lang="en-US" dirty="0"/>
              <a:t>	balance = </a:t>
            </a:r>
            <a:r>
              <a:rPr lang="en-US" dirty="0" err="1"/>
              <a:t>newBalance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 </a:t>
            </a:r>
          </a:p>
          <a:p>
            <a:pPr marL="0" indent="0">
              <a:buNone/>
            </a:pPr>
            <a:r>
              <a:rPr lang="en-US" dirty="0"/>
              <a:t>	amount = 1000 </a:t>
            </a:r>
          </a:p>
          <a:p>
            <a:pPr marL="0" indent="0">
              <a:buNone/>
            </a:pPr>
            <a:r>
              <a:rPr lang="en-US" dirty="0"/>
              <a:t>	rate = 0.05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addInterest</a:t>
            </a:r>
            <a:r>
              <a:rPr lang="en-US" dirty="0"/>
              <a:t>(amount, rate)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(amount)</a:t>
            </a:r>
          </a:p>
          <a:p>
            <a:pPr marL="0" indent="0">
              <a:buNone/>
            </a:pPr>
            <a:r>
              <a:rPr lang="en-US" dirty="0"/>
              <a:t> main()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810FD-D881-4F29-BA28-D989C1051B6B}"/>
              </a:ext>
            </a:extLst>
          </p:cNvPr>
          <p:cNvSpPr txBox="1"/>
          <p:nvPr/>
        </p:nvSpPr>
        <p:spPr>
          <a:xfrm>
            <a:off x="6583680" y="4001294"/>
            <a:ext cx="1814732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Local Variables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4CDB03-47A8-48E6-833E-A277D00161FD}"/>
              </a:ext>
            </a:extLst>
          </p:cNvPr>
          <p:cNvCxnSpPr>
            <a:cxnSpLocks/>
          </p:cNvCxnSpPr>
          <p:nvPr/>
        </p:nvCxnSpPr>
        <p:spPr>
          <a:xfrm flipH="1">
            <a:off x="3938955" y="4192172"/>
            <a:ext cx="26447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8B358C-C960-4209-A57F-B71C16F82C6C}"/>
              </a:ext>
            </a:extLst>
          </p:cNvPr>
          <p:cNvCxnSpPr>
            <a:cxnSpLocks/>
          </p:cNvCxnSpPr>
          <p:nvPr/>
        </p:nvCxnSpPr>
        <p:spPr>
          <a:xfrm flipH="1">
            <a:off x="3404383" y="4327110"/>
            <a:ext cx="3179297" cy="273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854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9B38-386A-4478-9D12-F9F2835B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Tracing the Bank Interest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6AE94-3ADB-4E1B-9C8C-66C6C1EC8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sz="3200" dirty="0"/>
              <a:t>Second, we call </a:t>
            </a:r>
            <a:r>
              <a:rPr lang="en-US" sz="3200" b="1" dirty="0" err="1"/>
              <a:t>addInterest</a:t>
            </a:r>
            <a:r>
              <a:rPr lang="en-US" sz="3200" b="1" dirty="0"/>
              <a:t>() </a:t>
            </a:r>
            <a:r>
              <a:rPr lang="en-US" sz="3200" dirty="0"/>
              <a:t>and pass the values of the local variables of </a:t>
            </a:r>
            <a:r>
              <a:rPr lang="en-US" sz="3200" b="1" dirty="0"/>
              <a:t>main() </a:t>
            </a:r>
            <a:r>
              <a:rPr lang="en-US" sz="3200" dirty="0"/>
              <a:t>as arguments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333BE-ED72-4FBE-A76C-5D098F802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76" y="2687371"/>
            <a:ext cx="8888065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20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13E2-3D87-49DD-B4C6-E0194D07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Tracing the Bank Interest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7361C-96DD-4112-AF1D-D1FE4CF55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Third, when control is passed to </a:t>
            </a:r>
            <a:r>
              <a:rPr lang="en-US" dirty="0" err="1"/>
              <a:t>addInterest</a:t>
            </a:r>
            <a:r>
              <a:rPr lang="en-US" dirty="0"/>
              <a:t>(), the formal parameters (balance and rate) are set to the value of the arguments (amount and rate)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B7512-97D6-4E81-8636-CF9D783D2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8" y="2968283"/>
            <a:ext cx="9495691" cy="352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56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23E0-9C9B-43B7-8776-3C82D449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Tracing the Bank Interest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AF4B3-EABF-49D7-A3B0-E56A7EC1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Even though the parameter rate appears in both main() and </a:t>
            </a:r>
            <a:r>
              <a:rPr lang="en-US" sz="3200" dirty="0" err="1"/>
              <a:t>addInterest</a:t>
            </a:r>
            <a:r>
              <a:rPr lang="en-US" sz="3200" dirty="0"/>
              <a:t>(), they are two separate variables because of scope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D21C6-4E82-418D-8F15-49961A760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9" y="3132108"/>
            <a:ext cx="10369061" cy="383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73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EEF0-15A6-4F92-88E7-B93B1597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Scope</a:t>
            </a:r>
            <a:r>
              <a:rPr lang="en-US" sz="48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6355C-9E83-40AF-87C8-6933EDD72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In other words, the </a:t>
            </a:r>
            <a:r>
              <a:rPr lang="en-US" sz="3200" b="1" i="1" dirty="0"/>
              <a:t>formal parameters </a:t>
            </a:r>
            <a:r>
              <a:rPr lang="en-US" sz="3200" dirty="0"/>
              <a:t>of a function only receive the </a:t>
            </a:r>
            <a:r>
              <a:rPr lang="en-US" sz="3200" u="sng" dirty="0"/>
              <a:t>values</a:t>
            </a:r>
            <a:r>
              <a:rPr lang="en-US" sz="3200" dirty="0"/>
              <a:t> of the </a:t>
            </a:r>
            <a:r>
              <a:rPr lang="en-US" sz="3200" b="1" i="1" dirty="0"/>
              <a:t>arguments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The function does </a:t>
            </a:r>
            <a:r>
              <a:rPr lang="en-US" sz="3200" b="1" u="sng" dirty="0"/>
              <a:t>not</a:t>
            </a:r>
            <a:r>
              <a:rPr lang="en-US" sz="3200" dirty="0"/>
              <a:t> have access to the original variable in </a:t>
            </a:r>
            <a:r>
              <a:rPr lang="en-US" sz="3200" b="1" dirty="0"/>
              <a:t>main()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65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617F-4881-46E8-B5F3-1D3EA8E2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New Bank Interest Code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9015C-B158-4445-98D2-B12439BE8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7618"/>
            <a:ext cx="10515600" cy="50093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addInterest</a:t>
            </a:r>
            <a:r>
              <a:rPr lang="en-US" dirty="0"/>
              <a:t>(balance, rate):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newBalance</a:t>
            </a:r>
            <a:r>
              <a:rPr lang="en-US" dirty="0"/>
              <a:t> = balance * (1 + rate)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newBalance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 </a:t>
            </a:r>
          </a:p>
          <a:p>
            <a:pPr marL="0" indent="0">
              <a:buNone/>
            </a:pPr>
            <a:r>
              <a:rPr lang="en-US" dirty="0"/>
              <a:t>	amount = 1000 </a:t>
            </a:r>
          </a:p>
          <a:p>
            <a:pPr marL="0" indent="0">
              <a:buNone/>
            </a:pPr>
            <a:r>
              <a:rPr lang="en-US" dirty="0"/>
              <a:t>	rate = 0.05 </a:t>
            </a:r>
          </a:p>
          <a:p>
            <a:pPr marL="0" indent="0">
              <a:buNone/>
            </a:pPr>
            <a:r>
              <a:rPr lang="en-US" dirty="0"/>
              <a:t>	amount = </a:t>
            </a:r>
            <a:r>
              <a:rPr lang="en-US" dirty="0" err="1">
                <a:solidFill>
                  <a:srgbClr val="FF0000"/>
                </a:solidFill>
              </a:rPr>
              <a:t>addInterest</a:t>
            </a:r>
            <a:r>
              <a:rPr lang="en-US" dirty="0"/>
              <a:t>(amount, rate)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(amount) </a:t>
            </a:r>
          </a:p>
          <a:p>
            <a:pPr marL="0" indent="0">
              <a:buNone/>
            </a:pPr>
            <a:r>
              <a:rPr lang="en-US" dirty="0"/>
              <a:t>main()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EDBD1-C2EB-44D4-852A-F564E7D1C3BC}"/>
              </a:ext>
            </a:extLst>
          </p:cNvPr>
          <p:cNvSpPr txBox="1"/>
          <p:nvPr/>
        </p:nvSpPr>
        <p:spPr>
          <a:xfrm>
            <a:off x="7610621" y="2459504"/>
            <a:ext cx="3038622" cy="1569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‘Return </a:t>
            </a:r>
            <a:r>
              <a:rPr lang="en-US" sz="2400" b="1" dirty="0" err="1">
                <a:solidFill>
                  <a:srgbClr val="7030A0"/>
                </a:solidFill>
              </a:rPr>
              <a:t>newBalance</a:t>
            </a:r>
            <a:r>
              <a:rPr lang="en-US" sz="2400" b="1" dirty="0">
                <a:solidFill>
                  <a:srgbClr val="7030A0"/>
                </a:solidFill>
              </a:rPr>
              <a:t>’ and ‘amount= ’ these are the only changed parts in the new code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94CA74-0EE4-4C6E-8210-B41D6436AEF5}"/>
              </a:ext>
            </a:extLst>
          </p:cNvPr>
          <p:cNvCxnSpPr/>
          <p:nvPr/>
        </p:nvCxnSpPr>
        <p:spPr>
          <a:xfrm flipH="1" flipV="1">
            <a:off x="3995225" y="2630658"/>
            <a:ext cx="3460652" cy="798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B6A660-FE16-4E75-A25E-D558B93DDF4D}"/>
              </a:ext>
            </a:extLst>
          </p:cNvPr>
          <p:cNvCxnSpPr>
            <a:cxnSpLocks/>
          </p:cNvCxnSpPr>
          <p:nvPr/>
        </p:nvCxnSpPr>
        <p:spPr>
          <a:xfrm flipH="1">
            <a:off x="3291840" y="3601329"/>
            <a:ext cx="4178105" cy="900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53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39AEE-1743-4FD4-A5A6-A6705D18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Review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60CC7-E081-4B4D-B460-402DF3791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074" y="422031"/>
            <a:ext cx="8018584" cy="569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04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647E-BEC0-4E89-8B7A-37CA0A51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650" y="2348669"/>
            <a:ext cx="4282440" cy="1325563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6484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616B-740E-46B6-90D0-1BB18D82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Note On Global Constants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F6086-1EAA-4720-BF31-247AB9F23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 err="1"/>
              <a:t>Globals</a:t>
            </a:r>
            <a:r>
              <a:rPr lang="en-US" dirty="0"/>
              <a:t> are variables declared outside of any function (including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main()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• Accessible globally in your program </a:t>
            </a:r>
          </a:p>
          <a:p>
            <a:pPr marL="0" indent="0">
              <a:buNone/>
            </a:pPr>
            <a:r>
              <a:rPr lang="en-US" dirty="0"/>
              <a:t>    –To all functions and code</a:t>
            </a:r>
          </a:p>
          <a:p>
            <a:pPr marL="0" indent="0">
              <a:buNone/>
            </a:pPr>
            <a:r>
              <a:rPr lang="en-US" dirty="0"/>
              <a:t>• Your programs may not have global variables</a:t>
            </a:r>
          </a:p>
          <a:p>
            <a:pPr marL="0" indent="0">
              <a:buNone/>
            </a:pPr>
            <a:r>
              <a:rPr lang="en-US" dirty="0"/>
              <a:t>• Your programs may use global constants </a:t>
            </a:r>
          </a:p>
          <a:p>
            <a:pPr marL="0" indent="0">
              <a:buNone/>
            </a:pPr>
            <a:r>
              <a:rPr lang="en-US" dirty="0"/>
              <a:t>    –In fact, constants should be global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5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B4C4-7A7C-4CD8-A352-8EEB2D2C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837" y="2766218"/>
            <a:ext cx="4605997" cy="1325563"/>
          </a:xfrm>
        </p:spPr>
        <p:txBody>
          <a:bodyPr/>
          <a:lstStyle/>
          <a:p>
            <a:r>
              <a:rPr lang="en-US" b="1" dirty="0"/>
              <a:t>Return Statements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80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4AD0-4068-402D-AF12-EB1A56B3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Giving Information to a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92B7-6BAD-47E7-994A-058E5C3DA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sz="3200" dirty="0"/>
              <a:t>Passing parameters provides a mechanism for </a:t>
            </a:r>
            <a:r>
              <a:rPr lang="en-US" sz="3200" u="sng" dirty="0"/>
              <a:t>initializing</a:t>
            </a:r>
            <a:r>
              <a:rPr lang="en-US" sz="3200" dirty="0"/>
              <a:t> the variables in a function</a:t>
            </a:r>
          </a:p>
          <a:p>
            <a:pPr marL="0" indent="0">
              <a:buNone/>
            </a:pPr>
            <a:r>
              <a:rPr lang="en-US" sz="3200" dirty="0"/>
              <a:t>• Parameters act as </a:t>
            </a:r>
            <a:r>
              <a:rPr lang="en-US" sz="3200" b="1" i="1" dirty="0"/>
              <a:t>inputs</a:t>
            </a:r>
            <a:r>
              <a:rPr lang="en-US" sz="3200" dirty="0"/>
              <a:t> to a function</a:t>
            </a:r>
          </a:p>
          <a:p>
            <a:pPr marL="0" indent="0">
              <a:buNone/>
            </a:pPr>
            <a:r>
              <a:rPr lang="en-US" sz="3200" dirty="0"/>
              <a:t>• We can call a function many times and get </a:t>
            </a:r>
            <a:r>
              <a:rPr lang="en-US" sz="3200" u="sng" dirty="0"/>
              <a:t>different results </a:t>
            </a:r>
            <a:r>
              <a:rPr lang="en-US" sz="3200" dirty="0"/>
              <a:t>by changing its 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9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E2A3-46F2-44E2-BABB-3FEF5B2C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Information from a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36A3-4BFD-409E-BDB3-F00692404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We’ve already seen numerous examples of functions that </a:t>
            </a:r>
            <a:r>
              <a:rPr lang="en-US" sz="3200" u="sng" dirty="0"/>
              <a:t>return</a:t>
            </a:r>
            <a:r>
              <a:rPr lang="en-US" sz="3200" dirty="0"/>
              <a:t> values</a:t>
            </a:r>
          </a:p>
          <a:p>
            <a:pPr marL="0" indent="0">
              <a:buNone/>
            </a:pPr>
            <a:r>
              <a:rPr lang="en-US" sz="3200" b="1" dirty="0"/>
              <a:t>       int(), </a:t>
            </a:r>
            <a:r>
              <a:rPr lang="en-US" sz="3200" b="1" dirty="0" err="1"/>
              <a:t>len</a:t>
            </a:r>
            <a:r>
              <a:rPr lang="en-US" sz="3200" b="1" dirty="0"/>
              <a:t>(), input(), </a:t>
            </a:r>
            <a:r>
              <a:rPr lang="en-US" sz="3200" dirty="0" err="1"/>
              <a:t>etc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For example, </a:t>
            </a:r>
            <a:r>
              <a:rPr lang="en-US" sz="3200" dirty="0" err="1"/>
              <a:t>len</a:t>
            </a:r>
            <a:r>
              <a:rPr lang="en-US" sz="3200" dirty="0"/>
              <a:t>() </a:t>
            </a:r>
          </a:p>
          <a:p>
            <a:pPr marL="0" indent="0">
              <a:buNone/>
            </a:pPr>
            <a:r>
              <a:rPr lang="en-US" sz="3200" dirty="0"/>
              <a:t>     –Takes in any list or string as its parameter </a:t>
            </a:r>
          </a:p>
          <a:p>
            <a:pPr marL="0" indent="0">
              <a:buNone/>
            </a:pPr>
            <a:r>
              <a:rPr lang="en-US" sz="3200" dirty="0"/>
              <a:t>     –Counts the number of elements (or characters)</a:t>
            </a:r>
          </a:p>
          <a:p>
            <a:pPr marL="0" indent="0">
              <a:buNone/>
            </a:pPr>
            <a:r>
              <a:rPr lang="en-US" sz="3200" dirty="0"/>
              <a:t>     –And returns an integer value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0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413C-B6E8-4569-9BFA-4BDCD4C4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 that Return Values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EFAA6-F2B5-4DCC-86F5-F7E3E13E0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To have a function return a value after it is called, we need to use the </a:t>
            </a:r>
            <a:r>
              <a:rPr lang="en-US" sz="3200" b="1" dirty="0"/>
              <a:t>return</a:t>
            </a:r>
            <a:r>
              <a:rPr lang="en-US" sz="3200" dirty="0"/>
              <a:t> keyword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0070C0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square</a:t>
            </a:r>
            <a:r>
              <a:rPr lang="en-US" sz="3200" dirty="0"/>
              <a:t>(num):</a:t>
            </a:r>
          </a:p>
          <a:p>
            <a:pPr marL="0" indent="0">
              <a:buNone/>
            </a:pPr>
            <a:r>
              <a:rPr lang="en-US" sz="3200" dirty="0"/>
              <a:t> 		</a:t>
            </a:r>
            <a:r>
              <a:rPr lang="en-US" sz="3200" dirty="0" err="1"/>
              <a:t>ans</a:t>
            </a:r>
            <a:r>
              <a:rPr lang="en-US" sz="3200" dirty="0"/>
              <a:t> = num * num </a:t>
            </a:r>
          </a:p>
          <a:p>
            <a:pPr marL="0" indent="0">
              <a:buNone/>
            </a:pPr>
            <a:r>
              <a:rPr lang="en-US" sz="3200" dirty="0"/>
              <a:t>		</a:t>
            </a:r>
            <a:r>
              <a:rPr lang="en-US" sz="3200" dirty="0">
                <a:solidFill>
                  <a:srgbClr val="7030A0"/>
                </a:solidFill>
              </a:rPr>
              <a:t># return the square </a:t>
            </a:r>
          </a:p>
          <a:p>
            <a:pPr marL="0" indent="0">
              <a:buNone/>
            </a:pPr>
            <a:r>
              <a:rPr lang="en-US" sz="3200" dirty="0"/>
              <a:t>		</a:t>
            </a:r>
            <a:r>
              <a:rPr lang="en-US" sz="3200" dirty="0">
                <a:solidFill>
                  <a:srgbClr val="0070C0"/>
                </a:solidFill>
              </a:rPr>
              <a:t>return</a:t>
            </a:r>
            <a:r>
              <a:rPr lang="en-US" sz="3200" dirty="0"/>
              <a:t> </a:t>
            </a:r>
            <a:r>
              <a:rPr lang="en-US" sz="3200" dirty="0" err="1"/>
              <a:t>ans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46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5E58-0DD6-43DB-B416-5F23FC026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Handling Return Values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194A-9572-4A98-AAD7-AC2CA7A3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When Python encounters return, it...</a:t>
            </a:r>
          </a:p>
          <a:p>
            <a:pPr marL="0" indent="0">
              <a:buNone/>
            </a:pPr>
            <a:r>
              <a:rPr lang="en-US" sz="3200" dirty="0"/>
              <a:t>    –Exits the function (immediately!) </a:t>
            </a:r>
          </a:p>
          <a:p>
            <a:pPr marL="0" indent="0">
              <a:buNone/>
            </a:pPr>
            <a:r>
              <a:rPr lang="en-US" sz="3200" dirty="0"/>
              <a:t>• Even if it’s not the end of the function</a:t>
            </a:r>
          </a:p>
          <a:p>
            <a:pPr marL="0" indent="0">
              <a:buNone/>
            </a:pPr>
            <a:r>
              <a:rPr lang="en-US" sz="3200" dirty="0"/>
              <a:t>    –Returns control back to where the function was called from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The expression in the return statement is evaluated, then sent back to the caller as a </a:t>
            </a:r>
            <a:r>
              <a:rPr lang="en-US" sz="3200" b="1" i="1" dirty="0"/>
              <a:t>return value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61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928</Words>
  <Application>Microsoft Office PowerPoint</Application>
  <PresentationFormat>Widescreen</PresentationFormat>
  <Paragraphs>180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Functions Part 2 </vt:lpstr>
      <vt:lpstr>Today’s Objectives </vt:lpstr>
      <vt:lpstr>Review </vt:lpstr>
      <vt:lpstr>Note On Global Constants </vt:lpstr>
      <vt:lpstr>Return Statements </vt:lpstr>
      <vt:lpstr>Giving Information to a Function </vt:lpstr>
      <vt:lpstr>Getting Information from a Function </vt:lpstr>
      <vt:lpstr>Functions that Return Values </vt:lpstr>
      <vt:lpstr>Handling Return Values </vt:lpstr>
      <vt:lpstr>Code Trace: Return from square() </vt:lpstr>
      <vt:lpstr>Code Trace: Return from square() </vt:lpstr>
      <vt:lpstr>None and Common Problems </vt:lpstr>
      <vt:lpstr>Every Function Returns Something </vt:lpstr>
      <vt:lpstr>Example</vt:lpstr>
      <vt:lpstr>Problem #1 </vt:lpstr>
      <vt:lpstr>Output: </vt:lpstr>
      <vt:lpstr>Problem #2 </vt:lpstr>
      <vt:lpstr>Problem #2</vt:lpstr>
      <vt:lpstr>Common Errors and Problems </vt:lpstr>
      <vt:lpstr>“Modifying” Parameters </vt:lpstr>
      <vt:lpstr>Bank Interest Example </vt:lpstr>
      <vt:lpstr>Bank Interest Example </vt:lpstr>
      <vt:lpstr>What’s Going On? </vt:lpstr>
      <vt:lpstr>Tracing the Bank Interest Code </vt:lpstr>
      <vt:lpstr>Tracing the Bank Interest Code </vt:lpstr>
      <vt:lpstr>Tracing the Bank Interest Code </vt:lpstr>
      <vt:lpstr>Tracing the Bank Interest Code </vt:lpstr>
      <vt:lpstr>Scope </vt:lpstr>
      <vt:lpstr>New Bank Interest Code 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Part 2 </dc:title>
  <dc:creator>Hemlata Kohin</dc:creator>
  <cp:lastModifiedBy>Neha Kohin</cp:lastModifiedBy>
  <cp:revision>19</cp:revision>
  <dcterms:created xsi:type="dcterms:W3CDTF">2019-06-21T20:53:36Z</dcterms:created>
  <dcterms:modified xsi:type="dcterms:W3CDTF">2019-07-19T15:19:29Z</dcterms:modified>
</cp:coreProperties>
</file>