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18:11:0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75,'66'136,"151"200,-154-259,4-3,3-3,3-3,2-3,25 12,-33-29,1-3,2-2,2-4,74 28,190 45,-24-41,191 6,619-75,-468-18,55-75,-90 7,-132 13,-248 56,229 14,-202 4,367 21,-25-6,-193 19,286-38,-686 1,1-2,-1 0,1-1,-1-1,0 0,0-1,0 0,-1-1,0-1,0-1,-1 0,0 0,0-1,-1-1,0 0,0-1,-2 0,1-1,-1 0,-1 0,0-1,-1 0,0-1,-1 0,-1 0,0-1,-1 1,2-10,5-9,-1 0,-2 0,-2-1,-1 0,-1 0,-1-35,34-398,-39 225,0 206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8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1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92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9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2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&amp; How it Can Be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Hemlata Kohin</a:t>
            </a:r>
          </a:p>
        </p:txBody>
      </p: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262-F134-4044-9A28-5C1B28C9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568345"/>
            <a:ext cx="10902413" cy="1560716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FDDD-B235-4FAD-8F0E-71981858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2438400"/>
            <a:ext cx="11113428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Programs manipulate data </a:t>
            </a:r>
          </a:p>
          <a:p>
            <a:pPr marL="0" indent="0">
              <a:buNone/>
            </a:pPr>
            <a:r>
              <a:rPr lang="en-US" sz="3200" dirty="0"/>
              <a:t>   –Allows us to do interesting things</a:t>
            </a:r>
          </a:p>
          <a:p>
            <a:pPr marL="0" indent="0">
              <a:buNone/>
            </a:pPr>
            <a:r>
              <a:rPr lang="en-US" sz="3200" dirty="0"/>
              <a:t>• Expressions calculate new data values</a:t>
            </a:r>
          </a:p>
          <a:p>
            <a:pPr marL="0" indent="0">
              <a:buNone/>
            </a:pPr>
            <a:r>
              <a:rPr lang="en-US" sz="3200" dirty="0"/>
              <a:t>• Use assignment operator to set new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B62F-EDF5-49EA-A225-6CEA9A12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568345"/>
            <a:ext cx="10902413" cy="1560716"/>
          </a:xfrm>
        </p:spPr>
        <p:txBody>
          <a:bodyPr/>
          <a:lstStyle/>
          <a:p>
            <a:r>
              <a:rPr lang="en-US" dirty="0"/>
              <a:t>Expressions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BA84-C920-43C6-B8B8-40A63EC3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2438400"/>
            <a:ext cx="1090241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/>
              <a:t>numCandy</a:t>
            </a:r>
            <a:r>
              <a:rPr lang="en-US" sz="4400" dirty="0"/>
              <a:t> = 4 </a:t>
            </a:r>
          </a:p>
          <a:p>
            <a:pPr marL="0" indent="0">
              <a:buNone/>
            </a:pPr>
            <a:r>
              <a:rPr lang="en-US" sz="4400" dirty="0" err="1"/>
              <a:t>priceCandy</a:t>
            </a:r>
            <a:r>
              <a:rPr lang="en-US" sz="4400" dirty="0"/>
              <a:t> = 0.58 </a:t>
            </a:r>
          </a:p>
          <a:p>
            <a:pPr marL="0" indent="0">
              <a:buNone/>
            </a:pPr>
            <a:r>
              <a:rPr lang="en-US" sz="4400" dirty="0" err="1"/>
              <a:t>totalCost</a:t>
            </a:r>
            <a:r>
              <a:rPr lang="en-US" sz="4400" dirty="0"/>
              <a:t> = </a:t>
            </a:r>
            <a:r>
              <a:rPr lang="en-US" sz="4400" dirty="0" err="1"/>
              <a:t>numCandy</a:t>
            </a:r>
            <a:r>
              <a:rPr lang="en-US" sz="4400" dirty="0"/>
              <a:t> * </a:t>
            </a:r>
            <a:r>
              <a:rPr lang="en-US" sz="4400" dirty="0" err="1"/>
              <a:t>priceCandy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B1C4D-08FB-4B2E-92AD-F9A0DF7B30B5}"/>
              </a:ext>
            </a:extLst>
          </p:cNvPr>
          <p:cNvSpPr txBox="1"/>
          <p:nvPr/>
        </p:nvSpPr>
        <p:spPr>
          <a:xfrm>
            <a:off x="178240" y="1805895"/>
            <a:ext cx="216642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6F8E5-BDCA-4523-9E70-BC07E8526F47}"/>
              </a:ext>
            </a:extLst>
          </p:cNvPr>
          <p:cNvSpPr txBox="1"/>
          <p:nvPr/>
        </p:nvSpPr>
        <p:spPr>
          <a:xfrm>
            <a:off x="5162844" y="3059668"/>
            <a:ext cx="129422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38ABF4-5487-4C9E-B70E-C01C1AA490C4}"/>
                  </a:ext>
                </a:extLst>
              </p14:cNvPr>
              <p14:cNvContentPartPr/>
              <p14:nvPr/>
            </p14:nvContentPartPr>
            <p14:xfrm>
              <a:off x="3938345" y="4980628"/>
              <a:ext cx="3475440" cy="533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38ABF4-5487-4C9E-B70E-C01C1AA49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9705" y="4971988"/>
                <a:ext cx="3493080" cy="551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E631E4-583F-4A86-8F69-34D588434589}"/>
              </a:ext>
            </a:extLst>
          </p:cNvPr>
          <p:cNvSpPr txBox="1"/>
          <p:nvPr/>
        </p:nvSpPr>
        <p:spPr>
          <a:xfrm>
            <a:off x="6794695" y="5552022"/>
            <a:ext cx="21945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80404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D1A05-67F0-458F-B287-F192D170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>
            <a:normAutofit/>
          </a:bodyPr>
          <a:lstStyle/>
          <a:p>
            <a:r>
              <a:rPr lang="en-US" dirty="0"/>
              <a:t>Common Mistake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68A76-4622-48E0-AA29-E6BD1563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250970"/>
            <a:ext cx="6898017" cy="2118924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CAE-5DF4-4BF0-86CB-6939F216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438399"/>
            <a:ext cx="3851743" cy="36619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• Many new programmers mix up the left and right hand sides of the assignment operator</a:t>
            </a:r>
          </a:p>
          <a:p>
            <a:pPr marL="0" indent="0">
              <a:buNone/>
            </a:pPr>
            <a:r>
              <a:rPr lang="en-US" sz="2400" dirty="0"/>
              <a:t> –Variable being set must be on the left </a:t>
            </a:r>
          </a:p>
          <a:p>
            <a:pPr marL="0" indent="0">
              <a:buNone/>
            </a:pPr>
            <a:r>
              <a:rPr lang="en-US" sz="2400" dirty="0"/>
              <a:t>–Expression is on the right</a:t>
            </a:r>
          </a:p>
          <a:p>
            <a:pPr marL="0" indent="0">
              <a:buNone/>
            </a:pPr>
            <a:r>
              <a:rPr lang="en-US" sz="2400" dirty="0"/>
              <a:t> –Evaluate the expression first, then assign the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8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5F87-0FB9-4DBF-8E67-A93B40F6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Variable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4030-66F9-4AA1-887A-627CEE6B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79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There are many different kinds of variables! </a:t>
            </a:r>
          </a:p>
          <a:p>
            <a:pPr marL="0" indent="0">
              <a:buNone/>
            </a:pPr>
            <a:r>
              <a:rPr lang="en-US" sz="2800" dirty="0"/>
              <a:t>–Numbers </a:t>
            </a:r>
          </a:p>
          <a:p>
            <a:pPr marL="0" indent="0">
              <a:buNone/>
            </a:pPr>
            <a:r>
              <a:rPr lang="en-US" sz="2800" dirty="0"/>
              <a:t>•Whole numbers (Integers) </a:t>
            </a:r>
          </a:p>
          <a:p>
            <a:pPr marL="0" indent="0">
              <a:buNone/>
            </a:pPr>
            <a:r>
              <a:rPr lang="en-US" sz="2800" dirty="0"/>
              <a:t>•Decimals (Floats) </a:t>
            </a:r>
          </a:p>
          <a:p>
            <a:pPr marL="0" indent="0">
              <a:buNone/>
            </a:pPr>
            <a:r>
              <a:rPr lang="en-US" sz="2800" dirty="0"/>
              <a:t>–Booleans (True and False)</a:t>
            </a:r>
          </a:p>
          <a:p>
            <a:pPr marL="0" indent="0">
              <a:buNone/>
            </a:pPr>
            <a:r>
              <a:rPr lang="en-US" sz="2800" dirty="0"/>
              <a:t> –Strings (collections of characters)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1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99B-E0BA-46C8-891A-E0134FF9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568345"/>
            <a:ext cx="10958683" cy="1560716"/>
          </a:xfrm>
        </p:spPr>
        <p:txBody>
          <a:bodyPr/>
          <a:lstStyle/>
          <a:p>
            <a:r>
              <a:rPr lang="en-US" dirty="0"/>
              <a:t>Variables Types: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6602-6035-4AB8-8B19-116473D5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2438400"/>
            <a:ext cx="1095868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aString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"Hello class" </a:t>
            </a:r>
          </a:p>
          <a:p>
            <a:pPr marL="0" indent="0">
              <a:buNone/>
            </a:pPr>
            <a:r>
              <a:rPr lang="en-US" sz="2800" dirty="0"/>
              <a:t>float_1   = 1.12 </a:t>
            </a:r>
          </a:p>
          <a:p>
            <a:pPr marL="0" indent="0">
              <a:buNone/>
            </a:pPr>
            <a:r>
              <a:rPr lang="en-US" sz="2800" dirty="0" err="1"/>
              <a:t>myBool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70C0"/>
                </a:solidFill>
              </a:rPr>
              <a:t>True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anInteger</a:t>
            </a:r>
            <a:r>
              <a:rPr lang="en-US" sz="2800" dirty="0"/>
              <a:t> = 7 </a:t>
            </a:r>
          </a:p>
          <a:p>
            <a:pPr marL="0" indent="0">
              <a:buNone/>
            </a:pPr>
            <a:r>
              <a:rPr lang="en-US" sz="2800" dirty="0" err="1"/>
              <a:t>className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"Python coding" </a:t>
            </a:r>
          </a:p>
          <a:p>
            <a:pPr marL="0" indent="0">
              <a:buNone/>
            </a:pPr>
            <a:r>
              <a:rPr lang="en-US" sz="2800" dirty="0" err="1"/>
              <a:t>classCode</a:t>
            </a:r>
            <a:r>
              <a:rPr lang="en-US" sz="2800" dirty="0"/>
              <a:t> = 603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523D-EC80-4CB3-93E0-BFD38479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8" y="568345"/>
            <a:ext cx="11014954" cy="1560716"/>
          </a:xfrm>
        </p:spPr>
        <p:txBody>
          <a:bodyPr/>
          <a:lstStyle/>
          <a:p>
            <a:r>
              <a:rPr lang="en-US" dirty="0"/>
              <a:t>Variable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D1C4-B137-4BA5-BD3F-0F28A61F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2438400"/>
            <a:ext cx="11197834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Variables are designed for storing information  </a:t>
            </a:r>
          </a:p>
          <a:p>
            <a:pPr marL="0" indent="0">
              <a:buNone/>
            </a:pPr>
            <a:r>
              <a:rPr lang="en-US" sz="3200" dirty="0"/>
              <a:t>• Any piece of information your program uses or records must be stored in a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213C-D78C-4FB3-B12B-F8B133AD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4" y="568345"/>
            <a:ext cx="11113428" cy="156071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2053-9D5D-4F18-BD4E-DA9D4563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6" y="2438400"/>
            <a:ext cx="11000886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• Operators are special symbols that allow Python to perform different operations</a:t>
            </a:r>
          </a:p>
          <a:p>
            <a:pPr marL="0" indent="0">
              <a:buNone/>
            </a:pPr>
            <a:r>
              <a:rPr lang="en-US" sz="3200" dirty="0"/>
              <a:t>• There are many types of operators </a:t>
            </a:r>
          </a:p>
          <a:p>
            <a:pPr marL="0" indent="0">
              <a:buNone/>
            </a:pPr>
            <a:r>
              <a:rPr lang="en-US" sz="3200" dirty="0"/>
              <a:t>–Mathematical </a:t>
            </a:r>
          </a:p>
          <a:p>
            <a:pPr marL="0" indent="0">
              <a:buNone/>
            </a:pPr>
            <a:r>
              <a:rPr lang="en-US" sz="3200" dirty="0"/>
              <a:t>–Comparison </a:t>
            </a:r>
          </a:p>
          <a:p>
            <a:pPr marL="0" indent="0">
              <a:buNone/>
            </a:pPr>
            <a:r>
              <a:rPr lang="en-US" sz="3200" dirty="0"/>
              <a:t>–Assignment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408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09AA-A417-473B-9A82-9975BD2F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8" y="568345"/>
            <a:ext cx="11197834" cy="1560716"/>
          </a:xfrm>
        </p:spPr>
        <p:txBody>
          <a:bodyPr/>
          <a:lstStyle/>
          <a:p>
            <a:r>
              <a:rPr lang="en-US" dirty="0"/>
              <a:t>Operator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0C5F-4E87-435A-83BB-2426F478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886" y="2438400"/>
            <a:ext cx="7779385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• Mathematical   </a:t>
            </a:r>
          </a:p>
          <a:p>
            <a:pPr marL="0" indent="0">
              <a:buNone/>
            </a:pPr>
            <a:r>
              <a:rPr lang="en-US" sz="3200" dirty="0"/>
              <a:t>+     - *     /     % </a:t>
            </a:r>
          </a:p>
          <a:p>
            <a:pPr marL="0" indent="0">
              <a:buNone/>
            </a:pPr>
            <a:r>
              <a:rPr lang="en-US" sz="3200" dirty="0"/>
              <a:t>• Comparison</a:t>
            </a:r>
          </a:p>
          <a:p>
            <a:pPr marL="0" indent="0">
              <a:buNone/>
            </a:pPr>
            <a:r>
              <a:rPr lang="en-US" sz="3200" dirty="0"/>
              <a:t> &lt;  &gt;   &lt;= !=    &gt;=    == </a:t>
            </a:r>
          </a:p>
          <a:p>
            <a:pPr marL="0" indent="0">
              <a:buNone/>
            </a:pPr>
            <a:r>
              <a:rPr lang="en-US" sz="3200" dirty="0"/>
              <a:t>• Assignment</a:t>
            </a:r>
          </a:p>
          <a:p>
            <a:pPr marL="0" indent="0">
              <a:buNone/>
            </a:pPr>
            <a:r>
              <a:rPr lang="en-US" sz="3200" dirty="0"/>
              <a:t> =     +=    *=   -=</a:t>
            </a:r>
          </a:p>
        </p:txBody>
      </p:sp>
    </p:spTree>
    <p:extLst>
      <p:ext uri="{BB962C8B-B14F-4D97-AF65-F5344CB8AC3E}">
        <p14:creationId xmlns:p14="http://schemas.microsoft.com/office/powerpoint/2010/main" val="99418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B20C-653C-4B71-AE4B-63873023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568345"/>
            <a:ext cx="11043090" cy="1560716"/>
          </a:xfrm>
        </p:spPr>
        <p:txBody>
          <a:bodyPr/>
          <a:lstStyle/>
          <a:p>
            <a:r>
              <a:rPr lang="en-US" dirty="0"/>
              <a:t>Practice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4737-E267-462C-BE2F-84A39563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38400"/>
            <a:ext cx="11043089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• Print the value of the variable </a:t>
            </a:r>
            <a:r>
              <a:rPr lang="en-US" sz="3200" dirty="0" err="1"/>
              <a:t>myDog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–Remember to assign a value to </a:t>
            </a:r>
            <a:r>
              <a:rPr lang="en-US" sz="3200" dirty="0" err="1"/>
              <a:t>myDog</a:t>
            </a:r>
            <a:r>
              <a:rPr lang="en-US" sz="3200" dirty="0"/>
              <a:t> first! </a:t>
            </a:r>
          </a:p>
          <a:p>
            <a:pPr marL="0" indent="0">
              <a:buNone/>
            </a:pPr>
            <a:r>
              <a:rPr lang="en-US" sz="3200" dirty="0"/>
              <a:t>• Set a value for a variable called </a:t>
            </a:r>
            <a:r>
              <a:rPr lang="en-US" sz="3200" dirty="0">
                <a:solidFill>
                  <a:srgbClr val="FF0000"/>
                </a:solidFill>
              </a:rPr>
              <a:t>bill</a:t>
            </a:r>
            <a:r>
              <a:rPr lang="en-US" sz="3200" dirty="0"/>
              <a:t>, and calculate and print the 15% tip for that bill</a:t>
            </a:r>
          </a:p>
          <a:p>
            <a:pPr marL="0" indent="0">
              <a:buNone/>
            </a:pPr>
            <a:r>
              <a:rPr lang="en-US" sz="3200" dirty="0"/>
              <a:t>• Create your own expression using at least two variables, and print out the result</a:t>
            </a:r>
          </a:p>
        </p:txBody>
      </p:sp>
    </p:spTree>
    <p:extLst>
      <p:ext uri="{BB962C8B-B14F-4D97-AF65-F5344CB8AC3E}">
        <p14:creationId xmlns:p14="http://schemas.microsoft.com/office/powerpoint/2010/main" val="81188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90AF-0275-450F-B291-FFE85783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023" y="2648642"/>
            <a:ext cx="8770571" cy="1560716"/>
          </a:xfrm>
        </p:spPr>
        <p:txBody>
          <a:bodyPr/>
          <a:lstStyle/>
          <a:p>
            <a:r>
              <a:rPr lang="en-US" dirty="0"/>
              <a:t>Inputs and Outputs </a:t>
            </a:r>
          </a:p>
        </p:txBody>
      </p:sp>
    </p:spTree>
    <p:extLst>
      <p:ext uri="{BB962C8B-B14F-4D97-AF65-F5344CB8AC3E}">
        <p14:creationId xmlns:p14="http://schemas.microsoft.com/office/powerpoint/2010/main" val="413456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0A3D-C507-48B6-BAA0-62BD248E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68345"/>
            <a:ext cx="11029022" cy="1560716"/>
          </a:xfrm>
        </p:spPr>
        <p:txBody>
          <a:bodyPr/>
          <a:lstStyle/>
          <a:p>
            <a:r>
              <a:rPr lang="en-US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96E7-2108-433D-80F8-4566C649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50" y="2438400"/>
            <a:ext cx="11029022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about variables </a:t>
            </a:r>
          </a:p>
          <a:p>
            <a:pPr marL="0" indent="0">
              <a:buNone/>
            </a:pPr>
            <a:r>
              <a:rPr lang="en-US" sz="3200" dirty="0"/>
              <a:t>    –How to use them </a:t>
            </a:r>
          </a:p>
          <a:p>
            <a:pPr marL="0" indent="0">
              <a:buNone/>
            </a:pPr>
            <a:r>
              <a:rPr lang="en-US" sz="3200" dirty="0"/>
              <a:t>    –Different types </a:t>
            </a:r>
          </a:p>
          <a:p>
            <a:pPr marL="0" indent="0">
              <a:buNone/>
            </a:pPr>
            <a:r>
              <a:rPr lang="en-US" sz="3200" dirty="0"/>
              <a:t>• To learn how to use input and output </a:t>
            </a:r>
          </a:p>
          <a:p>
            <a:pPr marL="0" indent="0">
              <a:buNone/>
            </a:pPr>
            <a:r>
              <a:rPr lang="en-US" sz="3200" dirty="0"/>
              <a:t>    –To do interesting things with our program </a:t>
            </a:r>
          </a:p>
        </p:txBody>
      </p:sp>
    </p:spTree>
    <p:extLst>
      <p:ext uri="{BB962C8B-B14F-4D97-AF65-F5344CB8AC3E}">
        <p14:creationId xmlns:p14="http://schemas.microsoft.com/office/powerpoint/2010/main" val="204944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7937-21BE-4D30-9AAB-6273BB0C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6" y="568345"/>
            <a:ext cx="10944616" cy="1560716"/>
          </a:xfrm>
        </p:spPr>
        <p:txBody>
          <a:bodyPr/>
          <a:lstStyle/>
          <a:p>
            <a:r>
              <a:rPr lang="en-US" dirty="0"/>
              <a:t>Output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AC7E-114B-4FF1-80C4-508F984B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438400"/>
            <a:ext cx="10705465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print (3 + 4) </a:t>
            </a:r>
          </a:p>
          <a:p>
            <a:pPr marL="0" indent="0">
              <a:buNone/>
            </a:pPr>
            <a:r>
              <a:rPr lang="en-US" sz="3200" dirty="0"/>
              <a:t>print (3, 4, 3 + 4) </a:t>
            </a:r>
          </a:p>
          <a:p>
            <a:pPr marL="0" indent="0">
              <a:buNone/>
            </a:pPr>
            <a:r>
              <a:rPr lang="en-US" sz="3200" dirty="0"/>
              <a:t>print()</a:t>
            </a:r>
          </a:p>
          <a:p>
            <a:pPr marL="0" indent="0">
              <a:buNone/>
            </a:pPr>
            <a:r>
              <a:rPr lang="en-US" sz="3200" dirty="0"/>
              <a:t>print("The answer is", 3 + 4) </a:t>
            </a:r>
          </a:p>
          <a:p>
            <a:pPr marL="0" indent="0">
              <a:buNone/>
            </a:pPr>
            <a:r>
              <a:rPr lang="en-US" sz="3200" dirty="0"/>
              <a:t>Print (3 + 4.5)  </a:t>
            </a:r>
          </a:p>
          <a:p>
            <a:pPr marL="0" indent="0">
              <a:buNone/>
            </a:pPr>
            <a:r>
              <a:rPr lang="en-US" sz="3200" dirty="0"/>
              <a:t>Print (3 * 4+ 5) </a:t>
            </a:r>
          </a:p>
        </p:txBody>
      </p:sp>
    </p:spTree>
    <p:extLst>
      <p:ext uri="{BB962C8B-B14F-4D97-AF65-F5344CB8AC3E}">
        <p14:creationId xmlns:p14="http://schemas.microsoft.com/office/powerpoint/2010/main" val="69185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DE08-6FA2-4E3B-898B-C1C60C0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4" y="568345"/>
            <a:ext cx="10874277" cy="1560716"/>
          </a:xfrm>
        </p:spPr>
        <p:txBody>
          <a:bodyPr/>
          <a:lstStyle/>
          <a:p>
            <a:r>
              <a:rPr lang="en-US"/>
              <a:t>Output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CA48-66C1-45B3-A170-7B2171E3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2438400"/>
            <a:ext cx="10874277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7 </a:t>
            </a:r>
          </a:p>
          <a:p>
            <a:pPr marL="0" indent="0">
              <a:buNone/>
            </a:pPr>
            <a:r>
              <a:rPr lang="en-US" sz="3200" dirty="0"/>
              <a:t>3 4 7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answer is 7</a:t>
            </a:r>
          </a:p>
          <a:p>
            <a:pPr marL="0" indent="0">
              <a:buNone/>
            </a:pPr>
            <a:r>
              <a:rPr lang="en-US" sz="3200" dirty="0"/>
              <a:t>7.5</a:t>
            </a:r>
          </a:p>
          <a:p>
            <a:pPr marL="0" indent="0">
              <a:buNone/>
            </a:pPr>
            <a:r>
              <a:rPr lang="en-US" sz="3200" dirty="0"/>
              <a:t>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7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EAA4-1C0C-48B9-83D5-CD8AA3A0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4" y="568345"/>
            <a:ext cx="10930548" cy="1560716"/>
          </a:xfrm>
        </p:spPr>
        <p:txBody>
          <a:bodyPr/>
          <a:lstStyle/>
          <a:p>
            <a:r>
              <a:rPr lang="en-US" dirty="0"/>
              <a:t>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DB0A-C31F-4720-B294-23D9DA43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2438400"/>
            <a:ext cx="10930548" cy="3651504"/>
          </a:xfrm>
        </p:spPr>
        <p:txBody>
          <a:bodyPr/>
          <a:lstStyle/>
          <a:p>
            <a:r>
              <a:rPr lang="en-US" sz="3200" dirty="0"/>
              <a:t>Name = input (“Enter your name:  ”)</a:t>
            </a:r>
          </a:p>
          <a:p>
            <a:r>
              <a:rPr lang="en-US" sz="3200" dirty="0"/>
              <a:t>Age = input (“Enter your age: “)</a:t>
            </a:r>
          </a:p>
          <a:p>
            <a:r>
              <a:rPr lang="en-US" sz="3200" dirty="0"/>
              <a:t>Print (“Hello “ + Name + “!”)</a:t>
            </a:r>
          </a:p>
          <a:p>
            <a:r>
              <a:rPr lang="en-US" sz="3200" dirty="0"/>
              <a:t>Print (“ You are” + Age + “ Years old”)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3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CD32-ED33-4DCF-A5EE-6A6A8445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568345"/>
            <a:ext cx="11043089" cy="1560716"/>
          </a:xfrm>
        </p:spPr>
        <p:txBody>
          <a:bodyPr/>
          <a:lstStyle/>
          <a:p>
            <a:r>
              <a:rPr lang="en-US" dirty="0"/>
              <a:t>How Input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9D01-6985-4153-BCE6-BA1D5C74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2438400"/>
            <a:ext cx="10733600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/>
              <a:t>userNum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Please enter a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/>
              <a:t>• Takes the text the user entered and stores it</a:t>
            </a:r>
          </a:p>
          <a:p>
            <a:pPr marL="0" indent="0">
              <a:buNone/>
            </a:pPr>
            <a:r>
              <a:rPr lang="en-US" sz="2800" dirty="0"/>
              <a:t> –In the variable named </a:t>
            </a:r>
            <a:r>
              <a:rPr lang="en-US" sz="2800" dirty="0" err="1"/>
              <a:t>userNum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• You can do this as many times as you like! </a:t>
            </a:r>
          </a:p>
          <a:p>
            <a:pPr marL="0" indent="0">
              <a:buNone/>
            </a:pPr>
            <a:r>
              <a:rPr lang="en-US" sz="2800" dirty="0" err="1"/>
              <a:t>userNum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another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/>
              <a:t>userNum2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new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 err="1"/>
              <a:t>userAge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Please enter your age: 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9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3341-823A-46CE-9641-7A0338B7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568345"/>
            <a:ext cx="11057157" cy="1560716"/>
          </a:xfrm>
        </p:spPr>
        <p:txBody>
          <a:bodyPr/>
          <a:lstStyle/>
          <a:p>
            <a:r>
              <a:rPr lang="en-US"/>
              <a:t>Input as a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D9F6-AD6B-454D-8C7D-A546446B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80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Everything that is stored via input() will come through in the form of a string</a:t>
            </a:r>
          </a:p>
          <a:p>
            <a:pPr marL="0" indent="0">
              <a:buNone/>
            </a:pPr>
            <a:r>
              <a:rPr lang="en-US" sz="3200" dirty="0"/>
              <a:t> • There is a difference between "10"and 10 </a:t>
            </a:r>
          </a:p>
          <a:p>
            <a:pPr marL="0" indent="0">
              <a:buNone/>
            </a:pPr>
            <a:r>
              <a:rPr lang="en-US" sz="3200" dirty="0"/>
              <a:t>–"10" is a string containing two characters </a:t>
            </a:r>
          </a:p>
          <a:p>
            <a:pPr marL="0" indent="0">
              <a:buNone/>
            </a:pPr>
            <a:r>
              <a:rPr lang="en-US" sz="3200" dirty="0"/>
              <a:t>– 10  is understood by Python as a number</a:t>
            </a:r>
          </a:p>
        </p:txBody>
      </p:sp>
    </p:spTree>
    <p:extLst>
      <p:ext uri="{BB962C8B-B14F-4D97-AF65-F5344CB8AC3E}">
        <p14:creationId xmlns:p14="http://schemas.microsoft.com/office/powerpoint/2010/main" val="207019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915-CEFC-4E4E-8069-19C3AF6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/>
              <a:t>Converting from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DEF-D5DA-4893-A67B-8A730B4F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80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To turn an input string into a number, you can do the following: </a:t>
            </a:r>
          </a:p>
          <a:p>
            <a:pPr marL="0" indent="0">
              <a:buNone/>
            </a:pPr>
            <a:r>
              <a:rPr lang="en-US" sz="2800" dirty="0" err="1"/>
              <a:t>aNum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number: 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aNum</a:t>
            </a:r>
            <a:r>
              <a:rPr lang="en-US" sz="2800" dirty="0"/>
              <a:t> = int(</a:t>
            </a:r>
            <a:r>
              <a:rPr lang="en-US" sz="2800" dirty="0" err="1"/>
              <a:t>aNum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• “int” stands for “integer” (a whole number)</a:t>
            </a:r>
          </a:p>
          <a:p>
            <a:pPr marL="0" indent="0">
              <a:buNone/>
            </a:pPr>
            <a:r>
              <a:rPr lang="en-US" sz="2800" dirty="0"/>
              <a:t>• You can also do it in one line: </a:t>
            </a:r>
          </a:p>
          <a:p>
            <a:pPr marL="0" indent="0">
              <a:buNone/>
            </a:pPr>
            <a:r>
              <a:rPr lang="en-US" sz="2800" dirty="0" err="1"/>
              <a:t>aNum</a:t>
            </a:r>
            <a:r>
              <a:rPr lang="en-US" sz="2800" dirty="0"/>
              <a:t> = int(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number: </a:t>
            </a:r>
            <a:r>
              <a:rPr lang="en-US" sz="2800" dirty="0"/>
              <a:t>"))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4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F387-5A0C-4644-8355-BA5BDE10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568345"/>
            <a:ext cx="11057157" cy="1560716"/>
          </a:xfrm>
        </p:spPr>
        <p:txBody>
          <a:bodyPr/>
          <a:lstStyle/>
          <a:p>
            <a:r>
              <a:rPr lang="en-US"/>
              <a:t>Converting from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8708-0B24-47EF-A289-BF79555E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2438400"/>
            <a:ext cx="10860209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We can cast to other data types as well </a:t>
            </a:r>
          </a:p>
          <a:p>
            <a:pPr marL="0" indent="0">
              <a:buNone/>
            </a:pPr>
            <a:r>
              <a:rPr lang="en-US" sz="3200" dirty="0" err="1"/>
              <a:t>gpa</a:t>
            </a:r>
            <a:r>
              <a:rPr lang="en-US" sz="3200" dirty="0"/>
              <a:t> = float(</a:t>
            </a:r>
            <a:r>
              <a:rPr lang="en-US" sz="3200" dirty="0">
                <a:solidFill>
                  <a:srgbClr val="FF0000"/>
                </a:solidFill>
              </a:rPr>
              <a:t>input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Enter GPA: </a:t>
            </a:r>
            <a:r>
              <a:rPr lang="en-US" sz="3200" dirty="0"/>
              <a:t>"))</a:t>
            </a:r>
          </a:p>
          <a:p>
            <a:pPr marL="0" indent="0">
              <a:buNone/>
            </a:pPr>
            <a:r>
              <a:rPr lang="en-US" sz="3200" dirty="0"/>
              <a:t> • Do you think the string "1,024" will work if we try to cast it as an integer? Why?</a:t>
            </a:r>
          </a:p>
          <a:p>
            <a:pPr marL="0" indent="0">
              <a:buNone/>
            </a:pPr>
            <a:r>
              <a:rPr lang="en-US" sz="3200" dirty="0"/>
              <a:t> • It won’t work –The comma character isn’t a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74F4-74E5-49B4-BF3E-17592792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568345"/>
            <a:ext cx="10958684" cy="1560716"/>
          </a:xfrm>
        </p:spPr>
        <p:txBody>
          <a:bodyPr/>
          <a:lstStyle/>
          <a:p>
            <a:r>
              <a:rPr lang="en-US" dirty="0"/>
              <a:t>Building a Basic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DC11-D0A5-4CC9-893C-3487FED0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2438400"/>
            <a:ext cx="10958684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num1 = input ("Enter number one: ")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num2 = input ("Insert number two: ")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answer = (num1) + (num2)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print (answer)</a:t>
            </a: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What is the output?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8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FB26-5FF1-4741-9FCA-D020E8C7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2" y="568345"/>
            <a:ext cx="10986819" cy="1560716"/>
          </a:xfrm>
        </p:spPr>
        <p:txBody>
          <a:bodyPr/>
          <a:lstStyle/>
          <a:p>
            <a:r>
              <a:rPr lang="en-US"/>
              <a:t>Building a Basic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3CDB-BE08-4B50-8D36-89EAC697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2438400"/>
            <a:ext cx="10874277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num1 = input ("Enter number one: ")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num2 = input ("Insert number two: ")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answer = (num1) + (num2)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print (answer)</a:t>
            </a: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What is the output?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6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28E5-253C-4127-BB9C-16B6A6E1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10" y="568345"/>
            <a:ext cx="10663261" cy="1560716"/>
          </a:xfrm>
        </p:spPr>
        <p:txBody>
          <a:bodyPr/>
          <a:lstStyle/>
          <a:p>
            <a:r>
              <a:rPr lang="en-US" dirty="0"/>
              <a:t>Building a Basic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3203-98FA-4E54-897F-FC2B52E9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10" y="2438400"/>
            <a:ext cx="10663262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num1 = int (input ("Enter number one: "))</a:t>
            </a:r>
            <a:br>
              <a:rPr lang="en-US" sz="3600" dirty="0"/>
            </a:br>
            <a:r>
              <a:rPr lang="en-US" sz="3600" dirty="0"/>
              <a:t>num2 = int (input ("Insert number two: "))</a:t>
            </a:r>
          </a:p>
          <a:p>
            <a:pPr marL="0" indent="0">
              <a:buNone/>
            </a:pPr>
            <a:r>
              <a:rPr lang="en-US" sz="3600" dirty="0"/>
              <a:t>answer = (num1) + (num2)</a:t>
            </a:r>
          </a:p>
          <a:p>
            <a:pPr marL="0" indent="0">
              <a:buNone/>
            </a:pPr>
            <a:r>
              <a:rPr lang="en-US" sz="3600" dirty="0"/>
              <a:t>print (answer)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0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3C2-7270-4C58-B348-51690F9B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8" y="568345"/>
            <a:ext cx="10775803" cy="1560716"/>
          </a:xfrm>
        </p:spPr>
        <p:txBody>
          <a:bodyPr/>
          <a:lstStyle/>
          <a:p>
            <a:r>
              <a:rPr lang="en-US" dirty="0"/>
              <a:t>What Is a Variable?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7982-9B18-4DBB-A361-9F41FF55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2438400"/>
            <a:ext cx="1077580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Something that holds a value </a:t>
            </a:r>
          </a:p>
          <a:p>
            <a:pPr marL="0" indent="0">
              <a:buNone/>
            </a:pPr>
            <a:r>
              <a:rPr lang="en-US" sz="3200" dirty="0"/>
              <a:t>    –Can change (unlimited number of times)</a:t>
            </a:r>
          </a:p>
          <a:p>
            <a:pPr marL="0" indent="0">
              <a:buNone/>
            </a:pPr>
            <a:r>
              <a:rPr lang="en-US" sz="3200" dirty="0"/>
              <a:t>• In simple terms, a variable is a “box” that you can put stuff 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5DE6-E5CA-4DF2-8EC9-5BD5D3F6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72" y="568345"/>
            <a:ext cx="10733600" cy="1560716"/>
          </a:xfrm>
        </p:spPr>
        <p:txBody>
          <a:bodyPr>
            <a:normAutofit/>
          </a:bodyPr>
          <a:lstStyle/>
          <a:p>
            <a:r>
              <a:rPr lang="en-US" sz="4800" dirty="0"/>
              <a:t>HW5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9D38-5926-4622-A6C1-43ADF7F5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2438400"/>
            <a:ext cx="10733599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Mad libs Game</a:t>
            </a:r>
          </a:p>
          <a:p>
            <a:pPr marL="0" indent="0">
              <a:buNone/>
            </a:pPr>
            <a:r>
              <a:rPr lang="en-US" sz="2400" dirty="0"/>
              <a:t>Color = input (“Enter a color: ”)</a:t>
            </a:r>
          </a:p>
          <a:p>
            <a:pPr marL="0" indent="0">
              <a:buNone/>
            </a:pPr>
            <a:r>
              <a:rPr lang="en-US" sz="2400" dirty="0" err="1"/>
              <a:t>Plural_noun</a:t>
            </a:r>
            <a:r>
              <a:rPr lang="en-US" sz="2400" dirty="0"/>
              <a:t> = input (“Enter a plural noun: ”)</a:t>
            </a:r>
          </a:p>
          <a:p>
            <a:pPr marL="0" indent="0">
              <a:buNone/>
            </a:pPr>
            <a:r>
              <a:rPr lang="en-US" sz="2400" dirty="0"/>
              <a:t>Celebrity = input (“ Enter a celebrity: ”)</a:t>
            </a:r>
          </a:p>
          <a:p>
            <a:pPr marL="0" indent="0">
              <a:buNone/>
            </a:pPr>
            <a:r>
              <a:rPr lang="en-US" sz="2400" dirty="0"/>
              <a:t>Print (“Roses are ” + color)</a:t>
            </a:r>
          </a:p>
          <a:p>
            <a:pPr marL="0" indent="0">
              <a:buNone/>
            </a:pPr>
            <a:r>
              <a:rPr lang="en-US" sz="2400" dirty="0"/>
              <a:t>Print (</a:t>
            </a:r>
            <a:r>
              <a:rPr lang="en-US" sz="2400" dirty="0" err="1"/>
              <a:t>plural_noun</a:t>
            </a:r>
            <a:r>
              <a:rPr lang="en-US" sz="2400" dirty="0"/>
              <a:t> + “are blue”)</a:t>
            </a:r>
          </a:p>
          <a:p>
            <a:pPr marL="0" indent="0">
              <a:buNone/>
            </a:pPr>
            <a:r>
              <a:rPr lang="en-US" sz="2400" dirty="0"/>
              <a:t>Print (“ I Love ” + celebrity)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02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390-B20F-4FDF-AFAD-577410E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4" y="568345"/>
            <a:ext cx="10930548" cy="1560716"/>
          </a:xfrm>
        </p:spPr>
        <p:txBody>
          <a:bodyPr/>
          <a:lstStyle/>
          <a:p>
            <a:r>
              <a:rPr lang="en-US" dirty="0"/>
              <a:t>Rules for Naming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7075-71A4-4CA9-9512-EB5F23B9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2438400"/>
            <a:ext cx="10930548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• Variable names can contain: </a:t>
            </a:r>
          </a:p>
          <a:p>
            <a:pPr marL="0" indent="0">
              <a:buNone/>
            </a:pPr>
            <a:r>
              <a:rPr lang="en-US" sz="2800" dirty="0"/>
              <a:t>    –Uppercase letters (A-Z)</a:t>
            </a:r>
          </a:p>
          <a:p>
            <a:pPr marL="0" indent="0">
              <a:buNone/>
            </a:pPr>
            <a:r>
              <a:rPr lang="en-US" sz="2800" dirty="0"/>
              <a:t>    –Lowercase letters (a-z) </a:t>
            </a:r>
          </a:p>
          <a:p>
            <a:pPr marL="0" indent="0">
              <a:buNone/>
            </a:pPr>
            <a:r>
              <a:rPr lang="en-US" sz="2800" dirty="0"/>
              <a:t>     –Numbers (0-9) </a:t>
            </a:r>
          </a:p>
          <a:p>
            <a:pPr marL="0" indent="0">
              <a:buNone/>
            </a:pPr>
            <a:r>
              <a:rPr lang="en-US" sz="2800" dirty="0"/>
              <a:t>     –Underscores (_) </a:t>
            </a:r>
          </a:p>
          <a:p>
            <a:pPr marL="0" indent="0">
              <a:buNone/>
            </a:pPr>
            <a:r>
              <a:rPr lang="en-US" sz="2800" dirty="0"/>
              <a:t>• Variables can’t contain:</a:t>
            </a:r>
          </a:p>
          <a:p>
            <a:pPr marL="0" indent="0">
              <a:buNone/>
            </a:pPr>
            <a:r>
              <a:rPr lang="en-US" sz="2800" dirty="0"/>
              <a:t>     –Special characters like $, #, &amp;, ^, ), (, @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D645-5904-43F8-8DC4-FAF5A9FA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10" y="568345"/>
            <a:ext cx="10663262" cy="1560716"/>
          </a:xfrm>
        </p:spPr>
        <p:txBody>
          <a:bodyPr/>
          <a:lstStyle/>
          <a:p>
            <a:r>
              <a:rPr lang="en-US" dirty="0"/>
              <a:t>More Rules for Naming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AE96-2949-4986-AA84-4273A143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10" y="2438400"/>
            <a:ext cx="10663261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• Variables can be any length </a:t>
            </a:r>
          </a:p>
          <a:p>
            <a:pPr marL="0" indent="0">
              <a:buNone/>
            </a:pPr>
            <a:r>
              <a:rPr lang="en-US" sz="2800" dirty="0"/>
              <a:t>    –x </a:t>
            </a:r>
          </a:p>
          <a:p>
            <a:pPr marL="0" indent="0">
              <a:buNone/>
            </a:pPr>
            <a:r>
              <a:rPr lang="en-US" sz="2800" dirty="0"/>
              <a:t>    –WhereDidTheFoxGo1920</a:t>
            </a:r>
          </a:p>
          <a:p>
            <a:pPr marL="0" indent="0">
              <a:buNone/>
            </a:pPr>
            <a:r>
              <a:rPr lang="en-US" sz="2800" dirty="0"/>
              <a:t>    –</a:t>
            </a:r>
            <a:r>
              <a:rPr lang="en-US" sz="2800" dirty="0" err="1"/>
              <a:t>myName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• Variables cannot start with a digit </a:t>
            </a:r>
          </a:p>
          <a:p>
            <a:pPr marL="0" indent="0">
              <a:buNone/>
            </a:pPr>
            <a:r>
              <a:rPr lang="en-US" sz="2800" dirty="0"/>
              <a:t>     –2cool4school is </a:t>
            </a:r>
            <a:r>
              <a:rPr lang="en-US" sz="2800" b="1" dirty="0"/>
              <a:t>not</a:t>
            </a:r>
            <a:r>
              <a:rPr lang="en-US" sz="2800" dirty="0"/>
              <a:t> a valid variable</a:t>
            </a:r>
          </a:p>
          <a:p>
            <a:pPr marL="0" indent="0">
              <a:buNone/>
            </a:pPr>
            <a:r>
              <a:rPr lang="en-US" sz="2800" dirty="0"/>
              <a:t>     – cool4school is a valid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A472-58CF-497C-9451-B3965FE8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6" y="568345"/>
            <a:ext cx="11000886" cy="1560716"/>
          </a:xfrm>
        </p:spPr>
        <p:txBody>
          <a:bodyPr/>
          <a:lstStyle/>
          <a:p>
            <a:r>
              <a:rPr lang="en-US" dirty="0"/>
              <a:t>Variables and 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19A9-D75D-4D43-8524-04445F12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79" y="2377440"/>
            <a:ext cx="8778193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• Keywords are “reserved” words in Python</a:t>
            </a:r>
          </a:p>
          <a:p>
            <a:pPr marL="0" indent="0">
              <a:buNone/>
            </a:pPr>
            <a:r>
              <a:rPr lang="en-US" sz="2400" dirty="0"/>
              <a:t>False   class   finally    is    return    None    continue </a:t>
            </a:r>
          </a:p>
          <a:p>
            <a:pPr marL="0" indent="0">
              <a:buNone/>
            </a:pPr>
            <a:r>
              <a:rPr lang="en-US" sz="2400" dirty="0"/>
              <a:t> for     lambda   try    True    def      from     nonlocal </a:t>
            </a:r>
          </a:p>
          <a:p>
            <a:pPr marL="0" indent="0">
              <a:buNone/>
            </a:pPr>
            <a:r>
              <a:rPr lang="en-US" sz="2400" dirty="0"/>
              <a:t>while    and      del     global    not   with     as    </a:t>
            </a:r>
            <a:r>
              <a:rPr lang="en-US" sz="2400" dirty="0" err="1"/>
              <a:t>elif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if   or    yield     assert   else   import  pass    break </a:t>
            </a:r>
          </a:p>
          <a:p>
            <a:pPr marL="0" indent="0">
              <a:buNone/>
            </a:pPr>
            <a:r>
              <a:rPr lang="en-US" sz="2400" dirty="0"/>
              <a:t>except     in      raise</a:t>
            </a:r>
          </a:p>
          <a:p>
            <a:pPr marL="0" indent="0">
              <a:buNone/>
            </a:pPr>
            <a:r>
              <a:rPr lang="en-US" sz="2400" dirty="0"/>
              <a:t>• Variables cannot be keywords </a:t>
            </a:r>
          </a:p>
          <a:p>
            <a:pPr marL="0" indent="0">
              <a:buNone/>
            </a:pPr>
            <a:r>
              <a:rPr lang="en-US" sz="2400" dirty="0"/>
              <a:t>– ‘</a:t>
            </a:r>
            <a:r>
              <a:rPr lang="en-US" sz="2400" b="1" dirty="0"/>
              <a:t>or’</a:t>
            </a:r>
            <a:r>
              <a:rPr lang="en-US" sz="2400" dirty="0"/>
              <a:t> is not a valid variable name </a:t>
            </a:r>
          </a:p>
          <a:p>
            <a:pPr marL="0" indent="0">
              <a:buNone/>
            </a:pPr>
            <a:r>
              <a:rPr lang="en-US" sz="2400" dirty="0"/>
              <a:t>– Apple is an acceptable variable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0743-F31B-4E3A-B106-D1F7C0F1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Exercise: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373-1069-4445-9BF8-8A5086DB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438400"/>
            <a:ext cx="10705465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800" dirty="0"/>
              <a:t>Are the following allowed in Python?</a:t>
            </a:r>
          </a:p>
          <a:p>
            <a:pPr marL="0" indent="0">
              <a:buNone/>
            </a:pPr>
            <a:r>
              <a:rPr lang="en-US" sz="2800" dirty="0"/>
              <a:t>3cat</a:t>
            </a:r>
          </a:p>
          <a:p>
            <a:pPr marL="0" indent="0">
              <a:buNone/>
            </a:pPr>
            <a:r>
              <a:rPr lang="en-US" sz="2800" dirty="0" err="1"/>
              <a:t>Cats_and_dogs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Cat3</a:t>
            </a:r>
          </a:p>
          <a:p>
            <a:pPr marL="0" indent="0">
              <a:buNone/>
            </a:pPr>
            <a:r>
              <a:rPr lang="en-US" sz="2800" dirty="0"/>
              <a:t>CATS_EXIT</a:t>
            </a:r>
          </a:p>
        </p:txBody>
      </p:sp>
    </p:spTree>
    <p:extLst>
      <p:ext uri="{BB962C8B-B14F-4D97-AF65-F5344CB8AC3E}">
        <p14:creationId xmlns:p14="http://schemas.microsoft.com/office/powerpoint/2010/main" val="43296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7F51-43BD-4B76-B134-C8035184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8345"/>
            <a:ext cx="10972751" cy="1560716"/>
          </a:xfrm>
        </p:spPr>
        <p:txBody>
          <a:bodyPr/>
          <a:lstStyle/>
          <a:p>
            <a:r>
              <a:rPr lang="en-US" dirty="0"/>
              <a:t>Exercise: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F7BA-BB15-4F87-8B65-37CEBAE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38400"/>
            <a:ext cx="10972751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Are the following allowed in Python?      </a:t>
            </a:r>
          </a:p>
          <a:p>
            <a:pPr marL="0" indent="0">
              <a:buNone/>
            </a:pPr>
            <a:r>
              <a:rPr lang="en-US" sz="2800" dirty="0"/>
              <a:t>3cat                    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Not allowed</a:t>
            </a:r>
          </a:p>
          <a:p>
            <a:pPr marL="0" indent="0">
              <a:buNone/>
            </a:pPr>
            <a:r>
              <a:rPr lang="en-US" sz="2800" dirty="0" err="1"/>
              <a:t>Cats_and_dogs</a:t>
            </a:r>
            <a:r>
              <a:rPr lang="en-US" sz="2800" dirty="0"/>
              <a:t>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</a:p>
          <a:p>
            <a:pPr marL="0" indent="0">
              <a:buNone/>
            </a:pPr>
            <a:r>
              <a:rPr lang="en-US" sz="2800" dirty="0"/>
              <a:t>Cat3                   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CATS_EXIT         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02FD-C03F-4AB9-8178-20EEB0A8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Using 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9AED-FD88-4AB9-906E-77A5DDAB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38400"/>
            <a:ext cx="11043089" cy="3651504"/>
          </a:xfrm>
        </p:spPr>
        <p:txBody>
          <a:bodyPr/>
          <a:lstStyle/>
          <a:p>
            <a:r>
              <a:rPr lang="en-US" dirty="0"/>
              <a:t>You create a variable as soon as you declare it</a:t>
            </a:r>
          </a:p>
          <a:p>
            <a:r>
              <a:rPr lang="en-US" dirty="0"/>
              <a:t>You also need to initialize it before using it </a:t>
            </a:r>
          </a:p>
          <a:p>
            <a:r>
              <a:rPr lang="en-US" dirty="0"/>
              <a:t>Use the assignment operator (equal sign)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b="1" dirty="0" err="1"/>
              <a:t>mascotUMBC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"dog" 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newStudents</a:t>
            </a:r>
            <a:r>
              <a:rPr lang="en-US" sz="2400" b="1" dirty="0"/>
              <a:t> = 1538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dogsAreGood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8795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1079</Words>
  <Application>Microsoft Office PowerPoint</Application>
  <PresentationFormat>Widescreen</PresentationFormat>
  <Paragraphs>176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Century Schoolbook</vt:lpstr>
      <vt:lpstr>Corbel</vt:lpstr>
      <vt:lpstr>Feathered</vt:lpstr>
      <vt:lpstr>Variables &amp; How it Can Be Used</vt:lpstr>
      <vt:lpstr>Today’s Objectives </vt:lpstr>
      <vt:lpstr>What Is a Variable? </vt:lpstr>
      <vt:lpstr>Rules for Naming Variables </vt:lpstr>
      <vt:lpstr>More Rules for Naming Variables </vt:lpstr>
      <vt:lpstr>Variables and Keywords </vt:lpstr>
      <vt:lpstr>Exercise: Variables </vt:lpstr>
      <vt:lpstr>Exercise: Variables </vt:lpstr>
      <vt:lpstr>Using Variables in Python</vt:lpstr>
      <vt:lpstr>Expressions</vt:lpstr>
      <vt:lpstr>Expressions Example</vt:lpstr>
      <vt:lpstr>Common Mistake</vt:lpstr>
      <vt:lpstr>Variable Types </vt:lpstr>
      <vt:lpstr>Variables Types: Examples </vt:lpstr>
      <vt:lpstr>Variable Usage </vt:lpstr>
      <vt:lpstr>Operators</vt:lpstr>
      <vt:lpstr>Operator Types </vt:lpstr>
      <vt:lpstr>Practice Exercises </vt:lpstr>
      <vt:lpstr>Inputs and Outputs </vt:lpstr>
      <vt:lpstr>Output Example </vt:lpstr>
      <vt:lpstr>Output Example </vt:lpstr>
      <vt:lpstr>Input </vt:lpstr>
      <vt:lpstr>How Input Works </vt:lpstr>
      <vt:lpstr>Input as a String </vt:lpstr>
      <vt:lpstr>Converting from String </vt:lpstr>
      <vt:lpstr>Converting from String </vt:lpstr>
      <vt:lpstr>Building a Basic Calculator </vt:lpstr>
      <vt:lpstr>Building a Basic Calculator </vt:lpstr>
      <vt:lpstr>Building a Basic Calculator </vt:lpstr>
      <vt:lpstr>HW5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&amp; How it Can Be Used</dc:title>
  <dc:creator>Hemlata Kohin</dc:creator>
  <cp:lastModifiedBy>Hemlata Kohin</cp:lastModifiedBy>
  <cp:revision>18</cp:revision>
  <dcterms:created xsi:type="dcterms:W3CDTF">2019-06-05T18:16:19Z</dcterms:created>
  <dcterms:modified xsi:type="dcterms:W3CDTF">2019-07-02T13:42:26Z</dcterms:modified>
</cp:coreProperties>
</file>