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85B-235A-4A9A-B369-F2E3C70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1873237"/>
            <a:ext cx="6870896" cy="3111526"/>
          </a:xfrm>
        </p:spPr>
        <p:txBody>
          <a:bodyPr/>
          <a:lstStyle/>
          <a:p>
            <a:r>
              <a:rPr lang="en-US" sz="5400" b="1" dirty="0"/>
              <a:t>Assignment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650-7C08-4362-B06C-F6A9199D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2BE-68CC-4AB1-B54D-3C6A4114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assignment operators </a:t>
            </a:r>
          </a:p>
          <a:p>
            <a:pPr marL="0" indent="0">
              <a:buNone/>
            </a:pPr>
            <a:r>
              <a:rPr lang="en-US" dirty="0"/>
              <a:t>–Contain a single equal sign </a:t>
            </a:r>
          </a:p>
          <a:p>
            <a:pPr marL="0" indent="0">
              <a:buNone/>
            </a:pPr>
            <a:r>
              <a:rPr lang="en-US" dirty="0"/>
              <a:t>–Must have a variable on the left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Examples: </a:t>
            </a:r>
          </a:p>
          <a:p>
            <a:pPr marL="514350" indent="-514350">
              <a:buAutoNum type="arabicPeriod"/>
            </a:pPr>
            <a:r>
              <a:rPr lang="en-US" dirty="0" err="1"/>
              <a:t>numDogs</a:t>
            </a:r>
            <a:r>
              <a:rPr lang="en-US" dirty="0"/>
              <a:t> = 18 </a:t>
            </a:r>
          </a:p>
          <a:p>
            <a:pPr marL="514350" indent="-514350">
              <a:buAutoNum type="arabicPeriod"/>
            </a:pPr>
            <a:r>
              <a:rPr lang="en-US" dirty="0" err="1"/>
              <a:t>totalTax</a:t>
            </a:r>
            <a:r>
              <a:rPr lang="en-US" dirty="0"/>
              <a:t> = income * </a:t>
            </a:r>
            <a:r>
              <a:rPr lang="en-US" dirty="0" err="1"/>
              <a:t>taxBracket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numPizzas</a:t>
            </a:r>
            <a:r>
              <a:rPr lang="en-US" dirty="0"/>
              <a:t> = (people // 4) + 1</a:t>
            </a:r>
          </a:p>
        </p:txBody>
      </p:sp>
    </p:spTree>
    <p:extLst>
      <p:ext uri="{BB962C8B-B14F-4D97-AF65-F5344CB8AC3E}">
        <p14:creationId xmlns:p14="http://schemas.microsoft.com/office/powerpoint/2010/main" val="9014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39-5502-4ED1-A792-43B0E3F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with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FFA-B249-490C-B4BF-97C15519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You can simplify statements like these </a:t>
            </a:r>
          </a:p>
          <a:p>
            <a:pPr marL="0" indent="0">
              <a:buNone/>
            </a:pPr>
            <a:r>
              <a:rPr lang="en-US" dirty="0"/>
              <a:t>   count    = count + 1 </a:t>
            </a:r>
          </a:p>
          <a:p>
            <a:pPr marL="0" indent="0">
              <a:buNone/>
            </a:pPr>
            <a:r>
              <a:rPr lang="en-US" dirty="0"/>
              <a:t>   doubling = doubling * 2 </a:t>
            </a:r>
          </a:p>
          <a:p>
            <a:pPr marL="0" indent="0">
              <a:buNone/>
            </a:pPr>
            <a:r>
              <a:rPr lang="en-US" dirty="0"/>
              <a:t>–By combining the arithmetic and assignment </a:t>
            </a:r>
          </a:p>
          <a:p>
            <a:pPr marL="0" indent="0">
              <a:buNone/>
            </a:pPr>
            <a:r>
              <a:rPr lang="en-US" dirty="0"/>
              <a:t>   count    += 1 </a:t>
            </a:r>
          </a:p>
          <a:p>
            <a:pPr marL="0" indent="0">
              <a:buNone/>
            </a:pPr>
            <a:r>
              <a:rPr lang="en-US" dirty="0"/>
              <a:t>   doubling *= 2</a:t>
            </a:r>
          </a:p>
          <a:p>
            <a:pPr marL="0" indent="0">
              <a:buNone/>
            </a:pPr>
            <a:r>
              <a:rPr lang="en-US" dirty="0"/>
              <a:t>– This is called short hand notation </a:t>
            </a:r>
          </a:p>
          <a:p>
            <a:pPr marL="0" indent="0">
              <a:buNone/>
            </a:pPr>
            <a:r>
              <a:rPr lang="en-US" dirty="0"/>
              <a:t>– You can do this with any arithmetic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15A-7B68-42AA-A8B1-07C2477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E2A5-C546-4433-8FF8-C5DAEE67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shortcuts assume that the variable is the first thing after the assignment operator</a:t>
            </a:r>
          </a:p>
          <a:p>
            <a:r>
              <a:rPr lang="en-US" dirty="0"/>
              <a:t>percent = int(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percent: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# convert the percentage to a decimal percent /= 100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last line is the same as this line</a:t>
            </a:r>
          </a:p>
          <a:p>
            <a:pPr marL="0" indent="0">
              <a:buNone/>
            </a:pPr>
            <a:r>
              <a:rPr lang="en-US" dirty="0"/>
              <a:t>percent = percent / 100</a:t>
            </a:r>
          </a:p>
        </p:txBody>
      </p:sp>
    </p:spTree>
    <p:extLst>
      <p:ext uri="{BB962C8B-B14F-4D97-AF65-F5344CB8AC3E}">
        <p14:creationId xmlns:p14="http://schemas.microsoft.com/office/powerpoint/2010/main" val="33489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8DC-E11A-4813-9059-8FD7F2C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with Short Hand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756-65AD-4903-89A8-C0CC001B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= 40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= 7.50 </a:t>
            </a:r>
          </a:p>
          <a:p>
            <a:pPr marL="0" indent="0">
              <a:buNone/>
            </a:pPr>
            <a:r>
              <a:rPr lang="en-US" dirty="0" err="1"/>
              <a:t>sales_tax</a:t>
            </a:r>
            <a:r>
              <a:rPr lang="en-US" dirty="0"/>
              <a:t> = .08 * </a:t>
            </a:r>
            <a:r>
              <a:rPr lang="en-US" dirty="0" err="1"/>
              <a:t>sandwich_price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  += </a:t>
            </a:r>
            <a:r>
              <a:rPr lang="en-US" dirty="0" err="1"/>
              <a:t>sales_tax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  -= </a:t>
            </a:r>
            <a:r>
              <a:rPr lang="en-US" dirty="0" err="1"/>
              <a:t>sandwich_price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1902-9235-457F-A9F0-00A4EC3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7" y="2630024"/>
            <a:ext cx="5257800" cy="1325563"/>
          </a:xfrm>
        </p:spPr>
        <p:txBody>
          <a:bodyPr/>
          <a:lstStyle/>
          <a:p>
            <a:r>
              <a:rPr lang="en-US" b="1" dirty="0"/>
              <a:t>Comparison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B5-26D4-4FE0-B203-552513B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648-8897-4EE3-8D56-F51D1CF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Equality operators</a:t>
            </a:r>
          </a:p>
          <a:p>
            <a:pPr marL="0" indent="0">
              <a:buNone/>
            </a:pPr>
            <a:r>
              <a:rPr lang="en-US" dirty="0"/>
              <a:t>       –Are all the same thing </a:t>
            </a:r>
          </a:p>
          <a:p>
            <a:pPr marL="0" indent="0">
              <a:buNone/>
            </a:pPr>
            <a:r>
              <a:rPr lang="en-US" dirty="0"/>
              <a:t> Include things like &gt;, &gt;=, &lt;, &lt;=, ==, != </a:t>
            </a:r>
          </a:p>
        </p:txBody>
      </p:sp>
    </p:spTree>
    <p:extLst>
      <p:ext uri="{BB962C8B-B14F-4D97-AF65-F5344CB8AC3E}">
        <p14:creationId xmlns:p14="http://schemas.microsoft.com/office/powerpoint/2010/main" val="22845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AF4-F234-4CA7-A0AB-F98F186D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E4639-187F-4E02-A3D4-8CAEC106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6935"/>
            <a:ext cx="8961120" cy="4783015"/>
          </a:xfrm>
        </p:spPr>
      </p:pic>
    </p:spTree>
    <p:extLst>
      <p:ext uri="{BB962C8B-B14F-4D97-AF65-F5344CB8AC3E}">
        <p14:creationId xmlns:p14="http://schemas.microsoft.com/office/powerpoint/2010/main" val="17271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F57-C003-4C9D-8F04-3DF699D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304D-E55D-48A6-A1BE-28C818B8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629358" cy="4470961"/>
          </a:xfrm>
        </p:spPr>
      </p:pic>
    </p:spTree>
    <p:extLst>
      <p:ext uri="{BB962C8B-B14F-4D97-AF65-F5344CB8AC3E}">
        <p14:creationId xmlns:p14="http://schemas.microsoft.com/office/powerpoint/2010/main" val="291385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D21-C418-4FF8-8526-1B6D0DD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Comparison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7C9-8717-4554-86C7-4FC0722C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57690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9D7-203C-4FE4-9884-59FF8B46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return a Boolean result </a:t>
            </a:r>
          </a:p>
          <a:p>
            <a:pPr marL="0" indent="0">
              <a:buNone/>
            </a:pPr>
            <a:r>
              <a:rPr lang="en-US" dirty="0"/>
              <a:t>   –True or False </a:t>
            </a:r>
          </a:p>
          <a:p>
            <a:pPr marL="0" indent="0">
              <a:buNone/>
            </a:pPr>
            <a:r>
              <a:rPr lang="en-US" dirty="0"/>
              <a:t>  –Indicates whether a relationship holds between their operands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1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7C9-9A15-46A4-A43E-D5A756E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03F-9833-4C78-B94C-D586D5F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Python’s operators</a:t>
            </a:r>
          </a:p>
          <a:p>
            <a:pPr marL="0" indent="0">
              <a:buNone/>
            </a:pPr>
            <a:r>
              <a:rPr lang="en-US" sz="3200" dirty="0"/>
              <a:t> –Arithmetic operators </a:t>
            </a:r>
          </a:p>
          <a:p>
            <a:pPr marL="0" indent="0">
              <a:buNone/>
            </a:pPr>
            <a:r>
              <a:rPr lang="en-US" sz="3200" dirty="0"/>
              <a:t>–Assignment operators</a:t>
            </a:r>
          </a:p>
          <a:p>
            <a:pPr marL="0" indent="0">
              <a:buNone/>
            </a:pPr>
            <a:r>
              <a:rPr lang="en-US" sz="3200" dirty="0"/>
              <a:t> –Comparison operators </a:t>
            </a:r>
          </a:p>
          <a:p>
            <a:pPr marL="0" indent="0">
              <a:buNone/>
            </a:pPr>
            <a:r>
              <a:rPr lang="en-US" sz="3200" dirty="0"/>
              <a:t>–Boolean operators</a:t>
            </a:r>
          </a:p>
          <a:p>
            <a:pPr marL="0" indent="0">
              <a:buNone/>
            </a:pPr>
            <a:r>
              <a:rPr lang="en-US" sz="3200" dirty="0"/>
              <a:t>– Logical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5B1-A9D2-48A6-A2F7-D9F3B7A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820-5215-4E82-8055-36258A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following comparisons asking</a:t>
            </a:r>
          </a:p>
          <a:p>
            <a:pPr marL="0" indent="0">
              <a:buNone/>
            </a:pPr>
            <a:r>
              <a:rPr lang="en-US" sz="3200" dirty="0"/>
              <a:t>    a &gt;= b </a:t>
            </a:r>
          </a:p>
          <a:p>
            <a:pPr marL="0" indent="0">
              <a:buNone/>
            </a:pPr>
            <a:r>
              <a:rPr lang="en-US" sz="3200" dirty="0"/>
              <a:t>    –Is a greater than or equal to 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a == b</a:t>
            </a:r>
          </a:p>
          <a:p>
            <a:pPr marL="0" indent="0">
              <a:buNone/>
            </a:pPr>
            <a:r>
              <a:rPr lang="en-US" sz="3200" dirty="0"/>
              <a:t>   –Is a equivalent to b?</a:t>
            </a:r>
          </a:p>
        </p:txBody>
      </p:sp>
    </p:spTree>
    <p:extLst>
      <p:ext uri="{BB962C8B-B14F-4D97-AF65-F5344CB8AC3E}">
        <p14:creationId xmlns:p14="http://schemas.microsoft.com/office/powerpoint/2010/main" val="366340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BA66-F026-4FF5-8127-6C3D625E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34F-54E0-437E-A52D-41C1A58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</a:t>
            </a:r>
          </a:p>
          <a:p>
            <a:pPr marL="0" indent="0">
              <a:buNone/>
            </a:pPr>
            <a:r>
              <a:rPr lang="en-US" dirty="0"/>
              <a:t>     if a = 10 and b = 20?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a &lt;= b</a:t>
            </a:r>
          </a:p>
          <a:p>
            <a:pPr marL="0" indent="0">
              <a:buNone/>
            </a:pPr>
            <a:r>
              <a:rPr lang="en-US" dirty="0"/>
              <a:t>     –Is a  less than or equal to b? </a:t>
            </a:r>
          </a:p>
          <a:p>
            <a:pPr marL="0" indent="0">
              <a:buNone/>
            </a:pPr>
            <a:r>
              <a:rPr lang="en-US" dirty="0"/>
              <a:t>     –Is 10 less than or equal to 20?</a:t>
            </a:r>
          </a:p>
          <a:p>
            <a:pPr marL="0" indent="0">
              <a:buNone/>
            </a:pPr>
            <a:r>
              <a:rPr lang="en-US" dirty="0"/>
              <a:t>     –True</a:t>
            </a:r>
          </a:p>
        </p:txBody>
      </p:sp>
    </p:spTree>
    <p:extLst>
      <p:ext uri="{BB962C8B-B14F-4D97-AF65-F5344CB8AC3E}">
        <p14:creationId xmlns:p14="http://schemas.microsoft.com/office/powerpoint/2010/main" val="339171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592-CD59-4C0E-BC1F-295B71A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7B-A955-4DC5-9934-07A3B85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if</a:t>
            </a:r>
          </a:p>
          <a:p>
            <a:pPr marL="0" indent="0">
              <a:buNone/>
            </a:pPr>
            <a:r>
              <a:rPr lang="en-US" dirty="0"/>
              <a:t>    a = 10 and b = 20?</a:t>
            </a:r>
          </a:p>
          <a:p>
            <a:pPr marL="0" indent="0">
              <a:buNone/>
            </a:pPr>
            <a:r>
              <a:rPr lang="en-US" dirty="0"/>
              <a:t>    a ==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–Is a  equivalent to b? </a:t>
            </a:r>
          </a:p>
          <a:p>
            <a:pPr marL="0" indent="0">
              <a:buNone/>
            </a:pPr>
            <a:r>
              <a:rPr lang="en-US" dirty="0"/>
              <a:t>    –Is 10 equivalent to 20?</a:t>
            </a:r>
          </a:p>
          <a:p>
            <a:pPr marL="0" indent="0">
              <a:buNone/>
            </a:pPr>
            <a:r>
              <a:rPr lang="en-US" dirty="0"/>
              <a:t>    –False</a:t>
            </a:r>
          </a:p>
        </p:txBody>
      </p:sp>
    </p:spTree>
    <p:extLst>
      <p:ext uri="{BB962C8B-B14F-4D97-AF65-F5344CB8AC3E}">
        <p14:creationId xmlns:p14="http://schemas.microsoft.com/office/powerpoint/2010/main" val="12984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1F6-872B-4CC6-A857-03A52B0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F8E3-CFDB-40F3-8AC6-365C89F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is to use the assignment operator (=) in place of the relational (==) </a:t>
            </a:r>
          </a:p>
          <a:p>
            <a:pPr marL="0" indent="0">
              <a:buNone/>
            </a:pPr>
            <a:r>
              <a:rPr lang="en-US" dirty="0"/>
              <a:t>   –This is a very common mistake to make!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This type of mistake will trigger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100494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3EB-6391-416D-B573-4D3B8F70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Equals vs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6B63-AA37-4509-A462-1BF138FC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does a = b do? </a:t>
            </a:r>
          </a:p>
          <a:p>
            <a:pPr marL="0" indent="0">
              <a:buNone/>
            </a:pPr>
            <a:r>
              <a:rPr lang="en-US" dirty="0"/>
              <a:t>–Assigns a the value stored in b </a:t>
            </a:r>
          </a:p>
          <a:p>
            <a:pPr marL="0" indent="0">
              <a:buNone/>
            </a:pPr>
            <a:r>
              <a:rPr lang="en-US" dirty="0"/>
              <a:t>–Changes a’s value to the value of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does a == b do?</a:t>
            </a:r>
          </a:p>
          <a:p>
            <a:pPr marL="0" indent="0">
              <a:buNone/>
            </a:pPr>
            <a:r>
              <a:rPr lang="en-US" dirty="0"/>
              <a:t> –Checks if a is equivalent to b </a:t>
            </a:r>
          </a:p>
          <a:p>
            <a:pPr marL="0" indent="0">
              <a:buNone/>
            </a:pPr>
            <a:r>
              <a:rPr lang="en-US" dirty="0"/>
              <a:t>–Does not change the value of a or b</a:t>
            </a:r>
          </a:p>
        </p:txBody>
      </p:sp>
    </p:spTree>
    <p:extLst>
      <p:ext uri="{BB962C8B-B14F-4D97-AF65-F5344CB8AC3E}">
        <p14:creationId xmlns:p14="http://schemas.microsoft.com/office/powerpoint/2010/main" val="286811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60808-A0D3-471E-A373-62D28C5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29" y="2222060"/>
            <a:ext cx="687089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Evaluating to Boolean Values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D21-7C37-4999-8783-3F2E996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and Simple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2B8-3DB8-4AED-AE02-7B5BDEF6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 &lt; 15   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6 != 6     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2.5 &gt; 5.8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4.0 == 4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AC6-CD80-4074-A80C-194C92E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FE0-0D6F-40E3-B5FC-8E18A49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When we discuss Boolean outputs, we use </a:t>
            </a:r>
          </a:p>
          <a:p>
            <a:pPr marL="0" indent="0">
              <a:buNone/>
            </a:pPr>
            <a:r>
              <a:rPr lang="en-US" sz="3200" dirty="0"/>
              <a:t>         True and False </a:t>
            </a:r>
          </a:p>
          <a:p>
            <a:pPr marL="0" indent="0">
              <a:buNone/>
            </a:pPr>
            <a:r>
              <a:rPr lang="en-US" sz="3200" dirty="0"/>
              <a:t>• We can also think of it in terms of </a:t>
            </a:r>
          </a:p>
          <a:p>
            <a:pPr marL="0" indent="0">
              <a:buNone/>
            </a:pPr>
            <a:r>
              <a:rPr lang="en-US" sz="3200" dirty="0"/>
              <a:t>         1 and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True  = 1</a:t>
            </a:r>
          </a:p>
          <a:p>
            <a:pPr marL="0" indent="0">
              <a:buNone/>
            </a:pPr>
            <a:r>
              <a:rPr lang="en-US" sz="3200" dirty="0"/>
              <a:t>• False = 0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63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02F-F8F8-4FCC-A3EB-B3B81429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BF4A-2924-478B-B197-DBED3AE6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Other data types can also be seen as 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in Python</a:t>
            </a:r>
          </a:p>
          <a:p>
            <a:pPr marL="0" indent="0">
              <a:buNone/>
            </a:pPr>
            <a:r>
              <a:rPr lang="en-US" dirty="0"/>
              <a:t>• Anything empty or zero is False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00B050"/>
                </a:solidFill>
              </a:rPr>
              <a:t>" "</a:t>
            </a:r>
            <a:r>
              <a:rPr lang="en-US" dirty="0"/>
              <a:t>(empty string),    0,     0.0</a:t>
            </a:r>
          </a:p>
          <a:p>
            <a:pPr marL="0" indent="0">
              <a:buNone/>
            </a:pPr>
            <a:r>
              <a:rPr lang="en-US" dirty="0"/>
              <a:t>• Everything else is True</a:t>
            </a:r>
          </a:p>
          <a:p>
            <a:pPr marL="0" indent="0">
              <a:buNone/>
            </a:pPr>
            <a:r>
              <a:rPr lang="en-US" dirty="0"/>
              <a:t>    –81.3,   77,    -5,     "zero",     0.01</a:t>
            </a:r>
          </a:p>
          <a:p>
            <a:pPr marL="0" indent="0">
              <a:buNone/>
            </a:pPr>
            <a:r>
              <a:rPr lang="en-US" dirty="0"/>
              <a:t>    –Even </a:t>
            </a:r>
            <a:r>
              <a:rPr lang="en-US" dirty="0">
                <a:solidFill>
                  <a:srgbClr val="00B050"/>
                </a:solidFill>
              </a:rPr>
              <a:t>"0"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"False" </a:t>
            </a:r>
            <a:r>
              <a:rPr lang="en-US" dirty="0"/>
              <a:t>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4741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747-423E-43D2-A7BE-703CB5E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087" y="2433076"/>
            <a:ext cx="4985825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F31-7395-442C-9E2A-E4EE928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examples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E7C1-D1FF-48F0-8B69-A5DD4A6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500 = </a:t>
            </a:r>
            <a:r>
              <a:rPr lang="en-US" dirty="0" err="1"/>
              <a:t>numStudents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numStudents</a:t>
            </a:r>
            <a:r>
              <a:rPr lang="en-US" dirty="0"/>
              <a:t> = 500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numCookies</a:t>
            </a:r>
            <a:r>
              <a:rPr lang="en-US" dirty="0"/>
              <a:t> * </a:t>
            </a:r>
            <a:r>
              <a:rPr lang="en-US" dirty="0" err="1"/>
              <a:t>cookiePrice</a:t>
            </a:r>
            <a:r>
              <a:rPr lang="en-US" dirty="0"/>
              <a:t> = total </a:t>
            </a:r>
          </a:p>
          <a:p>
            <a:pPr marL="0" indent="0">
              <a:buNone/>
            </a:pPr>
            <a:r>
              <a:rPr lang="en-US" dirty="0"/>
              <a:t>4.   mpg = </a:t>
            </a:r>
            <a:r>
              <a:rPr lang="en-US" dirty="0" err="1"/>
              <a:t>miles_driven</a:t>
            </a:r>
            <a:r>
              <a:rPr lang="en-US" dirty="0"/>
              <a:t> / </a:t>
            </a:r>
            <a:r>
              <a:rPr lang="en-US" dirty="0" err="1"/>
              <a:t>gallons_used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"Hello World!" = message </a:t>
            </a:r>
          </a:p>
          <a:p>
            <a:pPr marL="0" indent="0">
              <a:buNone/>
            </a:pPr>
            <a:r>
              <a:rPr lang="en-US" dirty="0"/>
              <a:t>6.   _CMSC201_doge_ = "Very learning" </a:t>
            </a:r>
          </a:p>
          <a:p>
            <a:pPr marL="0" indent="0">
              <a:buNone/>
            </a:pPr>
            <a:r>
              <a:rPr lang="en-US" dirty="0"/>
              <a:t>7.   60 * hours = days * 24 * 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033-7D36-435E-9ACC-FBC5868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6C7D-5B4B-4C9B-BF34-9155828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logical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–and</a:t>
            </a:r>
          </a:p>
          <a:p>
            <a:pPr marL="0" indent="0">
              <a:buNone/>
            </a:pPr>
            <a:r>
              <a:rPr lang="en-US" dirty="0"/>
              <a:t>   –or </a:t>
            </a:r>
          </a:p>
          <a:p>
            <a:pPr marL="0" indent="0">
              <a:buNone/>
            </a:pPr>
            <a:r>
              <a:rPr lang="en-US" dirty="0"/>
              <a:t>   –not </a:t>
            </a:r>
          </a:p>
        </p:txBody>
      </p:sp>
    </p:spTree>
    <p:extLst>
      <p:ext uri="{BB962C8B-B14F-4D97-AF65-F5344CB8AC3E}">
        <p14:creationId xmlns:p14="http://schemas.microsoft.com/office/powerpoint/2010/main" val="17422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8430-89DA-426B-8336-DE3A5BE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24F3-C663-4CA9-8F08-7C0A25B8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bool1 = a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b </a:t>
            </a:r>
          </a:p>
          <a:p>
            <a:r>
              <a:rPr lang="en-US" dirty="0">
                <a:solidFill>
                  <a:schemeClr val="bg1"/>
                </a:solidFill>
              </a:rPr>
              <a:t> 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35FD-AA6E-4B4C-A03E-72E099BF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85936"/>
            <a:ext cx="6250769" cy="2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4CBE-C255-45C9-8DB7-6F4599B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BE2-3CC1-4D60-B2C6-EDB6580E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25F6-086A-4F7A-BC2C-1FEC45A7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93750"/>
            <a:ext cx="6250769" cy="2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104-94ED-4134-B80F-7A94943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–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D87-4327-4C84-96D1-9159402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pPr marL="0" indent="0">
              <a:buNone/>
            </a:pPr>
            <a:r>
              <a:rPr lang="en-US" dirty="0"/>
              <a:t>   ex1 = a &lt; b </a:t>
            </a:r>
          </a:p>
          <a:p>
            <a:pPr marL="0" indent="0">
              <a:buNone/>
            </a:pPr>
            <a:r>
              <a:rPr lang="en-US" dirty="0"/>
              <a:t>   ex2 = a &lt; b and b &lt; c </a:t>
            </a:r>
          </a:p>
          <a:p>
            <a:pPr marL="0" indent="0">
              <a:buNone/>
            </a:pPr>
            <a:r>
              <a:rPr lang="en-US" dirty="0"/>
              <a:t>   ex3 = (a + b == c) and (b – 10 == a) and (c / 3 == a) </a:t>
            </a:r>
          </a:p>
          <a:p>
            <a:pPr marL="0" indent="0">
              <a:buNone/>
            </a:pPr>
            <a:r>
              <a:rPr lang="en-US" dirty="0"/>
              <a:t>   print (ex1, ex2, ex3)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output? </a:t>
            </a:r>
          </a:p>
        </p:txBody>
      </p:sp>
    </p:spTree>
    <p:extLst>
      <p:ext uri="{BB962C8B-B14F-4D97-AF65-F5344CB8AC3E}">
        <p14:creationId xmlns:p14="http://schemas.microsoft.com/office/powerpoint/2010/main" val="12066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FEA4-1116-4F42-9255-07B636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2535-668B-4468-93D7-716B52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093320"/>
            <a:ext cx="7188199" cy="2461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306-A3CE-41ED-AA39-7E019193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26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C0D9-B93A-416C-BF90-642BECF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4C11B-5177-47D0-A2E1-3198EBF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932314"/>
            <a:ext cx="7188199" cy="2390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7B99-473F-4A50-BBC8-1D08BA6B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786887"/>
            <a:ext cx="7188199" cy="2390076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5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BE16-CF42-4A20-A561-7904443B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5E0-91F8-45AE-8047-F5C040B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285D-1BB8-4686-B948-052E578B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928D-8357-4436-AF40-0384EF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4FFB-2120-4446-B017-54694084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</a:t>
            </a:r>
            <a:r>
              <a:rPr lang="en-US" dirty="0" err="1"/>
              <a:t>aand</a:t>
            </a:r>
            <a:r>
              <a:rPr lang="en-US" dirty="0"/>
              <a:t> returns the opposite of that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5D221-FD95-47C0-A868-B07AD06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79170"/>
            <a:ext cx="6894236" cy="2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C71-CDF8-4D4E-9D7E-FD3E16E4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E61-3559-46D4-8D39-71244FB7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multiple operators together! </a:t>
            </a:r>
          </a:p>
          <a:p>
            <a:pPr marL="0" indent="0">
              <a:buNone/>
            </a:pPr>
            <a:r>
              <a:rPr lang="en-US" dirty="0"/>
              <a:t>   bool4 = a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(b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Python do first? </a:t>
            </a:r>
          </a:p>
          <a:p>
            <a:pPr marL="0" indent="0">
              <a:buNone/>
            </a:pPr>
            <a:r>
              <a:rPr lang="en-US" dirty="0"/>
              <a:t>  –Computes (b or c) </a:t>
            </a:r>
          </a:p>
          <a:p>
            <a:pPr marL="0" indent="0">
              <a:buNone/>
            </a:pPr>
            <a:r>
              <a:rPr lang="en-US" dirty="0"/>
              <a:t>  –Then computes a and the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06-0B5D-4B84-A054-16347DE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with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EB04-4904-4436-B927-03C0B8BE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bool1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(a &gt; b) </a:t>
            </a:r>
          </a:p>
          <a:p>
            <a:r>
              <a:rPr lang="en-US" dirty="0"/>
              <a:t>bool2 = 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(b != c) </a:t>
            </a:r>
          </a:p>
          <a:p>
            <a:r>
              <a:rPr lang="en-US" dirty="0"/>
              <a:t>bool3 = (</a:t>
            </a:r>
            <a:r>
              <a:rPr lang="en-US" dirty="0">
                <a:solidFill>
                  <a:srgbClr val="0070C0"/>
                </a:solidFill>
              </a:rPr>
              <a:t>True and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not False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(a &gt; b) </a:t>
            </a:r>
          </a:p>
          <a:p>
            <a:r>
              <a:rPr lang="en-US" dirty="0"/>
              <a:t>bool4 = (a % b == 2)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print</a:t>
            </a:r>
            <a:r>
              <a:rPr lang="pt-BR" dirty="0"/>
              <a:t> (bool1, bool2, bool3, bool4)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628-054F-48A5-A688-BF87EDD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651-50B6-4EEE-9437-B37B20D6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Operators are the constructs which can manipulate and evaluate our data</a:t>
            </a:r>
          </a:p>
          <a:p>
            <a:r>
              <a:rPr lang="en-US" dirty="0"/>
              <a:t>Consider the expression: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200" dirty="0"/>
              <a:t>num = 4 + 5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B1ED-30D5-43CD-BDFB-A25C3905A286}"/>
              </a:ext>
            </a:extLst>
          </p:cNvPr>
          <p:cNvSpPr txBox="1"/>
          <p:nvPr/>
        </p:nvSpPr>
        <p:spPr>
          <a:xfrm>
            <a:off x="3137094" y="4290646"/>
            <a:ext cx="223676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Operator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3903C-7EED-4661-A626-F5E1555CA7E7}"/>
              </a:ext>
            </a:extLst>
          </p:cNvPr>
          <p:cNvCxnSpPr>
            <a:cxnSpLocks/>
          </p:cNvCxnSpPr>
          <p:nvPr/>
        </p:nvCxnSpPr>
        <p:spPr>
          <a:xfrm flipH="1" flipV="1">
            <a:off x="2278966" y="3797312"/>
            <a:ext cx="717454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B7F3B-F667-4EDB-B8BC-7304390A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15" y="643467"/>
            <a:ext cx="63529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605-5081-448F-85A6-8B8950B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C70C-5457-4BA2-978B-54B3761B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2" y="112542"/>
            <a:ext cx="9965788" cy="6380333"/>
          </a:xfrm>
        </p:spPr>
      </p:pic>
    </p:spTree>
    <p:extLst>
      <p:ext uri="{BB962C8B-B14F-4D97-AF65-F5344CB8AC3E}">
        <p14:creationId xmlns:p14="http://schemas.microsoft.com/office/powerpoint/2010/main" val="10494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18C-57C7-463F-9AA9-7B7677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C7E6-81E6-460E-956E-81CBFCC0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 X= (5 + 7) / 2 </a:t>
            </a:r>
          </a:p>
          <a:p>
            <a:pPr marL="0" indent="0">
              <a:buNone/>
            </a:pPr>
            <a:r>
              <a:rPr lang="en-US" dirty="0"/>
              <a:t>b.  Y= ( ((2 + 4) * 5) / (9 - 6) </a:t>
            </a:r>
          </a:p>
          <a:p>
            <a:pPr marL="0" indent="0">
              <a:buNone/>
            </a:pPr>
            <a:r>
              <a:rPr lang="en-US" dirty="0"/>
              <a:t>c.  tax = subtotal * 0.06 </a:t>
            </a:r>
          </a:p>
          <a:p>
            <a:pPr marL="0" indent="0">
              <a:buNone/>
            </a:pPr>
            <a:r>
              <a:rPr lang="en-US" dirty="0"/>
              <a:t>d.  area = PI * (radius * radius) </a:t>
            </a:r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totalDays</a:t>
            </a:r>
            <a:r>
              <a:rPr lang="en-US" dirty="0"/>
              <a:t> = hours /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1BC-AD0E-4361-A26D-466C6F6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219-5EF4-4AB0-A622-B9519B1B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Integer Division </a:t>
            </a:r>
          </a:p>
          <a:p>
            <a:pPr marL="0" indent="0">
              <a:buNone/>
            </a:pPr>
            <a:r>
              <a:rPr lang="en-US" dirty="0"/>
              <a:t> Integer division uses double slashes (//)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7 /  5    = 1.4</a:t>
            </a:r>
          </a:p>
          <a:p>
            <a:pPr marL="514350" indent="-514350">
              <a:buAutoNum type="alphaLcParenR"/>
            </a:pPr>
            <a:r>
              <a:rPr lang="en-US" dirty="0"/>
              <a:t>7 // 5    = 1</a:t>
            </a:r>
          </a:p>
          <a:p>
            <a:pPr marL="514350" indent="-514350">
              <a:buAutoNum type="alphaLcParenR"/>
            </a:pPr>
            <a:r>
              <a:rPr lang="en-US" dirty="0"/>
              <a:t> 2 /  8    = 0.25</a:t>
            </a:r>
          </a:p>
          <a:p>
            <a:pPr marL="514350" indent="-514350">
              <a:buAutoNum type="alphaLcParenR"/>
            </a:pPr>
            <a:r>
              <a:rPr lang="en-US" dirty="0"/>
              <a:t> 2 // 8   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1EA4-E967-4E50-8B6B-B6A8B11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EA2F-7CFD-46C3-B72E-C1B0C42B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Mod.</a:t>
            </a:r>
          </a:p>
          <a:p>
            <a:r>
              <a:rPr lang="en-US" dirty="0"/>
              <a:t>Gives out only the remainder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17 % 5 = 2</a:t>
            </a:r>
          </a:p>
          <a:p>
            <a:pPr marL="514350" indent="-514350">
              <a:buAutoNum type="alphaLcParenR"/>
            </a:pPr>
            <a:r>
              <a:rPr lang="en-US" dirty="0"/>
              <a:t> 16 % 3= 1</a:t>
            </a:r>
          </a:p>
          <a:p>
            <a:pPr marL="514350" indent="-514350">
              <a:buAutoNum type="alphaLcParenR"/>
            </a:pPr>
            <a:r>
              <a:rPr lang="en-US" dirty="0"/>
              <a:t> 20 % 9= 2</a:t>
            </a:r>
          </a:p>
          <a:p>
            <a:pPr marL="514350" indent="-514350">
              <a:buAutoNum type="alphaLcParenR"/>
            </a:pPr>
            <a:r>
              <a:rPr lang="en-US" dirty="0"/>
              <a:t> 48692451673 % 2 = 1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223-C645-41C0-89EA-7F8A5C6A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A33A-E429-4F66-ADEE-F4596E9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“Exponentiation” is just another word for raising one number to the power of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 1. binary8    = 2 ** 8 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squareArea</a:t>
            </a:r>
            <a:r>
              <a:rPr lang="en-US" dirty="0"/>
              <a:t> = length ** 2 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cubeVolume</a:t>
            </a:r>
            <a:r>
              <a:rPr lang="en-US" dirty="0"/>
              <a:t> = length ** 3 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dirty="0" err="1"/>
              <a:t>squareRoot</a:t>
            </a:r>
            <a:r>
              <a:rPr lang="en-US" dirty="0"/>
              <a:t> = num ** 0.5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1293</Words>
  <Application>Microsoft Office PowerPoint</Application>
  <PresentationFormat>Widescreen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Operators in Python</vt:lpstr>
      <vt:lpstr>Today’s Objectives </vt:lpstr>
      <vt:lpstr>Which of the following examples are correct?</vt:lpstr>
      <vt:lpstr>Python Basic Operators </vt:lpstr>
      <vt:lpstr>PowerPoint Presentation</vt:lpstr>
      <vt:lpstr>Some Examples </vt:lpstr>
      <vt:lpstr>Some More Examples </vt:lpstr>
      <vt:lpstr>Examples : Modular</vt:lpstr>
      <vt:lpstr>Operators –Exponentiation </vt:lpstr>
      <vt:lpstr>Assignment Operators </vt:lpstr>
      <vt:lpstr>Basic Assignment </vt:lpstr>
      <vt:lpstr>Combining with Arithmetic </vt:lpstr>
      <vt:lpstr>Short Hand Notation </vt:lpstr>
      <vt:lpstr>Exercise with Short Hand Notations </vt:lpstr>
      <vt:lpstr>Comparison Operators </vt:lpstr>
      <vt:lpstr>Overview</vt:lpstr>
      <vt:lpstr>Comparison Operators </vt:lpstr>
      <vt:lpstr>Comparison Operators </vt:lpstr>
      <vt:lpstr>Comparison Operators </vt:lpstr>
      <vt:lpstr>Comparison Examples </vt:lpstr>
      <vt:lpstr>Comparison Examples (Continued)</vt:lpstr>
      <vt:lpstr>Comparison Examples (Continued) </vt:lpstr>
      <vt:lpstr>Comparison vs Assignment</vt:lpstr>
      <vt:lpstr>Equals vs Equivalence </vt:lpstr>
      <vt:lpstr>  Evaluating to Boolean Values  </vt:lpstr>
      <vt:lpstr>Comparison Operators and Simple Data Types </vt:lpstr>
      <vt:lpstr>“Value” of Boolean Variables</vt:lpstr>
      <vt:lpstr>“Value” of Boolean Variables</vt:lpstr>
      <vt:lpstr>Logical Operators </vt:lpstr>
      <vt:lpstr>Logical Operators </vt:lpstr>
      <vt:lpstr>Logical Operators –and </vt:lpstr>
      <vt:lpstr>Logical Operators –and </vt:lpstr>
      <vt:lpstr>Exercise – And </vt:lpstr>
      <vt:lpstr>Logical Operators –or </vt:lpstr>
      <vt:lpstr>Logical Operators –or </vt:lpstr>
      <vt:lpstr>Logical Operators –not </vt:lpstr>
      <vt:lpstr>Logical Operators –not </vt:lpstr>
      <vt:lpstr>Complex Expressions </vt:lpstr>
      <vt:lpstr>Practice with Comparisons 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Hemlata Kohin</dc:creator>
  <cp:lastModifiedBy>Hemlata Kohin</cp:lastModifiedBy>
  <cp:revision>8</cp:revision>
  <dcterms:created xsi:type="dcterms:W3CDTF">2019-06-11T02:11:14Z</dcterms:created>
  <dcterms:modified xsi:type="dcterms:W3CDTF">2019-07-03T00:10:33Z</dcterms:modified>
</cp:coreProperties>
</file>