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33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st-methods-pyth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list/sor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Lists Part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119-646D-4D0A-BFAE-CA5FE8D4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Method: append()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1B67-5BB8-4E29-80E9-BE491315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append() method lets us add items to the end of a list, increasing its size </a:t>
            </a:r>
          </a:p>
          <a:p>
            <a:pPr marL="0" indent="0">
              <a:buNone/>
            </a:pPr>
            <a:r>
              <a:rPr lang="en-US" dirty="0"/>
              <a:t>• Syntax: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listName.append</a:t>
            </a:r>
            <a:r>
              <a:rPr lang="en-US" dirty="0"/>
              <a:t>( </a:t>
            </a:r>
            <a:r>
              <a:rPr lang="en-US" dirty="0" err="1"/>
              <a:t>itemToAppend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• Useful for creating a list from flexible input </a:t>
            </a:r>
          </a:p>
          <a:p>
            <a:pPr marL="0" indent="0">
              <a:buNone/>
            </a:pPr>
            <a:r>
              <a:rPr lang="en-US" dirty="0"/>
              <a:t>   –Can start with an empty list, and add items as the user requests</a:t>
            </a:r>
          </a:p>
          <a:p>
            <a:pPr marL="0" indent="0">
              <a:buNone/>
            </a:pPr>
            <a:r>
              <a:rPr lang="en-US" dirty="0"/>
              <a:t>    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440-E4C0-4E1C-A9ED-FF8F92DA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1" dirty="0"/>
              <a:t>append(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39EE-9A49-4BD7-9E40-9BAFAA7B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We can use </a:t>
            </a:r>
            <a:r>
              <a:rPr lang="en-US" b="1" dirty="0"/>
              <a:t>append( ) </a:t>
            </a:r>
            <a:r>
              <a:rPr lang="en-US" dirty="0"/>
              <a:t>to create a list of numbers (using a loop to control how many) </a:t>
            </a:r>
          </a:p>
          <a:p>
            <a:pPr marL="0" indent="0">
              <a:buNone/>
            </a:pPr>
            <a:r>
              <a:rPr lang="en-US" dirty="0"/>
              <a:t>values  = []           </a:t>
            </a:r>
            <a:r>
              <a:rPr lang="en-US" dirty="0">
                <a:solidFill>
                  <a:srgbClr val="7030A0"/>
                </a:solidFill>
              </a:rPr>
              <a:t># initialize the list to be empty</a:t>
            </a:r>
          </a:p>
          <a:p>
            <a:pPr marL="0" indent="0">
              <a:buNone/>
            </a:pPr>
            <a:r>
              <a:rPr lang="en-US" dirty="0"/>
              <a:t>count   = 0           </a:t>
            </a:r>
            <a:r>
              <a:rPr lang="en-US" dirty="0">
                <a:solidFill>
                  <a:srgbClr val="7030A0"/>
                </a:solidFill>
              </a:rPr>
              <a:t># count how many numbers added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4: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userVal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a number: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7030A0"/>
                </a:solidFill>
              </a:rPr>
              <a:t># add value to the list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values.append</a:t>
            </a:r>
            <a:r>
              <a:rPr lang="en-US" dirty="0"/>
              <a:t>(</a:t>
            </a:r>
            <a:r>
              <a:rPr lang="en-US" dirty="0" err="1"/>
              <a:t>userVal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count +=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(values)</a:t>
            </a:r>
          </a:p>
        </p:txBody>
      </p:sp>
    </p:spTree>
    <p:extLst>
      <p:ext uri="{BB962C8B-B14F-4D97-AF65-F5344CB8AC3E}">
        <p14:creationId xmlns:p14="http://schemas.microsoft.com/office/powerpoint/2010/main" val="32235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C56B-757F-46C0-8D7F-2C9DE346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90286"/>
            <a:ext cx="9840685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6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A73E-E1BA-41BF-93CC-21DFE9F3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Method: </a:t>
            </a:r>
            <a:r>
              <a:rPr lang="en-US" dirty="0"/>
              <a:t>remove()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99E3-31ED-44E1-B4DE-4AB3000B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remove() method lets us remove an item from the list</a:t>
            </a:r>
          </a:p>
          <a:p>
            <a:pPr marL="0" indent="0">
              <a:buNone/>
            </a:pPr>
            <a:r>
              <a:rPr lang="en-US" dirty="0"/>
              <a:t>     –specifically, it finds and removes the first instance of a given value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listName.remove</a:t>
            </a:r>
            <a:r>
              <a:rPr lang="en-US" dirty="0"/>
              <a:t>( </a:t>
            </a:r>
            <a:r>
              <a:rPr lang="en-US" dirty="0" err="1"/>
              <a:t>valueToRemove</a:t>
            </a:r>
            <a:r>
              <a:rPr lang="en-US" dirty="0"/>
              <a:t>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Useful for deleting things we don’t need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B8E5-6529-462F-AEAF-C53418AE4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1" y="643466"/>
            <a:ext cx="98168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14A4F-BAAF-4896-BAA4-0FBCD450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2738E-904A-4374-AFA7-66F73BD50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E8ED-2955-4E7F-8F0E-D91B87D8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Note –Methods vs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9FCA-AB84-429E-B3D2-C32E7A8F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Functions include things like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Methods are a bit different, and include </a:t>
            </a:r>
          </a:p>
          <a:p>
            <a:pPr marL="0" indent="0">
              <a:buNone/>
            </a:pPr>
            <a:r>
              <a:rPr lang="en-US" dirty="0"/>
              <a:t>     – .append() </a:t>
            </a:r>
          </a:p>
          <a:p>
            <a:pPr marL="0" indent="0">
              <a:buNone/>
            </a:pPr>
            <a:r>
              <a:rPr lang="en-US" dirty="0"/>
              <a:t>     – .remove()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5A6E7-79D5-44A1-9FF1-F92B0098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3" y="643466"/>
            <a:ext cx="8878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4F6C-E486-4261-AB7B-B1699ABD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Learn some more 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C2A9-E230-4C25-BAB4-FCC043B0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there is a list of 5 friends </a:t>
            </a:r>
          </a:p>
          <a:p>
            <a:pPr marL="0" indent="0">
              <a:buNone/>
            </a:pPr>
            <a:r>
              <a:rPr lang="en-US" dirty="0"/>
              <a:t>    Friends = [“Kevin”, “Karen”, “Jim”, “Oscar”, “Toby”] </a:t>
            </a:r>
          </a:p>
          <a:p>
            <a:pPr marL="0" indent="0">
              <a:buNone/>
            </a:pPr>
            <a:r>
              <a:rPr lang="en-US" dirty="0"/>
              <a:t>     – They are indexed as [ 0,1,2,3,4]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List can also put Boolean and numbers in the list </a:t>
            </a:r>
          </a:p>
          <a:p>
            <a:pPr marL="0" indent="0">
              <a:buNone/>
            </a:pPr>
            <a:r>
              <a:rPr lang="en-US" dirty="0"/>
              <a:t>   – Friends = [“Kevin”, 2, False]  </a:t>
            </a:r>
          </a:p>
          <a:p>
            <a:pPr marL="0" indent="0">
              <a:buNone/>
            </a:pPr>
            <a:r>
              <a:rPr lang="en-US" dirty="0"/>
              <a:t>   – For now we’ll take the above as the example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(Friends) </a:t>
            </a:r>
          </a:p>
          <a:p>
            <a:pPr marL="0" indent="0">
              <a:buNone/>
            </a:pPr>
            <a:r>
              <a:rPr lang="en-US" dirty="0"/>
              <a:t>   – Will print all the items of the list </a:t>
            </a:r>
          </a:p>
          <a:p>
            <a:pPr marL="0" indent="0">
              <a:buNone/>
            </a:pPr>
            <a:r>
              <a:rPr lang="en-US" dirty="0"/>
              <a:t>   – Remember that the variables are </a:t>
            </a:r>
            <a:r>
              <a:rPr lang="en-US" u="sng" dirty="0"/>
              <a:t>case sensitive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1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2FA2-EA7F-4911-A040-F51A20FA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7AED-B4E9-4F8F-B1F7-8496A60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about lists and what they are used for </a:t>
            </a:r>
          </a:p>
          <a:p>
            <a:pPr marL="0" indent="0">
              <a:buNone/>
            </a:pPr>
            <a:r>
              <a:rPr lang="en-US" sz="3200" dirty="0"/>
              <a:t>    –To be able to create and update lists</a:t>
            </a:r>
          </a:p>
          <a:p>
            <a:pPr marL="0" indent="0">
              <a:buNone/>
            </a:pPr>
            <a:r>
              <a:rPr lang="en-US" sz="3200" dirty="0"/>
              <a:t>    –To learn different ways to mutate a list</a:t>
            </a:r>
          </a:p>
          <a:p>
            <a:pPr marL="0" indent="0">
              <a:buNone/>
            </a:pPr>
            <a:r>
              <a:rPr lang="en-US" sz="3200" dirty="0"/>
              <a:t>    –To understand the syntax of lists</a:t>
            </a:r>
          </a:p>
          <a:p>
            <a:pPr marL="0" indent="0">
              <a:buNone/>
            </a:pPr>
            <a:r>
              <a:rPr lang="en-US" sz="3200" dirty="0"/>
              <a:t> • To be able to use the membership “in” operator</a:t>
            </a:r>
          </a:p>
          <a:p>
            <a:pPr marL="0" indent="0">
              <a:buNone/>
            </a:pPr>
            <a:r>
              <a:rPr lang="en-US" sz="3200" dirty="0"/>
              <a:t>• To understand how functions and methods differ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4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0D2-26F9-4414-8C4B-AB8E14D3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Indexing in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B7B2-BDB0-4377-B670-85BC9562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[0]) –Prints only the index item of the list</a:t>
            </a:r>
          </a:p>
          <a:p>
            <a:pPr marL="0" indent="0">
              <a:buNone/>
            </a:pPr>
            <a:r>
              <a:rPr lang="en-US" dirty="0"/>
              <a:t>                                   –Here it’ll print only Kevin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[-1]) </a:t>
            </a:r>
          </a:p>
          <a:p>
            <a:pPr marL="0" indent="0">
              <a:buNone/>
            </a:pPr>
            <a:r>
              <a:rPr lang="en-US" dirty="0"/>
              <a:t>                                –Will print out the first value from the end</a:t>
            </a:r>
          </a:p>
          <a:p>
            <a:pPr marL="0" indent="0">
              <a:buNone/>
            </a:pPr>
            <a:r>
              <a:rPr lang="en-US" dirty="0"/>
              <a:t>                                –Here it’ll print Toby because it is last in the list 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[1:]) </a:t>
            </a:r>
          </a:p>
          <a:p>
            <a:pPr marL="0" indent="0">
              <a:buNone/>
            </a:pPr>
            <a:r>
              <a:rPr lang="en-US" dirty="0"/>
              <a:t>                                –Will print the values from index 1 </a:t>
            </a:r>
          </a:p>
          <a:p>
            <a:pPr marL="0" indent="0">
              <a:buNone/>
            </a:pPr>
            <a:r>
              <a:rPr lang="en-US" dirty="0"/>
              <a:t>                                – Will print ["Karen", "Jim", "Oscar", "Toby"]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[1:3]) – Will print out Karen and Jim only [From 1 and before 3]</a:t>
            </a:r>
          </a:p>
          <a:p>
            <a:r>
              <a:rPr lang="en-US" dirty="0">
                <a:solidFill>
                  <a:srgbClr val="FF0000"/>
                </a:solidFill>
              </a:rPr>
              <a:t>Friends</a:t>
            </a:r>
            <a:r>
              <a:rPr lang="en-US" dirty="0"/>
              <a:t> [1] = “Mike” –Change the indexed value to Mike</a:t>
            </a:r>
          </a:p>
        </p:txBody>
      </p:sp>
    </p:spTree>
    <p:extLst>
      <p:ext uri="{BB962C8B-B14F-4D97-AF65-F5344CB8AC3E}">
        <p14:creationId xmlns:p14="http://schemas.microsoft.com/office/powerpoint/2010/main" val="196527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688D-38E6-441C-BCC6-7218AEF6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2A20-9E56-44D9-A33A-3436CCD4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example lets take two lists </a:t>
            </a:r>
          </a:p>
          <a:p>
            <a:pPr marL="0" indent="0">
              <a:buNone/>
            </a:pPr>
            <a:r>
              <a:rPr lang="en-US" dirty="0"/>
              <a:t>   1) </a:t>
            </a:r>
            <a:r>
              <a:rPr lang="en-US" dirty="0" err="1"/>
              <a:t>Lucky_numbers</a:t>
            </a:r>
            <a:r>
              <a:rPr lang="en-US" dirty="0"/>
              <a:t> = [4, 8, 15, 16, 23, 42]</a:t>
            </a:r>
          </a:p>
          <a:p>
            <a:pPr marL="0" indent="0">
              <a:buNone/>
            </a:pPr>
            <a:r>
              <a:rPr lang="en-US" dirty="0"/>
              <a:t>   2) Friends = [“Kevin”, “Karen”, “Jim”, “Oscar”, “Toby”]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Friends.</a:t>
            </a:r>
            <a:r>
              <a:rPr lang="en-US" b="1" dirty="0" err="1"/>
              <a:t>extend</a:t>
            </a:r>
            <a:r>
              <a:rPr lang="en-US" dirty="0"/>
              <a:t>(</a:t>
            </a:r>
            <a:r>
              <a:rPr lang="en-US" dirty="0" err="1"/>
              <a:t>Lucky_numbers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print (Friends)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will print the list ‘Friends’ first and then extend it to the other list ‘</a:t>
            </a:r>
            <a:r>
              <a:rPr lang="en-US" dirty="0" err="1"/>
              <a:t>Lucky_numbers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C8537-B95A-45E8-BF2C-D79892D4C939}"/>
              </a:ext>
            </a:extLst>
          </p:cNvPr>
          <p:cNvSpPr txBox="1"/>
          <p:nvPr/>
        </p:nvSpPr>
        <p:spPr>
          <a:xfrm>
            <a:off x="6618847" y="3429000"/>
            <a:ext cx="2651761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Extend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139109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CAE-2EBC-4028-AE3B-8347B22C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82DE-277E-400E-9151-29843EEB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 = [“Kevin”, “Karen”, “Jim”, “Oscar”, “Toby”]</a:t>
            </a:r>
          </a:p>
          <a:p>
            <a:r>
              <a:rPr lang="en-US" dirty="0" err="1"/>
              <a:t>Friends.</a:t>
            </a:r>
            <a:r>
              <a:rPr lang="en-US" b="1" dirty="0" err="1"/>
              <a:t>append</a:t>
            </a:r>
            <a:r>
              <a:rPr lang="en-US" dirty="0"/>
              <a:t>(“Creed”) </a:t>
            </a:r>
          </a:p>
          <a:p>
            <a:pPr marL="0" indent="0">
              <a:buNone/>
            </a:pPr>
            <a:r>
              <a:rPr lang="en-US" dirty="0"/>
              <a:t>    –Will add another friend to the list friends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[“Kevin”, “Karen”, “Jim”, “Oscar”, “Toby”, “Creed”]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2C30E-6C40-46A5-A94F-A012B88BE00C}"/>
              </a:ext>
            </a:extLst>
          </p:cNvPr>
          <p:cNvSpPr txBox="1"/>
          <p:nvPr/>
        </p:nvSpPr>
        <p:spPr>
          <a:xfrm>
            <a:off x="8370276" y="2440744"/>
            <a:ext cx="1983546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Here, append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295476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BB66-A8D5-466C-B904-A954ABB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b="1" dirty="0"/>
              <a:t>Extend</a:t>
            </a:r>
            <a:r>
              <a:rPr lang="en-US" dirty="0"/>
              <a:t> &amp; </a:t>
            </a:r>
            <a:r>
              <a:rPr lang="en-US" b="1" dirty="0"/>
              <a:t>Append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AD3E-8850-41B9-8CC2-4FD81C7A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Append</a:t>
            </a:r>
            <a:r>
              <a:rPr lang="en-US" b="1" dirty="0"/>
              <a:t>:</a:t>
            </a:r>
            <a:r>
              <a:rPr lang="en-US" dirty="0"/>
              <a:t> Adds its argument as a single element to the end of a list. The length of the list increases by one.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Syntax: </a:t>
            </a:r>
            <a:r>
              <a:rPr lang="en-US" dirty="0" err="1"/>
              <a:t>list_one.append</a:t>
            </a:r>
            <a:r>
              <a:rPr lang="en-US" dirty="0"/>
              <a:t>(“Element”)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linkClick r:id="rId2"/>
              </a:rPr>
              <a:t>extend()</a:t>
            </a:r>
            <a:r>
              <a:rPr lang="en-US" b="1" dirty="0"/>
              <a:t>:</a:t>
            </a:r>
            <a:r>
              <a:rPr lang="en-US" dirty="0"/>
              <a:t> Iterates over its argument and adding each element to the list and extending the list. The length of the list increases by number of elements in it’s argument.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Syntax: </a:t>
            </a:r>
            <a:r>
              <a:rPr lang="en-US" dirty="0" err="1"/>
              <a:t>list_one.extend</a:t>
            </a:r>
            <a:r>
              <a:rPr lang="en-US" dirty="0"/>
              <a:t>(</a:t>
            </a:r>
            <a:r>
              <a:rPr lang="en-US" dirty="0" err="1"/>
              <a:t>list_two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C5A5-B6E8-429D-82C3-0E7FB7ED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Methods-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96D-E40D-4794-B2E6-26A3F876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insert a certain element in between the list you can do so by using the </a:t>
            </a:r>
            <a:r>
              <a:rPr lang="en-US" b="1" dirty="0"/>
              <a:t>insert</a:t>
            </a:r>
            <a:r>
              <a:rPr lang="en-US" dirty="0"/>
              <a:t> method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Friends.insert</a:t>
            </a:r>
            <a:r>
              <a:rPr lang="en-US" dirty="0"/>
              <a:t>(1, “Kelly”) </a:t>
            </a:r>
          </a:p>
          <a:p>
            <a:pPr marL="0" indent="0">
              <a:buNone/>
            </a:pPr>
            <a:r>
              <a:rPr lang="en-US" dirty="0"/>
              <a:t>    –Will insert Kelly at index 1 and push the others to the right side of</a:t>
            </a:r>
          </a:p>
          <a:p>
            <a:pPr marL="0" indent="0">
              <a:buNone/>
            </a:pPr>
            <a:r>
              <a:rPr lang="en-US" dirty="0"/>
              <a:t>       the list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 – ["Kevin", " Kelly ", "Karen", "Jim", "Oscar", "Toby"]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281-9A32-4246-8700-D2C478C9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9D81-743C-449A-B8B7-DD98EBA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Friends.</a:t>
            </a:r>
            <a:r>
              <a:rPr lang="en-US" b="1" dirty="0" err="1"/>
              <a:t>remove</a:t>
            </a:r>
            <a:r>
              <a:rPr lang="en-US" dirty="0"/>
              <a:t>(“Jim”) </a:t>
            </a:r>
          </a:p>
          <a:p>
            <a:pPr marL="0" indent="0">
              <a:buNone/>
            </a:pPr>
            <a:r>
              <a:rPr lang="en-US" dirty="0"/>
              <a:t>     –Jim will be removed from the list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["Kevin", "Karen", "Oscar", "Toby"]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</a:t>
            </a:r>
            <a:r>
              <a:rPr lang="en-US" b="1" dirty="0" err="1"/>
              <a:t>clear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–Will get rid of the entire list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Output- </a:t>
            </a:r>
            <a:r>
              <a:rPr lang="en-US" dirty="0"/>
              <a:t>[]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Friends.</a:t>
            </a:r>
            <a:r>
              <a:rPr lang="en-US" b="1" dirty="0" err="1"/>
              <a:t>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 Get rid of the last element of the list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["Kevin", "Karen", "Jim", "Oscar"]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5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D8AE-B409-4279-8F1F-D48191C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0FBD-B6B5-4063-83B4-5C8622D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Friends.</a:t>
            </a:r>
            <a:r>
              <a:rPr lang="en-US" b="1" dirty="0" err="1"/>
              <a:t>index</a:t>
            </a:r>
            <a:r>
              <a:rPr lang="en-US" dirty="0"/>
              <a:t>(“Kevin”) </a:t>
            </a:r>
          </a:p>
          <a:p>
            <a:pPr marL="0" indent="0">
              <a:buNone/>
            </a:pPr>
            <a:r>
              <a:rPr lang="en-US" dirty="0"/>
              <a:t>    –Will tell if Kevin’s in the list by providing its index number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nn-NO" dirty="0"/>
              <a:t>element= Friends.</a:t>
            </a:r>
            <a:r>
              <a:rPr lang="nn-NO" b="1" dirty="0"/>
              <a:t>index</a:t>
            </a:r>
            <a:r>
              <a:rPr lang="nn-NO" dirty="0"/>
              <a:t>("Kevin")</a:t>
            </a:r>
          </a:p>
          <a:p>
            <a:pPr marL="0" indent="0">
              <a:buNone/>
            </a:pPr>
            <a:r>
              <a:rPr lang="nn-NO" dirty="0"/>
              <a:t>       </a:t>
            </a:r>
            <a:r>
              <a:rPr lang="nn-NO" dirty="0">
                <a:solidFill>
                  <a:srgbClr val="FF0000"/>
                </a:solidFill>
              </a:rPr>
              <a:t>print</a:t>
            </a:r>
            <a:r>
              <a:rPr lang="nn-NO" dirty="0"/>
              <a:t> (element)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Friends.count</a:t>
            </a:r>
            <a:r>
              <a:rPr lang="en-US" dirty="0"/>
              <a:t>(“Mike”) </a:t>
            </a:r>
          </a:p>
          <a:p>
            <a:pPr marL="0" indent="0">
              <a:buNone/>
            </a:pPr>
            <a:r>
              <a:rPr lang="en-US" dirty="0"/>
              <a:t>     –Will count the number of Mikes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dirty="0"/>
              <a:t>         element= </a:t>
            </a:r>
            <a:r>
              <a:rPr lang="en-US" dirty="0" err="1"/>
              <a:t>Friends.count</a:t>
            </a:r>
            <a:r>
              <a:rPr lang="en-US" dirty="0"/>
              <a:t>("Mike")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(element)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C78-2919-40D7-AB25-EB40C81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25E6-B222-43AC-A890-4C597E65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Friends2 = </a:t>
            </a:r>
            <a:r>
              <a:rPr lang="en-US" dirty="0" err="1"/>
              <a:t>Friends.copy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–Create a copy of friends and paste it into Friends2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– Learn all about the methods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https://www.programiz.com/python-programming/methods/list/sort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6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9EA5-B837-4977-BF40-9DC8389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 Syntaxes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CAD8-A1B2-4CA2-B6EB-C5F8F3BB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Can use [] to assign initial values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myList</a:t>
            </a:r>
            <a:r>
              <a:rPr lang="en-US" dirty="0"/>
              <a:t> = [1, 3, 5] </a:t>
            </a:r>
          </a:p>
          <a:p>
            <a:pPr marL="0" indent="0">
              <a:buNone/>
            </a:pPr>
            <a:r>
              <a:rPr lang="en-US" dirty="0"/>
              <a:t>      words  = ["</a:t>
            </a:r>
            <a:r>
              <a:rPr lang="en-US" dirty="0">
                <a:solidFill>
                  <a:srgbClr val="00B050"/>
                </a:solidFill>
              </a:rPr>
              <a:t>Hello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to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you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   – (Also called initialization)</a:t>
            </a:r>
          </a:p>
          <a:p>
            <a:pPr marL="0" indent="0">
              <a:buNone/>
            </a:pPr>
            <a:r>
              <a:rPr lang="en-US" dirty="0"/>
              <a:t>• And to refer to individual elements of a list </a:t>
            </a:r>
          </a:p>
          <a:p>
            <a:pPr marL="0" indent="0">
              <a:buNone/>
            </a:pPr>
            <a:r>
              <a:rPr lang="en-US" dirty="0"/>
              <a:t>     &gt;&gt;&gt;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(words[0]) </a:t>
            </a:r>
          </a:p>
          <a:p>
            <a:pPr marL="0" indent="0">
              <a:buNone/>
            </a:pPr>
            <a:r>
              <a:rPr lang="en-US" dirty="0"/>
              <a:t>             Hello</a:t>
            </a:r>
          </a:p>
        </p:txBody>
      </p:sp>
    </p:spTree>
    <p:extLst>
      <p:ext uri="{BB962C8B-B14F-4D97-AF65-F5344CB8AC3E}">
        <p14:creationId xmlns:p14="http://schemas.microsoft.com/office/powerpoint/2010/main" val="203691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EC83-AEDF-453F-AFBD-3087074B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5A5A-25CD-44EB-8C4E-5D2A3446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get a list’s length, use the function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</a:p>
          <a:p>
            <a:pPr marL="0" indent="0">
              <a:buNone/>
            </a:pPr>
            <a:r>
              <a:rPr lang="en-US" dirty="0"/>
              <a:t>    &gt;&gt;&gt; dogs = ["Lacey", "Kieran", "Al"] 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(dogs)</a:t>
            </a:r>
          </a:p>
          <a:p>
            <a:pPr marL="0" indent="0">
              <a:buNone/>
            </a:pPr>
            <a:r>
              <a:rPr lang="en-US" dirty="0"/>
              <a:t>     3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([2, 0, 1, 9]) </a:t>
            </a:r>
          </a:p>
          <a:p>
            <a:pPr marL="0" indent="0">
              <a:buNone/>
            </a:pPr>
            <a:r>
              <a:rPr lang="en-US" dirty="0"/>
              <a:t>     4 </a:t>
            </a:r>
          </a:p>
          <a:p>
            <a:pPr marL="0" indent="0">
              <a:buNone/>
            </a:pPr>
            <a:r>
              <a:rPr lang="en-US" dirty="0"/>
              <a:t>• Why would we need the length of a list? </a:t>
            </a:r>
          </a:p>
          <a:p>
            <a:pPr marL="0" indent="0">
              <a:buNone/>
            </a:pPr>
            <a:r>
              <a:rPr lang="en-US" dirty="0"/>
              <a:t>      –We’ll see in the next few slides!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E2D1-4DB6-4FB5-B713-1C7094F6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776" y="2390873"/>
            <a:ext cx="5309381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Introduction to Lists</a:t>
            </a:r>
          </a:p>
        </p:txBody>
      </p:sp>
    </p:spTree>
    <p:extLst>
      <p:ext uri="{BB962C8B-B14F-4D97-AF65-F5344CB8AC3E}">
        <p14:creationId xmlns:p14="http://schemas.microsoft.com/office/powerpoint/2010/main" val="351791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1CA13-ACD9-4C79-A4B1-228148E4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Example: Grocery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B5D72-04A6-401E-ACCF-45AC2F58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5B0-A8BA-43E7-BD3E-0EE853B0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Example: Grocery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7FC9-ABBC-40F2-B023-C71A0279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Inputs:</a:t>
            </a:r>
          </a:p>
          <a:p>
            <a:pPr marL="0" indent="0">
              <a:buNone/>
            </a:pPr>
            <a:r>
              <a:rPr lang="en-US" sz="3200" dirty="0"/>
              <a:t>     –3 items for grocery list </a:t>
            </a:r>
          </a:p>
          <a:p>
            <a:pPr marL="0" indent="0">
              <a:buNone/>
            </a:pPr>
            <a:r>
              <a:rPr lang="en-US" sz="3200" dirty="0"/>
              <a:t>• Process: </a:t>
            </a:r>
          </a:p>
          <a:p>
            <a:pPr marL="0" indent="0">
              <a:buNone/>
            </a:pPr>
            <a:r>
              <a:rPr lang="en-US" sz="3200" dirty="0"/>
              <a:t>    –Store groceries using list data structure </a:t>
            </a:r>
          </a:p>
          <a:p>
            <a:pPr marL="0" indent="0">
              <a:buNone/>
            </a:pPr>
            <a:r>
              <a:rPr lang="en-US" sz="3200" dirty="0"/>
              <a:t>• Output: </a:t>
            </a:r>
          </a:p>
          <a:p>
            <a:pPr marL="0" indent="0">
              <a:buNone/>
            </a:pPr>
            <a:r>
              <a:rPr lang="en-US" sz="3200" dirty="0"/>
              <a:t>     –Final grocery list</a:t>
            </a:r>
          </a:p>
        </p:txBody>
      </p:sp>
    </p:spTree>
    <p:extLst>
      <p:ext uri="{BB962C8B-B14F-4D97-AF65-F5344CB8AC3E}">
        <p14:creationId xmlns:p14="http://schemas.microsoft.com/office/powerpoint/2010/main" val="404117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07A8-E6AB-4ABC-A3DF-57E9763C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09"/>
            <a:ext cx="10515600" cy="1325563"/>
          </a:xfrm>
        </p:spPr>
        <p:txBody>
          <a:bodyPr/>
          <a:lstStyle/>
          <a:p>
            <a:r>
              <a:rPr lang="en-US" b="1" dirty="0"/>
              <a:t>Grocery List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4BD6-B544-4D75-8A27-A485262F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233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56F0B"/>
                </a:solidFill>
              </a:rPr>
              <a:t>MAX_GROC </a:t>
            </a:r>
            <a:r>
              <a:rPr lang="en-US" dirty="0"/>
              <a:t>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print 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Welcome to the Grocery Manager 1.0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groceryList</a:t>
            </a:r>
            <a:r>
              <a:rPr lang="en-US" dirty="0"/>
              <a:t> = []                         </a:t>
            </a:r>
            <a:r>
              <a:rPr lang="en-US" dirty="0">
                <a:solidFill>
                  <a:srgbClr val="7030A0"/>
                </a:solidFill>
              </a:rPr>
              <a:t># initialize empty list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get grocery items from the user </a:t>
            </a:r>
          </a:p>
          <a:p>
            <a:pPr marL="0" indent="0">
              <a:buNone/>
            </a:pPr>
            <a:r>
              <a:rPr lang="en-US" dirty="0"/>
              <a:t>count = 0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MAX_GROC:</a:t>
            </a:r>
          </a:p>
          <a:p>
            <a:pPr marL="0" indent="0">
              <a:buNone/>
            </a:pPr>
            <a:r>
              <a:rPr lang="en-US" dirty="0"/>
              <a:t>      item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an item: 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groceryList.append</a:t>
            </a:r>
            <a:r>
              <a:rPr lang="en-US" dirty="0"/>
              <a:t>(item) </a:t>
            </a:r>
          </a:p>
          <a:p>
            <a:pPr marL="0" indent="0">
              <a:buNone/>
            </a:pPr>
            <a:r>
              <a:rPr lang="en-US" dirty="0"/>
              <a:t>      count +=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405481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580D-2B0F-42DF-8061-78AC8ED4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8610-75DE-477D-9200-A360BFC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Now that we have our grocery list, how do we </a:t>
            </a:r>
            <a:r>
              <a:rPr lang="en-US" b="1" dirty="0"/>
              <a:t>iterate</a:t>
            </a:r>
            <a:r>
              <a:rPr lang="en-US" dirty="0"/>
              <a:t> over each</a:t>
            </a:r>
          </a:p>
          <a:p>
            <a:pPr marL="0" indent="0">
              <a:buNone/>
            </a:pPr>
            <a:r>
              <a:rPr lang="en-US" dirty="0"/>
              <a:t>    element of the list and print out its contents?</a:t>
            </a:r>
          </a:p>
          <a:p>
            <a:pPr marL="0" indent="0">
              <a:buNone/>
            </a:pPr>
            <a:r>
              <a:rPr lang="en-US" dirty="0"/>
              <a:t>    list and print out its contents?</a:t>
            </a:r>
          </a:p>
          <a:p>
            <a:pPr marL="0" indent="0">
              <a:buNone/>
            </a:pPr>
            <a:r>
              <a:rPr lang="en-US" dirty="0"/>
              <a:t>     –Hint: Use a </a:t>
            </a:r>
            <a:r>
              <a:rPr lang="en-US" b="1" dirty="0"/>
              <a:t>while</a:t>
            </a:r>
            <a:r>
              <a:rPr lang="en-US" dirty="0"/>
              <a:t> loop and the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  <a:r>
              <a:rPr lang="en-US" dirty="0"/>
              <a:t>function!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index = 0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groceryList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(</a:t>
            </a:r>
            <a:r>
              <a:rPr lang="en-US" dirty="0" err="1"/>
              <a:t>groceryList</a:t>
            </a:r>
            <a:r>
              <a:rPr lang="en-US" dirty="0"/>
              <a:t>[index]) </a:t>
            </a:r>
          </a:p>
          <a:p>
            <a:pPr marL="0" indent="0">
              <a:buNone/>
            </a:pPr>
            <a:r>
              <a:rPr lang="en-US" dirty="0"/>
              <a:t>            index +=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34A5-532F-437F-A66A-CBCF6CB6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127" y="2362737"/>
            <a:ext cx="6631745" cy="1325563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b="1" dirty="0"/>
              <a:t>“in”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852225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B38-0849-4100-A1C3-416129BB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2BF1-73F1-4EEB-A6CA-ACED41A7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What do you think this code does? </a:t>
            </a:r>
          </a:p>
          <a:p>
            <a:pPr marL="0" indent="0">
              <a:buNone/>
            </a:pPr>
            <a:r>
              <a:rPr lang="en-US" dirty="0"/>
              <a:t>    colors = [“</a:t>
            </a:r>
            <a:r>
              <a:rPr lang="en-US" dirty="0">
                <a:solidFill>
                  <a:srgbClr val="00B050"/>
                </a:solidFill>
              </a:rPr>
              <a:t>orange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purple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red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blue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color name: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guess </a:t>
            </a:r>
            <a:r>
              <a:rPr lang="en-US" dirty="0">
                <a:solidFill>
                  <a:srgbClr val="0070C0"/>
                </a:solidFill>
              </a:rPr>
              <a:t>not in </a:t>
            </a:r>
            <a:r>
              <a:rPr lang="en-US" dirty="0"/>
              <a:t>colors: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guessed wrong!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Guess again: </a:t>
            </a:r>
            <a:r>
              <a:rPr lang="en-US" dirty="0"/>
              <a:t>")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Runs until the user guesses a color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the list </a:t>
            </a:r>
          </a:p>
          <a:p>
            <a:pPr marL="0" indent="0">
              <a:buNone/>
            </a:pPr>
            <a:r>
              <a:rPr lang="en-US" dirty="0"/>
              <a:t>    –The membership operator can be very useful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98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B6ED3-9AA2-42E3-9EBE-6FD01CBE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Membership 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“in”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68F0A-1AEE-4AE1-BD3E-15A06AA2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40" y="1675227"/>
            <a:ext cx="69749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F470-F5F1-45C7-B398-2EDF2F88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HW 08: </a:t>
            </a:r>
            <a:r>
              <a:rPr lang="en-US" dirty="0"/>
              <a:t>Updated Grocery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39AC-2058-4102-AD8A-D513DDF1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Let’s update our grocery list program to allow as many items as the </a:t>
            </a:r>
          </a:p>
          <a:p>
            <a:pPr marL="0" indent="0">
              <a:buNone/>
            </a:pPr>
            <a:r>
              <a:rPr lang="en-US" dirty="0"/>
              <a:t>   user wants, using a while loop and a sentinel value of “STOP” while</a:t>
            </a:r>
          </a:p>
          <a:p>
            <a:pPr marL="0" indent="0">
              <a:buNone/>
            </a:pPr>
            <a:r>
              <a:rPr lang="en-US" dirty="0"/>
              <a:t>   loop and a sentinel value of “STOP” </a:t>
            </a:r>
          </a:p>
          <a:p>
            <a:pPr marL="0" indent="0">
              <a:buNone/>
            </a:pPr>
            <a:r>
              <a:rPr lang="en-US" dirty="0"/>
              <a:t>    –Print out the grocery list (item by item) at the end</a:t>
            </a:r>
          </a:p>
          <a:p>
            <a:pPr marL="0" indent="0">
              <a:buNone/>
            </a:pPr>
            <a:r>
              <a:rPr lang="en-US" dirty="0"/>
              <a:t>• You will need to use:</a:t>
            </a:r>
          </a:p>
          <a:p>
            <a:pPr marL="0" indent="0">
              <a:buNone/>
            </a:pPr>
            <a:r>
              <a:rPr lang="en-US" dirty="0"/>
              <a:t>    –At least one while loop (a sentinel loop) </a:t>
            </a:r>
          </a:p>
          <a:p>
            <a:pPr marL="0" indent="0">
              <a:buNone/>
            </a:pPr>
            <a:r>
              <a:rPr lang="en-US" dirty="0"/>
              <a:t>    –Conditionals </a:t>
            </a:r>
          </a:p>
          <a:p>
            <a:pPr marL="0" indent="0">
              <a:buNone/>
            </a:pPr>
            <a:r>
              <a:rPr lang="en-US" dirty="0"/>
              <a:t>    –A single list</a:t>
            </a:r>
          </a:p>
        </p:txBody>
      </p:sp>
    </p:spTree>
    <p:extLst>
      <p:ext uri="{BB962C8B-B14F-4D97-AF65-F5344CB8AC3E}">
        <p14:creationId xmlns:p14="http://schemas.microsoft.com/office/powerpoint/2010/main" val="3736874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DC3D-1116-43CB-B198-A0BFC4EE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Average Three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7293-D3D9-42D4-A21B-CD4207D4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Read in three numbers and average them </a:t>
            </a:r>
          </a:p>
          <a:p>
            <a:pPr marL="0" indent="0">
              <a:buNone/>
            </a:pPr>
            <a:r>
              <a:rPr lang="en-US" dirty="0"/>
              <a:t>   num1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num2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num3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((num1 + num2 + num3) /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Easy! But what if we want to do 100 numbers?  Or 1000 numbers?</a:t>
            </a:r>
          </a:p>
          <a:p>
            <a:pPr marL="0" indent="0">
              <a:buNone/>
            </a:pPr>
            <a:r>
              <a:rPr lang="en-US" dirty="0"/>
              <a:t>• Do we want to make 1000 variables?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DEB7-EB65-42A1-911D-3327D68B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Using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DF99-653D-4E8B-99E6-587262B1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• We need an easy way to hold individual data items without needing to make lots of variables</a:t>
            </a:r>
          </a:p>
          <a:p>
            <a:pPr marL="0" indent="0">
              <a:buNone/>
            </a:pPr>
            <a:r>
              <a:rPr lang="en-US" sz="3200" dirty="0"/>
              <a:t>   –Making num1, num2, ..., num99, num100 is time-consuming and  </a:t>
            </a:r>
          </a:p>
          <a:p>
            <a:pPr marL="0" indent="0">
              <a:buNone/>
            </a:pPr>
            <a:r>
              <a:rPr lang="en-US" sz="3200" dirty="0"/>
              <a:t>     impractical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Instead, we can use a list to hold our data </a:t>
            </a:r>
          </a:p>
          <a:p>
            <a:pPr marL="0" indent="0">
              <a:buNone/>
            </a:pPr>
            <a:r>
              <a:rPr lang="en-US" sz="3200" dirty="0"/>
              <a:t>    –A list is a data structure: something that holds multiple pieces of</a:t>
            </a:r>
          </a:p>
          <a:p>
            <a:pPr marL="0" indent="0">
              <a:buNone/>
            </a:pPr>
            <a:r>
              <a:rPr lang="en-US" sz="3200" dirty="0"/>
              <a:t>      data in one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2702-A79C-42FB-9244-0D6CC1D6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Lists vs Individual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DC0B-237D-4232-BCD9-F7BBC5AC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Individual variables are like sticky notes</a:t>
            </a:r>
          </a:p>
          <a:p>
            <a:pPr marL="0" indent="0">
              <a:buNone/>
            </a:pPr>
            <a:r>
              <a:rPr lang="en-US" sz="3600" dirty="0"/>
              <a:t> –Works best when you only need a few</a:t>
            </a:r>
          </a:p>
          <a:p>
            <a:pPr marL="0" indent="0">
              <a:buNone/>
            </a:pPr>
            <a:r>
              <a:rPr lang="en-US" sz="3600" dirty="0"/>
              <a:t> –Good for storing different “pieces” of info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Lists are like a checklist written on a single piece of paper </a:t>
            </a:r>
          </a:p>
          <a:p>
            <a:pPr marL="0" indent="0">
              <a:buNone/>
            </a:pPr>
            <a:r>
              <a:rPr lang="en-US" sz="3600" dirty="0"/>
              <a:t>–Best for storing a lot of related information in one place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2084-4DF6-4BB4-A7D3-E32E1B2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Properties of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18CE-C4A0-49A5-A41B-AB36D14A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Heterogeneous</a:t>
            </a:r>
            <a:r>
              <a:rPr lang="en-US" sz="3600" dirty="0"/>
              <a:t> (multiple data types!)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Contiguous</a:t>
            </a:r>
            <a:r>
              <a:rPr lang="en-US" sz="3600" dirty="0"/>
              <a:t> (all together in memory, sharing a common border) 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Ordered</a:t>
            </a:r>
            <a:r>
              <a:rPr lang="en-US" sz="3600" dirty="0"/>
              <a:t> (remain in the order they were set in)</a:t>
            </a:r>
          </a:p>
          <a:p>
            <a:pPr marL="0" indent="0">
              <a:buNone/>
            </a:pPr>
            <a:r>
              <a:rPr lang="en-US" sz="3600" dirty="0"/>
              <a:t>• Have instant (“</a:t>
            </a:r>
            <a:r>
              <a:rPr lang="en-US" sz="3600" dirty="0">
                <a:solidFill>
                  <a:srgbClr val="00B050"/>
                </a:solidFill>
              </a:rPr>
              <a:t>random</a:t>
            </a:r>
            <a:r>
              <a:rPr lang="en-US" sz="3600" dirty="0"/>
              <a:t>”) access to any element </a:t>
            </a:r>
          </a:p>
          <a:p>
            <a:pPr marL="0" indent="0">
              <a:buNone/>
            </a:pPr>
            <a:r>
              <a:rPr lang="en-US" sz="3600" dirty="0"/>
              <a:t>• Are “</a:t>
            </a:r>
            <a:r>
              <a:rPr lang="en-US" sz="3600" dirty="0">
                <a:solidFill>
                  <a:srgbClr val="00B050"/>
                </a:solidFill>
              </a:rPr>
              <a:t>mutable sequences of arbitrary objects</a:t>
            </a:r>
            <a:r>
              <a:rPr lang="en-US" sz="3600" dirty="0"/>
              <a:t>” (Can be modified)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5B0D-2785-4B24-8754-3928264C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2559685"/>
            <a:ext cx="6645812" cy="1325563"/>
          </a:xfrm>
        </p:spPr>
        <p:txBody>
          <a:bodyPr/>
          <a:lstStyle/>
          <a:p>
            <a:r>
              <a:rPr lang="en-US" b="1" dirty="0"/>
              <a:t>Creating and Modifying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DCE6-FC7C-4C7B-A897-6C09C0DF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Empty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8DEC-F093-4DCA-9160-93B9602E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create an empty list, use square brackets: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newList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  –This creates a list variable called </a:t>
            </a:r>
            <a:r>
              <a:rPr lang="en-US" dirty="0" err="1"/>
              <a:t>newList</a:t>
            </a:r>
            <a:r>
              <a:rPr lang="en-US" dirty="0"/>
              <a:t>, with no elements in the</a:t>
            </a:r>
          </a:p>
          <a:p>
            <a:pPr marL="0" indent="0">
              <a:buNone/>
            </a:pPr>
            <a:r>
              <a:rPr lang="en-US" dirty="0"/>
              <a:t>         list</a:t>
            </a:r>
          </a:p>
          <a:p>
            <a:pPr marL="0" indent="0">
              <a:buNone/>
            </a:pPr>
            <a:r>
              <a:rPr lang="en-US" dirty="0"/>
              <a:t>      –(Sort of like a new checklist on a blank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Similar to how we create an empty string: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newString</a:t>
            </a:r>
            <a:r>
              <a:rPr lang="en-US" dirty="0"/>
              <a:t> = 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1788</Words>
  <Application>Microsoft Office PowerPoint</Application>
  <PresentationFormat>Widescreen</PresentationFormat>
  <Paragraphs>246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Lists Part 1 </vt:lpstr>
      <vt:lpstr>Today’s Objectives </vt:lpstr>
      <vt:lpstr>Introduction to Lists</vt:lpstr>
      <vt:lpstr>Exercise: Average Three Numbers </vt:lpstr>
      <vt:lpstr>Using Lists </vt:lpstr>
      <vt:lpstr>Lists vs Individual Variables </vt:lpstr>
      <vt:lpstr>Properties of a List </vt:lpstr>
      <vt:lpstr>Creating and Modifying Lists </vt:lpstr>
      <vt:lpstr>Creating an Empty List </vt:lpstr>
      <vt:lpstr>List Method: append() </vt:lpstr>
      <vt:lpstr>Example of append( ) </vt:lpstr>
      <vt:lpstr>PowerPoint Presentation</vt:lpstr>
      <vt:lpstr>List Method: remove()  </vt:lpstr>
      <vt:lpstr>PowerPoint Presentation</vt:lpstr>
      <vt:lpstr>PowerPoint Presentation</vt:lpstr>
      <vt:lpstr>PowerPoint Presentation</vt:lpstr>
      <vt:lpstr>Quick Note –Methods vs Functions </vt:lpstr>
      <vt:lpstr>PowerPoint Presentation</vt:lpstr>
      <vt:lpstr>Lets Learn some more List Methods </vt:lpstr>
      <vt:lpstr>Indexing in Lists </vt:lpstr>
      <vt:lpstr>List Methods </vt:lpstr>
      <vt:lpstr>List Methods </vt:lpstr>
      <vt:lpstr>Difference between Extend &amp; Append </vt:lpstr>
      <vt:lpstr>List Methods- Insert</vt:lpstr>
      <vt:lpstr>List Methods</vt:lpstr>
      <vt:lpstr>List Methods </vt:lpstr>
      <vt:lpstr>List Methods </vt:lpstr>
      <vt:lpstr>Square Bracket Syntaxes</vt:lpstr>
      <vt:lpstr>Length of a List</vt:lpstr>
      <vt:lpstr>List Example: Grocery List</vt:lpstr>
      <vt:lpstr>List Example: Grocery List</vt:lpstr>
      <vt:lpstr>Grocery List Code</vt:lpstr>
      <vt:lpstr>Iterating Over a List </vt:lpstr>
      <vt:lpstr>Membership “in” Operator</vt:lpstr>
      <vt:lpstr>Membership Operator Example </vt:lpstr>
      <vt:lpstr>Membership “in” Operator </vt:lpstr>
      <vt:lpstr>HW 08: Updated Grocery List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 </dc:title>
  <dc:creator>Hemlata Kohin</dc:creator>
  <cp:lastModifiedBy>Hemlata Kohin</cp:lastModifiedBy>
  <cp:revision>10</cp:revision>
  <dcterms:created xsi:type="dcterms:W3CDTF">2019-06-20T18:12:13Z</dcterms:created>
  <dcterms:modified xsi:type="dcterms:W3CDTF">2019-07-11T17:52:40Z</dcterms:modified>
</cp:coreProperties>
</file>