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495F-8C65-425B-BFED-1086694A1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AB155-25B4-453F-B654-6F80F88BD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A30D-B1F0-4A26-81E2-B57D69C0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6517-E054-400D-A826-22ED0321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98F0A-6166-46AE-AE5A-EBEA031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9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F05D-1E82-468E-87F5-4DD8EA96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19A9-F892-4453-AF38-9EBE27A2B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A694-6F18-46B8-B237-F4745B6C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BFC1-7C29-4ECD-A512-E36037D8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477-2E78-4A39-BD8A-12974AB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EE55D-2818-4F78-8DB5-6F86D9C7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A003-9B27-42FB-A398-9E795EDA1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17CF-4591-4C84-85AF-D3F8943B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C0D78-2F15-424D-9702-B5CA5DF0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58A2-C2B3-414E-9173-3C81EE35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8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3B23-5B19-4C98-8DD5-447FBD7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7053C-5879-4877-B0A0-BD150B2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65A1-EE4D-4477-A211-E1821D18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6BDC-C9DD-4D10-97CB-CDEED06C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D9B7-7203-4546-9057-B3D6E9F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9AD-B393-4C26-A52D-D97B8F44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92FEB-672A-4A9F-B713-98444794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203B-0918-4977-B13E-42B93DAC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9437-C14B-41CC-AAA9-B90FBC9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5A1A-680A-4583-91B4-CB51635E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B72E-0E8A-4883-8B91-44030351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1452-89B0-40C2-A037-21ED9F928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E221-578C-4DB9-9967-858A047C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E45F-5919-428F-8EF2-F0084B0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EC03E-BC0D-4A9A-A807-14F50C6D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96CE-B3A9-43B2-9687-D0F7A05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F42-0599-48D7-B495-1A30317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751FC-CA93-4913-9805-42944210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19FF-284D-4EAE-B6BF-7BAC754C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EFDC1-E1CB-47B2-B068-85630B7B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53F58-34EE-43C0-8B16-57902B8F3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3B13B-02A8-46B8-8A97-F9C19A8F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5ABE-14D9-45A3-9AFD-3778C8C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60BB-DA19-468D-91EB-4E176CED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465E-C998-44A3-A255-5D051A3D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69B1-A969-455C-A3A6-FFEA3EB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5FC19-C35D-4709-966E-455345E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974E1-7CC2-47D9-9188-EF981AC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515F-1564-4A12-9462-7F7D01C1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16211-0F54-4C7A-B120-691D086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AA83-3D19-4AD1-90F1-73950238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1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064B-EFAA-436E-B4FD-061CE8B3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0827-E859-461C-89FF-59A39426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0BA4-EDE3-4B6F-9C87-DF3AE317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313B-B244-43CE-AE7A-D3A738F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E77B3-738D-479B-85CF-250B837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F805-172C-41A3-8F85-BCCDE068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B42-A741-4A0C-AD18-E3E7577F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AAACC-F87E-43A6-A3C5-64B0262CA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C3C-ED06-4342-B664-7E5697C9A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B520-B4A7-486F-85EA-E0D1ABED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F321-191E-41E3-A98F-E28D5C38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C5CFE-31E6-4531-9F96-57DC224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C749A-3F58-4AFF-8E21-EAC55B9D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5C89-B6F3-4865-8134-CD22DEB1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4839-B1FC-42C4-8467-8181AB37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3345-A581-455E-9661-1270F4F6E587}" type="datetimeFigureOut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1647-C6C2-4382-957C-1F2095CAF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358A-ECCD-492C-9942-74DA6A375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EA1A-3B39-45F4-B5B6-335EA71E7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s/slash.htm" TargetMode="External"/><Relationship Id="rId3" Type="http://schemas.openxmlformats.org/officeDocument/2006/relationships/hyperlink" Target="https://www.computerhope.com/jargon/c/comma.htm" TargetMode="External"/><Relationship Id="rId7" Type="http://schemas.openxmlformats.org/officeDocument/2006/relationships/hyperlink" Target="https://www.computerhope.com/jargon/p/pipe.htm" TargetMode="External"/><Relationship Id="rId2" Type="http://schemas.openxmlformats.org/officeDocument/2006/relationships/hyperlink" Target="https://www.computerhope.com/jargon/c/charac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c/curlybra.htm" TargetMode="External"/><Relationship Id="rId5" Type="http://schemas.openxmlformats.org/officeDocument/2006/relationships/hyperlink" Target="https://www.computerhope.com/jargon/q/quote.htm" TargetMode="External"/><Relationship Id="rId4" Type="http://schemas.openxmlformats.org/officeDocument/2006/relationships/hyperlink" Target="https://www.computerhope.com/jargon/s/semicolo.ht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6B16-D7BB-4EB9-A022-75E21220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Strings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C8CEB-BEE1-4871-88A6-7A00DFB44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- By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 Hemlata Kohin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9C87-D886-4429-BB1F-8AF4920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String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A554-0696-44F6-904E-79C7DC94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Python has many, many ways to interact with strings, and we will cover them in detail soon </a:t>
            </a:r>
          </a:p>
          <a:p>
            <a:pPr marL="0" indent="0">
              <a:buNone/>
            </a:pPr>
            <a:r>
              <a:rPr lang="en-US" dirty="0"/>
              <a:t>• For now, here are two very useful methods: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variable.lower</a:t>
            </a:r>
            <a:r>
              <a:rPr lang="en-US" dirty="0"/>
              <a:t>() –copy of s in all lowercase letters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variable.upper</a:t>
            </a:r>
            <a:r>
              <a:rPr lang="en-US" dirty="0"/>
              <a:t>() –copy of s in all uppercase letters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Why would we need to use these? </a:t>
            </a:r>
          </a:p>
          <a:p>
            <a:pPr marL="0" indent="0">
              <a:buNone/>
            </a:pPr>
            <a:r>
              <a:rPr lang="en-US" dirty="0"/>
              <a:t>    –Remember, Python is case-sensitive!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8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F942-C290-4193-BD6A-2F674036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702" y="2103437"/>
            <a:ext cx="3860409" cy="1325563"/>
          </a:xfrm>
        </p:spPr>
        <p:txBody>
          <a:bodyPr/>
          <a:lstStyle/>
          <a:p>
            <a:r>
              <a:rPr lang="en-US" b="1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19776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5013-5E77-4D10-BD82-2D910190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Forming New Strings -Concatenation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6784-B04C-4C07-9C50-AF5859019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put two or more strings together to form a longer string</a:t>
            </a:r>
          </a:p>
          <a:p>
            <a:pPr marL="0" indent="0">
              <a:buNone/>
            </a:pPr>
            <a:r>
              <a:rPr lang="en-US" dirty="0"/>
              <a:t>• Concatenation “glues” two strings together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"Peanut Butter" + "Jelly" </a:t>
            </a:r>
          </a:p>
          <a:p>
            <a:pPr marL="0" indent="0">
              <a:buNone/>
            </a:pPr>
            <a:r>
              <a:rPr lang="en-US" dirty="0"/>
              <a:t>        'Peanut </a:t>
            </a:r>
            <a:r>
              <a:rPr lang="en-US" dirty="0" err="1"/>
              <a:t>ButterJelly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&gt;&gt;&gt; "Peanut Butter" + " &amp; " + "Jelly" </a:t>
            </a:r>
          </a:p>
          <a:p>
            <a:pPr marL="0" indent="0">
              <a:buNone/>
            </a:pPr>
            <a:r>
              <a:rPr lang="en-US" dirty="0"/>
              <a:t>        'Peanut Butter &amp; Jelly'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30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A445-5BB5-439B-B3F1-86764259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BF8F-2714-4A45-8AEE-7F8650C8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Concatenation does not automatically include spaces between the strings &gt;&gt;&gt; "Smash" + "together”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"Smash" + "together" </a:t>
            </a:r>
          </a:p>
          <a:p>
            <a:pPr marL="0" indent="0">
              <a:buNone/>
            </a:pPr>
            <a:r>
              <a:rPr lang="en-US" dirty="0"/>
              <a:t>        '</a:t>
            </a:r>
            <a:r>
              <a:rPr lang="en-US" dirty="0" err="1"/>
              <a:t>Smashtogether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/>
              <a:t>• Concatenation can only be done with strings!</a:t>
            </a:r>
          </a:p>
          <a:p>
            <a:pPr marL="0" indent="0">
              <a:buNone/>
            </a:pPr>
            <a:r>
              <a:rPr lang="en-US" dirty="0"/>
              <a:t>     –So how would we concatenate an integer? </a:t>
            </a:r>
          </a:p>
          <a:p>
            <a:pPr marL="0" indent="0">
              <a:buNone/>
            </a:pPr>
            <a:r>
              <a:rPr lang="en-US" dirty="0"/>
              <a:t>&gt;&gt;&gt; “Upward Bound" + str(2019) </a:t>
            </a:r>
          </a:p>
          <a:p>
            <a:pPr marL="0" indent="0">
              <a:buNone/>
            </a:pPr>
            <a:r>
              <a:rPr lang="en-US" dirty="0"/>
              <a:t>      ' Upward Bound 2019'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1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28E3-3B79-4E8D-BF16-70F83B0E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 for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40B5-3792-4DF1-AC77-289BBEC0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input() </a:t>
            </a:r>
            <a:r>
              <a:rPr lang="en-US" dirty="0"/>
              <a:t>only accepts a single string </a:t>
            </a:r>
          </a:p>
          <a:p>
            <a:pPr marL="0" indent="0">
              <a:buNone/>
            </a:pPr>
            <a:r>
              <a:rPr lang="en-US" dirty="0"/>
              <a:t>    –Can’t use commas like we do with </a:t>
            </a:r>
            <a:r>
              <a:rPr lang="en-US" b="1" dirty="0"/>
              <a:t>print()</a:t>
            </a:r>
          </a:p>
          <a:p>
            <a:pPr marL="0" indent="0">
              <a:buNone/>
            </a:pPr>
            <a:r>
              <a:rPr lang="en-US" dirty="0"/>
              <a:t>• In order to create a single string for input(), </a:t>
            </a:r>
          </a:p>
          <a:p>
            <a:pPr marL="0" indent="0">
              <a:buNone/>
            </a:pPr>
            <a:r>
              <a:rPr lang="en-US" dirty="0"/>
              <a:t>    you must use concatenation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classNum</a:t>
            </a:r>
            <a:r>
              <a:rPr lang="en-US" dirty="0"/>
              <a:t> = 201 </a:t>
            </a:r>
          </a:p>
          <a:p>
            <a:pPr marL="0" indent="0">
              <a:buNone/>
            </a:pPr>
            <a:r>
              <a:rPr lang="en-US" dirty="0"/>
              <a:t>   grade =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Grade in </a:t>
            </a:r>
            <a:r>
              <a:rPr lang="en-US" dirty="0"/>
              <a:t>" + </a:t>
            </a:r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/>
              <a:t>classNum</a:t>
            </a:r>
            <a:r>
              <a:rPr lang="en-US" dirty="0"/>
              <a:t>) + "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 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CFDB-214C-44E7-B5D9-173E534E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1762-6292-41A9-B47D-1EC373E4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Just like Python has special keywords…</a:t>
            </a:r>
          </a:p>
          <a:p>
            <a:pPr marL="0" indent="0">
              <a:buNone/>
            </a:pPr>
            <a:r>
              <a:rPr lang="en-US" dirty="0"/>
              <a:t>     –</a:t>
            </a:r>
            <a:r>
              <a:rPr lang="en-US" b="1" dirty="0"/>
              <a:t>and, while, True, </a:t>
            </a:r>
            <a:r>
              <a:rPr lang="en-US" dirty="0"/>
              <a:t>etc. </a:t>
            </a:r>
          </a:p>
          <a:p>
            <a:pPr marL="0" indent="0">
              <a:buNone/>
            </a:pPr>
            <a:r>
              <a:rPr lang="en-US" dirty="0"/>
              <a:t>• It also has special characters</a:t>
            </a:r>
          </a:p>
          <a:p>
            <a:pPr marL="0" indent="0">
              <a:buNone/>
            </a:pPr>
            <a:r>
              <a:rPr lang="en-US" dirty="0"/>
              <a:t>    –Single quote ('), double quote ("), etc. </a:t>
            </a:r>
          </a:p>
          <a:p>
            <a:pPr marL="0" indent="0">
              <a:buNone/>
            </a:pPr>
            <a:r>
              <a:rPr lang="en-US" dirty="0"/>
              <a:t>• How can we print out a " as part of a string?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And I shouted "hey!" at him.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 –What’s going to happen here? </a:t>
            </a:r>
          </a:p>
          <a:p>
            <a:pPr marL="0" indent="0">
              <a:buNone/>
            </a:pPr>
            <a:r>
              <a:rPr lang="en-US" dirty="0"/>
              <a:t>     – </a:t>
            </a:r>
            <a:r>
              <a:rPr lang="en-US" dirty="0" err="1"/>
              <a:t>SyntaxError</a:t>
            </a:r>
            <a:r>
              <a:rPr lang="en-US" dirty="0"/>
              <a:t>: EOL while scanning string literal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3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3CB-ED47-4340-815B-B9E45D37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Backslash: 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4B4B-AAA4-4530-BD9C-45E4A966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backslash character (\) is used to “escape” a special character in Python </a:t>
            </a:r>
          </a:p>
          <a:p>
            <a:pPr marL="0" indent="0">
              <a:buNone/>
            </a:pPr>
            <a:r>
              <a:rPr lang="en-US" dirty="0"/>
              <a:t>    –Tells Python not to treat it as special</a:t>
            </a:r>
          </a:p>
          <a:p>
            <a:pPr marL="0" indent="0">
              <a:buNone/>
            </a:pPr>
            <a:r>
              <a:rPr lang="en-US" dirty="0"/>
              <a:t>• The backslash character goes in front of the character we want to “escape” </a:t>
            </a:r>
          </a:p>
          <a:p>
            <a:pPr marL="0" indent="0">
              <a:buNone/>
            </a:pPr>
            <a:r>
              <a:rPr lang="en-US" dirty="0"/>
              <a:t>&gt;&gt;&gt; print("And I shouted \"hey!\"") </a:t>
            </a:r>
          </a:p>
          <a:p>
            <a:pPr marL="0" indent="0">
              <a:buNone/>
            </a:pPr>
            <a:r>
              <a:rPr lang="en-US" dirty="0"/>
              <a:t>       And I shouted "hey!"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1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7206-7A74-4CDB-B77F-166BC306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Common Escape Sequences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A53BA-86AE-4637-AF24-29C94F26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83" y="1675227"/>
            <a:ext cx="833023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2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BD7C4-3620-4946-BBE5-A69A80059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4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8AC9F-4539-4AB3-B312-25E6D799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How Python Handles Escape Sequences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D7B6-E0C1-4D75-9359-9944EF73B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131067"/>
            <a:ext cx="7188199" cy="14556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F737-5068-453E-8769-D7B6A191A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812345"/>
            <a:ext cx="7188199" cy="2364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Escape sequences look like two characters to us </a:t>
            </a:r>
          </a:p>
          <a:p>
            <a:pPr marL="0" indent="0">
              <a:buNone/>
            </a:pPr>
            <a:r>
              <a:rPr lang="en-US" dirty="0"/>
              <a:t>• Python treats them as a single character</a:t>
            </a:r>
          </a:p>
          <a:p>
            <a:pPr marL="0" indent="0">
              <a:buNone/>
            </a:pPr>
            <a:r>
              <a:rPr lang="en-US" dirty="0"/>
              <a:t>         example1 = "dog\n" </a:t>
            </a:r>
          </a:p>
          <a:p>
            <a:pPr marL="0" indent="0">
              <a:buNone/>
            </a:pPr>
            <a:r>
              <a:rPr lang="en-US" dirty="0"/>
              <a:t>         example2 = "\</a:t>
            </a:r>
            <a:r>
              <a:rPr lang="en-US" dirty="0" err="1"/>
              <a:t>tcat</a:t>
            </a:r>
            <a:r>
              <a:rPr lang="en-US" dirty="0"/>
              <a:t>“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063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3879-0F21-4936-A119-7CBF1497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1325563"/>
          </a:xfrm>
        </p:spPr>
        <p:txBody>
          <a:bodyPr/>
          <a:lstStyle/>
          <a:p>
            <a:r>
              <a:rPr lang="en-US" dirty="0"/>
              <a:t>Today’s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51E7-D83F-478B-B54A-4C57F60AA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92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To better understand the string data type </a:t>
            </a:r>
          </a:p>
          <a:p>
            <a:pPr marL="0" indent="0">
              <a:buNone/>
            </a:pPr>
            <a:r>
              <a:rPr lang="en-US" dirty="0"/>
              <a:t>    –Learn how they are represented</a:t>
            </a:r>
          </a:p>
          <a:p>
            <a:pPr marL="0" indent="0">
              <a:buNone/>
            </a:pPr>
            <a:r>
              <a:rPr lang="en-US" dirty="0"/>
              <a:t>    –Learn about and use some of their built-in methods</a:t>
            </a:r>
          </a:p>
          <a:p>
            <a:pPr marL="0" indent="0">
              <a:buNone/>
            </a:pPr>
            <a:r>
              <a:rPr lang="en-US"/>
              <a:t>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Concatenation </a:t>
            </a:r>
          </a:p>
          <a:p>
            <a:pPr marL="0" indent="0">
              <a:buNone/>
            </a:pPr>
            <a:r>
              <a:rPr lang="en-US" dirty="0"/>
              <a:t>• Escape sequences </a:t>
            </a:r>
          </a:p>
          <a:p>
            <a:pPr marL="0" indent="0">
              <a:buNone/>
            </a:pPr>
            <a:r>
              <a:rPr lang="en-US" dirty="0"/>
              <a:t>• lower() and upper() </a:t>
            </a:r>
          </a:p>
          <a:p>
            <a:pPr marL="0" indent="0">
              <a:buNone/>
            </a:pPr>
            <a:r>
              <a:rPr lang="en-US" dirty="0"/>
              <a:t>• strip() and whitespace </a:t>
            </a:r>
          </a:p>
          <a:p>
            <a:pPr marL="0" indent="0">
              <a:buNone/>
            </a:pPr>
            <a:r>
              <a:rPr lang="en-US" dirty="0"/>
              <a:t>• split() and join()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6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FA18-71A7-4524-ACEC-5418ABF7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066" y="2362737"/>
            <a:ext cx="3747868" cy="1325563"/>
          </a:xfrm>
        </p:spPr>
        <p:txBody>
          <a:bodyPr/>
          <a:lstStyle/>
          <a:p>
            <a:r>
              <a:rPr lang="en-US" b="1" dirty="0"/>
              <a:t>String Splitting</a:t>
            </a:r>
          </a:p>
        </p:txBody>
      </p:sp>
    </p:spTree>
    <p:extLst>
      <p:ext uri="{BB962C8B-B14F-4D97-AF65-F5344CB8AC3E}">
        <p14:creationId xmlns:p14="http://schemas.microsoft.com/office/powerpoint/2010/main" val="206632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6355-A22D-4E53-A5F7-F1F085D6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Splitting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81AD-0278-4F9A-A512-9426903D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also break a string into pieces</a:t>
            </a:r>
          </a:p>
          <a:p>
            <a:pPr marL="0" indent="0">
              <a:buNone/>
            </a:pPr>
            <a:r>
              <a:rPr lang="en-US" dirty="0"/>
              <a:t>     –Stored as a list of strings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method is called split(), and it has two ways it can be used: </a:t>
            </a:r>
          </a:p>
          <a:p>
            <a:pPr marL="0" indent="0">
              <a:buNone/>
            </a:pPr>
            <a:r>
              <a:rPr lang="en-US" dirty="0"/>
              <a:t>    –Break the string up by its whitespace </a:t>
            </a:r>
          </a:p>
          <a:p>
            <a:pPr marL="0" indent="0">
              <a:buNone/>
            </a:pPr>
            <a:r>
              <a:rPr lang="en-US" dirty="0"/>
              <a:t>    –Break the string up by a specific character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14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9202-3F1A-4796-8F9D-DDC4C616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US" b="1" dirty="0"/>
              <a:t>Splitting by Whitespace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B14A-2997-482E-8DEA-588AD54D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Calling </a:t>
            </a:r>
            <a:r>
              <a:rPr lang="en-US" b="1" dirty="0"/>
              <a:t>split() </a:t>
            </a:r>
            <a:r>
              <a:rPr lang="en-US" dirty="0"/>
              <a:t>with nothing inside the parentheses will split on </a:t>
            </a:r>
            <a:r>
              <a:rPr lang="en-US" u="sng" dirty="0"/>
              <a:t>all </a:t>
            </a:r>
          </a:p>
          <a:p>
            <a:pPr marL="0" indent="0">
              <a:buNone/>
            </a:pPr>
            <a:r>
              <a:rPr lang="en-US" dirty="0"/>
              <a:t>    whitespace</a:t>
            </a:r>
          </a:p>
          <a:p>
            <a:pPr marL="0" indent="0">
              <a:buNone/>
            </a:pPr>
            <a:r>
              <a:rPr lang="en-US" dirty="0"/>
              <a:t>   –Even the “interior” whitespace </a:t>
            </a:r>
          </a:p>
          <a:p>
            <a:pPr marL="0" indent="0">
              <a:buNone/>
            </a:pPr>
            <a:r>
              <a:rPr lang="en-US" dirty="0"/>
              <a:t>&gt;&gt;&gt; line = "hello world \n"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line.split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['hello', 'world’] </a:t>
            </a:r>
          </a:p>
          <a:p>
            <a:pPr marL="0" indent="0">
              <a:buNone/>
            </a:pPr>
            <a:r>
              <a:rPr lang="en-US" dirty="0"/>
              <a:t>&gt;&gt;&gt; love = "\t\</a:t>
            </a:r>
            <a:r>
              <a:rPr lang="en-US" dirty="0" err="1"/>
              <a:t>nI</a:t>
            </a:r>
            <a:r>
              <a:rPr lang="en-US" dirty="0"/>
              <a:t> love\t\t\</a:t>
            </a:r>
            <a:r>
              <a:rPr lang="en-US" dirty="0" err="1"/>
              <a:t>nwhitespace</a:t>
            </a:r>
            <a:r>
              <a:rPr lang="en-US" dirty="0"/>
              <a:t>\n  “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love.split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['I', 'love', 'whitespace']</a:t>
            </a:r>
          </a:p>
        </p:txBody>
      </p:sp>
    </p:spTree>
    <p:extLst>
      <p:ext uri="{BB962C8B-B14F-4D97-AF65-F5344CB8AC3E}">
        <p14:creationId xmlns:p14="http://schemas.microsoft.com/office/powerpoint/2010/main" val="2212899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EBE7-CCBE-444B-B656-9D22E957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39"/>
            <a:ext cx="10515600" cy="1325563"/>
          </a:xfrm>
        </p:spPr>
        <p:txBody>
          <a:bodyPr/>
          <a:lstStyle/>
          <a:p>
            <a:r>
              <a:rPr lang="en-US" b="1" dirty="0"/>
              <a:t>Splitting by Specific Character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CE00-286A-4615-BE24-41A79019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702"/>
            <a:ext cx="10515600" cy="4784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Calling split()with a string in it, we can remove a specific character </a:t>
            </a:r>
          </a:p>
          <a:p>
            <a:pPr marL="0" indent="0">
              <a:buNone/>
            </a:pPr>
            <a:r>
              <a:rPr lang="en-US" dirty="0"/>
              <a:t>    (or more than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under = "</a:t>
            </a:r>
            <a:r>
              <a:rPr lang="en-US" dirty="0" err="1"/>
              <a:t>once_twice_thrice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under.split</a:t>
            </a:r>
            <a:r>
              <a:rPr lang="en-US" dirty="0"/>
              <a:t>("_") </a:t>
            </a:r>
          </a:p>
          <a:p>
            <a:pPr marL="0" indent="0">
              <a:buNone/>
            </a:pPr>
            <a:r>
              <a:rPr lang="en-US" dirty="0"/>
              <a:t>    ['once', 'twice', 'thrice’]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double = "hello how ill are all of your llamas?"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double.split</a:t>
            </a:r>
            <a:r>
              <a:rPr lang="en-US" dirty="0"/>
              <a:t>("</a:t>
            </a:r>
            <a:r>
              <a:rPr lang="en-US" dirty="0" err="1"/>
              <a:t>ll</a:t>
            </a:r>
            <a:r>
              <a:rPr lang="en-US" dirty="0"/>
              <a:t>") </a:t>
            </a:r>
          </a:p>
          <a:p>
            <a:pPr marL="0" indent="0">
              <a:buNone/>
            </a:pPr>
            <a:r>
              <a:rPr lang="en-US" dirty="0"/>
              <a:t>['he', 'o how </a:t>
            </a:r>
            <a:r>
              <a:rPr lang="en-US" dirty="0" err="1"/>
              <a:t>i</a:t>
            </a:r>
            <a:r>
              <a:rPr lang="en-US" dirty="0"/>
              <a:t>', ' are a', ' of your ', '</a:t>
            </a:r>
            <a:r>
              <a:rPr lang="en-US" dirty="0" err="1"/>
              <a:t>amas</a:t>
            </a:r>
            <a:r>
              <a:rPr lang="en-US" dirty="0"/>
              <a:t>?']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480E-D153-4164-92FA-8DB5CEDF53AD}"/>
              </a:ext>
            </a:extLst>
          </p:cNvPr>
          <p:cNvSpPr txBox="1"/>
          <p:nvPr/>
        </p:nvSpPr>
        <p:spPr>
          <a:xfrm>
            <a:off x="5852160" y="2087622"/>
            <a:ext cx="5008098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These character(s) that we want to remove are called the delimiter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F5CE7-0572-4AD1-869D-5F247256AE36}"/>
              </a:ext>
            </a:extLst>
          </p:cNvPr>
          <p:cNvSpPr txBox="1"/>
          <p:nvPr/>
        </p:nvSpPr>
        <p:spPr>
          <a:xfrm>
            <a:off x="7751298" y="3331646"/>
            <a:ext cx="4248443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 delimiter is one or more </a:t>
            </a:r>
            <a:r>
              <a:rPr lang="en-US" sz="2000" b="1" dirty="0">
                <a:hlinkClick r:id="rId2"/>
              </a:rPr>
              <a:t>characters</a:t>
            </a:r>
            <a:r>
              <a:rPr lang="en-US" sz="2000" b="1" dirty="0"/>
              <a:t> that separate text strings. Common delimiters are </a:t>
            </a:r>
            <a:r>
              <a:rPr lang="en-US" sz="2000" b="1" dirty="0">
                <a:hlinkClick r:id="rId3"/>
              </a:rPr>
              <a:t>commas</a:t>
            </a:r>
            <a:r>
              <a:rPr lang="en-US" sz="2000" b="1" dirty="0"/>
              <a:t> (,), </a:t>
            </a:r>
            <a:r>
              <a:rPr lang="en-US" sz="2000" b="1" dirty="0">
                <a:hlinkClick r:id="rId4"/>
              </a:rPr>
              <a:t>semicolon</a:t>
            </a:r>
            <a:r>
              <a:rPr lang="en-US" sz="2000" b="1" dirty="0"/>
              <a:t> (;), </a:t>
            </a:r>
            <a:r>
              <a:rPr lang="en-US" sz="2000" b="1" dirty="0">
                <a:hlinkClick r:id="rId5"/>
              </a:rPr>
              <a:t>quotes</a:t>
            </a:r>
            <a:r>
              <a:rPr lang="en-US" sz="2000" b="1" dirty="0"/>
              <a:t> ( ", ' ), </a:t>
            </a:r>
            <a:r>
              <a:rPr lang="en-US" sz="2000" b="1" dirty="0">
                <a:hlinkClick r:id="rId6"/>
              </a:rPr>
              <a:t>braces</a:t>
            </a:r>
            <a:r>
              <a:rPr lang="en-US" sz="2000" b="1" dirty="0"/>
              <a:t> ({}), </a:t>
            </a:r>
            <a:r>
              <a:rPr lang="en-US" sz="2000" b="1" dirty="0">
                <a:hlinkClick r:id="rId7"/>
              </a:rPr>
              <a:t>pipes</a:t>
            </a:r>
            <a:r>
              <a:rPr lang="en-US" sz="2000" b="1" dirty="0"/>
              <a:t> (|), or </a:t>
            </a:r>
            <a:r>
              <a:rPr lang="en-US" sz="2000" b="1" dirty="0">
                <a:hlinkClick r:id="rId8"/>
              </a:rPr>
              <a:t>slashes</a:t>
            </a:r>
            <a:r>
              <a:rPr lang="en-US" sz="2000" b="1" dirty="0"/>
              <a:t> ( / \ ).</a:t>
            </a:r>
          </a:p>
        </p:txBody>
      </p:sp>
    </p:spTree>
    <p:extLst>
      <p:ext uri="{BB962C8B-B14F-4D97-AF65-F5344CB8AC3E}">
        <p14:creationId xmlns:p14="http://schemas.microsoft.com/office/powerpoint/2010/main" val="2862257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ACA7-232C-45E5-B928-FE53898A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Practice: Splitting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DBA0-3A78-4676-AFFA-335F84DE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Use split()to solve the following problems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its whitespace: </a:t>
            </a:r>
          </a:p>
          <a:p>
            <a:pPr marL="0" indent="0">
              <a:buNone/>
            </a:pPr>
            <a:r>
              <a:rPr lang="en-US" dirty="0"/>
              <a:t>     daft = "</a:t>
            </a:r>
            <a:r>
              <a:rPr lang="en-US" dirty="0">
                <a:solidFill>
                  <a:srgbClr val="00B050"/>
                </a:solidFill>
              </a:rPr>
              <a:t>around \t the \n world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the double t’s (</a:t>
            </a:r>
            <a:r>
              <a:rPr lang="en-US" dirty="0" err="1"/>
              <a:t>tt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  adorable = "</a:t>
            </a:r>
            <a:r>
              <a:rPr lang="en-US" dirty="0">
                <a:solidFill>
                  <a:srgbClr val="00B050"/>
                </a:solidFill>
              </a:rPr>
              <a:t>nutty otters making lattes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8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865-2FF4-4117-BA08-3B7FAA5D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Practice: Splitting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117A-1C1B-43AE-BBAA-B8F8892F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Split this string on its whitespace: </a:t>
            </a:r>
          </a:p>
          <a:p>
            <a:pPr marL="0" indent="0">
              <a:buNone/>
            </a:pPr>
            <a:r>
              <a:rPr lang="en-US" dirty="0"/>
              <a:t>     daft = "</a:t>
            </a:r>
            <a:r>
              <a:rPr lang="en-US" dirty="0">
                <a:solidFill>
                  <a:srgbClr val="00B050"/>
                </a:solidFill>
              </a:rPr>
              <a:t>around \t the \</a:t>
            </a:r>
            <a:r>
              <a:rPr lang="en-US" dirty="0" err="1">
                <a:solidFill>
                  <a:srgbClr val="00B050"/>
                </a:solidFill>
              </a:rPr>
              <a:t>nworld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daft.split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Split this string on the double t’s (</a:t>
            </a:r>
            <a:r>
              <a:rPr lang="en-US" dirty="0" err="1"/>
              <a:t>tt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     adorable = "</a:t>
            </a:r>
            <a:r>
              <a:rPr lang="en-US" dirty="0">
                <a:solidFill>
                  <a:srgbClr val="00B050"/>
                </a:solidFill>
              </a:rPr>
              <a:t>nutty otters making lattes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adorable.split</a:t>
            </a:r>
            <a:r>
              <a:rPr lang="en-US" dirty="0"/>
              <a:t>("</a:t>
            </a:r>
            <a:r>
              <a:rPr lang="en-US" dirty="0" err="1"/>
              <a:t>tt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43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1F67-439D-4137-BB82-1A59A108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Looping over Split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F912-1DF6-4071-A043-E27E9219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Splitting a string creates a list of smaller strings </a:t>
            </a:r>
          </a:p>
          <a:p>
            <a:pPr marL="0" indent="0">
              <a:buNone/>
            </a:pPr>
            <a:r>
              <a:rPr lang="en-US" dirty="0"/>
              <a:t>• Using a </a:t>
            </a:r>
            <a:r>
              <a:rPr lang="en-US" b="1" dirty="0"/>
              <a:t>while</a:t>
            </a:r>
            <a:r>
              <a:rPr lang="en-US" dirty="0"/>
              <a:t> loop and this list, we can iterate over each individual word (or token)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words = </a:t>
            </a:r>
            <a:r>
              <a:rPr lang="en-US" dirty="0" err="1"/>
              <a:t>sentence.split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index = 0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(words):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(words[index]) </a:t>
            </a:r>
          </a:p>
          <a:p>
            <a:pPr marL="0" indent="0">
              <a:buNone/>
            </a:pPr>
            <a:r>
              <a:rPr lang="en-US" dirty="0"/>
              <a:t>            index += 1</a:t>
            </a:r>
          </a:p>
        </p:txBody>
      </p:sp>
    </p:spTree>
    <p:extLst>
      <p:ext uri="{BB962C8B-B14F-4D97-AF65-F5344CB8AC3E}">
        <p14:creationId xmlns:p14="http://schemas.microsoft.com/office/powerpoint/2010/main" val="368121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7B90-6229-4F05-AAF9-C5C79CE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Looping over Split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E3C5-25D4-443D-A5C4-265C9C2F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lyrics = "</a:t>
            </a:r>
            <a:r>
              <a:rPr lang="en-US" dirty="0">
                <a:solidFill>
                  <a:srgbClr val="00B050"/>
                </a:solidFill>
              </a:rPr>
              <a:t>stars in their eyes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 err="1"/>
              <a:t>lyricWords</a:t>
            </a:r>
            <a:r>
              <a:rPr lang="en-US" dirty="0"/>
              <a:t> = </a:t>
            </a:r>
            <a:r>
              <a:rPr lang="en-US" dirty="0" err="1"/>
              <a:t>lyrics.split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index = 0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 index &lt;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/>
              <a:t>(</a:t>
            </a:r>
            <a:r>
              <a:rPr lang="en-US" dirty="0" err="1"/>
              <a:t>lyricWords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print</a:t>
            </a:r>
            <a:r>
              <a:rPr lang="en-US" dirty="0"/>
              <a:t>("*" + </a:t>
            </a:r>
            <a:r>
              <a:rPr lang="en-US" dirty="0" err="1"/>
              <a:t>lyricWords</a:t>
            </a:r>
            <a:r>
              <a:rPr lang="en-US" dirty="0"/>
              <a:t>[index] + "*")</a:t>
            </a:r>
          </a:p>
          <a:p>
            <a:pPr marL="0" indent="0">
              <a:buNone/>
            </a:pPr>
            <a:r>
              <a:rPr lang="en-US" dirty="0"/>
              <a:t>       index += 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40197-D28F-4FFB-A117-3538463E28A0}"/>
              </a:ext>
            </a:extLst>
          </p:cNvPr>
          <p:cNvSpPr txBox="1"/>
          <p:nvPr/>
        </p:nvSpPr>
        <p:spPr>
          <a:xfrm>
            <a:off x="7343334" y="1997613"/>
            <a:ext cx="3179299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does this line of code do?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FD6D7C-A0DA-4594-85E7-F19719E72C5B}"/>
              </a:ext>
            </a:extLst>
          </p:cNvPr>
          <p:cNvCxnSpPr/>
          <p:nvPr/>
        </p:nvCxnSpPr>
        <p:spPr>
          <a:xfrm flipH="1">
            <a:off x="6344529" y="2532185"/>
            <a:ext cx="829994" cy="1308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71098A-4906-40FE-88BF-3147DF21D298}"/>
              </a:ext>
            </a:extLst>
          </p:cNvPr>
          <p:cNvSpPr txBox="1"/>
          <p:nvPr/>
        </p:nvSpPr>
        <p:spPr>
          <a:xfrm>
            <a:off x="7343334" y="3258748"/>
            <a:ext cx="396709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append a “*” to the front and end of each list element, then print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D1C5C-83CB-46A6-B427-925070D3785E}"/>
              </a:ext>
            </a:extLst>
          </p:cNvPr>
          <p:cNvSpPr txBox="1"/>
          <p:nvPr/>
        </p:nvSpPr>
        <p:spPr>
          <a:xfrm>
            <a:off x="6499274" y="4670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0802A-0CF8-44F5-B777-2A6D5BC5E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71" y="4855140"/>
            <a:ext cx="138131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A6A7-63A4-4CFA-87B9-E9316BF4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183" y="2601888"/>
            <a:ext cx="3480582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String Joining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01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E9B6C-3398-4B03-8377-8AF2A1A5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68812"/>
            <a:ext cx="9580098" cy="62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9C63-E18A-45A5-B6D7-B1EB8AB1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62" y="2348670"/>
            <a:ext cx="2319411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28695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126D-6B32-4F0A-ABE6-721DB8FA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Joining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48EA-3542-4033-BB0D-1A64DD44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names = ['Alice', 'Bob', 'Carl', 'Dana', 'Eve’] </a:t>
            </a:r>
          </a:p>
          <a:p>
            <a:pPr marL="0" indent="0">
              <a:buNone/>
            </a:pPr>
            <a:r>
              <a:rPr lang="en-US" dirty="0"/>
              <a:t>&gt;&gt;&gt; "_".join(names)</a:t>
            </a:r>
          </a:p>
          <a:p>
            <a:pPr marL="0" indent="0">
              <a:buNone/>
            </a:pPr>
            <a:r>
              <a:rPr lang="en-US" dirty="0"/>
              <a:t>       '</a:t>
            </a:r>
            <a:r>
              <a:rPr lang="en-US" dirty="0" err="1"/>
              <a:t>Alice_Bob_Carl_Dana_Eve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• We can also use more than one character as our delimiter if we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" &lt;3 ".join(names) </a:t>
            </a:r>
          </a:p>
          <a:p>
            <a:pPr marL="0" indent="0">
              <a:buNone/>
            </a:pPr>
            <a:r>
              <a:rPr lang="en-US" dirty="0"/>
              <a:t>      'Alice &lt;3 Bob &lt;3 Carl &lt;3 Dana &lt;3 Eve'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6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631A-383E-47D7-A9E5-3619A08D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split() vs join()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69AD-337D-4AA4-A87C-B9545596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The split() method </a:t>
            </a:r>
          </a:p>
          <a:p>
            <a:pPr marL="0" indent="0">
              <a:buNone/>
            </a:pPr>
            <a:r>
              <a:rPr lang="en-US" dirty="0"/>
              <a:t>    –Takes in a single string </a:t>
            </a:r>
          </a:p>
          <a:p>
            <a:pPr marL="0" indent="0">
              <a:buNone/>
            </a:pPr>
            <a:r>
              <a:rPr lang="en-US" dirty="0"/>
              <a:t>    –Creates a list of strings</a:t>
            </a:r>
          </a:p>
          <a:p>
            <a:pPr marL="0" indent="0">
              <a:buNone/>
            </a:pPr>
            <a:r>
              <a:rPr lang="en-US" dirty="0"/>
              <a:t>    –Splits on given character(s), or on all whitespace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join() method </a:t>
            </a:r>
          </a:p>
          <a:p>
            <a:pPr marL="0" indent="0">
              <a:buNone/>
            </a:pPr>
            <a:r>
              <a:rPr lang="en-US" dirty="0"/>
              <a:t>    –Takes in a list of strings </a:t>
            </a:r>
          </a:p>
          <a:p>
            <a:pPr marL="0" indent="0">
              <a:buNone/>
            </a:pPr>
            <a:r>
              <a:rPr lang="en-US" dirty="0"/>
              <a:t>    –Returns a single string </a:t>
            </a:r>
          </a:p>
          <a:p>
            <a:pPr marL="0" indent="0">
              <a:buNone/>
            </a:pPr>
            <a:r>
              <a:rPr lang="en-US" dirty="0"/>
              <a:t>    –Joins together with a user-chosen delimiter</a:t>
            </a:r>
          </a:p>
        </p:txBody>
      </p:sp>
    </p:spTree>
    <p:extLst>
      <p:ext uri="{BB962C8B-B14F-4D97-AF65-F5344CB8AC3E}">
        <p14:creationId xmlns:p14="http://schemas.microsoft.com/office/powerpoint/2010/main" val="3537829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DCA2E-F01B-4D66-8477-FC8DD8A5C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8" y="643466"/>
            <a:ext cx="8377543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24D8A-42E6-4667-B1AD-370C172D48A3}"/>
              </a:ext>
            </a:extLst>
          </p:cNvPr>
          <p:cNvSpPr txBox="1"/>
          <p:nvPr/>
        </p:nvSpPr>
        <p:spPr>
          <a:xfrm>
            <a:off x="9734843" y="2690335"/>
            <a:ext cx="170219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Note: You may Ignore slicing</a:t>
            </a:r>
          </a:p>
        </p:txBody>
      </p:sp>
    </p:spTree>
    <p:extLst>
      <p:ext uri="{BB962C8B-B14F-4D97-AF65-F5344CB8AC3E}">
        <p14:creationId xmlns:p14="http://schemas.microsoft.com/office/powerpoint/2010/main" val="2238222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E401-830F-4670-AC9C-A2376879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Some More Useful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F91-7635-41C0-B716-4426A100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 us consider that we have a string called ‘phrase’</a:t>
            </a:r>
          </a:p>
          <a:p>
            <a:r>
              <a:rPr lang="en-US" dirty="0"/>
              <a:t>Phrase = “I am learning Python”</a:t>
            </a:r>
          </a:p>
          <a:p>
            <a:r>
              <a:rPr lang="en-US" dirty="0"/>
              <a:t>The words in </a:t>
            </a:r>
            <a:r>
              <a:rPr lang="en-US" b="1" dirty="0"/>
              <a:t>Bold </a:t>
            </a:r>
            <a:r>
              <a:rPr lang="en-US" dirty="0"/>
              <a:t>are methods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Phrase.</a:t>
            </a:r>
            <a:r>
              <a:rPr lang="en-US" b="1" dirty="0" err="1"/>
              <a:t>upper</a:t>
            </a:r>
            <a:r>
              <a:rPr lang="en-US" dirty="0"/>
              <a:t>() – This will convert the string to upper case</a:t>
            </a:r>
          </a:p>
          <a:p>
            <a:pPr marL="0" indent="0">
              <a:buNone/>
            </a:pPr>
            <a:r>
              <a:rPr lang="en-US" dirty="0"/>
              <a:t>Syntax – phrase2= </a:t>
            </a:r>
            <a:r>
              <a:rPr lang="en-US" dirty="0" err="1"/>
              <a:t>phrase.upper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print (phase2)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Phrase.</a:t>
            </a:r>
            <a:r>
              <a:rPr lang="en-US" b="1" dirty="0" err="1"/>
              <a:t>lower</a:t>
            </a:r>
            <a:r>
              <a:rPr lang="en-US" dirty="0"/>
              <a:t>()- This will convert the string into lower case (If it is already in lower case, there would not be any changes made)</a:t>
            </a:r>
          </a:p>
          <a:p>
            <a:pPr marL="0" indent="0">
              <a:buNone/>
            </a:pPr>
            <a:r>
              <a:rPr lang="en-US" dirty="0"/>
              <a:t>  Syntax – phrase2= </a:t>
            </a:r>
            <a:r>
              <a:rPr lang="en-US" dirty="0" err="1"/>
              <a:t>phrase.lower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              print (phrase2)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25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1F5-289D-4A49-9141-CCE5D17E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Useful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38AB-73E8-4CC4-B268-70322591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Phrase.isupper</a:t>
            </a:r>
            <a:r>
              <a:rPr lang="en-US" dirty="0"/>
              <a:t>()- Checks if the string is in upper case or not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fr-FR" dirty="0"/>
              <a:t>phrase = 'I love python’</a:t>
            </a:r>
          </a:p>
          <a:p>
            <a:pPr marL="0" indent="0">
              <a:buNone/>
            </a:pPr>
            <a:r>
              <a:rPr lang="fr-FR" dirty="0"/>
              <a:t>      phrase2=</a:t>
            </a:r>
            <a:r>
              <a:rPr lang="fr-FR" dirty="0" err="1"/>
              <a:t>phrase.isupper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    print (phrase2)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/>
              <a:t>Phrase.islower</a:t>
            </a:r>
            <a:r>
              <a:rPr lang="en-US" dirty="0"/>
              <a:t>()- Checks if the string is in lowercase or not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fr-FR" dirty="0"/>
              <a:t>phrase = 'I love python’</a:t>
            </a:r>
          </a:p>
          <a:p>
            <a:pPr marL="0" indent="0">
              <a:buNone/>
            </a:pPr>
            <a:r>
              <a:rPr lang="fr-FR" dirty="0"/>
              <a:t>     phrase2=</a:t>
            </a:r>
            <a:r>
              <a:rPr lang="fr-FR" dirty="0" err="1"/>
              <a:t>phrase.islower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/>
              <a:t>     print (phrase2)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62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DA50-058E-43E8-ABB4-5D3169F5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two methods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E1B2-9D82-46B6-ADAC-7A513A87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Phrase.upper().isupper()</a:t>
            </a:r>
          </a:p>
          <a:p>
            <a:pPr marL="0" indent="0">
              <a:buNone/>
            </a:pPr>
            <a:r>
              <a:rPr lang="en-US" dirty="0"/>
              <a:t>    - Combination of two functions will First convert to upper then check if it is upper case or not)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         phrase = 'i love python’</a:t>
            </a:r>
          </a:p>
          <a:p>
            <a:pPr marL="0" indent="0">
              <a:buNone/>
            </a:pPr>
            <a:r>
              <a:rPr lang="fr-FR" dirty="0"/>
              <a:t>         phrase2=</a:t>
            </a:r>
            <a:r>
              <a:rPr lang="fr-FR" dirty="0" err="1"/>
              <a:t>phrase.upper</a:t>
            </a:r>
            <a:r>
              <a:rPr lang="fr-FR" dirty="0"/>
              <a:t>().isupper()</a:t>
            </a:r>
          </a:p>
          <a:p>
            <a:pPr marL="0" indent="0">
              <a:buNone/>
            </a:pPr>
            <a:r>
              <a:rPr lang="fr-FR" dirty="0"/>
              <a:t>         print(phrase2)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a ‘</a:t>
            </a:r>
            <a:r>
              <a:rPr lang="fr-FR" dirty="0" err="1"/>
              <a:t>True</a:t>
            </a:r>
            <a:r>
              <a:rPr lang="fr-FR" dirty="0"/>
              <a:t>’ output. </a:t>
            </a:r>
            <a:r>
              <a:rPr lang="fr-FR" dirty="0" err="1"/>
              <a:t>Why</a:t>
            </a:r>
            <a:r>
              <a:rPr lang="fr-FR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5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ABB-A25C-425B-9C97-4231A71B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E0C1-3E28-4660-8640-EF828C400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Phrase = “Upward Bound”</a:t>
            </a:r>
          </a:p>
          <a:p>
            <a:pPr lvl="0"/>
            <a:r>
              <a:rPr lang="en-US" dirty="0"/>
              <a:t>Print( </a:t>
            </a:r>
            <a:r>
              <a:rPr lang="en-US" dirty="0" err="1"/>
              <a:t>len</a:t>
            </a:r>
            <a:r>
              <a:rPr lang="en-US" dirty="0"/>
              <a:t>(phrase))</a:t>
            </a:r>
          </a:p>
          <a:p>
            <a:pPr lvl="0"/>
            <a:r>
              <a:rPr lang="en-US" dirty="0"/>
              <a:t>Print (phrase[0]) – This is print out the first letter in the string </a:t>
            </a:r>
          </a:p>
          <a:p>
            <a:pPr lvl="0"/>
            <a:r>
              <a:rPr lang="en-US" dirty="0"/>
              <a:t>Print (</a:t>
            </a:r>
            <a:r>
              <a:rPr lang="en-US" dirty="0" err="1"/>
              <a:t>phrase.index</a:t>
            </a:r>
            <a:r>
              <a:rPr lang="en-US" dirty="0"/>
              <a:t>(“U”)) – Print out the index number of that letter. Here it will print a 0 </a:t>
            </a:r>
          </a:p>
          <a:p>
            <a:pPr lvl="0"/>
            <a:r>
              <a:rPr lang="en-US" dirty="0"/>
              <a:t>Print (</a:t>
            </a:r>
            <a:r>
              <a:rPr lang="en-US" dirty="0" err="1"/>
              <a:t>phrase.index</a:t>
            </a:r>
            <a:r>
              <a:rPr lang="en-US" dirty="0"/>
              <a:t>(“ bound”))- Print the index of bound which is 7 </a:t>
            </a:r>
          </a:p>
          <a:p>
            <a:r>
              <a:rPr lang="en-US" dirty="0"/>
              <a:t>Print (</a:t>
            </a:r>
            <a:r>
              <a:rPr lang="en-US" dirty="0" err="1"/>
              <a:t>phrase.replace</a:t>
            </a:r>
            <a:r>
              <a:rPr lang="en-US" dirty="0"/>
              <a:t> (“Upward”, “Downward”))</a:t>
            </a:r>
          </a:p>
        </p:txBody>
      </p:sp>
    </p:spTree>
    <p:extLst>
      <p:ext uri="{BB962C8B-B14F-4D97-AF65-F5344CB8AC3E}">
        <p14:creationId xmlns:p14="http://schemas.microsoft.com/office/powerpoint/2010/main" val="2106676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647E-BEC0-4E89-8B7A-37CA0A5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50" y="2348669"/>
            <a:ext cx="428244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648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D954-A460-479B-A941-07EC96D4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The String Data Type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B8AF9D-B179-434E-B9CB-6F307500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47" y="2811104"/>
            <a:ext cx="3126431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9D8-381A-48BF-8A56-6024943A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• Text is represented in programs by the string data type </a:t>
            </a:r>
          </a:p>
          <a:p>
            <a:pPr marL="0" indent="0">
              <a:buNone/>
            </a:pPr>
            <a:r>
              <a:rPr lang="en-US" sz="3200" dirty="0"/>
              <a:t>• A string is a sequence of characters enclosed within double quotes (") or single quotes (‘) </a:t>
            </a:r>
          </a:p>
          <a:p>
            <a:pPr marL="0" indent="0">
              <a:buNone/>
            </a:pPr>
            <a:r>
              <a:rPr lang="en-US" sz="3200" dirty="0"/>
              <a:t>   –Sometimes called quotation marks or apostrophes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3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B6A-AF59-4DD6-8A84-1F5D2B8E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Strings as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02A1-6640-4B6E-8B9E-C755DD5B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Using input() automatically gets a string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firstName = input("Please enter your name: ") </a:t>
            </a:r>
          </a:p>
          <a:p>
            <a:pPr marL="0" indent="0">
              <a:buNone/>
            </a:pPr>
            <a:r>
              <a:rPr lang="en-US" dirty="0"/>
              <a:t>       Please enter your name: Kanye</a:t>
            </a:r>
          </a:p>
          <a:p>
            <a:pPr marL="0" indent="0">
              <a:buNone/>
            </a:pPr>
            <a:r>
              <a:rPr lang="en-US" dirty="0"/>
              <a:t>&gt;&gt;&gt; print(firstName, firstName) </a:t>
            </a:r>
          </a:p>
          <a:p>
            <a:pPr marL="0" indent="0">
              <a:buNone/>
            </a:pPr>
            <a:r>
              <a:rPr lang="en-US" dirty="0"/>
              <a:t>       Kanye </a:t>
            </a:r>
            <a:r>
              <a:rPr lang="en-US" dirty="0" err="1"/>
              <a:t>Kanye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2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DAF8-B7F0-4870-AB6C-6AB4D5BD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Individual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0298-8255-40CB-AD6C-A65F7AFF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We can access the individual characters in a string through indexing</a:t>
            </a:r>
          </a:p>
          <a:p>
            <a:pPr marL="0" indent="0">
              <a:buNone/>
            </a:pPr>
            <a:r>
              <a:rPr lang="en-US" dirty="0"/>
              <a:t>     –Characters are the letters, numbers, spaces, and symbols that make</a:t>
            </a:r>
          </a:p>
          <a:p>
            <a:pPr marL="0" indent="0">
              <a:buNone/>
            </a:pPr>
            <a:r>
              <a:rPr lang="en-US" dirty="0"/>
              <a:t>       up a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The characters in a string are numbered starting from the left,</a:t>
            </a:r>
          </a:p>
          <a:p>
            <a:pPr marL="0" indent="0">
              <a:buNone/>
            </a:pPr>
            <a:r>
              <a:rPr lang="en-US" dirty="0"/>
              <a:t>     beginning with 0 </a:t>
            </a:r>
          </a:p>
          <a:p>
            <a:pPr marL="0" indent="0">
              <a:buNone/>
            </a:pPr>
            <a:r>
              <a:rPr lang="en-US" dirty="0"/>
              <a:t>    –Just like in lists!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2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3AF0-EA70-4670-A96A-89BE838A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of Accessing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6E8F-F9A9-4703-A08E-B9720D8F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The general form is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/>
              <a:t>strName</a:t>
            </a:r>
            <a:r>
              <a:rPr lang="en-US" b="1" dirty="0"/>
              <a:t>[expression]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• Where </a:t>
            </a:r>
            <a:r>
              <a:rPr lang="en-US" b="1" dirty="0" err="1"/>
              <a:t>strName</a:t>
            </a:r>
            <a:r>
              <a:rPr lang="en-US" dirty="0"/>
              <a:t> is the name of the string variable and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expression</a:t>
            </a:r>
            <a:r>
              <a:rPr lang="en-US" dirty="0"/>
              <a:t> determines which character is selected from the string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5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B455A-B064-40BE-B6F4-6F098221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String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5114D-61B7-4C64-8E00-37681E415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675227"/>
            <a:ext cx="82858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7BF27-63EB-41AD-A229-8BF4BB63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String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ED02B-F15D-4ECF-B78C-B46C5F7F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61" y="1675227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1623</Words>
  <Application>Microsoft Office PowerPoint</Application>
  <PresentationFormat>Widescreen</PresentationFormat>
  <Paragraphs>221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Strings  </vt:lpstr>
      <vt:lpstr>Today’s Objectives </vt:lpstr>
      <vt:lpstr>Strings</vt:lpstr>
      <vt:lpstr>The String Data Type </vt:lpstr>
      <vt:lpstr>Getting Strings as Input </vt:lpstr>
      <vt:lpstr>Accessing Individual Characters </vt:lpstr>
      <vt:lpstr>Syntax of Accessing Characters </vt:lpstr>
      <vt:lpstr>Example String</vt:lpstr>
      <vt:lpstr>Example String </vt:lpstr>
      <vt:lpstr>Changing String Case </vt:lpstr>
      <vt:lpstr>Concatenation</vt:lpstr>
      <vt:lpstr>Forming New Strings -Concatenation </vt:lpstr>
      <vt:lpstr>Rules of Concatenation </vt:lpstr>
      <vt:lpstr>Common Use for Concatenation </vt:lpstr>
      <vt:lpstr>Special Characters </vt:lpstr>
      <vt:lpstr>Backslash: Escape Sequences </vt:lpstr>
      <vt:lpstr>Common Escape Sequences </vt:lpstr>
      <vt:lpstr>PowerPoint Presentation</vt:lpstr>
      <vt:lpstr>How Python Handles Escape Sequences </vt:lpstr>
      <vt:lpstr>String Splitting</vt:lpstr>
      <vt:lpstr>String Splitting </vt:lpstr>
      <vt:lpstr>Splitting by Whitespace </vt:lpstr>
      <vt:lpstr>Splitting by Specific Character </vt:lpstr>
      <vt:lpstr>Practice: Splitting </vt:lpstr>
      <vt:lpstr>Practice: Splitting </vt:lpstr>
      <vt:lpstr>Looping over Split Strings </vt:lpstr>
      <vt:lpstr>Example: Looping over Split Strings </vt:lpstr>
      <vt:lpstr>String Joining </vt:lpstr>
      <vt:lpstr>PowerPoint Presentation</vt:lpstr>
      <vt:lpstr>Example: Joining Strings </vt:lpstr>
      <vt:lpstr>split() vs join() </vt:lpstr>
      <vt:lpstr>PowerPoint Presentation</vt:lpstr>
      <vt:lpstr>Some More Useful Methods </vt:lpstr>
      <vt:lpstr>Some More Useful Methods </vt:lpstr>
      <vt:lpstr>Combination of two methods Example </vt:lpstr>
      <vt:lpstr>Methods Exercise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 </dc:title>
  <dc:creator>Hemlata Kohin</dc:creator>
  <cp:lastModifiedBy>Hemlata Kohin</cp:lastModifiedBy>
  <cp:revision>12</cp:revision>
  <dcterms:created xsi:type="dcterms:W3CDTF">2019-06-21T01:15:45Z</dcterms:created>
  <dcterms:modified xsi:type="dcterms:W3CDTF">2019-07-16T16:55:14Z</dcterms:modified>
</cp:coreProperties>
</file>