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29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F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495F-8C65-425B-BFED-1086694A1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AB155-25B4-453F-B654-6F80F88BD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2A30D-B1F0-4A26-81E2-B57D69C0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6517-E054-400D-A826-22ED0321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98F0A-6166-46AE-AE5A-EBEA0313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98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F05D-1E82-468E-87F5-4DD8EA96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19A9-F892-4453-AF38-9EBE27A2B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EA694-6F18-46B8-B237-F4745B6C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BBFC1-7C29-4ECD-A512-E36037D8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2477-2E78-4A39-BD8A-12974AB0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97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EE55D-2818-4F78-8DB5-6F86D9C76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6A003-9B27-42FB-A398-9E795EDA1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C17CF-4591-4C84-85AF-D3F8943B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C0D78-2F15-424D-9702-B5CA5DF0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58A2-C2B3-414E-9173-3C81EE35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8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3B23-5B19-4C98-8DD5-447FBD78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7053C-5879-4877-B0A0-BD150B27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E65A1-EE4D-4477-A211-E1821D18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6BDC-C9DD-4D10-97CB-CDEED06C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D9B7-7203-4546-9057-B3D6E9F5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4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79AD-B393-4C26-A52D-D97B8F44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92FEB-672A-4A9F-B713-98444794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9203B-0918-4977-B13E-42B93DAC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E9437-C14B-41CC-AAA9-B90FBC92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5A1A-680A-4583-91B4-CB51635E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1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B72E-0E8A-4883-8B91-44030351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1452-89B0-40C2-A037-21ED9F928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7E221-578C-4DB9-9967-858A047C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BE45F-5919-428F-8EF2-F0084B02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EC03E-BC0D-4A9A-A807-14F50C6D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096CE-B3A9-43B2-9687-D0F7A05B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1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7F42-0599-48D7-B495-1A303176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751FC-CA93-4913-9805-42944210D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19FF-284D-4EAE-B6BF-7BAC754C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EFDC1-E1CB-47B2-B068-85630B7B6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53F58-34EE-43C0-8B16-57902B8F3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3B13B-02A8-46B8-8A97-F9C19A8F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C5ABE-14D9-45A3-9AFD-3778C8CA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60BB-DA19-468D-91EB-4E176CED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9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465E-C998-44A3-A255-5D051A3D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569B1-A969-455C-A3A6-FFEA3EB0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5FC19-C35D-4709-966E-455345E2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974E1-7CC2-47D9-9188-EF981AC7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4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D515F-1564-4A12-9462-7F7D01C1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16211-0F54-4C7A-B120-691D086A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9AA83-3D19-4AD1-90F1-73950238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18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064B-EFAA-436E-B4FD-061CE8B3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0827-E859-461C-89FF-59A394263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0BA4-EDE3-4B6F-9C87-DF3AE317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F313B-B244-43CE-AE7A-D3A738F4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E77B3-738D-479B-85CF-250B8374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EF805-172C-41A3-8F85-BCCDE068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55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B42-A741-4A0C-AD18-E3E7577F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AAACC-F87E-43A6-A3C5-64B0262CA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C2C3C-ED06-4342-B664-7E5697C9A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B520-B4A7-486F-85EA-E0D1ABED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6F321-191E-41E3-A98F-E28D5C38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C5CFE-31E6-4531-9F96-57DC2240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C749A-3F58-4AFF-8E21-EAC55B9D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5C89-B6F3-4865-8134-CD22DEB1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4839-B1FC-42C4-8467-8181AB378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3345-A581-455E-9661-1270F4F6E587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B1647-C6C2-4382-957C-1F2095CAF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358A-ECCD-492C-9942-74DA6A375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3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A6B16-D7BB-4EB9-A022-75E212203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Lists Part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C8CEB-BEE1-4871-88A6-7A00DFB44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- By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 Hemlata Kohin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9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D67424-447B-4211-9E85-E7160BAB2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6" y="1055077"/>
            <a:ext cx="10213145" cy="4977753"/>
          </a:xfrm>
        </p:spPr>
      </p:pic>
    </p:spTree>
    <p:extLst>
      <p:ext uri="{BB962C8B-B14F-4D97-AF65-F5344CB8AC3E}">
        <p14:creationId xmlns:p14="http://schemas.microsoft.com/office/powerpoint/2010/main" val="33257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7C274-564A-44EA-A5A7-33985F028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Lists of Strings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554C6-A3D9-4EAE-93CC-AB94C082D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• Remember, a string is </a:t>
            </a:r>
            <a:r>
              <a:rPr lang="en-US" sz="3200" u="sng" dirty="0"/>
              <a:t>like</a:t>
            </a:r>
            <a:r>
              <a:rPr lang="en-US" sz="3200" dirty="0"/>
              <a:t> a list of characters </a:t>
            </a:r>
          </a:p>
          <a:p>
            <a:pPr marL="0" indent="0">
              <a:buNone/>
            </a:pPr>
            <a:r>
              <a:rPr lang="en-US" sz="3200" dirty="0"/>
              <a:t>• So what is a list of strings?</a:t>
            </a:r>
          </a:p>
          <a:p>
            <a:pPr marL="0" indent="0">
              <a:buNone/>
            </a:pPr>
            <a:r>
              <a:rPr lang="en-US" sz="3200" dirty="0"/>
              <a:t>     –</a:t>
            </a:r>
            <a:r>
              <a:rPr lang="en-US" sz="3200" u="sng" dirty="0"/>
              <a:t>Like</a:t>
            </a:r>
            <a:r>
              <a:rPr lang="en-US" sz="3200" dirty="0"/>
              <a:t> a two-dimensional list!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We have the index of the string (the row) </a:t>
            </a:r>
          </a:p>
          <a:p>
            <a:pPr marL="0" indent="0">
              <a:buNone/>
            </a:pPr>
            <a:r>
              <a:rPr lang="en-US" sz="3200" dirty="0"/>
              <a:t>• And the index of the character (the column)</a:t>
            </a:r>
          </a:p>
        </p:txBody>
      </p:sp>
    </p:spTree>
    <p:extLst>
      <p:ext uri="{BB962C8B-B14F-4D97-AF65-F5344CB8AC3E}">
        <p14:creationId xmlns:p14="http://schemas.microsoft.com/office/powerpoint/2010/main" val="235981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355F-7CDF-464E-9443-690D57EB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Lists of Strings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18768-9207-4726-88C3-0368E7DD5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Lists in Python don’t have to be rectangular </a:t>
            </a:r>
          </a:p>
          <a:p>
            <a:pPr marL="0" indent="0">
              <a:buNone/>
            </a:pPr>
            <a:r>
              <a:rPr lang="en-US" dirty="0"/>
              <a:t>    –They can be jagged (rows of different lengths)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Anything we could do with a one-dimensional list, we can do with a two-dimensional list</a:t>
            </a:r>
          </a:p>
          <a:p>
            <a:pPr marL="0" indent="0">
              <a:buNone/>
            </a:pPr>
            <a:r>
              <a:rPr lang="en-US" dirty="0"/>
              <a:t>   – index, appending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CB2C2-FD7D-433A-A710-259446FB4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372" y="1057006"/>
            <a:ext cx="3677163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89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1AF2-26C6-4D81-8703-E2994A4E6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0BD14-1CED-458D-8AAF-7EF8B5693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Python function to find the Max of three numbers.</a:t>
            </a:r>
          </a:p>
          <a:p>
            <a:r>
              <a:rPr lang="en-US" dirty="0"/>
              <a:t>Write a Python function to make a calculator.</a:t>
            </a:r>
          </a:p>
          <a:p>
            <a:r>
              <a:rPr lang="en-US" dirty="0"/>
              <a:t>Write a function to print the sum of 100 numbers. </a:t>
            </a:r>
            <a:r>
              <a:rPr lang="en-US"/>
              <a:t>(</a:t>
            </a:r>
            <a:r>
              <a:rPr lang="en-US">
                <a:solidFill>
                  <a:srgbClr val="00B050"/>
                </a:solidFill>
              </a:rPr>
              <a:t>Use while loop</a:t>
            </a:r>
            <a:r>
              <a:rPr lang="en-US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028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647E-BEC0-4E89-8B7A-37CA0A51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650" y="2348669"/>
            <a:ext cx="4282440" cy="1325563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6484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1C67-CF06-4F54-9F57-D19036F9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Class We Covered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91284-8970-47CB-974E-02BA98B3F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• Value-returning functions </a:t>
            </a:r>
          </a:p>
          <a:p>
            <a:pPr marL="0" indent="0">
              <a:buNone/>
            </a:pPr>
            <a:r>
              <a:rPr lang="en-US" sz="3600" dirty="0"/>
              <a:t>    –None </a:t>
            </a:r>
          </a:p>
          <a:p>
            <a:pPr marL="0" indent="0">
              <a:buNone/>
            </a:pPr>
            <a:r>
              <a:rPr lang="en-US" sz="3600" dirty="0"/>
              <a:t>    –Common errors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• Function scope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4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FFD8-17B5-4770-9DEB-2CEC3379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860F-B851-4F0F-ABC0-ADFC5E074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To review what we know about lists already</a:t>
            </a:r>
          </a:p>
          <a:p>
            <a:pPr marL="0" indent="0">
              <a:buNone/>
            </a:pPr>
            <a:r>
              <a:rPr lang="en-US" sz="3200" dirty="0"/>
              <a:t>• To learn more about lists in Python</a:t>
            </a:r>
          </a:p>
          <a:p>
            <a:pPr marL="0" indent="0">
              <a:buNone/>
            </a:pPr>
            <a:r>
              <a:rPr lang="en-US" sz="3200" dirty="0"/>
              <a:t>• To understand two-dimensional lists </a:t>
            </a:r>
          </a:p>
          <a:p>
            <a:pPr marL="0" indent="0">
              <a:buNone/>
            </a:pPr>
            <a:r>
              <a:rPr lang="en-US" sz="3200" dirty="0"/>
              <a:t>    –(And more dimensions!) </a:t>
            </a:r>
          </a:p>
          <a:p>
            <a:pPr marL="0" indent="0">
              <a:buNone/>
            </a:pPr>
            <a:r>
              <a:rPr lang="en-US" sz="3200" dirty="0"/>
              <a:t>• To practice passing lists to functions </a:t>
            </a:r>
          </a:p>
          <a:p>
            <a:pPr marL="0" indent="0">
              <a:buNone/>
            </a:pPr>
            <a:r>
              <a:rPr lang="en-US" sz="3200" dirty="0"/>
              <a:t>• To learn about mutability and its uses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6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7864-73AC-4371-A668-81EF46A2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Vital List Algorithm: Iterating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F911A-6FA6-46EC-A428-032122C98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Write the code to iterate over and print out  the contents of a list called </a:t>
            </a:r>
            <a:r>
              <a:rPr lang="en-US" sz="3200" b="1" dirty="0" err="1"/>
              <a:t>classNames</a:t>
            </a: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dirty="0"/>
              <a:t>index = 0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while</a:t>
            </a:r>
            <a:r>
              <a:rPr lang="en-US" sz="3200" dirty="0"/>
              <a:t> index &lt; </a:t>
            </a:r>
            <a:r>
              <a:rPr lang="en-US" sz="3200" dirty="0" err="1">
                <a:solidFill>
                  <a:srgbClr val="FF0000"/>
                </a:solidFill>
              </a:rPr>
              <a:t>len</a:t>
            </a:r>
            <a:r>
              <a:rPr lang="en-US" sz="3200" dirty="0"/>
              <a:t>(</a:t>
            </a:r>
            <a:r>
              <a:rPr lang="en-US" sz="3200" dirty="0" err="1"/>
              <a:t>classNames</a:t>
            </a:r>
            <a:r>
              <a:rPr lang="en-US" sz="3200" dirty="0"/>
              <a:t>): 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solidFill>
                  <a:srgbClr val="FF0000"/>
                </a:solidFill>
              </a:rPr>
              <a:t>print</a:t>
            </a:r>
            <a:r>
              <a:rPr lang="en-US" sz="3200" dirty="0"/>
              <a:t>( </a:t>
            </a:r>
            <a:r>
              <a:rPr lang="en-US" sz="3200" dirty="0" err="1"/>
              <a:t>classNames</a:t>
            </a:r>
            <a:r>
              <a:rPr lang="en-US" sz="3200" dirty="0"/>
              <a:t>[index] ) </a:t>
            </a:r>
          </a:p>
          <a:p>
            <a:pPr marL="0" indent="0">
              <a:buNone/>
            </a:pPr>
            <a:r>
              <a:rPr lang="en-US" sz="3200" dirty="0"/>
              <a:t>	index +=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D389A-A43E-4672-A6B6-73922D66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572" y="2766218"/>
            <a:ext cx="5576668" cy="1325563"/>
          </a:xfrm>
        </p:spPr>
        <p:txBody>
          <a:bodyPr>
            <a:normAutofit fontScale="90000"/>
          </a:bodyPr>
          <a:lstStyle/>
          <a:p>
            <a:r>
              <a:rPr lang="en-US" sz="5300" b="1" dirty="0"/>
              <a:t>Two-Dimensional Lists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4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C7B5-D65A-4528-8D6F-5D69CF5C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Two-Dimensional Lists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D915B-5419-4BFB-A71C-6F80ECCDC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Lists can hold any type (int, string, float, etc.)</a:t>
            </a:r>
          </a:p>
          <a:p>
            <a:pPr marL="0" indent="0">
              <a:buNone/>
            </a:pPr>
            <a:r>
              <a:rPr lang="en-US" sz="3200" dirty="0"/>
              <a:t>    –This means they can also hold another list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We’ve looked at lists as being one-dimensional </a:t>
            </a:r>
          </a:p>
          <a:p>
            <a:pPr marL="0" indent="0">
              <a:buNone/>
            </a:pPr>
            <a:r>
              <a:rPr lang="en-US" sz="3200" dirty="0"/>
              <a:t>    –But lists can also be two(or three-or four-or five-, etc.)</a:t>
            </a:r>
          </a:p>
          <a:p>
            <a:pPr marL="0" indent="0">
              <a:buNone/>
            </a:pPr>
            <a:r>
              <a:rPr lang="en-US" sz="3200" dirty="0"/>
              <a:t>      dimensional!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12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D9A6-15D2-47BC-A976-896842690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Two-Dimensional Lists: Syntax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98048-0F95-4219-8649-E27793471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We use square brackets to indicate lists </a:t>
            </a:r>
          </a:p>
          <a:p>
            <a:pPr marL="0" indent="0">
              <a:buNone/>
            </a:pPr>
            <a:r>
              <a:rPr lang="en-US" dirty="0"/>
              <a:t>    –2D lists are essentially a list of lists</a:t>
            </a:r>
          </a:p>
          <a:p>
            <a:pPr marL="0" indent="0">
              <a:buNone/>
            </a:pPr>
            <a:r>
              <a:rPr lang="en-US" dirty="0"/>
              <a:t>    –What do you think the syntax will look like?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twoD</a:t>
            </a:r>
            <a:r>
              <a:rPr lang="en-US" dirty="0"/>
              <a:t> = [ ["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",  "</a:t>
            </a:r>
            <a:r>
              <a:rPr lang="en-US" dirty="0">
                <a:solidFill>
                  <a:srgbClr val="00B050"/>
                </a:solidFill>
              </a:rPr>
              <a:t>row</a:t>
            </a:r>
            <a:r>
              <a:rPr lang="en-US" dirty="0"/>
              <a:t>"],</a:t>
            </a:r>
          </a:p>
          <a:p>
            <a:pPr marL="0" indent="0">
              <a:buNone/>
            </a:pPr>
            <a:r>
              <a:rPr lang="en-US" dirty="0"/>
              <a:t>	   ["</a:t>
            </a:r>
            <a:r>
              <a:rPr lang="en-US" dirty="0">
                <a:solidFill>
                  <a:srgbClr val="00B050"/>
                </a:solidFill>
              </a:rPr>
              <a:t>second</a:t>
            </a:r>
            <a:r>
              <a:rPr lang="en-US" dirty="0"/>
              <a:t>", "</a:t>
            </a:r>
            <a:r>
              <a:rPr lang="en-US" dirty="0">
                <a:solidFill>
                  <a:srgbClr val="00B050"/>
                </a:solidFill>
              </a:rPr>
              <a:t>row</a:t>
            </a:r>
            <a:r>
              <a:rPr lang="en-US" dirty="0"/>
              <a:t>"], </a:t>
            </a:r>
          </a:p>
          <a:p>
            <a:pPr marL="0" indent="0">
              <a:buNone/>
            </a:pPr>
            <a:r>
              <a:rPr lang="en-US" dirty="0"/>
              <a:t>	   ["</a:t>
            </a:r>
            <a:r>
              <a:rPr lang="en-US" dirty="0">
                <a:solidFill>
                  <a:srgbClr val="00B050"/>
                </a:solidFill>
              </a:rPr>
              <a:t>last</a:t>
            </a:r>
            <a:r>
              <a:rPr lang="en-US" dirty="0"/>
              <a:t>", "</a:t>
            </a:r>
            <a:r>
              <a:rPr lang="en-US" dirty="0">
                <a:solidFill>
                  <a:srgbClr val="00B050"/>
                </a:solidFill>
              </a:rPr>
              <a:t>row</a:t>
            </a:r>
            <a:r>
              <a:rPr lang="en-US" dirty="0"/>
              <a:t>"] ]</a:t>
            </a:r>
          </a:p>
        </p:txBody>
      </p:sp>
    </p:spTree>
    <p:extLst>
      <p:ext uri="{BB962C8B-B14F-4D97-AF65-F5344CB8AC3E}">
        <p14:creationId xmlns:p14="http://schemas.microsoft.com/office/powerpoint/2010/main" val="287938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5AC35-D825-4DC5-9A51-B720ABE3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b="1" dirty="0"/>
              <a:t>Two-Dimensional Lists: A Grid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34B3E31-B80E-4BDF-9484-4EBB8617B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23" y="2811104"/>
            <a:ext cx="3366480" cy="25669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FF5FE-251D-481D-97B8-EE8EC2908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It may help to think of 2D lists as a grid </a:t>
            </a:r>
          </a:p>
          <a:p>
            <a:pPr marL="0" indent="0">
              <a:buNone/>
            </a:pPr>
            <a:r>
              <a:rPr lang="en-US" dirty="0" err="1"/>
              <a:t>twoD</a:t>
            </a:r>
            <a:r>
              <a:rPr lang="en-US" dirty="0"/>
              <a:t> = [ [1,2,3], [4,5,6], [7,8,9] 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149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7972-6862-44AB-ACFC-3154FF84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Two-Dimensional Lists: A Grid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280CB-88EA-4E2F-810B-8BF60E5A8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• You access an element by the index of its </a:t>
            </a:r>
            <a:r>
              <a:rPr lang="en-US" sz="3200" u="sng" dirty="0"/>
              <a:t>row</a:t>
            </a:r>
            <a:r>
              <a:rPr lang="en-US" sz="3200" dirty="0"/>
              <a:t>, and then the </a:t>
            </a:r>
            <a:r>
              <a:rPr lang="en-US" sz="3200" u="sng" dirty="0"/>
              <a:t>column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dirty="0"/>
              <a:t>     –Remember –indexing starts at 0!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444B7-95B8-46E0-AB89-2A454A0240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1" r="1" b="663"/>
          <a:stretch/>
        </p:blipFill>
        <p:spPr>
          <a:xfrm>
            <a:off x="5416062" y="1904281"/>
            <a:ext cx="5937738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77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402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Lists Part 2 </vt:lpstr>
      <vt:lpstr>Last Class We Covered </vt:lpstr>
      <vt:lpstr>Today’s Objectives </vt:lpstr>
      <vt:lpstr>Vital List Algorithm: Iterating </vt:lpstr>
      <vt:lpstr>Two-Dimensional Lists </vt:lpstr>
      <vt:lpstr>Two-Dimensional Lists </vt:lpstr>
      <vt:lpstr>Two-Dimensional Lists: Syntax </vt:lpstr>
      <vt:lpstr>Two-Dimensional Lists: A Grid </vt:lpstr>
      <vt:lpstr>Two-Dimensional Lists: A Grid </vt:lpstr>
      <vt:lpstr>PowerPoint Presentation</vt:lpstr>
      <vt:lpstr>Lists of Strings </vt:lpstr>
      <vt:lpstr>Lists of Strings </vt:lpstr>
      <vt:lpstr>Practice Questions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Part 2 </dc:title>
  <dc:creator>Hemlata Kohin</dc:creator>
  <cp:lastModifiedBy>Neha Kohin</cp:lastModifiedBy>
  <cp:revision>8</cp:revision>
  <dcterms:created xsi:type="dcterms:W3CDTF">2019-06-22T18:23:46Z</dcterms:created>
  <dcterms:modified xsi:type="dcterms:W3CDTF">2019-07-23T15:01:42Z</dcterms:modified>
</cp:coreProperties>
</file>