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424-447B-4211-9E85-E7160BAB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" y="1055077"/>
            <a:ext cx="10213145" cy="4977753"/>
          </a:xfrm>
        </p:spPr>
      </p:pic>
    </p:spTree>
    <p:extLst>
      <p:ext uri="{BB962C8B-B14F-4D97-AF65-F5344CB8AC3E}">
        <p14:creationId xmlns:p14="http://schemas.microsoft.com/office/powerpoint/2010/main" val="3325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C274-564A-44EA-A5A7-33985F0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54C6-A3D9-4EAE-93CC-AB94C082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Remember, a string is </a:t>
            </a:r>
            <a:r>
              <a:rPr lang="en-US" sz="3200" u="sng" dirty="0"/>
              <a:t>like</a:t>
            </a:r>
            <a:r>
              <a:rPr lang="en-US" sz="3200" dirty="0"/>
              <a:t> a list of characters </a:t>
            </a:r>
          </a:p>
          <a:p>
            <a:pPr marL="0" indent="0">
              <a:buNone/>
            </a:pPr>
            <a:r>
              <a:rPr lang="en-US" sz="3200" dirty="0"/>
              <a:t>• So what is a list of strings?</a:t>
            </a:r>
          </a:p>
          <a:p>
            <a:pPr marL="0" indent="0">
              <a:buNone/>
            </a:pPr>
            <a:r>
              <a:rPr lang="en-US" sz="3200" dirty="0"/>
              <a:t>     –</a:t>
            </a:r>
            <a:r>
              <a:rPr lang="en-US" sz="3200" u="sng" dirty="0"/>
              <a:t>Like</a:t>
            </a:r>
            <a:r>
              <a:rPr lang="en-US" sz="3200" dirty="0"/>
              <a:t> a two-dimensional list!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We have the index of the string (the row) </a:t>
            </a:r>
          </a:p>
          <a:p>
            <a:pPr marL="0" indent="0">
              <a:buNone/>
            </a:pPr>
            <a:r>
              <a:rPr lang="en-US" sz="3200" dirty="0"/>
              <a:t>• And the index of the character (the column)</a:t>
            </a:r>
          </a:p>
        </p:txBody>
      </p:sp>
    </p:spTree>
    <p:extLst>
      <p:ext uri="{BB962C8B-B14F-4D97-AF65-F5344CB8AC3E}">
        <p14:creationId xmlns:p14="http://schemas.microsoft.com/office/powerpoint/2010/main" val="23598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355F-7CDF-464E-9443-690D57E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8768-9207-4726-88C3-0368E7DD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Lists in Python don’t have to be rectangular </a:t>
            </a:r>
          </a:p>
          <a:p>
            <a:pPr marL="0" indent="0">
              <a:buNone/>
            </a:pPr>
            <a:r>
              <a:rPr lang="en-US" dirty="0"/>
              <a:t>    –They can be jagged (rows of different lengths)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Anything we could do with a one-dimensional list, we can do with a two-dimensional list</a:t>
            </a:r>
          </a:p>
          <a:p>
            <a:pPr marL="0" indent="0">
              <a:buNone/>
            </a:pPr>
            <a:r>
              <a:rPr lang="en-US" dirty="0"/>
              <a:t>   –Slicing, index, appending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CB2C2-FD7D-433A-A710-259446FB4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72" y="1057006"/>
            <a:ext cx="367716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09D6-FF33-48D3-8284-6B2794F0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Vital List Algorithm: 2D Creating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A96-4E1F-4F19-ADF5-9790B293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Write the code to create a 2D list of symbols called </a:t>
            </a:r>
            <a:r>
              <a:rPr lang="en-US" b="1" dirty="0" err="1"/>
              <a:t>gameBoard</a:t>
            </a:r>
            <a:r>
              <a:rPr lang="en-US" dirty="0"/>
              <a:t>, given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gameBoard</a:t>
            </a:r>
            <a:r>
              <a:rPr lang="en-US" dirty="0"/>
              <a:t> = []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gameBoard</a:t>
            </a:r>
            <a:r>
              <a:rPr lang="en-US" dirty="0"/>
              <a:t>) &lt; height: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boardRow</a:t>
            </a:r>
            <a:r>
              <a:rPr lang="en-US" dirty="0"/>
              <a:t> = []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boardRow</a:t>
            </a:r>
            <a:r>
              <a:rPr lang="en-US" dirty="0"/>
              <a:t>) &lt; width: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boardRow.append</a:t>
            </a:r>
            <a:r>
              <a:rPr lang="en-US" dirty="0"/>
              <a:t>(".") 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gameBoard.append</a:t>
            </a:r>
            <a:r>
              <a:rPr lang="en-US" dirty="0"/>
              <a:t>(</a:t>
            </a:r>
            <a:r>
              <a:rPr lang="en-US" dirty="0" err="1"/>
              <a:t>boardRow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0E4-4626-4E54-9BBB-99189B2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Vital List Algorithm: 2D Iterating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4732-8175-48C6-B89C-3C5D2F0F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/>
              <a:t>• </a:t>
            </a:r>
            <a:r>
              <a:rPr lang="en-US" sz="3600" dirty="0"/>
              <a:t>Write the code to iterate over and print out  the contents of a 2D list called </a:t>
            </a:r>
            <a:r>
              <a:rPr lang="en-US" sz="3600" b="1" dirty="0" err="1"/>
              <a:t>gameBoard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row = 0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while</a:t>
            </a:r>
            <a:r>
              <a:rPr lang="en-US" sz="3600" dirty="0"/>
              <a:t> row &lt; </a:t>
            </a:r>
            <a:r>
              <a:rPr lang="en-US" sz="3600" dirty="0" err="1">
                <a:solidFill>
                  <a:srgbClr val="FF0000"/>
                </a:solidFill>
              </a:rPr>
              <a:t>len</a:t>
            </a:r>
            <a:r>
              <a:rPr lang="en-US" sz="3600" dirty="0"/>
              <a:t>(</a:t>
            </a:r>
            <a:r>
              <a:rPr lang="en-US" sz="3600" dirty="0" err="1"/>
              <a:t>gameBoard</a:t>
            </a:r>
            <a:r>
              <a:rPr lang="en-US" sz="3600" dirty="0"/>
              <a:t>): </a:t>
            </a:r>
          </a:p>
          <a:p>
            <a:pPr marL="0" indent="0">
              <a:buNone/>
            </a:pPr>
            <a:r>
              <a:rPr lang="en-US" sz="3600" dirty="0"/>
              <a:t>	col = 0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0070C0"/>
                </a:solidFill>
              </a:rPr>
              <a:t>while</a:t>
            </a:r>
            <a:r>
              <a:rPr lang="en-US" sz="3600" dirty="0"/>
              <a:t> col &lt; </a:t>
            </a:r>
            <a:r>
              <a:rPr lang="en-US" sz="3600" dirty="0" err="1">
                <a:solidFill>
                  <a:srgbClr val="FF0000"/>
                </a:solidFill>
              </a:rPr>
              <a:t>len</a:t>
            </a:r>
            <a:r>
              <a:rPr lang="en-US" sz="3600" dirty="0"/>
              <a:t>( </a:t>
            </a:r>
            <a:r>
              <a:rPr lang="en-US" sz="3600" dirty="0" err="1"/>
              <a:t>gameBoard</a:t>
            </a:r>
            <a:r>
              <a:rPr lang="en-US" sz="3600" dirty="0"/>
              <a:t>[row] ): 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( </a:t>
            </a:r>
            <a:r>
              <a:rPr lang="en-US" sz="3600" dirty="0" err="1"/>
              <a:t>gameBoard</a:t>
            </a:r>
            <a:r>
              <a:rPr lang="en-US" sz="3600" dirty="0"/>
              <a:t>[row][col], end = " ") </a:t>
            </a:r>
          </a:p>
          <a:p>
            <a:pPr marL="0" indent="0">
              <a:buNone/>
            </a:pPr>
            <a:r>
              <a:rPr lang="en-US" sz="3600" dirty="0"/>
              <a:t>		col += 1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()           </a:t>
            </a:r>
            <a:r>
              <a:rPr lang="en-US" sz="3600" dirty="0">
                <a:solidFill>
                  <a:srgbClr val="7030A0"/>
                </a:solidFill>
              </a:rPr>
              <a:t># print a newline at end of each row </a:t>
            </a:r>
          </a:p>
          <a:p>
            <a:pPr marL="0" indent="0">
              <a:buNone/>
            </a:pPr>
            <a:r>
              <a:rPr lang="en-US" sz="3600" dirty="0"/>
              <a:t>	row += 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C67-CF06-4F54-9F57-D19036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Class We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284-8970-47CB-974E-02BA98B3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Value-returning functions </a:t>
            </a:r>
          </a:p>
          <a:p>
            <a:pPr marL="0" indent="0">
              <a:buNone/>
            </a:pPr>
            <a:r>
              <a:rPr lang="en-US" sz="3600" dirty="0"/>
              <a:t>    –None </a:t>
            </a:r>
          </a:p>
          <a:p>
            <a:pPr marL="0" indent="0">
              <a:buNone/>
            </a:pPr>
            <a:r>
              <a:rPr lang="en-US" sz="3600" dirty="0"/>
              <a:t>    –Common errors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Function scope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FD8-17B5-4770-9DEB-2CEC337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60F-B851-4F0F-ABC0-ADFC5E0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review what we know about lists already</a:t>
            </a:r>
          </a:p>
          <a:p>
            <a:pPr marL="0" indent="0">
              <a:buNone/>
            </a:pPr>
            <a:r>
              <a:rPr lang="en-US" sz="3200" dirty="0"/>
              <a:t>• To learn more about lists in Python</a:t>
            </a:r>
          </a:p>
          <a:p>
            <a:pPr marL="0" indent="0">
              <a:buNone/>
            </a:pPr>
            <a:r>
              <a:rPr lang="en-US" sz="3200" dirty="0"/>
              <a:t>• To understand two-dimensional lists </a:t>
            </a:r>
          </a:p>
          <a:p>
            <a:pPr marL="0" indent="0">
              <a:buNone/>
            </a:pPr>
            <a:r>
              <a:rPr lang="en-US" sz="3200" dirty="0"/>
              <a:t>    –(And more dimensions!) </a:t>
            </a:r>
          </a:p>
          <a:p>
            <a:pPr marL="0" indent="0">
              <a:buNone/>
            </a:pPr>
            <a:r>
              <a:rPr lang="en-US" sz="3200" dirty="0"/>
              <a:t>• To practice passing lists to functions </a:t>
            </a:r>
          </a:p>
          <a:p>
            <a:pPr marL="0" indent="0">
              <a:buNone/>
            </a:pPr>
            <a:r>
              <a:rPr lang="en-US" sz="3200" dirty="0"/>
              <a:t>• To learn about mutability and its 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7864-73AC-4371-A668-81EF46A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Vital List Algorithm: Iterating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11A-6FA6-46EC-A428-032122C9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Write the code to iterate over and print out  the contents of a list called </a:t>
            </a:r>
            <a:r>
              <a:rPr lang="en-US" sz="3200" b="1" dirty="0" err="1"/>
              <a:t>classNames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index = 0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while</a:t>
            </a:r>
            <a:r>
              <a:rPr lang="en-US" sz="3200" dirty="0"/>
              <a:t> index &lt; </a:t>
            </a:r>
            <a:r>
              <a:rPr lang="en-US" sz="3200" dirty="0" err="1">
                <a:solidFill>
                  <a:srgbClr val="FF0000"/>
                </a:solidFill>
              </a:rPr>
              <a:t>len</a:t>
            </a:r>
            <a:r>
              <a:rPr lang="en-US" sz="3200" dirty="0"/>
              <a:t>(</a:t>
            </a:r>
            <a:r>
              <a:rPr lang="en-US" sz="3200" dirty="0" err="1"/>
              <a:t>classNames</a:t>
            </a:r>
            <a:r>
              <a:rPr lang="en-US" sz="3200" dirty="0"/>
              <a:t>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 </a:t>
            </a:r>
            <a:r>
              <a:rPr lang="en-US" sz="3200" dirty="0" err="1"/>
              <a:t>classNames</a:t>
            </a:r>
            <a:r>
              <a:rPr lang="en-US" sz="3200" dirty="0"/>
              <a:t>[index] ) </a:t>
            </a:r>
          </a:p>
          <a:p>
            <a:pPr marL="0" indent="0">
              <a:buNone/>
            </a:pPr>
            <a:r>
              <a:rPr lang="en-US" sz="3200" dirty="0"/>
              <a:t>	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89A-A43E-4672-A6B6-73922D66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72" y="2766218"/>
            <a:ext cx="5576668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Two-Dimensional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7B5-D65A-4528-8D6F-5D69CF5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915B-5419-4BFB-A71C-6F80ECC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Lists can hold any type (int, string, float, etc.)</a:t>
            </a:r>
          </a:p>
          <a:p>
            <a:pPr marL="0" indent="0">
              <a:buNone/>
            </a:pPr>
            <a:r>
              <a:rPr lang="en-US" sz="3200" dirty="0"/>
              <a:t>    –This means they can also hold another list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We’ve looked at lists as being one-dimensional </a:t>
            </a:r>
          </a:p>
          <a:p>
            <a:pPr marL="0" indent="0">
              <a:buNone/>
            </a:pPr>
            <a:r>
              <a:rPr lang="en-US" sz="3200" dirty="0"/>
              <a:t>    –But lists can also be two(or three-or four-or five-, etc.)</a:t>
            </a:r>
          </a:p>
          <a:p>
            <a:pPr marL="0" indent="0">
              <a:buNone/>
            </a:pPr>
            <a:r>
              <a:rPr lang="en-US" sz="3200" dirty="0"/>
              <a:t>      dimensional!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D9A6-15D2-47BC-A976-89684269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Lists: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8048-0F95-4219-8649-E2779347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use square brackets to indicate lists </a:t>
            </a:r>
          </a:p>
          <a:p>
            <a:pPr marL="0" indent="0">
              <a:buNone/>
            </a:pPr>
            <a:r>
              <a:rPr lang="en-US" dirty="0"/>
              <a:t>    –2D lists are essentially a list of lists</a:t>
            </a:r>
          </a:p>
          <a:p>
            <a:pPr marL="0" indent="0">
              <a:buNone/>
            </a:pPr>
            <a:r>
              <a:rPr lang="en-US" dirty="0"/>
              <a:t>    –What do you think the syntax will look like?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 = [ ["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", 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"],</a:t>
            </a:r>
          </a:p>
          <a:p>
            <a:pPr marL="0" indent="0">
              <a:buNone/>
            </a:pPr>
            <a:r>
              <a:rPr lang="en-US" dirty="0"/>
              <a:t>	   ["</a:t>
            </a:r>
            <a:r>
              <a:rPr lang="en-US" dirty="0">
                <a:solidFill>
                  <a:srgbClr val="00B050"/>
                </a:solidFill>
              </a:rPr>
              <a:t>second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"], </a:t>
            </a:r>
          </a:p>
          <a:p>
            <a:pPr marL="0" indent="0">
              <a:buNone/>
            </a:pPr>
            <a:r>
              <a:rPr lang="en-US" dirty="0"/>
              <a:t>	   ["</a:t>
            </a:r>
            <a:r>
              <a:rPr lang="en-US" dirty="0">
                <a:solidFill>
                  <a:srgbClr val="00B050"/>
                </a:solidFill>
              </a:rPr>
              <a:t>last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 ]</a:t>
            </a:r>
          </a:p>
        </p:txBody>
      </p:sp>
    </p:spTree>
    <p:extLst>
      <p:ext uri="{BB962C8B-B14F-4D97-AF65-F5344CB8AC3E}">
        <p14:creationId xmlns:p14="http://schemas.microsoft.com/office/powerpoint/2010/main" val="287938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AC35-D825-4DC5-9A51-B720ABE3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Two-Dimensional Lists: A Grid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3E31-B80E-4BDF-9484-4EBB8617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566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F5FE-251D-481D-97B8-EE8EC29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It may help to think of 2D lists as a grid </a:t>
            </a:r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 = [ [1,2,3], [4,5,6], [7,8,9]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4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7972-6862-44AB-ACFC-3154FF84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Two-Dimensional Lists: A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80CB-88EA-4E2F-810B-8BF60E5A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You access an element by the index of its </a:t>
            </a:r>
            <a:r>
              <a:rPr lang="en-US" sz="3200" u="sng" dirty="0"/>
              <a:t>row</a:t>
            </a:r>
            <a:r>
              <a:rPr lang="en-US" sz="3200" dirty="0"/>
              <a:t>, and then the </a:t>
            </a:r>
            <a:r>
              <a:rPr lang="en-US" sz="3200" u="sng" dirty="0"/>
              <a:t>column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–Remember –indexing starts at 0!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44B7-95B8-46E0-AB89-2A454A02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" r="1" b="663"/>
          <a:stretch/>
        </p:blipFill>
        <p:spPr>
          <a:xfrm>
            <a:off x="5416062" y="1904281"/>
            <a:ext cx="5937738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434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Lists Part 2 </vt:lpstr>
      <vt:lpstr>Last Class We Covered </vt:lpstr>
      <vt:lpstr>Today’s Objectives </vt:lpstr>
      <vt:lpstr>Vital List Algorithm: Iterating </vt:lpstr>
      <vt:lpstr>Two-Dimensional Lists </vt:lpstr>
      <vt:lpstr>Two-Dimensional Lists </vt:lpstr>
      <vt:lpstr>Two-Dimensional Lists: Syntax </vt:lpstr>
      <vt:lpstr>Two-Dimensional Lists: A Grid </vt:lpstr>
      <vt:lpstr>Two-Dimensional Lists: A Grid </vt:lpstr>
      <vt:lpstr>PowerPoint Presentation</vt:lpstr>
      <vt:lpstr>Lists of Strings </vt:lpstr>
      <vt:lpstr>Lists of Strings </vt:lpstr>
      <vt:lpstr>Vital List Algorithm: 2D Creating </vt:lpstr>
      <vt:lpstr>Vital List Algorithm: 2D Iterating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2 </dc:title>
  <dc:creator>Hemlata Kohin</dc:creator>
  <cp:lastModifiedBy>Hemlata Kohin</cp:lastModifiedBy>
  <cp:revision>5</cp:revision>
  <dcterms:created xsi:type="dcterms:W3CDTF">2019-06-22T18:23:46Z</dcterms:created>
  <dcterms:modified xsi:type="dcterms:W3CDTF">2019-06-23T16:36:37Z</dcterms:modified>
</cp:coreProperties>
</file>