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1F62-B0BA-4F94-8560-CEAFCD29F47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F2FB-2DA3-4D51-8F84-A51D984A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0B39-D08F-4801-850C-E9C7FBBCF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br>
              <a:rPr lang="en-US" sz="3200" dirty="0"/>
            </a:br>
            <a:r>
              <a:rPr lang="en-US" sz="3200" dirty="0"/>
              <a:t>- Hemlata Kohin </a:t>
            </a:r>
            <a:br>
              <a:rPr lang="en-US" sz="3200" dirty="0"/>
            </a:br>
            <a:r>
              <a:rPr lang="en-US" sz="3200" dirty="0"/>
              <a:t>  Graduate Student in Information  </a:t>
            </a:r>
            <a:br>
              <a:rPr lang="en-US" sz="3200" dirty="0"/>
            </a:br>
            <a:r>
              <a:rPr lang="en-US" sz="3200" dirty="0"/>
              <a:t>  Systems 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June 24-July 25th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450C0-F9E1-4C73-8CE9-091F984C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83" y="-3324"/>
            <a:ext cx="11437033" cy="2341152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Welcome to Upward Bound Program –  Learning the Fundamentals of Python</a:t>
            </a:r>
          </a:p>
        </p:txBody>
      </p:sp>
    </p:spTree>
    <p:extLst>
      <p:ext uri="{BB962C8B-B14F-4D97-AF65-F5344CB8AC3E}">
        <p14:creationId xmlns:p14="http://schemas.microsoft.com/office/powerpoint/2010/main" val="119032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B7C-6405-454A-8E6A-454C6805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BE90-A1FD-491A-82F0-91B478C4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90 % &amp; above: A</a:t>
            </a:r>
          </a:p>
          <a:p>
            <a:pPr marL="0" indent="0">
              <a:buNone/>
            </a:pPr>
            <a:r>
              <a:rPr lang="en-US" dirty="0"/>
              <a:t>80 - 89% : B</a:t>
            </a:r>
          </a:p>
          <a:p>
            <a:pPr marL="0" indent="0">
              <a:buNone/>
            </a:pPr>
            <a:r>
              <a:rPr lang="en-US" dirty="0"/>
              <a:t>70 - 79% : C</a:t>
            </a:r>
          </a:p>
          <a:p>
            <a:pPr marL="0" indent="0">
              <a:buNone/>
            </a:pPr>
            <a:r>
              <a:rPr lang="en-US" dirty="0"/>
              <a:t>60 - 69: D</a:t>
            </a:r>
          </a:p>
          <a:p>
            <a:pPr marL="0" indent="0">
              <a:buNone/>
            </a:pPr>
            <a:r>
              <a:rPr lang="en-US" dirty="0"/>
              <a:t>59 &amp; below: F</a:t>
            </a:r>
          </a:p>
        </p:txBody>
      </p:sp>
    </p:spTree>
    <p:extLst>
      <p:ext uri="{BB962C8B-B14F-4D97-AF65-F5344CB8AC3E}">
        <p14:creationId xmlns:p14="http://schemas.microsoft.com/office/powerpoint/2010/main" val="27918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E8AF-1867-4B9C-8212-244FB380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958A-728C-48F9-B7B9-29755D9A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examinations and labs must be done individually unless specified otherwise.</a:t>
            </a:r>
          </a:p>
          <a:p>
            <a:r>
              <a:rPr lang="en-US" dirty="0"/>
              <a:t>Cheating or plagiarizing will result in a zero.</a:t>
            </a:r>
          </a:p>
          <a:p>
            <a:r>
              <a:rPr lang="en-US" dirty="0"/>
              <a:t>You are encouraged to work together on projects, but discuss problems in a general manner to understand concepts and ideas.</a:t>
            </a:r>
          </a:p>
          <a:p>
            <a:r>
              <a:rPr lang="en-US" dirty="0"/>
              <a:t>Do not copy or allow others to copy your work.</a:t>
            </a:r>
          </a:p>
        </p:txBody>
      </p:sp>
    </p:spTree>
    <p:extLst>
      <p:ext uri="{BB962C8B-B14F-4D97-AF65-F5344CB8AC3E}">
        <p14:creationId xmlns:p14="http://schemas.microsoft.com/office/powerpoint/2010/main" val="5632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041-06C4-453B-B316-C091438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Computer Science is?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81EB-F5B2-4522-B5A0-8F849AE7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it down in your notebook.</a:t>
            </a:r>
          </a:p>
          <a:p>
            <a:r>
              <a:rPr lang="en-US" dirty="0"/>
              <a:t>Its alright if you cannot think of anything.</a:t>
            </a:r>
          </a:p>
        </p:txBody>
      </p:sp>
    </p:spTree>
    <p:extLst>
      <p:ext uri="{BB962C8B-B14F-4D97-AF65-F5344CB8AC3E}">
        <p14:creationId xmlns:p14="http://schemas.microsoft.com/office/powerpoint/2010/main" val="120053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E018-C901-4D50-8127-CD2F165A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373C-F4A7-4F50-AAC3-193E678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terms, Computer science is the study of algorithms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Algorithm-</a:t>
            </a:r>
            <a:r>
              <a:rPr lang="en-US" dirty="0"/>
              <a:t> a process or set of rules to be followed in calculations or other problem-solving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0867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FF1-432E-46D1-9748-2A1B9882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19A8-8150-40FC-A6CB-0A9DB9C0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an unambiguous description that makes clear what has to be implemented.</a:t>
            </a:r>
          </a:p>
          <a:p>
            <a:r>
              <a:rPr lang="en-US" dirty="0"/>
              <a:t> In a computational algorithm, a step such as “Choose a large number” is vague: what is large? 1 million, 1 billion, or 100? </a:t>
            </a:r>
          </a:p>
        </p:txBody>
      </p:sp>
    </p:spTree>
    <p:extLst>
      <p:ext uri="{BB962C8B-B14F-4D97-AF65-F5344CB8AC3E}">
        <p14:creationId xmlns:p14="http://schemas.microsoft.com/office/powerpoint/2010/main" val="136348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AD6-5EB4-44B9-BAEF-325B35C9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3D3D-9A0B-4B3D-8389-01A7A5BE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expects a defined set of inputs. For example, it might require two numbers where both numbers are greater than zero. Or it might require a word, or a list of zero or more numbers.</a:t>
            </a:r>
          </a:p>
          <a:p>
            <a:r>
              <a:rPr lang="en-US" dirty="0"/>
              <a:t>An algorithm produces a defined set of outputs. It might output the larger of the two numbers, an all-uppercase version of a word, or a sorted version of the list of numbers.</a:t>
            </a:r>
          </a:p>
          <a:p>
            <a:r>
              <a:rPr lang="en-US" dirty="0"/>
              <a:t>An algorithm is guaranteed to terminate and produce a result, always stopping after a finite time. If an algorithm could potentially run forever, it wouldn’t be very useful because you might never get an answer.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3B77-A931-45A8-B257-7DF81EB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HW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70A9-E670-4D3B-90C4-892451B2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Find 5 topics of interest in Computer Science.</a:t>
            </a:r>
          </a:p>
          <a:p>
            <a:pPr marL="514350" indent="-514350">
              <a:buAutoNum type="arabicParenR"/>
            </a:pPr>
            <a:r>
              <a:rPr lang="en-US" dirty="0"/>
              <a:t>Which career path you want to pursue?</a:t>
            </a:r>
          </a:p>
          <a:p>
            <a:pPr marL="514350" indent="-514350">
              <a:buAutoNum type="arabicParenR"/>
            </a:pPr>
            <a:r>
              <a:rPr lang="en-US" dirty="0"/>
              <a:t>What are your reasons? </a:t>
            </a:r>
          </a:p>
          <a:p>
            <a:pPr marL="514350" indent="-514350">
              <a:buAutoNum type="arabicParenR"/>
            </a:pPr>
            <a:r>
              <a:rPr lang="en-US" dirty="0"/>
              <a:t>What salary are you expecting from those listed jobs. </a:t>
            </a:r>
          </a:p>
        </p:txBody>
      </p:sp>
    </p:spTree>
    <p:extLst>
      <p:ext uri="{BB962C8B-B14F-4D97-AF65-F5344CB8AC3E}">
        <p14:creationId xmlns:p14="http://schemas.microsoft.com/office/powerpoint/2010/main" val="132686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A1A-A5DC-430F-B2B9-BCD04119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077" y="2103437"/>
            <a:ext cx="4226169" cy="1325563"/>
          </a:xfrm>
        </p:spPr>
        <p:txBody>
          <a:bodyPr/>
          <a:lstStyle/>
          <a:p>
            <a:r>
              <a:rPr lang="en-US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BB39-2CF3-42B2-92D9-B132079D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5364-8FE9-489F-A467-B576B458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745"/>
            <a:ext cx="9144000" cy="1118455"/>
          </a:xfrm>
        </p:spPr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4091-7B6E-4284-AF7C-3C10E869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7273"/>
            <a:ext cx="9144000" cy="38686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Maximum Qualification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What do you hope to learn? </a:t>
            </a:r>
          </a:p>
        </p:txBody>
      </p:sp>
    </p:spTree>
    <p:extLst>
      <p:ext uri="{BB962C8B-B14F-4D97-AF65-F5344CB8AC3E}">
        <p14:creationId xmlns:p14="http://schemas.microsoft.com/office/powerpoint/2010/main" val="368112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29EF-C98F-4747-AB3F-5F312566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course?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9AD0-3563-4F9A-B6E7-AFFB634D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an introduction to an essential aspect of computer science: Problem solving and Computer programming.  </a:t>
            </a:r>
          </a:p>
          <a:p>
            <a:r>
              <a:rPr lang="en-US" dirty="0"/>
              <a:t>We’re going to come up with algorithmic solutions to problems? - What is an algorithm?</a:t>
            </a:r>
          </a:p>
          <a:p>
            <a:r>
              <a:rPr lang="en-US" dirty="0"/>
              <a:t>We will communicate our algorithms to computers using the Python programming language.</a:t>
            </a:r>
          </a:p>
          <a:p>
            <a:r>
              <a:rPr lang="en-US" dirty="0"/>
              <a:t>To learn the basics of Python.</a:t>
            </a:r>
          </a:p>
        </p:txBody>
      </p:sp>
    </p:spTree>
    <p:extLst>
      <p:ext uri="{BB962C8B-B14F-4D97-AF65-F5344CB8AC3E}">
        <p14:creationId xmlns:p14="http://schemas.microsoft.com/office/powerpoint/2010/main" val="34752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E11-EED0-4403-89C7-CAF83BE8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816C-763A-4005-89FE-3956E646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basics of Python </a:t>
            </a:r>
          </a:p>
          <a:p>
            <a:r>
              <a:rPr lang="en-US" dirty="0"/>
              <a:t>Know the syntax of Python </a:t>
            </a:r>
          </a:p>
          <a:p>
            <a:r>
              <a:rPr lang="en-US" dirty="0"/>
              <a:t>Write and debug programs in the Python programming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Time: </a:t>
            </a:r>
          </a:p>
          <a:p>
            <a:pPr marL="0" indent="0">
              <a:buNone/>
            </a:pPr>
            <a:r>
              <a:rPr lang="en-US" dirty="0"/>
              <a:t>55 minutes for class lectures and live coding examples.</a:t>
            </a:r>
          </a:p>
        </p:txBody>
      </p:sp>
    </p:spTree>
    <p:extLst>
      <p:ext uri="{BB962C8B-B14F-4D97-AF65-F5344CB8AC3E}">
        <p14:creationId xmlns:p14="http://schemas.microsoft.com/office/powerpoint/2010/main" val="41787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0B8-B631-4EB7-9130-2AEB232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learn to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C04F-10C4-44D5-910A-06451DC7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skills are useful across a wide range of fields and applications: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Many scientific professions utilize programming.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Programming skills allow you to understand and exploit “data”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Logical thinking learned from programming transfers to many other domains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Think of the a few programming languages you have heard of? </a:t>
            </a:r>
          </a:p>
        </p:txBody>
      </p:sp>
    </p:spTree>
    <p:extLst>
      <p:ext uri="{BB962C8B-B14F-4D97-AF65-F5344CB8AC3E}">
        <p14:creationId xmlns:p14="http://schemas.microsoft.com/office/powerpoint/2010/main" val="41162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4973-F6FF-4364-861B-85CCC7BD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2930-931B-481A-BB99-B56F9D68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video games, mobile apps, developing Android apps – </a:t>
            </a:r>
            <a:r>
              <a:rPr lang="en-US" dirty="0">
                <a:solidFill>
                  <a:srgbClr val="FF0000"/>
                </a:solidFill>
              </a:rPr>
              <a:t>Java </a:t>
            </a:r>
          </a:p>
          <a:p>
            <a:r>
              <a:rPr lang="en-US" dirty="0"/>
              <a:t>Web apps, data analysis, Pinterest and Instagram – </a:t>
            </a:r>
            <a:r>
              <a:rPr lang="en-US" dirty="0">
                <a:solidFill>
                  <a:srgbClr val="FF0000"/>
                </a:solidFill>
              </a:rPr>
              <a:t>Python</a:t>
            </a:r>
          </a:p>
          <a:p>
            <a:r>
              <a:rPr lang="en-US" dirty="0"/>
              <a:t>WordPress and Facebook – </a:t>
            </a:r>
            <a:r>
              <a:rPr lang="en-US" dirty="0">
                <a:solidFill>
                  <a:srgbClr val="FF0000"/>
                </a:solidFill>
              </a:rPr>
              <a:t>PHP</a:t>
            </a:r>
          </a:p>
          <a:p>
            <a:r>
              <a:rPr lang="en-US" dirty="0"/>
              <a:t>Apple apps for iPhones and iPads – </a:t>
            </a:r>
            <a:r>
              <a:rPr lang="en-US" dirty="0">
                <a:solidFill>
                  <a:srgbClr val="FF0000"/>
                </a:solidFill>
              </a:rPr>
              <a:t>Objective C, Swift</a:t>
            </a:r>
          </a:p>
          <a:p>
            <a:r>
              <a:rPr lang="en-US" dirty="0"/>
              <a:t>firmware for television, operating system of an airplane, computer operating systems like Windows –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</a:p>
          <a:p>
            <a:r>
              <a:rPr lang="en-US" dirty="0"/>
              <a:t>Major supplier of web apps – </a:t>
            </a:r>
            <a:r>
              <a:rPr lang="en-US" dirty="0">
                <a:solidFill>
                  <a:srgbClr val="FF0000"/>
                </a:solidFill>
              </a:rPr>
              <a:t>Ruby</a:t>
            </a:r>
          </a:p>
          <a:p>
            <a:r>
              <a:rPr lang="en-US" dirty="0"/>
              <a:t>Database query language -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2397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2A76-102F-4E59-AA79-F58E63F7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and 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BCF3-A898-4459-B40F-1C9E2B0B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recommended that you submit close to the deadline - Developing programs can be tricky and unpredictable</a:t>
            </a:r>
          </a:p>
          <a:p>
            <a:r>
              <a:rPr lang="en-US" dirty="0"/>
              <a:t>Start early and submit early (and often!)</a:t>
            </a:r>
          </a:p>
        </p:txBody>
      </p:sp>
    </p:spTree>
    <p:extLst>
      <p:ext uri="{BB962C8B-B14F-4D97-AF65-F5344CB8AC3E}">
        <p14:creationId xmlns:p14="http://schemas.microsoft.com/office/powerpoint/2010/main" val="17267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8670-AA99-4DAD-B27C-3E1FFFB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5D78-CCDB-4F26-B488-82C46D55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Quiz- Monday through Thursday (5 Questions 2.5 mins)</a:t>
            </a:r>
          </a:p>
          <a:p>
            <a:r>
              <a:rPr lang="en-US" dirty="0"/>
              <a:t>Friday- Live coding in the class (what is learnt Monday through Thursday)</a:t>
            </a:r>
          </a:p>
          <a:p>
            <a:r>
              <a:rPr lang="en-US" dirty="0"/>
              <a:t>Midterm </a:t>
            </a:r>
          </a:p>
          <a:p>
            <a:r>
              <a:rPr lang="en-US" dirty="0"/>
              <a:t>Final </a:t>
            </a:r>
          </a:p>
          <a:p>
            <a:r>
              <a:rPr lang="en-US" dirty="0"/>
              <a:t>3 Mini Projects </a:t>
            </a:r>
          </a:p>
        </p:txBody>
      </p:sp>
    </p:spTree>
    <p:extLst>
      <p:ext uri="{BB962C8B-B14F-4D97-AF65-F5344CB8AC3E}">
        <p14:creationId xmlns:p14="http://schemas.microsoft.com/office/powerpoint/2010/main" val="61032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B7D-A3B4-4691-8C8B-ECE611F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  <a:r>
              <a:rPr lang="en-US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480325-D65F-450B-ADEE-174CE303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4489"/>
              </p:ext>
            </p:extLst>
          </p:nvPr>
        </p:nvGraphicFramePr>
        <p:xfrm>
          <a:off x="838200" y="1825625"/>
          <a:ext cx="10515600" cy="43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84210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92118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809340"/>
                    </a:ext>
                  </a:extLst>
                </a:gridCol>
              </a:tblGrid>
              <a:tr h="680468">
                <a:tc>
                  <a:txBody>
                    <a:bodyPr/>
                    <a:lstStyle/>
                    <a:p>
                      <a:r>
                        <a:rPr lang="en-US" sz="2800" dirty="0"/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Date/Dates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Weightage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29505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 25, 26, 27</a:t>
                      </a:r>
                    </a:p>
                    <a:p>
                      <a:r>
                        <a:rPr lang="en-US" dirty="0"/>
                        <a:t>Jul 1, 2, 3, 4, 8, 9, 10, 11, 15, 16, 17, 18, 22, 23,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81708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Practical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28, Jul 5, Jul 12, Jul 19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May Change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46137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34181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6008"/>
                  </a:ext>
                </a:extLst>
              </a:tr>
              <a:tr h="680468">
                <a:tc>
                  <a:txBody>
                    <a:bodyPr/>
                    <a:lstStyle/>
                    <a:p>
                      <a:r>
                        <a:rPr lang="en-US" dirty="0"/>
                        <a:t>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9, July 16, 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3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9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703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- Hemlata Kohin    Graduate Student in Information     Systems   June 24-July 25th </vt:lpstr>
      <vt:lpstr>Introductions!</vt:lpstr>
      <vt:lpstr>What to expect from the course? </vt:lpstr>
      <vt:lpstr>Course Objectives: </vt:lpstr>
      <vt:lpstr>Why learn to Programming?</vt:lpstr>
      <vt:lpstr>Why learn to Programming?</vt:lpstr>
      <vt:lpstr>Submission and Late Policy</vt:lpstr>
      <vt:lpstr>Assessment</vt:lpstr>
      <vt:lpstr>Schedule </vt:lpstr>
      <vt:lpstr>Grading Criteria </vt:lpstr>
      <vt:lpstr>Academic Integrity </vt:lpstr>
      <vt:lpstr>What do you think Computer Science is? </vt:lpstr>
      <vt:lpstr>Computer Science is </vt:lpstr>
      <vt:lpstr>Algorithm </vt:lpstr>
      <vt:lpstr>Algorithm </vt:lpstr>
      <vt:lpstr>Today’s HW 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Hemlata Kohin</dc:creator>
  <cp:lastModifiedBy>Hemlata Kohin</cp:lastModifiedBy>
  <cp:revision>18</cp:revision>
  <dcterms:created xsi:type="dcterms:W3CDTF">2019-05-29T19:56:40Z</dcterms:created>
  <dcterms:modified xsi:type="dcterms:W3CDTF">2019-06-24T12:50:08Z</dcterms:modified>
</cp:coreProperties>
</file>