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Algorithmic Thinking &amp; Debugging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29E09-F170-4CA5-825A-846A369F7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35" y="643466"/>
            <a:ext cx="87389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05C4F-8DA8-4B3F-B5A1-6976967EA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90" y="643466"/>
            <a:ext cx="90956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1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E636-C105-43C4-9F63-A3EA13E7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Step 2B: Pseudocode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DC085-278E-428E-897D-C5B67D93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Start with a plain English description, then…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1.Display "Number of hours worked: </a:t>
            </a:r>
          </a:p>
          <a:p>
            <a:pPr marL="0" indent="0">
              <a:buNone/>
            </a:pPr>
            <a:r>
              <a:rPr lang="en-US" sz="3200" dirty="0"/>
              <a:t>2.Get the hours </a:t>
            </a:r>
          </a:p>
          <a:p>
            <a:pPr marL="0" indent="0">
              <a:buNone/>
            </a:pPr>
            <a:r>
              <a:rPr lang="en-US" sz="3200" dirty="0"/>
              <a:t>3.Display "Amount paid per hour: “</a:t>
            </a:r>
          </a:p>
          <a:p>
            <a:pPr marL="0" indent="0">
              <a:buNone/>
            </a:pPr>
            <a:r>
              <a:rPr lang="en-US" sz="3200" dirty="0"/>
              <a:t>4.Get the rate </a:t>
            </a:r>
          </a:p>
          <a:p>
            <a:pPr marL="0" indent="0">
              <a:buNone/>
            </a:pPr>
            <a:r>
              <a:rPr lang="en-US" sz="3200" dirty="0"/>
              <a:t>5.Compute pay = hours * rate </a:t>
            </a:r>
          </a:p>
          <a:p>
            <a:pPr marL="0" indent="0">
              <a:buNone/>
            </a:pPr>
            <a:r>
              <a:rPr lang="en-US" sz="3200" dirty="0"/>
              <a:t>6.Display "The pay is $" , pay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4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E4BA-D125-4715-A9FF-B0D0AF31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Algorithms and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2615-78D0-4002-9655-28D74FED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Notice that developing the algorithm didn’t involve any Python at all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–Only pseudocode or a flowchart was needed</a:t>
            </a:r>
          </a:p>
          <a:p>
            <a:pPr marL="0" indent="0">
              <a:buNone/>
            </a:pPr>
            <a:r>
              <a:rPr lang="en-US" sz="3200" dirty="0"/>
              <a:t>    –An algorithm can be coded up in any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487D-4E76-4C83-95D0-632B5808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492" y="2419008"/>
            <a:ext cx="2875671" cy="1325563"/>
          </a:xfrm>
        </p:spPr>
        <p:txBody>
          <a:bodyPr/>
          <a:lstStyle/>
          <a:p>
            <a:r>
              <a:rPr lang="en-US" b="1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79453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E4A4-7414-4A1B-84FD-5C162B63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b="1" dirty="0"/>
              <a:t>Errors (“Bugs”)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48F2B2-52DE-48E4-9F77-077F9F151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15" y="2811104"/>
            <a:ext cx="3225296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5CAF-D66B-4DED-B6C9-2662FE5E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main classifications of errors</a:t>
            </a:r>
          </a:p>
          <a:p>
            <a:r>
              <a:rPr lang="en-US" dirty="0">
                <a:solidFill>
                  <a:srgbClr val="0070C0"/>
                </a:solidFill>
              </a:rPr>
              <a:t>Syntax errors</a:t>
            </a:r>
          </a:p>
          <a:p>
            <a:pPr marL="0" indent="0">
              <a:buNone/>
            </a:pPr>
            <a:r>
              <a:rPr lang="en-US" dirty="0"/>
              <a:t>    –Prevent Python from understanding what to do</a:t>
            </a:r>
          </a:p>
          <a:p>
            <a:r>
              <a:rPr lang="en-US" dirty="0">
                <a:solidFill>
                  <a:srgbClr val="0070C0"/>
                </a:solidFill>
              </a:rPr>
              <a:t>Logical errors </a:t>
            </a:r>
          </a:p>
          <a:p>
            <a:pPr marL="0" indent="0">
              <a:buNone/>
            </a:pPr>
            <a:r>
              <a:rPr lang="en-US" dirty="0"/>
              <a:t>    –Cause the program to run incorrectly, or to not do what you want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176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54DD-CD7D-457A-94B8-4776DAC0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Syntax Errors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0B92-1DA3-4B4D-B713-A2DAA789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“Syntax” is the set of rules followed by a computer programming language</a:t>
            </a:r>
          </a:p>
          <a:p>
            <a:pPr marL="0" indent="0">
              <a:buNone/>
            </a:pPr>
            <a:r>
              <a:rPr lang="en-US" sz="3000" dirty="0"/>
              <a:t>    –Similar to grammar and spelling in English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Examples of Python’s syntax rules: </a:t>
            </a:r>
          </a:p>
          <a:p>
            <a:pPr marL="0" indent="0">
              <a:buNone/>
            </a:pPr>
            <a:r>
              <a:rPr lang="en-US" sz="3000" dirty="0"/>
              <a:t>    –Keywords must be spelled correctly </a:t>
            </a:r>
            <a:r>
              <a:rPr lang="en-US" sz="3000" b="1" dirty="0"/>
              <a:t>True</a:t>
            </a:r>
            <a:r>
              <a:rPr lang="en-US" sz="3000" dirty="0"/>
              <a:t> and </a:t>
            </a:r>
            <a:r>
              <a:rPr lang="en-US" sz="3000" b="1" dirty="0"/>
              <a:t>False</a:t>
            </a:r>
            <a:r>
              <a:rPr lang="en-US" sz="3000" dirty="0"/>
              <a:t>, not </a:t>
            </a:r>
            <a:r>
              <a:rPr lang="en-US" sz="3000" b="1" dirty="0"/>
              <a:t>Ture</a:t>
            </a:r>
            <a:r>
              <a:rPr lang="en-US" sz="3000" dirty="0"/>
              <a:t> or</a:t>
            </a:r>
          </a:p>
          <a:p>
            <a:pPr marL="0" indent="0">
              <a:buNone/>
            </a:pPr>
            <a:r>
              <a:rPr lang="en-US" sz="3000" dirty="0"/>
              <a:t>      </a:t>
            </a:r>
            <a:r>
              <a:rPr lang="en-US" sz="3000" b="1" dirty="0" err="1"/>
              <a:t>Flase</a:t>
            </a:r>
            <a:r>
              <a:rPr lang="en-US" sz="3000" dirty="0"/>
              <a:t> or </a:t>
            </a:r>
            <a:r>
              <a:rPr lang="en-US" sz="3000" b="1" dirty="0" err="1"/>
              <a:t>Truu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r>
              <a:rPr lang="en-US" sz="3000" dirty="0"/>
              <a:t>    –Quotes and parentheses must be closed in order:</a:t>
            </a:r>
          </a:p>
          <a:p>
            <a:pPr marL="0" indent="0">
              <a:buNone/>
            </a:pPr>
            <a:r>
              <a:rPr lang="en-US" sz="3000" dirty="0"/>
              <a:t>      ("</a:t>
            </a:r>
            <a:r>
              <a:rPr lang="en-US" sz="3000" b="1" dirty="0"/>
              <a:t>open and close</a:t>
            </a:r>
            <a:r>
              <a:rPr lang="en-US" sz="3000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144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E4B7-639C-40D2-9EC1-15A08110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Syntax Error Examples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08A8-FA2F-4313-8C1C-16670E62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syntax errors in each line of code below: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prnit</a:t>
            </a:r>
            <a:r>
              <a:rPr lang="en-US" dirty="0"/>
              <a:t>("Hello")</a:t>
            </a:r>
          </a:p>
          <a:p>
            <a:pPr marL="0" indent="0">
              <a:buNone/>
            </a:pPr>
            <a:r>
              <a:rPr lang="en-US" dirty="0"/>
              <a:t>2) print("</a:t>
            </a:r>
            <a:r>
              <a:rPr lang="en-US" dirty="0" err="1"/>
              <a:t>What"s</a:t>
            </a:r>
            <a:r>
              <a:rPr lang="en-US" dirty="0"/>
              <a:t> up?") </a:t>
            </a:r>
          </a:p>
          <a:p>
            <a:pPr marL="0" indent="0">
              <a:buNone/>
            </a:pPr>
            <a:r>
              <a:rPr lang="en-US" dirty="0"/>
              <a:t>3) print("Aloha!) </a:t>
            </a:r>
          </a:p>
          <a:p>
            <a:pPr marL="0" indent="0">
              <a:buNone/>
            </a:pPr>
            <a:r>
              <a:rPr lang="en-US" dirty="0"/>
              <a:t>4) print("Good </a:t>
            </a:r>
            <a:r>
              <a:rPr lang="en-US" dirty="0" err="1"/>
              <a:t>Monring</a:t>
            </a:r>
            <a:r>
              <a:rPr lang="en-US" dirty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4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79752-3EA9-41D0-84D7-B49ECB184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90" y="643466"/>
            <a:ext cx="90956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2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CE95-805D-45E1-B808-716DA5EC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85CF-09E7-48A0-9401-56BE7634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errors don’t bother Python at all… they only bother you!</a:t>
            </a:r>
          </a:p>
          <a:p>
            <a:r>
              <a:rPr lang="en-US" dirty="0"/>
              <a:t>Examples of logical errors: </a:t>
            </a:r>
          </a:p>
          <a:p>
            <a:pPr marL="0" indent="0">
              <a:buNone/>
            </a:pPr>
            <a:r>
              <a:rPr lang="en-US" dirty="0"/>
              <a:t>    –Using the wrong value for something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 err="1"/>
              <a:t>currentYear</a:t>
            </a:r>
            <a:r>
              <a:rPr lang="en-US" b="1" dirty="0"/>
              <a:t> = 2013</a:t>
            </a:r>
          </a:p>
          <a:p>
            <a:pPr marL="0" indent="0">
              <a:buNone/>
            </a:pPr>
            <a:r>
              <a:rPr lang="en-US" dirty="0"/>
              <a:t>    –Doing steps in the wrong order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“Place pan in the oven. Preheat oven to 350.  Pour batter into pan, spreading evenly.”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6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E566-8B7A-4B9C-B734-78E01191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1FDC-85CE-430A-B7C7-CF167934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used to solve a problem </a:t>
            </a:r>
          </a:p>
          <a:p>
            <a:r>
              <a:rPr lang="en-US" dirty="0"/>
              <a:t> Problem must be</a:t>
            </a:r>
          </a:p>
          <a:p>
            <a:pPr marL="0" indent="0">
              <a:buNone/>
            </a:pPr>
            <a:r>
              <a:rPr lang="en-US" dirty="0"/>
              <a:t>    –Well defined </a:t>
            </a:r>
          </a:p>
          <a:p>
            <a:pPr marL="0" indent="0">
              <a:buNone/>
            </a:pPr>
            <a:r>
              <a:rPr lang="en-US" dirty="0"/>
              <a:t>    –Fully understood by the programmer</a:t>
            </a:r>
          </a:p>
          <a:p>
            <a:r>
              <a:rPr lang="en-US" dirty="0"/>
              <a:t>Steps must be</a:t>
            </a:r>
          </a:p>
          <a:p>
            <a:pPr marL="0" indent="0">
              <a:buNone/>
            </a:pPr>
            <a:r>
              <a:rPr lang="en-US" dirty="0"/>
              <a:t>    –Ordered </a:t>
            </a:r>
          </a:p>
          <a:p>
            <a:pPr marL="0" indent="0">
              <a:buNone/>
            </a:pPr>
            <a:r>
              <a:rPr lang="en-US" dirty="0"/>
              <a:t>    –Unambiguous </a:t>
            </a:r>
          </a:p>
          <a:p>
            <a:pPr marL="0" indent="0">
              <a:buNone/>
            </a:pPr>
            <a:r>
              <a:rPr lang="en-US" dirty="0"/>
              <a:t>    –Complete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DA00-B9BF-455A-82D1-7F42DE3B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Comments in Debugging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E1B7-E057-4E6E-9BC7-E14CFF82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often used to convey what your program is doing </a:t>
            </a:r>
          </a:p>
          <a:p>
            <a:pPr marL="0" indent="0">
              <a:buNone/>
            </a:pPr>
            <a:r>
              <a:rPr lang="en-US" dirty="0"/>
              <a:t>    –If there is a bug, however, your code may not actually be</a:t>
            </a:r>
          </a:p>
          <a:p>
            <a:pPr marL="0" indent="0">
              <a:buNone/>
            </a:pPr>
            <a:r>
              <a:rPr lang="en-US" dirty="0"/>
              <a:t>      accomplishing that task </a:t>
            </a:r>
          </a:p>
          <a:p>
            <a:r>
              <a:rPr lang="en-US" dirty="0"/>
              <a:t>Comments are very useful when debugging, because they separate intent from actuality</a:t>
            </a:r>
          </a:p>
          <a:p>
            <a:pPr marL="0" indent="0">
              <a:buNone/>
            </a:pPr>
            <a:r>
              <a:rPr lang="en-US" dirty="0"/>
              <a:t>     –“Is your code working?” and “Is your code doing what it’s supposed</a:t>
            </a:r>
          </a:p>
          <a:p>
            <a:pPr marL="0" indent="0">
              <a:buNone/>
            </a:pPr>
            <a:r>
              <a:rPr lang="en-US" dirty="0"/>
              <a:t>       to do?” are very different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180A-D8EE-45DE-A5C0-6CAD1613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comments made in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8B61-509F-4BCA-9617-F75EA84F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43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CA42-3ADF-4DA4-8887-8EB35E03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7342-8D75-4E48-ABA6-FCA45870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39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01E3-B1B7-4D0E-AFF9-C674FDFD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378" y="2348669"/>
            <a:ext cx="4057357" cy="1325563"/>
          </a:xfrm>
        </p:spPr>
        <p:txBody>
          <a:bodyPr/>
          <a:lstStyle/>
          <a:p>
            <a:r>
              <a:rPr lang="en-US" b="1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159182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E354-5FB3-456B-B79E-AEE9C4D9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Thinking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E762-D191-4DC5-B183-8C532FF0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are an ordered set of clear steps that fully describes a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 from real life? </a:t>
            </a:r>
          </a:p>
          <a:p>
            <a:pPr marL="0" indent="0">
              <a:buNone/>
            </a:pPr>
            <a:r>
              <a:rPr lang="en-US" dirty="0"/>
              <a:t>   –Recipes </a:t>
            </a:r>
          </a:p>
          <a:p>
            <a:pPr marL="0" indent="0">
              <a:buNone/>
            </a:pPr>
            <a:r>
              <a:rPr lang="en-US" dirty="0"/>
              <a:t>   –Driving directions </a:t>
            </a:r>
          </a:p>
          <a:p>
            <a:pPr marL="0" indent="0">
              <a:buNone/>
            </a:pPr>
            <a:r>
              <a:rPr lang="en-US" dirty="0"/>
              <a:t>   –Instruction manual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2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3198-0173-405F-BFF4-9D8FBDA6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414" y="2390873"/>
            <a:ext cx="6097172" cy="1325563"/>
          </a:xfrm>
        </p:spPr>
        <p:txBody>
          <a:bodyPr/>
          <a:lstStyle/>
          <a:p>
            <a:r>
              <a:rPr lang="en-US" b="1" dirty="0"/>
              <a:t>Developing an Algorithm</a:t>
            </a:r>
          </a:p>
        </p:txBody>
      </p:sp>
    </p:spTree>
    <p:extLst>
      <p:ext uri="{BB962C8B-B14F-4D97-AF65-F5344CB8AC3E}">
        <p14:creationId xmlns:p14="http://schemas.microsoft.com/office/powerpoint/2010/main" val="212683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65BC-F29E-4F01-A7C4-79E1FB9D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093C-304A-4B37-A164-2FC66843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problem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 your solution (your algorithm) </a:t>
            </a:r>
          </a:p>
          <a:p>
            <a:pPr marL="0" indent="0">
              <a:buNone/>
            </a:pPr>
            <a:r>
              <a:rPr lang="en-US" dirty="0"/>
              <a:t>    – Pseudocode</a:t>
            </a:r>
          </a:p>
          <a:p>
            <a:pPr marL="0" indent="0">
              <a:buNone/>
            </a:pPr>
            <a:r>
              <a:rPr lang="en-US" dirty="0"/>
              <a:t>    – Flowchart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  the algorithm in a program </a:t>
            </a:r>
          </a:p>
          <a:p>
            <a:r>
              <a:rPr lang="en-US" dirty="0"/>
              <a:t>Test and debug your program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7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F469-DD36-46D1-BBD2-7C0EB306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Understanding 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A992-4078-40D4-AD7B-64675A42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sz="3200" dirty="0"/>
              <a:t>Input </a:t>
            </a:r>
          </a:p>
          <a:p>
            <a:pPr marL="0" indent="0">
              <a:buNone/>
            </a:pPr>
            <a:r>
              <a:rPr lang="en-US" sz="3200" dirty="0"/>
              <a:t>    –What information or data are you given?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Process</a:t>
            </a:r>
          </a:p>
          <a:p>
            <a:pPr marL="0" indent="0">
              <a:buNone/>
            </a:pPr>
            <a:r>
              <a:rPr lang="en-US" sz="3200" dirty="0"/>
              <a:t>    –What must you do with the information/data? </a:t>
            </a:r>
          </a:p>
          <a:p>
            <a:pPr marL="0" indent="0">
              <a:buNone/>
            </a:pPr>
            <a:r>
              <a:rPr lang="en-US" sz="3200" dirty="0"/>
              <a:t>    –</a:t>
            </a:r>
            <a:r>
              <a:rPr lang="en-US" sz="3200" b="1" dirty="0">
                <a:solidFill>
                  <a:srgbClr val="FF0000"/>
                </a:solidFill>
              </a:rPr>
              <a:t>This is your algorithm! </a:t>
            </a: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dirty="0"/>
              <a:t>Output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/>
              <a:t>    –What are your deliverables?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2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1C8A-5B26-4A98-8929-124852F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Represent the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C439-6C3C-44D9-A350-893F8F3D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Can be done with flowchart or pseudocode</a:t>
            </a:r>
          </a:p>
          <a:p>
            <a:r>
              <a:rPr lang="en-US" sz="3200" dirty="0"/>
              <a:t> Flowchart</a:t>
            </a:r>
          </a:p>
          <a:p>
            <a:pPr marL="0" indent="0">
              <a:buNone/>
            </a:pPr>
            <a:r>
              <a:rPr lang="en-US" sz="3200" dirty="0"/>
              <a:t>    –Symbols convey different types of actions</a:t>
            </a:r>
          </a:p>
          <a:p>
            <a:r>
              <a:rPr lang="en-US" sz="3200" dirty="0"/>
              <a:t>Pseudocode </a:t>
            </a:r>
          </a:p>
          <a:p>
            <a:pPr marL="0" indent="0">
              <a:buNone/>
            </a:pPr>
            <a:r>
              <a:rPr lang="en-US" sz="3200" dirty="0"/>
              <a:t>   –A cross between code and plain English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7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AD94-5D17-45FF-99DA-52215337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3 and 4: Implementation and Testing/Debugging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590F-9D98-4BFF-9666-FD8656A6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 Implementing and testing/debugging your program are two steps that go hand in hand</a:t>
            </a:r>
          </a:p>
          <a:p>
            <a:endParaRPr lang="en-US" sz="3200" dirty="0"/>
          </a:p>
          <a:p>
            <a:r>
              <a:rPr lang="en-US" sz="3200" dirty="0"/>
              <a:t>After implementing, you must test it </a:t>
            </a:r>
          </a:p>
          <a:p>
            <a:endParaRPr lang="en-US" sz="3200" dirty="0"/>
          </a:p>
          <a:p>
            <a:r>
              <a:rPr lang="en-US" sz="3200" dirty="0"/>
              <a:t>After discovering errors, you must find them </a:t>
            </a:r>
          </a:p>
          <a:p>
            <a:pPr marL="0" indent="0">
              <a:buNone/>
            </a:pPr>
            <a:r>
              <a:rPr lang="en-US" sz="3200" dirty="0"/>
              <a:t>   –Once found, you must fix them </a:t>
            </a:r>
          </a:p>
          <a:p>
            <a:pPr marL="0" indent="0">
              <a:buNone/>
            </a:pPr>
            <a:r>
              <a:rPr lang="en-US" sz="3200" dirty="0"/>
              <a:t>   –Once found and fixed, you must test again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2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69C1-BB23-4013-AD20-405160A3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Example: Weekly Pay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F555-6108-4BF7-AEB3-22AE8676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to calculate the weekly pay of an hourly employee </a:t>
            </a:r>
          </a:p>
          <a:p>
            <a:pPr marL="0" indent="0">
              <a:buNone/>
            </a:pPr>
            <a:r>
              <a:rPr lang="en-US" dirty="0"/>
              <a:t>   –What is the input, process, and output?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Input: pay rate and number of hours</a:t>
            </a:r>
          </a:p>
          <a:p>
            <a:pPr marL="0" indent="0">
              <a:buNone/>
            </a:pPr>
            <a:r>
              <a:rPr lang="en-US" dirty="0"/>
              <a:t> • Process: multiply pay rate by number of hours </a:t>
            </a:r>
          </a:p>
          <a:p>
            <a:pPr marL="0" indent="0">
              <a:buNone/>
            </a:pPr>
            <a:r>
              <a:rPr lang="en-US" dirty="0"/>
              <a:t>• Output: weekly pay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689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Algorithmic Thinking &amp; Debugging </vt:lpstr>
      <vt:lpstr>What is an Algorithm?</vt:lpstr>
      <vt:lpstr>Algorithmic Thinking </vt:lpstr>
      <vt:lpstr>Developing an Algorithm</vt:lpstr>
      <vt:lpstr>Program Development </vt:lpstr>
      <vt:lpstr>Step 1: Understanding the Problem </vt:lpstr>
      <vt:lpstr>Step 2: Represent the Algorithm </vt:lpstr>
      <vt:lpstr>Steps 3 and 4: Implementation and Testing/Debugging </vt:lpstr>
      <vt:lpstr>Development Example: Weekly Pay </vt:lpstr>
      <vt:lpstr>PowerPoint Presentation</vt:lpstr>
      <vt:lpstr>PowerPoint Presentation</vt:lpstr>
      <vt:lpstr>Step 2B: Pseudocode </vt:lpstr>
      <vt:lpstr>Algorithms and Language </vt:lpstr>
      <vt:lpstr>Debugging</vt:lpstr>
      <vt:lpstr>Errors (“Bugs”) </vt:lpstr>
      <vt:lpstr>Syntax Errors </vt:lpstr>
      <vt:lpstr>Syntax Error Examples </vt:lpstr>
      <vt:lpstr>PowerPoint Presentation</vt:lpstr>
      <vt:lpstr>Logical Errors </vt:lpstr>
      <vt:lpstr>Comments in Debugging </vt:lpstr>
      <vt:lpstr>How are comments made in Python </vt:lpstr>
      <vt:lpstr>Some HW 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Thinking &amp; Debugging </dc:title>
  <dc:creator>Hemlata Kohin</dc:creator>
  <cp:lastModifiedBy>Hemlata Kohin</cp:lastModifiedBy>
  <cp:revision>1</cp:revision>
  <dcterms:created xsi:type="dcterms:W3CDTF">2019-06-13T19:50:16Z</dcterms:created>
  <dcterms:modified xsi:type="dcterms:W3CDTF">2019-06-13T19:54:44Z</dcterms:modified>
</cp:coreProperties>
</file>