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18:11:0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75,'66'136,"151"200,-154-259,4-3,3-3,3-3,2-3,25 12,-33-29,1-3,2-2,2-4,74 28,190 45,-24-41,191 6,619-75,-468-18,55-75,-90 7,-132 13,-248 56,229 14,-202 4,367 21,-25-6,-193 19,286-38,-686 1,1-2,-1 0,1-1,-1-1,0 0,0-1,0 0,-1-1,0-1,0-1,-1 0,0 0,0-1,-1-1,0 0,0-1,-2 0,1-1,-1 0,-1 0,0-1,-1 0,0-1,-1 0,-1 0,0-1,-1 1,2-10,5-9,-1 0,-2 0,-2-1,-1 0,-1 0,-1-35,34-398,-39 225,0 206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9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9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853345-A581-455E-9661-1270F4F6E58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&amp; How it Can Be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262-F134-4044-9A28-5C1B28C9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FDDD-B235-4FAD-8F0E-7198185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2438400"/>
            <a:ext cx="11113428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Programs manipulate data </a:t>
            </a:r>
          </a:p>
          <a:p>
            <a:pPr marL="0" indent="0">
              <a:buNone/>
            </a:pPr>
            <a:r>
              <a:rPr lang="en-US" sz="3200" dirty="0"/>
              <a:t>   –Allows us to do interesting things</a:t>
            </a:r>
          </a:p>
          <a:p>
            <a:pPr marL="0" indent="0">
              <a:buNone/>
            </a:pPr>
            <a:r>
              <a:rPr lang="en-US" sz="3200" dirty="0"/>
              <a:t>• Expressions calculate new data values</a:t>
            </a:r>
          </a:p>
          <a:p>
            <a:pPr marL="0" indent="0">
              <a:buNone/>
            </a:pPr>
            <a:r>
              <a:rPr lang="en-US" sz="3200" dirty="0"/>
              <a:t>• Use assignment operator to set new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62F-EDF5-49EA-A225-6CEA9A12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BA84-C920-43C6-B8B8-40A63EC3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2438400"/>
            <a:ext cx="1090241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numCandy</a:t>
            </a:r>
            <a:r>
              <a:rPr lang="en-US" sz="4400" dirty="0"/>
              <a:t> = 4 </a:t>
            </a:r>
          </a:p>
          <a:p>
            <a:pPr marL="0" indent="0">
              <a:buNone/>
            </a:pPr>
            <a:r>
              <a:rPr lang="en-US" sz="4400" dirty="0" err="1"/>
              <a:t>priceCandy</a:t>
            </a:r>
            <a:r>
              <a:rPr lang="en-US" sz="4400" dirty="0"/>
              <a:t> = 0.58 </a:t>
            </a:r>
          </a:p>
          <a:p>
            <a:pPr marL="0" indent="0">
              <a:buNone/>
            </a:pPr>
            <a:r>
              <a:rPr lang="en-US" sz="4400" dirty="0" err="1"/>
              <a:t>totalCost</a:t>
            </a:r>
            <a:r>
              <a:rPr lang="en-US" sz="4400" dirty="0"/>
              <a:t> = </a:t>
            </a:r>
            <a:r>
              <a:rPr lang="en-US" sz="4400" dirty="0" err="1"/>
              <a:t>numCandy</a:t>
            </a:r>
            <a:r>
              <a:rPr lang="en-US" sz="4400" dirty="0"/>
              <a:t> * </a:t>
            </a:r>
            <a:r>
              <a:rPr lang="en-US" sz="4400" dirty="0" err="1"/>
              <a:t>priceCandy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1C4D-08FB-4B2E-92AD-F9A0DF7B30B5}"/>
              </a:ext>
            </a:extLst>
          </p:cNvPr>
          <p:cNvSpPr txBox="1"/>
          <p:nvPr/>
        </p:nvSpPr>
        <p:spPr>
          <a:xfrm>
            <a:off x="178240" y="1805895"/>
            <a:ext cx="21664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F8E5-BDCA-4523-9E70-BC07E8526F47}"/>
              </a:ext>
            </a:extLst>
          </p:cNvPr>
          <p:cNvSpPr txBox="1"/>
          <p:nvPr/>
        </p:nvSpPr>
        <p:spPr>
          <a:xfrm>
            <a:off x="5162844" y="3059668"/>
            <a:ext cx="129422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14:cNvPr>
              <p14:cNvContentPartPr/>
              <p14:nvPr/>
            </p14:nvContentPartPr>
            <p14:xfrm>
              <a:off x="3938345" y="4980628"/>
              <a:ext cx="3475440" cy="53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705" y="4971988"/>
                <a:ext cx="349308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E631E4-583F-4A86-8F69-34D588434589}"/>
              </a:ext>
            </a:extLst>
          </p:cNvPr>
          <p:cNvSpPr txBox="1"/>
          <p:nvPr/>
        </p:nvSpPr>
        <p:spPr>
          <a:xfrm>
            <a:off x="6794695" y="5552022"/>
            <a:ext cx="21945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8040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D1A05-67F0-458F-B287-F192D170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Common Mistake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8A76-4622-48E0-AA29-E6BD1563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50970"/>
            <a:ext cx="6898017" cy="2118924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CAE-5DF4-4BF0-86CB-6939F216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• Many new programmers mix up the left and right hand sides of the assignment operator</a:t>
            </a:r>
          </a:p>
          <a:p>
            <a:pPr marL="0" indent="0">
              <a:buNone/>
            </a:pPr>
            <a:r>
              <a:rPr lang="en-US" sz="2400" dirty="0"/>
              <a:t> –Variable being set must be on the left </a:t>
            </a:r>
          </a:p>
          <a:p>
            <a:pPr marL="0" indent="0">
              <a:buNone/>
            </a:pPr>
            <a:r>
              <a:rPr lang="en-US" sz="2400" dirty="0"/>
              <a:t>–Expression is on the right</a:t>
            </a:r>
          </a:p>
          <a:p>
            <a:pPr marL="0" indent="0">
              <a:buNone/>
            </a:pPr>
            <a:r>
              <a:rPr lang="en-US" sz="2400" dirty="0"/>
              <a:t> –Evaluate the expression first, then assign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F87-0FB9-4DBF-8E67-A93B40F6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Variable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4030-66F9-4AA1-887A-627CEE6B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7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There are many different kinds of variables! </a:t>
            </a:r>
          </a:p>
          <a:p>
            <a:pPr marL="0" indent="0">
              <a:buNone/>
            </a:pPr>
            <a:r>
              <a:rPr lang="en-US" sz="2800" dirty="0"/>
              <a:t>–Numbers </a:t>
            </a:r>
          </a:p>
          <a:p>
            <a:pPr marL="0" indent="0">
              <a:buNone/>
            </a:pPr>
            <a:r>
              <a:rPr lang="en-US" sz="2800" dirty="0"/>
              <a:t>•Whole numbers (Integers) </a:t>
            </a:r>
          </a:p>
          <a:p>
            <a:pPr marL="0" indent="0">
              <a:buNone/>
            </a:pPr>
            <a:r>
              <a:rPr lang="en-US" sz="2800" dirty="0"/>
              <a:t>•Decimals (Floats) </a:t>
            </a:r>
          </a:p>
          <a:p>
            <a:pPr marL="0" indent="0">
              <a:buNone/>
            </a:pPr>
            <a:r>
              <a:rPr lang="en-US" sz="2800" dirty="0"/>
              <a:t>–Booleans (True and False)</a:t>
            </a:r>
          </a:p>
          <a:p>
            <a:pPr marL="0" indent="0">
              <a:buNone/>
            </a:pPr>
            <a:r>
              <a:rPr lang="en-US" sz="2800" dirty="0"/>
              <a:t> –Strings (collections of characters)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99B-E0BA-46C8-891A-E0134FF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3" cy="1560716"/>
          </a:xfrm>
        </p:spPr>
        <p:txBody>
          <a:bodyPr/>
          <a:lstStyle/>
          <a:p>
            <a:r>
              <a:rPr lang="en-US" dirty="0"/>
              <a:t>Variables Types: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6602-6035-4AB8-8B19-116473D5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aString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"Hello class" </a:t>
            </a:r>
          </a:p>
          <a:p>
            <a:pPr marL="0" indent="0">
              <a:buNone/>
            </a:pPr>
            <a:r>
              <a:rPr lang="en-US" sz="2800" dirty="0"/>
              <a:t>float_1   = 1.12 </a:t>
            </a:r>
          </a:p>
          <a:p>
            <a:pPr marL="0" indent="0">
              <a:buNone/>
            </a:pPr>
            <a:r>
              <a:rPr lang="en-US" sz="2800" dirty="0" err="1"/>
              <a:t>myBool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anInteger</a:t>
            </a:r>
            <a:r>
              <a:rPr lang="en-US" sz="2800" dirty="0"/>
              <a:t> = 7 </a:t>
            </a:r>
          </a:p>
          <a:p>
            <a:pPr marL="0" indent="0">
              <a:buNone/>
            </a:pPr>
            <a:r>
              <a:rPr lang="en-US" sz="2800" dirty="0" err="1"/>
              <a:t>className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"Python coding" </a:t>
            </a:r>
          </a:p>
          <a:p>
            <a:pPr marL="0" indent="0">
              <a:buNone/>
            </a:pPr>
            <a:r>
              <a:rPr lang="en-US" sz="2800" dirty="0" err="1"/>
              <a:t>classCode</a:t>
            </a:r>
            <a:r>
              <a:rPr lang="en-US" sz="2800" dirty="0"/>
              <a:t> = 603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23D-EC80-4CB3-93E0-BFD3847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8" y="568345"/>
            <a:ext cx="11014954" cy="1560716"/>
          </a:xfrm>
        </p:spPr>
        <p:txBody>
          <a:bodyPr/>
          <a:lstStyle/>
          <a:p>
            <a:r>
              <a:rPr lang="en-US" dirty="0"/>
              <a:t>Variable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D1C4-B137-4BA5-BD3F-0F28A61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438400"/>
            <a:ext cx="11197834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Variables are designed for storing information  </a:t>
            </a:r>
          </a:p>
          <a:p>
            <a:pPr marL="0" indent="0">
              <a:buNone/>
            </a:pPr>
            <a:r>
              <a:rPr lang="en-US" sz="3200" dirty="0"/>
              <a:t>• Any piece of information your program uses or records must be stored in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13C-D78C-4FB3-B12B-F8B133A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4" y="568345"/>
            <a:ext cx="11113428" cy="156071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2053-9D5D-4F18-BD4E-DA9D4563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438400"/>
            <a:ext cx="11000886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Operators are special symbols that allow Python to perform different operations</a:t>
            </a:r>
          </a:p>
          <a:p>
            <a:pPr marL="0" indent="0">
              <a:buNone/>
            </a:pPr>
            <a:r>
              <a:rPr lang="en-US" sz="3200" dirty="0"/>
              <a:t>• There are many types of operators </a:t>
            </a:r>
          </a:p>
          <a:p>
            <a:pPr marL="0" indent="0">
              <a:buNone/>
            </a:pPr>
            <a:r>
              <a:rPr lang="en-US" sz="3200" dirty="0"/>
              <a:t>–Mathematical </a:t>
            </a:r>
          </a:p>
          <a:p>
            <a:pPr marL="0" indent="0">
              <a:buNone/>
            </a:pPr>
            <a:r>
              <a:rPr lang="en-US" sz="3200" dirty="0"/>
              <a:t>–Comparison </a:t>
            </a:r>
          </a:p>
          <a:p>
            <a:pPr marL="0" indent="0">
              <a:buNone/>
            </a:pPr>
            <a:r>
              <a:rPr lang="en-US" sz="3200" dirty="0"/>
              <a:t>–Assignment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408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9AA-A417-473B-9A82-9975BD2F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568345"/>
            <a:ext cx="11197834" cy="1560716"/>
          </a:xfrm>
        </p:spPr>
        <p:txBody>
          <a:bodyPr/>
          <a:lstStyle/>
          <a:p>
            <a:r>
              <a:rPr lang="en-US" dirty="0"/>
              <a:t>Operator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0C5F-4E87-435A-83BB-2426F478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438400"/>
            <a:ext cx="777938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Mathematical   </a:t>
            </a:r>
          </a:p>
          <a:p>
            <a:pPr marL="0" indent="0">
              <a:buNone/>
            </a:pPr>
            <a:r>
              <a:rPr lang="en-US" sz="3200" dirty="0"/>
              <a:t>+     - *     /     % </a:t>
            </a:r>
          </a:p>
          <a:p>
            <a:pPr marL="0" indent="0">
              <a:buNone/>
            </a:pPr>
            <a:r>
              <a:rPr lang="en-US" sz="3200" dirty="0"/>
              <a:t>• Comparison</a:t>
            </a:r>
          </a:p>
          <a:p>
            <a:pPr marL="0" indent="0">
              <a:buNone/>
            </a:pPr>
            <a:r>
              <a:rPr lang="en-US" sz="3200" dirty="0"/>
              <a:t> &lt;     &lt;= !=    &gt;=    == </a:t>
            </a:r>
          </a:p>
          <a:p>
            <a:pPr marL="0" indent="0">
              <a:buNone/>
            </a:pPr>
            <a:r>
              <a:rPr lang="en-US" sz="3200" dirty="0"/>
              <a:t>• Assignment</a:t>
            </a:r>
          </a:p>
          <a:p>
            <a:pPr marL="0" indent="0">
              <a:buNone/>
            </a:pPr>
            <a:r>
              <a:rPr lang="en-US" sz="3200" dirty="0"/>
              <a:t> =     +=    *=   -=</a:t>
            </a:r>
          </a:p>
        </p:txBody>
      </p:sp>
    </p:spTree>
    <p:extLst>
      <p:ext uri="{BB962C8B-B14F-4D97-AF65-F5344CB8AC3E}">
        <p14:creationId xmlns:p14="http://schemas.microsoft.com/office/powerpoint/2010/main" val="9941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B20C-653C-4B71-AE4B-6387302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90" cy="1560716"/>
          </a:xfrm>
        </p:spPr>
        <p:txBody>
          <a:bodyPr/>
          <a:lstStyle/>
          <a:p>
            <a:r>
              <a:rPr lang="en-US" dirty="0"/>
              <a:t>Practice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737-E267-462C-BE2F-84A39563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Print the value of the variable </a:t>
            </a:r>
            <a:r>
              <a:rPr lang="en-US" sz="3200" dirty="0" err="1"/>
              <a:t>myDog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–Remember to assign a value to </a:t>
            </a:r>
            <a:r>
              <a:rPr lang="en-US" sz="3200" dirty="0" err="1"/>
              <a:t>myDog</a:t>
            </a:r>
            <a:r>
              <a:rPr lang="en-US" sz="3200" dirty="0"/>
              <a:t> first! </a:t>
            </a:r>
          </a:p>
          <a:p>
            <a:pPr marL="0" indent="0">
              <a:buNone/>
            </a:pPr>
            <a:r>
              <a:rPr lang="en-US" sz="3200" dirty="0"/>
              <a:t>• Set a value for a variable called bill, and calculate and print the 15% tip for that bill</a:t>
            </a:r>
          </a:p>
          <a:p>
            <a:pPr marL="0" indent="0">
              <a:buNone/>
            </a:pPr>
            <a:r>
              <a:rPr lang="en-US" sz="3200" dirty="0"/>
              <a:t>• Create your own expression using at least two variables, and print out the result</a:t>
            </a:r>
          </a:p>
        </p:txBody>
      </p:sp>
    </p:spTree>
    <p:extLst>
      <p:ext uri="{BB962C8B-B14F-4D97-AF65-F5344CB8AC3E}">
        <p14:creationId xmlns:p14="http://schemas.microsoft.com/office/powerpoint/2010/main" val="8118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0AF-0275-450F-B291-FFE8578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023" y="2648642"/>
            <a:ext cx="8770571" cy="1560716"/>
          </a:xfrm>
        </p:spPr>
        <p:txBody>
          <a:bodyPr/>
          <a:lstStyle/>
          <a:p>
            <a:r>
              <a:rPr lang="en-US" dirty="0"/>
              <a:t>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413456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0A3D-C507-48B6-BAA0-62BD248E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68345"/>
            <a:ext cx="11029022" cy="1560716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96E7-2108-433D-80F8-4566C64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2438400"/>
            <a:ext cx="1102902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variables </a:t>
            </a:r>
          </a:p>
          <a:p>
            <a:pPr marL="0" indent="0">
              <a:buNone/>
            </a:pPr>
            <a:r>
              <a:rPr lang="en-US" sz="3200" dirty="0"/>
              <a:t>    –How to use them </a:t>
            </a:r>
          </a:p>
          <a:p>
            <a:pPr marL="0" indent="0">
              <a:buNone/>
            </a:pPr>
            <a:r>
              <a:rPr lang="en-US" sz="3200" dirty="0"/>
              <a:t>    –Different types </a:t>
            </a:r>
          </a:p>
          <a:p>
            <a:pPr marL="0" indent="0">
              <a:buNone/>
            </a:pPr>
            <a:r>
              <a:rPr lang="en-US" sz="3200" dirty="0"/>
              <a:t>• To learn how to use input and output </a:t>
            </a:r>
          </a:p>
          <a:p>
            <a:pPr marL="0" indent="0">
              <a:buNone/>
            </a:pPr>
            <a:r>
              <a:rPr lang="en-US" sz="3200" dirty="0"/>
              <a:t>    –To do interesting things with our program </a:t>
            </a:r>
          </a:p>
        </p:txBody>
      </p:sp>
    </p:spTree>
    <p:extLst>
      <p:ext uri="{BB962C8B-B14F-4D97-AF65-F5344CB8AC3E}">
        <p14:creationId xmlns:p14="http://schemas.microsoft.com/office/powerpoint/2010/main" val="204944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937-21BE-4D30-9AAB-6273BB0C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AC7E-114B-4FF1-80C4-508F984B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print (3 + 4) </a:t>
            </a:r>
          </a:p>
          <a:p>
            <a:pPr marL="0" indent="0">
              <a:buNone/>
            </a:pPr>
            <a:r>
              <a:rPr lang="en-US" sz="3200" dirty="0"/>
              <a:t>print (3, 4, 3 + 4) </a:t>
            </a:r>
          </a:p>
          <a:p>
            <a:pPr marL="0" indent="0">
              <a:buNone/>
            </a:pPr>
            <a:r>
              <a:rPr lang="en-US" sz="3200" dirty="0"/>
              <a:t>print()</a:t>
            </a:r>
          </a:p>
          <a:p>
            <a:pPr marL="0" indent="0">
              <a:buNone/>
            </a:pPr>
            <a:r>
              <a:rPr lang="en-US" sz="3200" dirty="0"/>
              <a:t>print("The answer is", 3 + 4) </a:t>
            </a:r>
          </a:p>
          <a:p>
            <a:pPr marL="0" indent="0">
              <a:buNone/>
            </a:pPr>
            <a:r>
              <a:rPr lang="en-US" sz="3200" dirty="0"/>
              <a:t>Print (3 + 4.5)  </a:t>
            </a:r>
          </a:p>
          <a:p>
            <a:pPr marL="0" indent="0">
              <a:buNone/>
            </a:pPr>
            <a:r>
              <a:rPr lang="en-US" sz="3200" dirty="0"/>
              <a:t>Print (3 * 4+ 5) </a:t>
            </a:r>
          </a:p>
        </p:txBody>
      </p:sp>
    </p:spTree>
    <p:extLst>
      <p:ext uri="{BB962C8B-B14F-4D97-AF65-F5344CB8AC3E}">
        <p14:creationId xmlns:p14="http://schemas.microsoft.com/office/powerpoint/2010/main" val="69185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E08-6FA2-4E3B-898B-C1C60C0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568345"/>
            <a:ext cx="10874277" cy="1560716"/>
          </a:xfrm>
        </p:spPr>
        <p:txBody>
          <a:bodyPr/>
          <a:lstStyle/>
          <a:p>
            <a:r>
              <a:rPr lang="en-US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CA48-66C1-45B3-A170-7B2171E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7 </a:t>
            </a:r>
          </a:p>
          <a:p>
            <a:pPr marL="0" indent="0">
              <a:buNone/>
            </a:pPr>
            <a:r>
              <a:rPr lang="en-US" sz="3200" dirty="0"/>
              <a:t>3 4 7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answer is 7</a:t>
            </a:r>
          </a:p>
          <a:p>
            <a:pPr marL="0" indent="0">
              <a:buNone/>
            </a:pPr>
            <a:r>
              <a:rPr lang="en-US" sz="3200" dirty="0"/>
              <a:t>7.5</a:t>
            </a:r>
          </a:p>
          <a:p>
            <a:pPr marL="0" indent="0">
              <a:buNone/>
            </a:pPr>
            <a:r>
              <a:rPr lang="en-US" sz="3200" dirty="0"/>
              <a:t>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7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AA4-1C0C-48B9-83D5-CD8AA3A0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DB0A-C31F-4720-B294-23D9DA4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/>
          <a:lstStyle/>
          <a:p>
            <a:r>
              <a:rPr lang="en-US" sz="3200" dirty="0"/>
              <a:t>Name = input (“Enter your name:  ”)</a:t>
            </a:r>
          </a:p>
          <a:p>
            <a:r>
              <a:rPr lang="en-US" sz="3200" dirty="0"/>
              <a:t>Age = input (“Enter your age: “)</a:t>
            </a:r>
          </a:p>
          <a:p>
            <a:r>
              <a:rPr lang="en-US" sz="3200" dirty="0"/>
              <a:t>Print (“Hello “ + name + “!”)</a:t>
            </a:r>
          </a:p>
          <a:p>
            <a:r>
              <a:rPr lang="en-US" sz="3200" dirty="0"/>
              <a:t>Print (“ You are” + age + “ Years old”)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3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D32-ED33-4DCF-A5EE-6A6A8445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89" cy="1560716"/>
          </a:xfrm>
        </p:spPr>
        <p:txBody>
          <a:bodyPr/>
          <a:lstStyle/>
          <a:p>
            <a:r>
              <a:rPr lang="en-US" dirty="0"/>
              <a:t>How Input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D01-6985-4153-BCE6-BA1D5C7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a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• Takes the text the user entered and stores it</a:t>
            </a:r>
          </a:p>
          <a:p>
            <a:pPr marL="0" indent="0">
              <a:buNone/>
            </a:pPr>
            <a:r>
              <a:rPr lang="en-US" sz="2800" dirty="0"/>
              <a:t> –In the variable named </a:t>
            </a:r>
            <a:r>
              <a:rPr lang="en-US" sz="2800" dirty="0" err="1"/>
              <a:t>userNum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You can do this as many times as you like! </a:t>
            </a:r>
          </a:p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another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userNum2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new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 err="1"/>
              <a:t>userAge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your age: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341-823A-46CE-9641-7A0338B7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Input as a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D9F6-AD6B-454D-8C7D-A546446B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Everything that is stored via input() will come through in the form of a string</a:t>
            </a:r>
          </a:p>
          <a:p>
            <a:pPr marL="0" indent="0">
              <a:buNone/>
            </a:pPr>
            <a:r>
              <a:rPr lang="en-US" sz="3200" dirty="0"/>
              <a:t> • There is a difference between "10"and 10 </a:t>
            </a:r>
          </a:p>
          <a:p>
            <a:pPr marL="0" indent="0">
              <a:buNone/>
            </a:pPr>
            <a:r>
              <a:rPr lang="en-US" sz="3200" dirty="0"/>
              <a:t>–"10" is a string containing two characters </a:t>
            </a:r>
          </a:p>
          <a:p>
            <a:pPr marL="0" indent="0">
              <a:buNone/>
            </a:pPr>
            <a:r>
              <a:rPr lang="en-US" sz="3200" dirty="0"/>
              <a:t>– 10  is understood by Python as a number</a:t>
            </a:r>
          </a:p>
        </p:txBody>
      </p:sp>
    </p:spTree>
    <p:extLst>
      <p:ext uri="{BB962C8B-B14F-4D97-AF65-F5344CB8AC3E}">
        <p14:creationId xmlns:p14="http://schemas.microsoft.com/office/powerpoint/2010/main" val="20701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915-CEFC-4E4E-8069-19C3AF6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DEF-D5DA-4893-A67B-8A730B4F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To turn an input string into a number, you can do the following: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 err="1"/>
              <a:t>aNum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• “int” stands for “integer” (a whole number)</a:t>
            </a:r>
          </a:p>
          <a:p>
            <a:pPr marL="0" indent="0">
              <a:buNone/>
            </a:pPr>
            <a:r>
              <a:rPr lang="en-US" sz="2800" dirty="0"/>
              <a:t>• You can also do it in one line: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F387-5A0C-4644-8355-BA5BDE1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8708-0B24-47EF-A289-BF79555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438400"/>
            <a:ext cx="1086020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We can cast to other data types as well </a:t>
            </a:r>
          </a:p>
          <a:p>
            <a:pPr marL="0" indent="0">
              <a:buNone/>
            </a:pPr>
            <a:r>
              <a:rPr lang="en-US" sz="3200" dirty="0" err="1"/>
              <a:t>gpa</a:t>
            </a:r>
            <a:r>
              <a:rPr lang="en-US" sz="3200" dirty="0"/>
              <a:t> = float(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Enter GPA: </a:t>
            </a:r>
            <a:r>
              <a:rPr lang="en-US" sz="3200" dirty="0"/>
              <a:t>"))</a:t>
            </a:r>
          </a:p>
          <a:p>
            <a:pPr marL="0" indent="0">
              <a:buNone/>
            </a:pPr>
            <a:r>
              <a:rPr lang="en-US" sz="3200" dirty="0"/>
              <a:t> • Do you think the string "1,024" will work if we try to cast it as an integer? Why?</a:t>
            </a:r>
          </a:p>
          <a:p>
            <a:pPr marL="0" indent="0">
              <a:buNone/>
            </a:pPr>
            <a:r>
              <a:rPr lang="en-US" sz="3200" dirty="0"/>
              <a:t> • It won’t work –The comma character isn’t a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3C2-7270-4C58-B348-51690F9B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568345"/>
            <a:ext cx="10775803" cy="1560716"/>
          </a:xfrm>
        </p:spPr>
        <p:txBody>
          <a:bodyPr/>
          <a:lstStyle/>
          <a:p>
            <a:r>
              <a:rPr lang="en-US" dirty="0"/>
              <a:t>What Is a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7982-9B18-4DBB-A361-9F41FF55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438400"/>
            <a:ext cx="1077580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Something that holds a value </a:t>
            </a:r>
          </a:p>
          <a:p>
            <a:pPr marL="0" indent="0">
              <a:buNone/>
            </a:pPr>
            <a:r>
              <a:rPr lang="en-US" sz="3200" dirty="0"/>
              <a:t>    –Can change (unlimited number of times)</a:t>
            </a:r>
          </a:p>
          <a:p>
            <a:pPr marL="0" indent="0">
              <a:buNone/>
            </a:pPr>
            <a:r>
              <a:rPr lang="en-US" sz="3200" dirty="0"/>
              <a:t>• In simple terms, a variable is a “box” that you can put stuff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390-B20F-4FDF-AFAD-577410E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7075-71A4-4CA9-9512-EB5F23B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 names can contain: </a:t>
            </a:r>
          </a:p>
          <a:p>
            <a:pPr marL="0" indent="0">
              <a:buNone/>
            </a:pPr>
            <a:r>
              <a:rPr lang="en-US" sz="2800" dirty="0"/>
              <a:t>    –Uppercase letters (A-Z)</a:t>
            </a:r>
          </a:p>
          <a:p>
            <a:pPr marL="0" indent="0">
              <a:buNone/>
            </a:pPr>
            <a:r>
              <a:rPr lang="en-US" sz="2800" dirty="0"/>
              <a:t>    –Lowercase letters (a-z) </a:t>
            </a:r>
          </a:p>
          <a:p>
            <a:pPr marL="0" indent="0">
              <a:buNone/>
            </a:pPr>
            <a:r>
              <a:rPr lang="en-US" sz="2800" dirty="0"/>
              <a:t>     –Numbers (0-9) </a:t>
            </a:r>
          </a:p>
          <a:p>
            <a:pPr marL="0" indent="0">
              <a:buNone/>
            </a:pPr>
            <a:r>
              <a:rPr lang="en-US" sz="2800" dirty="0"/>
              <a:t>     –Underscores (_) </a:t>
            </a:r>
          </a:p>
          <a:p>
            <a:pPr marL="0" indent="0">
              <a:buNone/>
            </a:pPr>
            <a:r>
              <a:rPr lang="en-US" sz="2800" dirty="0"/>
              <a:t>• Variables can’t contain:</a:t>
            </a:r>
          </a:p>
          <a:p>
            <a:pPr marL="0" indent="0">
              <a:buNone/>
            </a:pPr>
            <a:r>
              <a:rPr lang="en-US" sz="2800" dirty="0"/>
              <a:t>     –Special characters like $, #, &amp;, ^, ), (, 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D645-5904-43F8-8DC4-FAF5A9FA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2" cy="1560716"/>
          </a:xfrm>
        </p:spPr>
        <p:txBody>
          <a:bodyPr/>
          <a:lstStyle/>
          <a:p>
            <a:r>
              <a:rPr lang="en-US" dirty="0"/>
              <a:t>More 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AE96-2949-4986-AA84-4273A143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1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Variables can be any length </a:t>
            </a:r>
          </a:p>
          <a:p>
            <a:pPr marL="0" indent="0">
              <a:buNone/>
            </a:pPr>
            <a:r>
              <a:rPr lang="en-US" sz="2800" dirty="0"/>
              <a:t>    –x </a:t>
            </a:r>
          </a:p>
          <a:p>
            <a:pPr marL="0" indent="0">
              <a:buNone/>
            </a:pPr>
            <a:r>
              <a:rPr lang="en-US" sz="2800" dirty="0"/>
              <a:t>    –WhereDidTheFoxGo1920</a:t>
            </a:r>
          </a:p>
          <a:p>
            <a:pPr marL="0" indent="0">
              <a:buNone/>
            </a:pPr>
            <a:r>
              <a:rPr lang="en-US" sz="2800" dirty="0"/>
              <a:t>    –</a:t>
            </a:r>
            <a:r>
              <a:rPr lang="en-US" sz="2800" dirty="0" err="1"/>
              <a:t>myName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Variables cannot </a:t>
            </a:r>
            <a:r>
              <a:rPr lang="en-US" sz="2800" dirty="0" err="1"/>
              <a:t>startwith</a:t>
            </a:r>
            <a:r>
              <a:rPr lang="en-US" sz="2800" dirty="0"/>
              <a:t> a digit </a:t>
            </a:r>
          </a:p>
          <a:p>
            <a:pPr marL="0" indent="0">
              <a:buNone/>
            </a:pPr>
            <a:r>
              <a:rPr lang="en-US" sz="2800" dirty="0"/>
              <a:t>     –2cool4school is </a:t>
            </a:r>
            <a:r>
              <a:rPr lang="en-US" sz="2800" b="1" dirty="0"/>
              <a:t>not</a:t>
            </a:r>
            <a:r>
              <a:rPr lang="en-US" sz="2800" dirty="0"/>
              <a:t> a valid variable</a:t>
            </a:r>
          </a:p>
          <a:p>
            <a:pPr marL="0" indent="0">
              <a:buNone/>
            </a:pPr>
            <a:r>
              <a:rPr lang="en-US" sz="2800" dirty="0"/>
              <a:t>     – cool4school is a valid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472-58CF-497C-9451-B3965FE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6" y="568345"/>
            <a:ext cx="11000886" cy="1560716"/>
          </a:xfrm>
        </p:spPr>
        <p:txBody>
          <a:bodyPr/>
          <a:lstStyle/>
          <a:p>
            <a:r>
              <a:rPr lang="en-US" dirty="0"/>
              <a:t>Variables and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19A9-D75D-4D43-8524-04445F12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79" y="2377440"/>
            <a:ext cx="8778193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• Keywords are “reserved” words in Python</a:t>
            </a:r>
          </a:p>
          <a:p>
            <a:pPr marL="0" indent="0">
              <a:buNone/>
            </a:pPr>
            <a:r>
              <a:rPr lang="en-US" sz="2400" dirty="0"/>
              <a:t>False   class   finally    is    return    None    continue </a:t>
            </a:r>
          </a:p>
          <a:p>
            <a:pPr marL="0" indent="0">
              <a:buNone/>
            </a:pPr>
            <a:r>
              <a:rPr lang="en-US" sz="2400" dirty="0"/>
              <a:t> for     lambda   try    True    def      from     nonlocal </a:t>
            </a:r>
          </a:p>
          <a:p>
            <a:pPr marL="0" indent="0">
              <a:buNone/>
            </a:pPr>
            <a:r>
              <a:rPr lang="en-US" sz="2400" dirty="0"/>
              <a:t>while    and      del     global    not   with     as    </a:t>
            </a:r>
            <a:r>
              <a:rPr lang="en-US" sz="2400" dirty="0" err="1"/>
              <a:t>elif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  or    yield     assert   else   import  pass    break </a:t>
            </a:r>
          </a:p>
          <a:p>
            <a:pPr marL="0" indent="0">
              <a:buNone/>
            </a:pPr>
            <a:r>
              <a:rPr lang="en-US" sz="2400" dirty="0"/>
              <a:t>except     in      raise</a:t>
            </a:r>
          </a:p>
          <a:p>
            <a:pPr marL="0" indent="0">
              <a:buNone/>
            </a:pPr>
            <a:r>
              <a:rPr lang="en-US" sz="2400" dirty="0"/>
              <a:t>• Variables cannot be keywords </a:t>
            </a:r>
          </a:p>
          <a:p>
            <a:pPr marL="0" indent="0">
              <a:buNone/>
            </a:pPr>
            <a:r>
              <a:rPr lang="en-US" sz="2400" dirty="0"/>
              <a:t>– or is not a valid variable name </a:t>
            </a:r>
          </a:p>
          <a:p>
            <a:pPr marL="0" indent="0">
              <a:buNone/>
            </a:pPr>
            <a:r>
              <a:rPr lang="en-US" sz="2400" dirty="0"/>
              <a:t>– Apple is an acceptable variable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743-F31B-4E3A-B106-D1F7C0F1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373-1069-4445-9BF8-8A5086DB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dirty="0"/>
              <a:t>Are the following allowed in Python?</a:t>
            </a:r>
          </a:p>
          <a:p>
            <a:pPr marL="0" indent="0">
              <a:buNone/>
            </a:pPr>
            <a:r>
              <a:rPr lang="en-US" sz="2800" dirty="0"/>
              <a:t>3cat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Cat3</a:t>
            </a:r>
          </a:p>
          <a:p>
            <a:pPr marL="0" indent="0">
              <a:buNone/>
            </a:pPr>
            <a:r>
              <a:rPr lang="en-US" sz="2800" dirty="0"/>
              <a:t>CATS_EXIT</a:t>
            </a:r>
          </a:p>
        </p:txBody>
      </p:sp>
    </p:spTree>
    <p:extLst>
      <p:ext uri="{BB962C8B-B14F-4D97-AF65-F5344CB8AC3E}">
        <p14:creationId xmlns:p14="http://schemas.microsoft.com/office/powerpoint/2010/main" val="4329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F51-43BD-4B76-B134-C803518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8345"/>
            <a:ext cx="10972751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7BA-BB15-4F87-8B65-37CEBAE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38400"/>
            <a:ext cx="10972751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Are the following allowed in Python?      </a:t>
            </a:r>
          </a:p>
          <a:p>
            <a:pPr marL="0" indent="0">
              <a:buNone/>
            </a:pPr>
            <a:r>
              <a:rPr lang="en-US" sz="2800" dirty="0"/>
              <a:t>3cat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Not allowed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</a:p>
          <a:p>
            <a:pPr marL="0" indent="0">
              <a:buNone/>
            </a:pPr>
            <a:r>
              <a:rPr lang="en-US" sz="2800" dirty="0"/>
              <a:t>Cat3          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CATS_EXIT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02FD-C03F-4AB9-8178-20EEB0A8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Using 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9AED-FD88-4AB9-906E-77A5DDAB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/>
          <a:lstStyle/>
          <a:p>
            <a:r>
              <a:rPr lang="en-US" dirty="0"/>
              <a:t>You create a variable as soon as you declare it</a:t>
            </a:r>
          </a:p>
          <a:p>
            <a:r>
              <a:rPr lang="en-US" dirty="0"/>
              <a:t>You also need to initialize it before using it </a:t>
            </a:r>
          </a:p>
          <a:p>
            <a:r>
              <a:rPr lang="en-US" dirty="0"/>
              <a:t>Use the assignment operator (equal sign)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 err="1"/>
              <a:t>mascotUMBC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"dog" 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newStudents</a:t>
            </a:r>
            <a:r>
              <a:rPr lang="en-US" sz="2400" b="1" dirty="0"/>
              <a:t> = 1538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dogsAreGood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795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974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Schoolbook</vt:lpstr>
      <vt:lpstr>Corbel</vt:lpstr>
      <vt:lpstr>Feathered</vt:lpstr>
      <vt:lpstr>Variables &amp; How it Can Be Used</vt:lpstr>
      <vt:lpstr>Today’s Objectives </vt:lpstr>
      <vt:lpstr>What Is a Variable? </vt:lpstr>
      <vt:lpstr>Rules for Naming Variables </vt:lpstr>
      <vt:lpstr>More Rules for Naming Variables </vt:lpstr>
      <vt:lpstr>Variables and Keywords </vt:lpstr>
      <vt:lpstr>Exercise: Variables </vt:lpstr>
      <vt:lpstr>Exercise: Variables </vt:lpstr>
      <vt:lpstr>Using Variables in Python</vt:lpstr>
      <vt:lpstr>Expressions</vt:lpstr>
      <vt:lpstr>Expressions Example</vt:lpstr>
      <vt:lpstr>Common Mistake</vt:lpstr>
      <vt:lpstr>Variable Types </vt:lpstr>
      <vt:lpstr>Variables Types: Examples </vt:lpstr>
      <vt:lpstr>Variable Usage </vt:lpstr>
      <vt:lpstr>Operators</vt:lpstr>
      <vt:lpstr>Operator Types </vt:lpstr>
      <vt:lpstr>Practice Exercises </vt:lpstr>
      <vt:lpstr>Inputs and Outputs </vt:lpstr>
      <vt:lpstr>Output Example </vt:lpstr>
      <vt:lpstr>Output Example </vt:lpstr>
      <vt:lpstr>Input </vt:lpstr>
      <vt:lpstr>How Input Works </vt:lpstr>
      <vt:lpstr>Input as a String </vt:lpstr>
      <vt:lpstr>Converting from String </vt:lpstr>
      <vt:lpstr>Converting from 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How it Can Be Used</dc:title>
  <dc:creator>Hemlata Kohin</dc:creator>
  <cp:lastModifiedBy>Hemlata Kohin</cp:lastModifiedBy>
  <cp:revision>7</cp:revision>
  <dcterms:created xsi:type="dcterms:W3CDTF">2019-06-05T18:16:19Z</dcterms:created>
  <dcterms:modified xsi:type="dcterms:W3CDTF">2019-06-05T19:55:57Z</dcterms:modified>
</cp:coreProperties>
</file>