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5" r:id="rId5"/>
    <p:sldId id="258" r:id="rId6"/>
    <p:sldId id="259" r:id="rId7"/>
    <p:sldId id="260" r:id="rId8"/>
    <p:sldId id="261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69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29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73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5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92E8D0D-56A8-47E6-B615-A00D46B27A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0389A67-FC83-4543-B051-95F2621AD3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Hkohin1@umbc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ssdoor.com/Salary/IT-People-Salaries-E274233.htm" TargetMode="External"/><Relationship Id="rId2" Type="http://schemas.openxmlformats.org/officeDocument/2006/relationships/hyperlink" Target="https://www.computerscience.gcse.guru/theory/high-low-level-langu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preter_(computer_software)" TargetMode="External"/><Relationship Id="rId2" Type="http://schemas.openxmlformats.org/officeDocument/2006/relationships/hyperlink" Target="http://en.wikipedia.org/wiki/High_level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Compil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machine" TargetMode="External"/><Relationship Id="rId2" Type="http://schemas.openxmlformats.org/officeDocument/2006/relationships/hyperlink" Target="http://en.wikipedia.org/wiki/Byte_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python_interpreter" TargetMode="External"/><Relationship Id="rId2" Type="http://schemas.openxmlformats.org/officeDocument/2006/relationships/hyperlink" Target="http://repl.it/languages/python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Koh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uter_pro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00E-3066-4FF9-A848-D2E2AADF5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to learn Python?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BAD59-0B5D-4F4D-924F-CA286810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Hemlata Kohin</a:t>
            </a:r>
          </a:p>
        </p:txBody>
      </p:sp>
    </p:spTree>
    <p:extLst>
      <p:ext uri="{BB962C8B-B14F-4D97-AF65-F5344CB8AC3E}">
        <p14:creationId xmlns:p14="http://schemas.microsoft.com/office/powerpoint/2010/main" val="252276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B812-51E7-4EBF-B3A4-5420A63D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2AA5-945C-4E49-B75B-5D50A196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 a </a:t>
            </a:r>
            <a:r>
              <a:rPr lang="en-US" sz="3200" dirty="0" err="1"/>
              <a:t>Github</a:t>
            </a:r>
            <a:r>
              <a:rPr lang="en-US" sz="3200" dirty="0"/>
              <a:t> account </a:t>
            </a:r>
          </a:p>
          <a:p>
            <a:endParaRPr lang="en-US" sz="3200" dirty="0"/>
          </a:p>
          <a:p>
            <a:r>
              <a:rPr lang="en-US" sz="3200" dirty="0">
                <a:hlinkClick r:id="rId2"/>
              </a:rPr>
              <a:t>Hkohin1@umbc.edu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9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4EDC-C66B-4975-A60F-70916884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568345"/>
            <a:ext cx="11127496" cy="1560716"/>
          </a:xfrm>
        </p:spPr>
        <p:txBody>
          <a:bodyPr/>
          <a:lstStyle/>
          <a:p>
            <a:r>
              <a:rPr lang="en-US" dirty="0"/>
              <a:t>Type 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D9A3-9AA2-44D3-9DF4-5C7F4B75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2438400"/>
            <a:ext cx="11127496" cy="3651504"/>
          </a:xfrm>
        </p:spPr>
        <p:txBody>
          <a:bodyPr/>
          <a:lstStyle/>
          <a:p>
            <a:r>
              <a:rPr lang="en-US" dirty="0"/>
              <a:t>Syntax: </a:t>
            </a:r>
            <a:r>
              <a:rPr lang="en-US" b="1" dirty="0"/>
              <a:t>Syntax</a:t>
            </a:r>
            <a:r>
              <a:rPr lang="en-US" dirty="0"/>
              <a:t> refers to the structure of a program and the rules about that structure.</a:t>
            </a:r>
          </a:p>
          <a:p>
            <a:r>
              <a:rPr lang="en-US" dirty="0"/>
              <a:t>Runtime: The second type of error is a runtime error, so called because the error does not appear until you run the program.</a:t>
            </a:r>
          </a:p>
          <a:p>
            <a:r>
              <a:rPr lang="en-US" dirty="0"/>
              <a:t>Semantic Error: When the logic of the program goes wrong which means the program will run successfully but it will produce the desired output. </a:t>
            </a:r>
          </a:p>
          <a:p>
            <a:r>
              <a:rPr lang="en-US" dirty="0"/>
              <a:t>Debugging: The process of finding out the errors is called debugging. </a:t>
            </a:r>
          </a:p>
        </p:txBody>
      </p:sp>
    </p:spTree>
    <p:extLst>
      <p:ext uri="{BB962C8B-B14F-4D97-AF65-F5344CB8AC3E}">
        <p14:creationId xmlns:p14="http://schemas.microsoft.com/office/powerpoint/2010/main" val="428169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8DB5-C93E-49F2-A168-63526471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to the Lab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D019-A357-499A-9928-5C8332DB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Press Ctrl + Alt + Del</a:t>
            </a:r>
          </a:p>
          <a:p>
            <a:r>
              <a:rPr lang="en-US" sz="2400" dirty="0"/>
              <a:t>Press OK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sz="3200" dirty="0"/>
              <a:t>	Username- </a:t>
            </a:r>
            <a:r>
              <a:rPr lang="en-US" sz="3200" b="1" dirty="0"/>
              <a:t>Upbound </a:t>
            </a:r>
          </a:p>
          <a:p>
            <a:pPr marL="0" indent="0">
              <a:buNone/>
            </a:pPr>
            <a:r>
              <a:rPr lang="en-US" sz="3200" dirty="0"/>
              <a:t>	Password- </a:t>
            </a:r>
            <a:r>
              <a:rPr lang="en-US" sz="3200" b="1" dirty="0"/>
              <a:t>class89ic</a:t>
            </a:r>
          </a:p>
        </p:txBody>
      </p:sp>
    </p:spTree>
    <p:extLst>
      <p:ext uri="{BB962C8B-B14F-4D97-AF65-F5344CB8AC3E}">
        <p14:creationId xmlns:p14="http://schemas.microsoft.com/office/powerpoint/2010/main" val="388469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3D42-B7F3-4CA7-B1E3-3A12ACCC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31" y="357329"/>
            <a:ext cx="9783494" cy="1560716"/>
          </a:xfrm>
        </p:spPr>
        <p:txBody>
          <a:bodyPr/>
          <a:lstStyle/>
          <a:p>
            <a:r>
              <a:rPr lang="en-US" dirty="0"/>
              <a:t>Why Learn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8DE1-B892-4B41-9226-322EC6F6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32" y="2438400"/>
            <a:ext cx="10177340" cy="3651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 Easy to learn</a:t>
            </a:r>
          </a:p>
          <a:p>
            <a:r>
              <a:rPr lang="en-US" dirty="0"/>
              <a:t>High Level Language </a:t>
            </a:r>
          </a:p>
          <a:p>
            <a:r>
              <a:rPr lang="en-US" dirty="0">
                <a:hlinkClick r:id="rId2"/>
              </a:rPr>
              <a:t>https://www.computerscience.gcse.guru/theory/high-low-level-languages</a:t>
            </a:r>
            <a:endParaRPr lang="en-US" dirty="0"/>
          </a:p>
          <a:p>
            <a:r>
              <a:rPr lang="en-US" dirty="0"/>
              <a:t>Gateway to other difficult languages </a:t>
            </a:r>
          </a:p>
          <a:p>
            <a:r>
              <a:rPr lang="en-US" dirty="0"/>
              <a:t>Python has a simple syntax </a:t>
            </a:r>
          </a:p>
          <a:p>
            <a:r>
              <a:rPr lang="en-US" dirty="0"/>
              <a:t>Well-furnished standard library and many external libraries</a:t>
            </a:r>
          </a:p>
          <a:p>
            <a:r>
              <a:rPr lang="en-US" dirty="0"/>
              <a:t>Python is a powerful language, Portable</a:t>
            </a:r>
          </a:p>
          <a:p>
            <a:r>
              <a:rPr lang="en-US" dirty="0"/>
              <a:t>Salary is great </a:t>
            </a:r>
          </a:p>
          <a:p>
            <a:r>
              <a:rPr lang="en-US" dirty="0">
                <a:hlinkClick r:id="rId3"/>
              </a:rPr>
              <a:t>https://www.glassdoor.com/Salary/IT-People-Salaries-E274233.htm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E9E-69B4-4668-B3E0-3D9341A8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6" y="568345"/>
            <a:ext cx="10944616" cy="1560716"/>
          </a:xfrm>
        </p:spPr>
        <p:txBody>
          <a:bodyPr/>
          <a:lstStyle/>
          <a:p>
            <a:r>
              <a:rPr lang="en-US" dirty="0"/>
              <a:t>Python Vs Other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155611-004E-4A39-A1EE-C9D0E127A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2729132"/>
            <a:ext cx="10065203" cy="35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7D6B-ED13-43D4-A472-9336A1C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" y="568345"/>
            <a:ext cx="10888345" cy="1387064"/>
          </a:xfrm>
        </p:spPr>
        <p:txBody>
          <a:bodyPr/>
          <a:lstStyle/>
          <a:p>
            <a:r>
              <a:rPr lang="en-US" dirty="0"/>
              <a:t>What is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19CE-C977-4235-9E56-6ECB32E8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2419643"/>
            <a:ext cx="10888345" cy="4234375"/>
          </a:xfrm>
        </p:spPr>
        <p:txBody>
          <a:bodyPr/>
          <a:lstStyle/>
          <a:p>
            <a:r>
              <a:rPr lang="en-US" dirty="0"/>
              <a:t>Python is an example of a </a:t>
            </a:r>
            <a:r>
              <a:rPr lang="en-US" u="sng" dirty="0">
                <a:hlinkClick r:id="rId2"/>
              </a:rPr>
              <a:t>high-level language</a:t>
            </a:r>
            <a:endParaRPr lang="en-US" u="sng" dirty="0"/>
          </a:p>
          <a:p>
            <a:r>
              <a:rPr lang="en-US" u="sng" dirty="0"/>
              <a:t>Difference between High &amp; Low level languages (</a:t>
            </a:r>
            <a:r>
              <a:rPr lang="en-US" dirty="0"/>
              <a:t>machine languages or assembly languages)</a:t>
            </a:r>
          </a:p>
          <a:p>
            <a:r>
              <a:rPr lang="en-US" dirty="0"/>
              <a:t>Use python to instruct computer to do certain computation for us. </a:t>
            </a:r>
          </a:p>
          <a:p>
            <a:r>
              <a:rPr lang="en-US" dirty="0"/>
              <a:t>What is a program. (Set of Algorithm)</a:t>
            </a:r>
          </a:p>
          <a:p>
            <a:r>
              <a:rPr lang="en-US" dirty="0"/>
              <a:t>Two kinds of programs process high-level languages into low-level languages: </a:t>
            </a:r>
            <a:r>
              <a:rPr lang="en-US" u="sng" dirty="0">
                <a:hlinkClick r:id="rId3"/>
              </a:rPr>
              <a:t>interpreters</a:t>
            </a:r>
            <a:r>
              <a:rPr lang="en-US" dirty="0"/>
              <a:t> and </a:t>
            </a:r>
            <a:r>
              <a:rPr lang="en-US" u="sng" dirty="0">
                <a:hlinkClick r:id="rId4"/>
              </a:rPr>
              <a:t>compilers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2" descr="Interpret illustration">
            <a:extLst>
              <a:ext uri="{FF2B5EF4-FFF2-40B4-BE49-F238E27FC236}">
                <a16:creationId xmlns:a16="http://schemas.microsoft.com/office/drawing/2014/main" id="{D64E9F6D-D28D-4A48-8C9A-21D69057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09" y="4586068"/>
            <a:ext cx="5739619" cy="18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1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29D9-DD93-4C35-B214-6C3BC593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30" y="568345"/>
            <a:ext cx="10846142" cy="1560716"/>
          </a:xfrm>
        </p:spPr>
        <p:txBody>
          <a:bodyPr/>
          <a:lstStyle/>
          <a:p>
            <a:r>
              <a:rPr lang="en-US" dirty="0"/>
              <a:t>What is Python?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16762-DFCD-4908-8A5F-9D69610F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0" y="2438400"/>
            <a:ext cx="10846142" cy="3651504"/>
          </a:xfrm>
        </p:spPr>
        <p:txBody>
          <a:bodyPr/>
          <a:lstStyle/>
          <a:p>
            <a:r>
              <a:rPr lang="en-US" dirty="0"/>
              <a:t>They are first compiled into a lower level language, called </a:t>
            </a:r>
            <a:r>
              <a:rPr lang="en-US" u="sng" dirty="0">
                <a:hlinkClick r:id="rId2"/>
              </a:rPr>
              <a:t>byte code</a:t>
            </a:r>
            <a:r>
              <a:rPr lang="en-US" u="sng" dirty="0"/>
              <a:t>.</a:t>
            </a:r>
          </a:p>
          <a:p>
            <a:r>
              <a:rPr lang="en-US" dirty="0"/>
              <a:t>And then interpreted by a program called a </a:t>
            </a:r>
            <a:r>
              <a:rPr lang="en-US" u="sng" dirty="0">
                <a:hlinkClick r:id="rId3"/>
              </a:rPr>
              <a:t>virtual machine</a:t>
            </a:r>
            <a:r>
              <a:rPr lang="en-US" dirty="0"/>
              <a:t>. </a:t>
            </a:r>
          </a:p>
          <a:p>
            <a:r>
              <a:rPr lang="en-US" dirty="0"/>
              <a:t>There are two ways to use the Python interpreter: </a:t>
            </a:r>
            <a:r>
              <a:rPr lang="en-US" b="1" i="1" dirty="0"/>
              <a:t>shell mode</a:t>
            </a:r>
            <a:r>
              <a:rPr lang="en-US" dirty="0"/>
              <a:t> and </a:t>
            </a:r>
            <a:r>
              <a:rPr lang="en-US" b="1" i="1" dirty="0"/>
              <a:t>script mode</a:t>
            </a:r>
            <a:r>
              <a:rPr lang="en-US" dirty="0"/>
              <a:t>. In shell mode, you type Python expressions into the </a:t>
            </a:r>
            <a:r>
              <a:rPr lang="en-US" b="1" dirty="0"/>
              <a:t>Python shell</a:t>
            </a:r>
            <a:r>
              <a:rPr lang="en-US" dirty="0"/>
              <a:t>, and the interpreter immediately shows the result.</a:t>
            </a:r>
          </a:p>
          <a:p>
            <a:r>
              <a:rPr lang="en-US" dirty="0"/>
              <a:t>Example of Shell Mode. &gt;&gt;&gt; is called a prompt.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A51AD-3AAC-4658-8D9A-EBC1D4BB0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76" y="4614204"/>
            <a:ext cx="9873665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8EB6-43B0-49EF-B475-317E8733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8" y="568345"/>
            <a:ext cx="10649193" cy="1560716"/>
          </a:xfrm>
        </p:spPr>
        <p:txBody>
          <a:bodyPr/>
          <a:lstStyle/>
          <a:p>
            <a:r>
              <a:rPr lang="en-US" dirty="0"/>
              <a:t>Script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F9F0-E26A-4D34-AACD-C73BF97D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2438400"/>
            <a:ext cx="10649194" cy="3651504"/>
          </a:xfrm>
        </p:spPr>
        <p:txBody>
          <a:bodyPr/>
          <a:lstStyle/>
          <a:p>
            <a:r>
              <a:rPr lang="en-US" dirty="0"/>
              <a:t>Working directly in the interpreter is convenient for testing short bits of code.</a:t>
            </a:r>
          </a:p>
          <a:p>
            <a:r>
              <a:rPr lang="en-US" dirty="0"/>
              <a:t> Think of it as scratch paper used to help you work out problems. </a:t>
            </a:r>
          </a:p>
          <a:p>
            <a:r>
              <a:rPr lang="en-US" dirty="0"/>
              <a:t>Anything longer than a few lines should be put into a script.</a:t>
            </a:r>
          </a:p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http://repl.it/languages/python3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https://www.onlinegdb.com/online_python_interpreter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https://github.com/HKohin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(To Access the slides)</a:t>
            </a:r>
          </a:p>
        </p:txBody>
      </p:sp>
    </p:spTree>
    <p:extLst>
      <p:ext uri="{BB962C8B-B14F-4D97-AF65-F5344CB8AC3E}">
        <p14:creationId xmlns:p14="http://schemas.microsoft.com/office/powerpoint/2010/main" val="41659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40CA-A630-4780-9FFC-76946826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6" y="568345"/>
            <a:ext cx="10761736" cy="1560716"/>
          </a:xfrm>
        </p:spPr>
        <p:txBody>
          <a:bodyPr/>
          <a:lstStyle/>
          <a:p>
            <a:r>
              <a:rPr lang="en-US" dirty="0"/>
              <a:t>What is a Program?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45A5-9981-4D76-8211-D403EB54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391508"/>
            <a:ext cx="11225970" cy="3698396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u="sng" dirty="0">
                <a:hlinkClick r:id="rId2"/>
              </a:rPr>
              <a:t>program</a:t>
            </a:r>
            <a:r>
              <a:rPr lang="en-US" dirty="0"/>
              <a:t> is a sequence of instructions that specifies how to perform a computation. </a:t>
            </a:r>
          </a:p>
          <a:p>
            <a:r>
              <a:rPr lang="en-US" i="1" dirty="0"/>
              <a:t>Programming languages are formal languages that have been designed to express computations.</a:t>
            </a:r>
            <a:endParaRPr lang="en-US" dirty="0"/>
          </a:p>
          <a:p>
            <a:r>
              <a:rPr lang="en-US" dirty="0"/>
              <a:t>Show an example of Hello World.</a:t>
            </a:r>
          </a:p>
          <a:p>
            <a:r>
              <a:rPr lang="en-US" dirty="0"/>
              <a:t>Type a program writing </a:t>
            </a:r>
            <a:r>
              <a:rPr lang="en-US" b="1" dirty="0"/>
              <a:t>‘</a:t>
            </a:r>
            <a:r>
              <a:rPr lang="en-US" b="1" dirty="0">
                <a:solidFill>
                  <a:schemeClr val="tx1"/>
                </a:solidFill>
              </a:rPr>
              <a:t>This is my first python program’</a:t>
            </a:r>
          </a:p>
          <a:p>
            <a:r>
              <a:rPr lang="en-US" dirty="0"/>
              <a:t>Did you like programming? </a:t>
            </a:r>
          </a:p>
        </p:txBody>
      </p:sp>
    </p:spTree>
    <p:extLst>
      <p:ext uri="{BB962C8B-B14F-4D97-AF65-F5344CB8AC3E}">
        <p14:creationId xmlns:p14="http://schemas.microsoft.com/office/powerpoint/2010/main" val="1738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70D-E3B0-43C0-B8AB-29013E3A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2" y="568345"/>
            <a:ext cx="10733600" cy="1560716"/>
          </a:xfrm>
        </p:spPr>
        <p:txBody>
          <a:bodyPr/>
          <a:lstStyle/>
          <a:p>
            <a:r>
              <a:rPr lang="en-US" dirty="0"/>
              <a:t>Example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35D4-9265-488F-862A-17B13FF9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600" cy="3651504"/>
          </a:xfrm>
        </p:spPr>
        <p:txBody>
          <a:bodyPr/>
          <a:lstStyle/>
          <a:p>
            <a:r>
              <a:rPr lang="en-US" dirty="0"/>
              <a:t>Print 3 different statements of your choice. </a:t>
            </a:r>
          </a:p>
          <a:p>
            <a:r>
              <a:rPr lang="en-US" dirty="0"/>
              <a:t>Make a triangle </a:t>
            </a:r>
          </a:p>
        </p:txBody>
      </p:sp>
    </p:spTree>
    <p:extLst>
      <p:ext uri="{BB962C8B-B14F-4D97-AF65-F5344CB8AC3E}">
        <p14:creationId xmlns:p14="http://schemas.microsoft.com/office/powerpoint/2010/main" val="385181426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463</TotalTime>
  <Words>172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Schoolbook</vt:lpstr>
      <vt:lpstr>Corbel</vt:lpstr>
      <vt:lpstr>Feathered</vt:lpstr>
      <vt:lpstr>Why to learn Python? </vt:lpstr>
      <vt:lpstr>How to Login to the Lab System </vt:lpstr>
      <vt:lpstr>Why Learn Python? </vt:lpstr>
      <vt:lpstr>Python Vs Other Languages</vt:lpstr>
      <vt:lpstr>What is Python? </vt:lpstr>
      <vt:lpstr>What is Python? </vt:lpstr>
      <vt:lpstr>Script Mode </vt:lpstr>
      <vt:lpstr>What is a Program? </vt:lpstr>
      <vt:lpstr>Example programs </vt:lpstr>
      <vt:lpstr>Home Work </vt:lpstr>
      <vt:lpstr>Type of Errors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to learn Python? </dc:title>
  <dc:creator>Hemlata Kohin</dc:creator>
  <cp:lastModifiedBy>Hemlata Kohin</cp:lastModifiedBy>
  <cp:revision>22</cp:revision>
  <dcterms:created xsi:type="dcterms:W3CDTF">2019-06-02T20:12:47Z</dcterms:created>
  <dcterms:modified xsi:type="dcterms:W3CDTF">2019-06-25T19:16:56Z</dcterms:modified>
</cp:coreProperties>
</file>