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s/slash.htm" TargetMode="External"/><Relationship Id="rId3" Type="http://schemas.openxmlformats.org/officeDocument/2006/relationships/hyperlink" Target="https://www.computerhope.com/jargon/c/comma.htm" TargetMode="External"/><Relationship Id="rId7" Type="http://schemas.openxmlformats.org/officeDocument/2006/relationships/hyperlink" Target="https://www.computerhope.com/jargon/p/pipe.htm" TargetMode="External"/><Relationship Id="rId2" Type="http://schemas.openxmlformats.org/officeDocument/2006/relationships/hyperlink" Target="https://www.computerhope.com/jargon/c/charac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c/curlybra.htm" TargetMode="External"/><Relationship Id="rId5" Type="http://schemas.openxmlformats.org/officeDocument/2006/relationships/hyperlink" Target="https://www.computerhope.com/jargon/q/quote.htm" TargetMode="External"/><Relationship Id="rId4" Type="http://schemas.openxmlformats.org/officeDocument/2006/relationships/hyperlink" Target="https://www.computerhope.com/jargon/s/semicolo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9C87-D886-4429-BB1F-8AF4920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String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A554-0696-44F6-904E-79C7DC94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many, many ways to interact with strings, and we will cover them in detail soon </a:t>
            </a:r>
          </a:p>
          <a:p>
            <a:pPr marL="0" indent="0">
              <a:buNone/>
            </a:pPr>
            <a:r>
              <a:rPr lang="en-US" dirty="0"/>
              <a:t>• For now, here are two very useful methods: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s.lower</a:t>
            </a:r>
            <a:r>
              <a:rPr lang="en-US" dirty="0"/>
              <a:t>() –copy of s in all lowercase letters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s.upper</a:t>
            </a:r>
            <a:r>
              <a:rPr lang="en-US" dirty="0"/>
              <a:t>() –copy of s in all uppercase letters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Why would we need to use these? </a:t>
            </a:r>
          </a:p>
          <a:p>
            <a:pPr marL="0" indent="0">
              <a:buNone/>
            </a:pPr>
            <a:r>
              <a:rPr lang="en-US" dirty="0"/>
              <a:t>    –Remember, Python is case-sensitive!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F942-C290-4193-BD6A-2F674036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702" y="2103437"/>
            <a:ext cx="3860409" cy="1325563"/>
          </a:xfrm>
        </p:spPr>
        <p:txBody>
          <a:bodyPr/>
          <a:lstStyle/>
          <a:p>
            <a:r>
              <a:rPr lang="en-US" b="1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9776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5013-5E77-4D10-BD82-2D91019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Forming New Strings -Concatenation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6784-B04C-4C07-9C50-AF585901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put two or more strings together to form a longer string</a:t>
            </a:r>
          </a:p>
          <a:p>
            <a:pPr marL="0" indent="0">
              <a:buNone/>
            </a:pPr>
            <a:r>
              <a:rPr lang="en-US" dirty="0"/>
              <a:t>• Concatenation “glues” two strings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"Peanut Butter" + "Jelly" </a:t>
            </a:r>
          </a:p>
          <a:p>
            <a:pPr marL="0" indent="0">
              <a:buNone/>
            </a:pPr>
            <a:r>
              <a:rPr lang="en-US" dirty="0"/>
              <a:t>        'Peanut </a:t>
            </a:r>
            <a:r>
              <a:rPr lang="en-US" dirty="0" err="1"/>
              <a:t>ButterJelly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&gt;&gt;&gt; "Peanut Butter" + " &amp; " + "Jelly" </a:t>
            </a:r>
          </a:p>
          <a:p>
            <a:pPr marL="0" indent="0">
              <a:buNone/>
            </a:pPr>
            <a:r>
              <a:rPr lang="en-US" dirty="0"/>
              <a:t>        'Peanut Butter &amp; Jelly'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A445-5BB5-439B-B3F1-8676425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BF8F-2714-4A45-8AEE-7F8650C8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Concatenation does not automatically include spaces between the strings &gt;&gt;&gt; "Smash" + "together”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"Smash" + "together" 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Smashtogether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• Concatenation can only be done with strings!</a:t>
            </a:r>
          </a:p>
          <a:p>
            <a:pPr marL="0" indent="0">
              <a:buNone/>
            </a:pPr>
            <a:r>
              <a:rPr lang="en-US" dirty="0"/>
              <a:t>     –So how would we concatenate an integer? </a:t>
            </a:r>
          </a:p>
          <a:p>
            <a:pPr marL="0" indent="0">
              <a:buNone/>
            </a:pPr>
            <a:r>
              <a:rPr lang="en-US" dirty="0"/>
              <a:t>&gt;&gt;&gt; "CMSC " + str(201) </a:t>
            </a:r>
          </a:p>
          <a:p>
            <a:pPr marL="0" indent="0">
              <a:buNone/>
            </a:pPr>
            <a:r>
              <a:rPr lang="en-US" dirty="0"/>
              <a:t>      'CMSC 201'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28E3-3B79-4E8D-BF16-70F83B0E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 for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40B5-3792-4DF1-AC77-289BBEC0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input() </a:t>
            </a:r>
            <a:r>
              <a:rPr lang="en-US" dirty="0"/>
              <a:t>only accepts a single string </a:t>
            </a:r>
          </a:p>
          <a:p>
            <a:pPr marL="0" indent="0">
              <a:buNone/>
            </a:pPr>
            <a:r>
              <a:rPr lang="en-US" dirty="0"/>
              <a:t>    –Can’t use commas like we do with </a:t>
            </a:r>
            <a:r>
              <a:rPr lang="en-US" b="1" dirty="0"/>
              <a:t>print()</a:t>
            </a:r>
          </a:p>
          <a:p>
            <a:pPr marL="0" indent="0">
              <a:buNone/>
            </a:pPr>
            <a:r>
              <a:rPr lang="en-US" dirty="0"/>
              <a:t>• In order to create a single string for input(), </a:t>
            </a:r>
          </a:p>
          <a:p>
            <a:pPr marL="0" indent="0">
              <a:buNone/>
            </a:pPr>
            <a:r>
              <a:rPr lang="en-US" dirty="0"/>
              <a:t>    you must use concatenation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classNum</a:t>
            </a:r>
            <a:r>
              <a:rPr lang="en-US" dirty="0"/>
              <a:t> = 201 </a:t>
            </a:r>
          </a:p>
          <a:p>
            <a:pPr marL="0" indent="0">
              <a:buNone/>
            </a:pPr>
            <a:r>
              <a:rPr lang="en-US" dirty="0"/>
              <a:t>   grade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Grade in </a:t>
            </a:r>
            <a:r>
              <a:rPr lang="en-US" dirty="0"/>
              <a:t>" + 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/>
              <a:t>classNum</a:t>
            </a:r>
            <a:r>
              <a:rPr lang="en-US" dirty="0"/>
              <a:t>) + "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 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FDB-214C-44E7-B5D9-173E534E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762-6292-41A9-B47D-1EC373E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Just like Python has special keywords…</a:t>
            </a:r>
          </a:p>
          <a:p>
            <a:pPr marL="0" indent="0">
              <a:buNone/>
            </a:pPr>
            <a:r>
              <a:rPr lang="en-US" dirty="0"/>
              <a:t>     –</a:t>
            </a:r>
            <a:r>
              <a:rPr lang="en-US" b="1" dirty="0"/>
              <a:t>and, while, True, </a:t>
            </a:r>
            <a:r>
              <a:rPr lang="en-US" dirty="0"/>
              <a:t>etc. </a:t>
            </a:r>
          </a:p>
          <a:p>
            <a:pPr marL="0" indent="0">
              <a:buNone/>
            </a:pPr>
            <a:r>
              <a:rPr lang="en-US" dirty="0"/>
              <a:t>• It also has special characters</a:t>
            </a:r>
          </a:p>
          <a:p>
            <a:pPr marL="0" indent="0">
              <a:buNone/>
            </a:pPr>
            <a:r>
              <a:rPr lang="en-US" dirty="0"/>
              <a:t>    –Single quote ('), double quote ("), etc. </a:t>
            </a:r>
          </a:p>
          <a:p>
            <a:pPr marL="0" indent="0">
              <a:buNone/>
            </a:pPr>
            <a:r>
              <a:rPr lang="en-US" dirty="0"/>
              <a:t>• How can we print out a " as part of a string?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And I shouted "hey!" at him.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–What’s going to happen here? </a:t>
            </a:r>
          </a:p>
          <a:p>
            <a:pPr marL="0" indent="0">
              <a:buNone/>
            </a:pPr>
            <a:r>
              <a:rPr lang="en-US" dirty="0"/>
              <a:t>     – </a:t>
            </a:r>
            <a:r>
              <a:rPr lang="en-US" dirty="0" err="1"/>
              <a:t>SyntaxError</a:t>
            </a:r>
            <a:r>
              <a:rPr lang="en-US" dirty="0"/>
              <a:t>: EOL while scanning string literal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3CB-ED47-4340-815B-B9E45D37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Backslash: 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4B4B-AAA4-4530-BD9C-45E4A966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backslash character (\) is used to “escape” a special character in Python </a:t>
            </a:r>
          </a:p>
          <a:p>
            <a:pPr marL="0" indent="0">
              <a:buNone/>
            </a:pPr>
            <a:r>
              <a:rPr lang="en-US" dirty="0"/>
              <a:t>    –Tells Python not to treat it as special</a:t>
            </a:r>
          </a:p>
          <a:p>
            <a:pPr marL="0" indent="0">
              <a:buNone/>
            </a:pPr>
            <a:r>
              <a:rPr lang="en-US" dirty="0"/>
              <a:t>• The backslash character goes in front of the character we want to “escape” </a:t>
            </a:r>
          </a:p>
          <a:p>
            <a:pPr marL="0" indent="0">
              <a:buNone/>
            </a:pPr>
            <a:r>
              <a:rPr lang="en-US" dirty="0"/>
              <a:t>&gt;&gt;&gt; print("And I shouted \"hey!\"") </a:t>
            </a:r>
          </a:p>
          <a:p>
            <a:pPr marL="0" indent="0">
              <a:buNone/>
            </a:pPr>
            <a:r>
              <a:rPr lang="en-US" dirty="0"/>
              <a:t>       And I shouted "hey!"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7206-7A74-4CDB-B77F-166BC306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Escape Sequences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A53BA-86AE-4637-AF24-29C94F26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2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BD7C4-3620-4946-BBE5-A69A80059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8AC9F-4539-4AB3-B312-25E6D799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How Python Handles Escape Sequences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D7B6-E0C1-4D75-9359-9944EF73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31067"/>
            <a:ext cx="7188199" cy="14556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F737-5068-453E-8769-D7B6A191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812345"/>
            <a:ext cx="7188199" cy="2364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Escape sequences look like two characters to us </a:t>
            </a:r>
          </a:p>
          <a:p>
            <a:pPr marL="0" indent="0">
              <a:buNone/>
            </a:pPr>
            <a:r>
              <a:rPr lang="en-US" dirty="0"/>
              <a:t>• Python treats them as a single character</a:t>
            </a:r>
          </a:p>
          <a:p>
            <a:pPr marL="0" indent="0">
              <a:buNone/>
            </a:pPr>
            <a:r>
              <a:rPr lang="en-US" dirty="0"/>
              <a:t>         example1 = "dog\n" </a:t>
            </a:r>
          </a:p>
          <a:p>
            <a:pPr marL="0" indent="0">
              <a:buNone/>
            </a:pPr>
            <a:r>
              <a:rPr lang="en-US" dirty="0"/>
              <a:t>         example2 = "\</a:t>
            </a:r>
            <a:r>
              <a:rPr lang="en-US" dirty="0" err="1"/>
              <a:t>tcat</a:t>
            </a:r>
            <a:r>
              <a:rPr lang="en-US" dirty="0"/>
              <a:t>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06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3879-0F21-4936-A119-7CBF1497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1E7-D83F-478B-B54A-4C57F60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2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To better understand the string data type </a:t>
            </a:r>
          </a:p>
          <a:p>
            <a:pPr marL="0" indent="0">
              <a:buNone/>
            </a:pPr>
            <a:r>
              <a:rPr lang="en-US" dirty="0"/>
              <a:t>    –Learn how they are represented</a:t>
            </a:r>
          </a:p>
          <a:p>
            <a:pPr marL="0" indent="0">
              <a:buNone/>
            </a:pPr>
            <a:r>
              <a:rPr lang="en-US" dirty="0"/>
              <a:t>    –Learn about and use some of their built-in methods</a:t>
            </a:r>
          </a:p>
          <a:p>
            <a:pPr marL="0" indent="0">
              <a:buNone/>
            </a:pPr>
            <a:r>
              <a:rPr lang="en-US" dirty="0"/>
              <a:t>    –Learn about and use some of their built-in methods </a:t>
            </a:r>
          </a:p>
          <a:p>
            <a:pPr marL="0" indent="0">
              <a:buNone/>
            </a:pPr>
            <a:r>
              <a:rPr lang="en-US" dirty="0"/>
              <a:t>• Concatenation </a:t>
            </a:r>
          </a:p>
          <a:p>
            <a:pPr marL="0" indent="0">
              <a:buNone/>
            </a:pPr>
            <a:r>
              <a:rPr lang="en-US" dirty="0"/>
              <a:t>• Escape sequences </a:t>
            </a:r>
          </a:p>
          <a:p>
            <a:pPr marL="0" indent="0">
              <a:buNone/>
            </a:pPr>
            <a:r>
              <a:rPr lang="en-US" dirty="0"/>
              <a:t>• lower() and upper() </a:t>
            </a:r>
          </a:p>
          <a:p>
            <a:pPr marL="0" indent="0">
              <a:buNone/>
            </a:pPr>
            <a:r>
              <a:rPr lang="en-US" dirty="0"/>
              <a:t>• strip() and whitespace </a:t>
            </a:r>
          </a:p>
          <a:p>
            <a:pPr marL="0" indent="0">
              <a:buNone/>
            </a:pPr>
            <a:r>
              <a:rPr lang="en-US" dirty="0"/>
              <a:t>• split() and join()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6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A18-71A7-4524-ACEC-5418ABF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066" y="2362737"/>
            <a:ext cx="3747868" cy="1325563"/>
          </a:xfrm>
        </p:spPr>
        <p:txBody>
          <a:bodyPr/>
          <a:lstStyle/>
          <a:p>
            <a:r>
              <a:rPr lang="en-US" b="1" dirty="0"/>
              <a:t>String Splitting</a:t>
            </a:r>
          </a:p>
        </p:txBody>
      </p:sp>
    </p:spTree>
    <p:extLst>
      <p:ext uri="{BB962C8B-B14F-4D97-AF65-F5344CB8AC3E}">
        <p14:creationId xmlns:p14="http://schemas.microsoft.com/office/powerpoint/2010/main" val="206632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6355-A22D-4E53-A5F7-F1F085D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81AD-0278-4F9A-A512-9426903D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also break a string into pieces</a:t>
            </a:r>
          </a:p>
          <a:p>
            <a:pPr marL="0" indent="0">
              <a:buNone/>
            </a:pPr>
            <a:r>
              <a:rPr lang="en-US" dirty="0"/>
              <a:t>     –Stored as a list of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method is called split(), and it has two ways it can be used: </a:t>
            </a:r>
          </a:p>
          <a:p>
            <a:pPr marL="0" indent="0">
              <a:buNone/>
            </a:pPr>
            <a:r>
              <a:rPr lang="en-US" dirty="0"/>
              <a:t>    –Break the string up by its whitespace </a:t>
            </a:r>
          </a:p>
          <a:p>
            <a:pPr marL="0" indent="0">
              <a:buNone/>
            </a:pPr>
            <a:r>
              <a:rPr lang="en-US" dirty="0"/>
              <a:t>    –Break the string up by a specific character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9202-3F1A-4796-8F9D-DDC4C616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/>
              <a:t>Splitting by Whitespace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B14A-2997-482E-8DEA-588AD54D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Calling </a:t>
            </a:r>
            <a:r>
              <a:rPr lang="en-US" b="1" dirty="0"/>
              <a:t>split() </a:t>
            </a:r>
            <a:r>
              <a:rPr lang="en-US" dirty="0"/>
              <a:t>with nothing inside the parentheses will split on </a:t>
            </a:r>
            <a:r>
              <a:rPr lang="en-US" u="sng" dirty="0"/>
              <a:t>all </a:t>
            </a:r>
          </a:p>
          <a:p>
            <a:pPr marL="0" indent="0">
              <a:buNone/>
            </a:pPr>
            <a:r>
              <a:rPr lang="en-US" dirty="0"/>
              <a:t>    whitespace</a:t>
            </a:r>
          </a:p>
          <a:p>
            <a:pPr marL="0" indent="0">
              <a:buNone/>
            </a:pPr>
            <a:r>
              <a:rPr lang="en-US" dirty="0"/>
              <a:t>   –Even the “interior” whitespace </a:t>
            </a:r>
          </a:p>
          <a:p>
            <a:pPr marL="0" indent="0">
              <a:buNone/>
            </a:pPr>
            <a:r>
              <a:rPr lang="en-US" dirty="0"/>
              <a:t>&gt;&gt;&gt; line = "hello world \n"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['hello', 'world’] </a:t>
            </a:r>
          </a:p>
          <a:p>
            <a:pPr marL="0" indent="0">
              <a:buNone/>
            </a:pPr>
            <a:r>
              <a:rPr lang="en-US" dirty="0"/>
              <a:t>&gt;&gt;&gt; love = "\t\</a:t>
            </a:r>
            <a:r>
              <a:rPr lang="en-US" dirty="0" err="1"/>
              <a:t>nI</a:t>
            </a:r>
            <a:r>
              <a:rPr lang="en-US" dirty="0"/>
              <a:t> love\t\t\</a:t>
            </a:r>
            <a:r>
              <a:rPr lang="en-US" dirty="0" err="1"/>
              <a:t>nwhitespace</a:t>
            </a:r>
            <a:r>
              <a:rPr lang="en-US" dirty="0"/>
              <a:t>\n  “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love.split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['I', 'love', 'whitespace']</a:t>
            </a:r>
          </a:p>
        </p:txBody>
      </p:sp>
    </p:spTree>
    <p:extLst>
      <p:ext uri="{BB962C8B-B14F-4D97-AF65-F5344CB8AC3E}">
        <p14:creationId xmlns:p14="http://schemas.microsoft.com/office/powerpoint/2010/main" val="221289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EBE7-CCBE-444B-B656-9D22E957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39"/>
            <a:ext cx="10515600" cy="1325563"/>
          </a:xfrm>
        </p:spPr>
        <p:txBody>
          <a:bodyPr/>
          <a:lstStyle/>
          <a:p>
            <a:r>
              <a:rPr lang="en-US" b="1" dirty="0"/>
              <a:t>Splitting by Specific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CE00-286A-4615-BE24-41A79019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Calling split()with a string in it, we can remove a specific character </a:t>
            </a:r>
          </a:p>
          <a:p>
            <a:pPr marL="0" indent="0">
              <a:buNone/>
            </a:pPr>
            <a:r>
              <a:rPr lang="en-US" dirty="0"/>
              <a:t>    (or more than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under = "</a:t>
            </a:r>
            <a:r>
              <a:rPr lang="en-US" dirty="0" err="1"/>
              <a:t>once_twice_thrice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under.split</a:t>
            </a:r>
            <a:r>
              <a:rPr lang="en-US" dirty="0"/>
              <a:t>("_") </a:t>
            </a:r>
          </a:p>
          <a:p>
            <a:pPr marL="0" indent="0">
              <a:buNone/>
            </a:pPr>
            <a:r>
              <a:rPr lang="en-US" dirty="0"/>
              <a:t>    ['once', 'twice', 'thrice’]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double = "hello how ill are all of your llamas?"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double.split</a:t>
            </a:r>
            <a:r>
              <a:rPr lang="en-US" dirty="0"/>
              <a:t>("</a:t>
            </a:r>
            <a:r>
              <a:rPr lang="en-US" dirty="0" err="1"/>
              <a:t>ll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['he', 'o how </a:t>
            </a:r>
            <a:r>
              <a:rPr lang="en-US" dirty="0" err="1"/>
              <a:t>i</a:t>
            </a:r>
            <a:r>
              <a:rPr lang="en-US" dirty="0"/>
              <a:t>', ' are a', ' of your ', '</a:t>
            </a:r>
            <a:r>
              <a:rPr lang="en-US" dirty="0" err="1"/>
              <a:t>amas</a:t>
            </a:r>
            <a:r>
              <a:rPr lang="en-US" dirty="0"/>
              <a:t>?']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480E-D153-4164-92FA-8DB5CEDF53AD}"/>
              </a:ext>
            </a:extLst>
          </p:cNvPr>
          <p:cNvSpPr txBox="1"/>
          <p:nvPr/>
        </p:nvSpPr>
        <p:spPr>
          <a:xfrm>
            <a:off x="5852160" y="2087622"/>
            <a:ext cx="5008098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These character(s) that we want to remove are called the delimiter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F5CE7-0572-4AD1-869D-5F247256AE36}"/>
              </a:ext>
            </a:extLst>
          </p:cNvPr>
          <p:cNvSpPr txBox="1"/>
          <p:nvPr/>
        </p:nvSpPr>
        <p:spPr>
          <a:xfrm>
            <a:off x="7751298" y="3331646"/>
            <a:ext cx="4248443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 delimiter is one or more </a:t>
            </a:r>
            <a:r>
              <a:rPr lang="en-US" sz="2000" b="1" dirty="0">
                <a:hlinkClick r:id="rId2"/>
              </a:rPr>
              <a:t>characters</a:t>
            </a:r>
            <a:r>
              <a:rPr lang="en-US" sz="2000" b="1" dirty="0"/>
              <a:t> that separate text strings. Common delimiters are </a:t>
            </a:r>
            <a:r>
              <a:rPr lang="en-US" sz="2000" b="1" dirty="0">
                <a:hlinkClick r:id="rId3"/>
              </a:rPr>
              <a:t>commas</a:t>
            </a:r>
            <a:r>
              <a:rPr lang="en-US" sz="2000" b="1" dirty="0"/>
              <a:t> (,), </a:t>
            </a:r>
            <a:r>
              <a:rPr lang="en-US" sz="2000" b="1" dirty="0">
                <a:hlinkClick r:id="rId4"/>
              </a:rPr>
              <a:t>semicolon</a:t>
            </a:r>
            <a:r>
              <a:rPr lang="en-US" sz="2000" b="1" dirty="0"/>
              <a:t> (;), </a:t>
            </a:r>
            <a:r>
              <a:rPr lang="en-US" sz="2000" b="1" dirty="0">
                <a:hlinkClick r:id="rId5"/>
              </a:rPr>
              <a:t>quotes</a:t>
            </a:r>
            <a:r>
              <a:rPr lang="en-US" sz="2000" b="1" dirty="0"/>
              <a:t> ( ", ' ), </a:t>
            </a:r>
            <a:r>
              <a:rPr lang="en-US" sz="2000" b="1" dirty="0">
                <a:hlinkClick r:id="rId6"/>
              </a:rPr>
              <a:t>braces</a:t>
            </a:r>
            <a:r>
              <a:rPr lang="en-US" sz="2000" b="1" dirty="0"/>
              <a:t> ({}), </a:t>
            </a:r>
            <a:r>
              <a:rPr lang="en-US" sz="2000" b="1" dirty="0">
                <a:hlinkClick r:id="rId7"/>
              </a:rPr>
              <a:t>pipes</a:t>
            </a:r>
            <a:r>
              <a:rPr lang="en-US" sz="2000" b="1" dirty="0"/>
              <a:t> (|), or </a:t>
            </a:r>
            <a:r>
              <a:rPr lang="en-US" sz="2000" b="1" dirty="0">
                <a:hlinkClick r:id="rId8"/>
              </a:rPr>
              <a:t>slashes</a:t>
            </a:r>
            <a:r>
              <a:rPr lang="en-US" sz="2000" b="1" dirty="0"/>
              <a:t> ( / \ ).</a:t>
            </a:r>
          </a:p>
        </p:txBody>
      </p:sp>
    </p:spTree>
    <p:extLst>
      <p:ext uri="{BB962C8B-B14F-4D97-AF65-F5344CB8AC3E}">
        <p14:creationId xmlns:p14="http://schemas.microsoft.com/office/powerpoint/2010/main" val="286225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ACA7-232C-45E5-B928-FE53898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 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DBA0-3A78-4676-AFFA-335F84DE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Use split()to solve the following problems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</a:t>
            </a:r>
            <a:r>
              <a:rPr lang="en-US" dirty="0" err="1">
                <a:solidFill>
                  <a:srgbClr val="00B050"/>
                </a:solidFill>
              </a:rPr>
              <a:t>nworld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8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865-2FF4-4117-BA08-3B7FAA5D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Practice: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117A-1C1B-43AE-BBAA-B8F8892F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</a:t>
            </a:r>
            <a:r>
              <a:rPr lang="en-US" dirty="0" err="1">
                <a:solidFill>
                  <a:srgbClr val="00B050"/>
                </a:solidFill>
              </a:rPr>
              <a:t>nworld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daft.split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adorable.split</a:t>
            </a:r>
            <a:r>
              <a:rPr lang="en-US" dirty="0"/>
              <a:t>("</a:t>
            </a:r>
            <a:r>
              <a:rPr lang="en-US" dirty="0" err="1"/>
              <a:t>tt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4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1F67-439D-4137-BB82-1A59A108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F912-1DF6-4071-A043-E27E9219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Splitting a string creates a </a:t>
            </a:r>
            <a:r>
              <a:rPr lang="en-US" dirty="0" err="1"/>
              <a:t>listof</a:t>
            </a:r>
            <a:r>
              <a:rPr lang="en-US" dirty="0"/>
              <a:t> smaller strings </a:t>
            </a:r>
          </a:p>
          <a:p>
            <a:pPr marL="0" indent="0">
              <a:buNone/>
            </a:pPr>
            <a:r>
              <a:rPr lang="en-US" dirty="0"/>
              <a:t>• Using a </a:t>
            </a:r>
            <a:r>
              <a:rPr lang="en-US" b="1" dirty="0"/>
              <a:t>while</a:t>
            </a:r>
            <a:r>
              <a:rPr lang="en-US" dirty="0"/>
              <a:t> loop and this list, we can iterate over each individual word (or token)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words = </a:t>
            </a:r>
            <a:r>
              <a:rPr lang="en-US" dirty="0" err="1"/>
              <a:t>sentence.split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index = 0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(words):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(words[index]) </a:t>
            </a:r>
          </a:p>
          <a:p>
            <a:pPr marL="0" indent="0">
              <a:buNone/>
            </a:pPr>
            <a:r>
              <a:rPr lang="en-US" dirty="0"/>
              <a:t>            index += 1</a:t>
            </a:r>
          </a:p>
        </p:txBody>
      </p:sp>
    </p:spTree>
    <p:extLst>
      <p:ext uri="{BB962C8B-B14F-4D97-AF65-F5344CB8AC3E}">
        <p14:creationId xmlns:p14="http://schemas.microsoft.com/office/powerpoint/2010/main" val="368121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7B90-6229-4F05-AAF9-C5C79CE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E3C5-25D4-443D-A5C4-265C9C2F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lyrics = "</a:t>
            </a:r>
            <a:r>
              <a:rPr lang="en-US" dirty="0">
                <a:solidFill>
                  <a:srgbClr val="00B050"/>
                </a:solidFill>
              </a:rPr>
              <a:t>stars in their eyes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 err="1"/>
              <a:t>lyricWords</a:t>
            </a:r>
            <a:r>
              <a:rPr lang="en-US" dirty="0"/>
              <a:t> = </a:t>
            </a:r>
            <a:r>
              <a:rPr lang="en-US" dirty="0" err="1"/>
              <a:t>lyrics.split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index = 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lyricWords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("*" + </a:t>
            </a:r>
            <a:r>
              <a:rPr lang="en-US" dirty="0" err="1"/>
              <a:t>lyricWords</a:t>
            </a:r>
            <a:r>
              <a:rPr lang="en-US" dirty="0"/>
              <a:t>[index] + "*")</a:t>
            </a:r>
          </a:p>
          <a:p>
            <a:pPr marL="0" indent="0">
              <a:buNone/>
            </a:pPr>
            <a:r>
              <a:rPr lang="en-US" dirty="0"/>
              <a:t>       index += 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0197-D28F-4FFB-A117-3538463E28A0}"/>
              </a:ext>
            </a:extLst>
          </p:cNvPr>
          <p:cNvSpPr txBox="1"/>
          <p:nvPr/>
        </p:nvSpPr>
        <p:spPr>
          <a:xfrm>
            <a:off x="7343334" y="1997613"/>
            <a:ext cx="3179299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does this line of code do?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D6D7C-A0DA-4594-85E7-F19719E72C5B}"/>
              </a:ext>
            </a:extLst>
          </p:cNvPr>
          <p:cNvCxnSpPr/>
          <p:nvPr/>
        </p:nvCxnSpPr>
        <p:spPr>
          <a:xfrm flipH="1">
            <a:off x="6344529" y="2532185"/>
            <a:ext cx="829994" cy="1308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71098A-4906-40FE-88BF-3147DF21D298}"/>
              </a:ext>
            </a:extLst>
          </p:cNvPr>
          <p:cNvSpPr txBox="1"/>
          <p:nvPr/>
        </p:nvSpPr>
        <p:spPr>
          <a:xfrm>
            <a:off x="7343334" y="3258748"/>
            <a:ext cx="396709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append a “*” to the front and end of each list element, then 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1C5C-83CB-46A6-B427-925070D3785E}"/>
              </a:ext>
            </a:extLst>
          </p:cNvPr>
          <p:cNvSpPr txBox="1"/>
          <p:nvPr/>
        </p:nvSpPr>
        <p:spPr>
          <a:xfrm>
            <a:off x="6499274" y="4670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0802A-0CF8-44F5-B777-2A6D5BC5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1" y="4855140"/>
            <a:ext cx="13813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A6A7-63A4-4CFA-87B9-E9316BF4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183" y="2601888"/>
            <a:ext cx="3480582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String Joining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0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E9B6C-3398-4B03-8377-8AF2A1A5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9C63-E18A-45A5-B6D7-B1EB8AB1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62" y="2348670"/>
            <a:ext cx="2319411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2869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126D-6B32-4F0A-ABE6-721DB8FA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Joining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48EA-3542-4033-BB0D-1A64DD44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names = ['Alice', 'Bob', 'Carl', 'Dana', 'Eve’] </a:t>
            </a:r>
          </a:p>
          <a:p>
            <a:pPr marL="0" indent="0">
              <a:buNone/>
            </a:pPr>
            <a:r>
              <a:rPr lang="en-US" dirty="0"/>
              <a:t>&gt;&gt;&gt; "_".join(names)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Alice_Bob_Carl_Dana_Eve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• We can also use more than one character as our delimiter if we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 &lt;3 ".join(names) </a:t>
            </a:r>
          </a:p>
          <a:p>
            <a:pPr marL="0" indent="0">
              <a:buNone/>
            </a:pPr>
            <a:r>
              <a:rPr lang="en-US" dirty="0"/>
              <a:t>      'Alice &lt;3 Bob &lt;3 Carl &lt;3 Dana &lt;3 Eve'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631A-383E-47D7-A9E5-3619A08D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split() vs join()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9AD-337D-4AA4-A87C-B9545596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The split() method </a:t>
            </a:r>
          </a:p>
          <a:p>
            <a:pPr marL="0" indent="0">
              <a:buNone/>
            </a:pPr>
            <a:r>
              <a:rPr lang="en-US" dirty="0"/>
              <a:t>    –Takes in a single string </a:t>
            </a:r>
          </a:p>
          <a:p>
            <a:pPr marL="0" indent="0">
              <a:buNone/>
            </a:pPr>
            <a:r>
              <a:rPr lang="en-US" dirty="0"/>
              <a:t>    –Creates a list of strings</a:t>
            </a:r>
          </a:p>
          <a:p>
            <a:pPr marL="0" indent="0">
              <a:buNone/>
            </a:pPr>
            <a:r>
              <a:rPr lang="en-US" dirty="0"/>
              <a:t>    –Splits on given character(s), or on all whitespace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join() method </a:t>
            </a:r>
          </a:p>
          <a:p>
            <a:pPr marL="0" indent="0">
              <a:buNone/>
            </a:pPr>
            <a:r>
              <a:rPr lang="en-US" dirty="0"/>
              <a:t>    –Takes in a list of strings </a:t>
            </a:r>
          </a:p>
          <a:p>
            <a:pPr marL="0" indent="0">
              <a:buNone/>
            </a:pPr>
            <a:r>
              <a:rPr lang="en-US" dirty="0"/>
              <a:t>    –Returns a single string </a:t>
            </a:r>
          </a:p>
          <a:p>
            <a:pPr marL="0" indent="0">
              <a:buNone/>
            </a:pPr>
            <a:r>
              <a:rPr lang="en-US" dirty="0"/>
              <a:t>    –Joins together with a user-chosen delimiter</a:t>
            </a:r>
          </a:p>
        </p:txBody>
      </p:sp>
    </p:spTree>
    <p:extLst>
      <p:ext uri="{BB962C8B-B14F-4D97-AF65-F5344CB8AC3E}">
        <p14:creationId xmlns:p14="http://schemas.microsoft.com/office/powerpoint/2010/main" val="353782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DCA2E-F01B-4D66-8477-FC8DD8A5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643466"/>
            <a:ext cx="837754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24D8A-42E6-4667-B1AD-370C172D48A3}"/>
              </a:ext>
            </a:extLst>
          </p:cNvPr>
          <p:cNvSpPr txBox="1"/>
          <p:nvPr/>
        </p:nvSpPr>
        <p:spPr>
          <a:xfrm>
            <a:off x="9734843" y="2690335"/>
            <a:ext cx="170219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 You may Ignore slicing</a:t>
            </a:r>
          </a:p>
        </p:txBody>
      </p:sp>
    </p:spTree>
    <p:extLst>
      <p:ext uri="{BB962C8B-B14F-4D97-AF65-F5344CB8AC3E}">
        <p14:creationId xmlns:p14="http://schemas.microsoft.com/office/powerpoint/2010/main" val="2238222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401-830F-4670-AC9C-A237687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F91-7635-41C0-B716-4426A10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us consider that we have a string called ‘phrase’</a:t>
            </a:r>
          </a:p>
          <a:p>
            <a:r>
              <a:rPr lang="en-US" dirty="0"/>
              <a:t>Phrase = “I am learning Python”</a:t>
            </a:r>
          </a:p>
          <a:p>
            <a:r>
              <a:rPr lang="en-US" dirty="0"/>
              <a:t>The words in </a:t>
            </a:r>
            <a:r>
              <a:rPr lang="en-US" b="1" dirty="0"/>
              <a:t>Bold </a:t>
            </a:r>
            <a:r>
              <a:rPr lang="en-US" dirty="0"/>
              <a:t>are methods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upper</a:t>
            </a:r>
            <a:r>
              <a:rPr lang="en-US" dirty="0"/>
              <a:t>() – This will convert the string to upper case</a:t>
            </a:r>
          </a:p>
          <a:p>
            <a:pPr marL="0" indent="0">
              <a:buNone/>
            </a:pPr>
            <a:r>
              <a:rPr lang="en-US" dirty="0"/>
              <a:t>Syntax – phrase2= </a:t>
            </a:r>
            <a:r>
              <a:rPr lang="en-US" dirty="0" err="1"/>
              <a:t>phrase.upper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print (phase2)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lower</a:t>
            </a:r>
            <a:r>
              <a:rPr lang="en-US" dirty="0"/>
              <a:t>()- This will convert the string into lower case (If it is already in lower case, there would not be any changes made)</a:t>
            </a:r>
          </a:p>
          <a:p>
            <a:pPr marL="0" indent="0">
              <a:buNone/>
            </a:pPr>
            <a:r>
              <a:rPr lang="en-US" dirty="0"/>
              <a:t>  Syntax – phrase2= </a:t>
            </a:r>
            <a:r>
              <a:rPr lang="en-US" dirty="0" err="1"/>
              <a:t>phrase.lower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           print (phrase2)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5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1F5-289D-4A49-9141-CCE5D17E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38AB-73E8-4CC4-B268-70322591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Phrase.isupper</a:t>
            </a:r>
            <a:r>
              <a:rPr lang="en-US" dirty="0"/>
              <a:t>()- Checks if the string is in upper case or not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 phrase2=</a:t>
            </a:r>
            <a:r>
              <a:rPr lang="fr-FR" dirty="0" err="1"/>
              <a:t>phrase.isupper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 print (phrase2)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Phrase.islower</a:t>
            </a:r>
            <a:r>
              <a:rPr lang="en-US" dirty="0"/>
              <a:t>()- Checks if the string is in lowercase or not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phrase2=</a:t>
            </a:r>
            <a:r>
              <a:rPr lang="fr-FR" dirty="0" err="1"/>
              <a:t>phrase.islower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print (phrase2)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62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DA50-058E-43E8-ABB4-5D3169F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two methods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E1B2-9D82-46B6-ADAC-7A513A87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Phrase.upper().isupper()</a:t>
            </a:r>
          </a:p>
          <a:p>
            <a:pPr marL="0" indent="0">
              <a:buNone/>
            </a:pPr>
            <a:r>
              <a:rPr lang="en-US" dirty="0"/>
              <a:t>    - Combination of two functions will First convert to upper then check if it is upper case or not)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       phrase = 'i love python’</a:t>
            </a:r>
          </a:p>
          <a:p>
            <a:pPr marL="0" indent="0">
              <a:buNone/>
            </a:pPr>
            <a:r>
              <a:rPr lang="fr-FR" dirty="0"/>
              <a:t>         phrase2=</a:t>
            </a:r>
            <a:r>
              <a:rPr lang="fr-FR" dirty="0" err="1"/>
              <a:t>phrase.upper</a:t>
            </a:r>
            <a:r>
              <a:rPr lang="fr-FR" dirty="0"/>
              <a:t>().isupper()</a:t>
            </a:r>
          </a:p>
          <a:p>
            <a:pPr marL="0" indent="0">
              <a:buNone/>
            </a:pPr>
            <a:r>
              <a:rPr lang="fr-FR" dirty="0"/>
              <a:t>         print(phrase2)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‘</a:t>
            </a:r>
            <a:r>
              <a:rPr lang="fr-FR" dirty="0" err="1"/>
              <a:t>True</a:t>
            </a:r>
            <a:r>
              <a:rPr lang="fr-FR" dirty="0"/>
              <a:t>’ output. </a:t>
            </a:r>
            <a:r>
              <a:rPr lang="fr-FR" dirty="0" err="1"/>
              <a:t>Why</a:t>
            </a:r>
            <a:r>
              <a:rPr lang="fr-FR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ABB-A25C-425B-9C97-4231A71B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E0C1-3E28-4660-8640-EF828C40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Phrase = “Upward Bound”</a:t>
            </a:r>
          </a:p>
          <a:p>
            <a:pPr lvl="0"/>
            <a:r>
              <a:rPr lang="en-US" dirty="0"/>
              <a:t>Print( </a:t>
            </a:r>
            <a:r>
              <a:rPr lang="en-US" dirty="0" err="1"/>
              <a:t>len</a:t>
            </a:r>
            <a:r>
              <a:rPr lang="en-US" dirty="0"/>
              <a:t>(phrase))</a:t>
            </a:r>
          </a:p>
          <a:p>
            <a:pPr lvl="0"/>
            <a:r>
              <a:rPr lang="en-US" dirty="0"/>
              <a:t>Print (phrase[0]) – This is print out the first letter in the string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(“U”)) – Print out the index number of that letter. Here it will print a 0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 bound”))- Print the index of bound which is 7 </a:t>
            </a:r>
          </a:p>
          <a:p>
            <a:r>
              <a:rPr lang="en-US" dirty="0"/>
              <a:t>Print (</a:t>
            </a:r>
            <a:r>
              <a:rPr lang="en-US" dirty="0" err="1"/>
              <a:t>phrase.replace</a:t>
            </a:r>
            <a:r>
              <a:rPr lang="en-US" dirty="0"/>
              <a:t> (“Upward”, “Downward”))</a:t>
            </a:r>
          </a:p>
        </p:txBody>
      </p:sp>
    </p:spTree>
    <p:extLst>
      <p:ext uri="{BB962C8B-B14F-4D97-AF65-F5344CB8AC3E}">
        <p14:creationId xmlns:p14="http://schemas.microsoft.com/office/powerpoint/2010/main" val="210667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954-A460-479B-A941-07EC96D4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The String Data Type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B8AF9D-B179-434E-B9CB-6F307500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47" y="2811104"/>
            <a:ext cx="3126431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9D8-381A-48BF-8A56-6024943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Text is represented in programs by the string data type </a:t>
            </a:r>
          </a:p>
          <a:p>
            <a:pPr marL="0" indent="0">
              <a:buNone/>
            </a:pPr>
            <a:r>
              <a:rPr lang="en-US" sz="3200" dirty="0"/>
              <a:t>• A string is a sequence of characters enclosed within double quotes (") or single quotes (‘) </a:t>
            </a:r>
          </a:p>
          <a:p>
            <a:pPr marL="0" indent="0">
              <a:buNone/>
            </a:pPr>
            <a:r>
              <a:rPr lang="en-US" sz="3200" dirty="0"/>
              <a:t>   –Sometimes called quotation marks or apostrophes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3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B6A-AF59-4DD6-8A84-1F5D2B8E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Strings as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02A1-6640-4B6E-8B9E-C755DD5B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Using input() automatically gets a string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firstName = input("Please enter your name: ") </a:t>
            </a:r>
          </a:p>
          <a:p>
            <a:pPr marL="0" indent="0">
              <a:buNone/>
            </a:pPr>
            <a:r>
              <a:rPr lang="en-US" dirty="0"/>
              <a:t>       Please enter your name: Kanye</a:t>
            </a:r>
          </a:p>
          <a:p>
            <a:pPr marL="0" indent="0">
              <a:buNone/>
            </a:pPr>
            <a:r>
              <a:rPr lang="en-US" dirty="0"/>
              <a:t>&gt;&gt;&gt; print(firstName, firstName) </a:t>
            </a:r>
          </a:p>
          <a:p>
            <a:pPr marL="0" indent="0">
              <a:buNone/>
            </a:pPr>
            <a:r>
              <a:rPr lang="en-US" dirty="0"/>
              <a:t>       Kanye </a:t>
            </a:r>
            <a:r>
              <a:rPr lang="en-US" dirty="0" err="1"/>
              <a:t>Kanye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DAF8-B7F0-4870-AB6C-6AB4D5B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Individual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0298-8255-40CB-AD6C-A65F7AFF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access the individual characters in a string through indexing</a:t>
            </a:r>
          </a:p>
          <a:p>
            <a:pPr marL="0" indent="0">
              <a:buNone/>
            </a:pPr>
            <a:r>
              <a:rPr lang="en-US" dirty="0"/>
              <a:t>     –Characters are the letters, numbers, spaces, and symbols that make</a:t>
            </a:r>
          </a:p>
          <a:p>
            <a:pPr marL="0" indent="0">
              <a:buNone/>
            </a:pPr>
            <a:r>
              <a:rPr lang="en-US" dirty="0"/>
              <a:t>       up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characters in a string are numbered starting from the left,</a:t>
            </a:r>
          </a:p>
          <a:p>
            <a:pPr marL="0" indent="0">
              <a:buNone/>
            </a:pPr>
            <a:r>
              <a:rPr lang="en-US" dirty="0"/>
              <a:t>     beginning with 0 </a:t>
            </a:r>
          </a:p>
          <a:p>
            <a:pPr marL="0" indent="0">
              <a:buNone/>
            </a:pPr>
            <a:r>
              <a:rPr lang="en-US" dirty="0"/>
              <a:t>    –Just like in lists!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2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3AF0-EA70-4670-A96A-89BE838A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Accessing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6E8F-F9A9-4703-A08E-B9720D8F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general form is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/>
              <a:t>strName</a:t>
            </a:r>
            <a:r>
              <a:rPr lang="en-US" b="1" dirty="0"/>
              <a:t>[expression]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• Where </a:t>
            </a:r>
            <a:r>
              <a:rPr lang="en-US" b="1" dirty="0" err="1"/>
              <a:t>strName</a:t>
            </a:r>
            <a:r>
              <a:rPr lang="en-US" dirty="0"/>
              <a:t> is the name of the string variable and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expression</a:t>
            </a:r>
            <a:r>
              <a:rPr lang="en-US" dirty="0"/>
              <a:t> determines which character is selected from the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B455A-B064-40BE-B6F4-6F098221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5114D-61B7-4C64-8E00-37681E41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675227"/>
            <a:ext cx="82858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BF27-63EB-41AD-A229-8BF4BB63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ED02B-F15D-4ECF-B78C-B46C5F7F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1628</Words>
  <Application>Microsoft Office PowerPoint</Application>
  <PresentationFormat>Widescreen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Strings  </vt:lpstr>
      <vt:lpstr>Today’s Objectives </vt:lpstr>
      <vt:lpstr>Strings</vt:lpstr>
      <vt:lpstr>The String Data Type </vt:lpstr>
      <vt:lpstr>Getting Strings as Input </vt:lpstr>
      <vt:lpstr>Accessing Individual Characters </vt:lpstr>
      <vt:lpstr>Syntax of Accessing Characters </vt:lpstr>
      <vt:lpstr>Example String</vt:lpstr>
      <vt:lpstr>Example String </vt:lpstr>
      <vt:lpstr>Changing String Case </vt:lpstr>
      <vt:lpstr>Concatenation</vt:lpstr>
      <vt:lpstr>Forming New Strings -Concatenation </vt:lpstr>
      <vt:lpstr>Rules of Concatenation </vt:lpstr>
      <vt:lpstr>Common Use for Concatenation </vt:lpstr>
      <vt:lpstr>Special Characters </vt:lpstr>
      <vt:lpstr>Backslash: Escape Sequences </vt:lpstr>
      <vt:lpstr>Common Escape Sequences </vt:lpstr>
      <vt:lpstr>PowerPoint Presentation</vt:lpstr>
      <vt:lpstr>How Python Handles Escape Sequences </vt:lpstr>
      <vt:lpstr>String Splitting</vt:lpstr>
      <vt:lpstr>String Splitting </vt:lpstr>
      <vt:lpstr>Splitting by Whitespace </vt:lpstr>
      <vt:lpstr>Splitting by Specific Character </vt:lpstr>
      <vt:lpstr>Practice: Splitting </vt:lpstr>
      <vt:lpstr>Practice: Splitting </vt:lpstr>
      <vt:lpstr>Looping over Split Strings </vt:lpstr>
      <vt:lpstr>Example: Looping over Split Strings </vt:lpstr>
      <vt:lpstr>String Joining </vt:lpstr>
      <vt:lpstr>PowerPoint Presentation</vt:lpstr>
      <vt:lpstr>Example: Joining Strings </vt:lpstr>
      <vt:lpstr>split() vs join() </vt:lpstr>
      <vt:lpstr>PowerPoint Presentation</vt:lpstr>
      <vt:lpstr>Some More Useful Methods </vt:lpstr>
      <vt:lpstr>Some More Useful Methods </vt:lpstr>
      <vt:lpstr>Combination of two methods Example </vt:lpstr>
      <vt:lpstr>Methods Exercise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 </dc:title>
  <dc:creator>Hemlata Kohin</dc:creator>
  <cp:lastModifiedBy>Hemlata Kohin</cp:lastModifiedBy>
  <cp:revision>8</cp:revision>
  <dcterms:created xsi:type="dcterms:W3CDTF">2019-06-21T01:15:45Z</dcterms:created>
  <dcterms:modified xsi:type="dcterms:W3CDTF">2019-06-21T17:47:04Z</dcterms:modified>
</cp:coreProperties>
</file>