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EF1-48D6-4622-8011-89359C9E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427-3C63-4EAF-BB12-0BAB3412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follow the flow of the code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 = num * num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5</a:t>
            </a:r>
          </a:p>
          <a:p>
            <a:pPr marL="0" indent="0">
              <a:buNone/>
            </a:pPr>
            <a:r>
              <a:rPr lang="en-US" dirty="0"/>
              <a:t>       	y =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(y)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5496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C47-C069-474D-8F08-5EFC5A8E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0289-24E2-4F64-B506-504A072E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Call main() </a:t>
            </a:r>
          </a:p>
          <a:p>
            <a:pPr marL="0" indent="0">
              <a:buNone/>
            </a:pPr>
            <a:r>
              <a:rPr lang="en-US" dirty="0"/>
              <a:t>Step 2: Pass control to def main() </a:t>
            </a:r>
          </a:p>
          <a:p>
            <a:pPr marL="0" indent="0">
              <a:buNone/>
            </a:pPr>
            <a:r>
              <a:rPr lang="en-US" dirty="0"/>
              <a:t>Step 3: Set x = 5 </a:t>
            </a:r>
          </a:p>
          <a:p>
            <a:pPr marL="0" indent="0">
              <a:buNone/>
            </a:pPr>
            <a:r>
              <a:rPr lang="en-US" dirty="0"/>
              <a:t>Step 4: See the function call to square() </a:t>
            </a:r>
          </a:p>
          <a:p>
            <a:pPr marL="0" indent="0">
              <a:buNone/>
            </a:pPr>
            <a:r>
              <a:rPr lang="en-US" dirty="0"/>
              <a:t>Step 5: Pass control from main() to square(), sending the argument 5 Step 6: Set the value of the formal parameter num in square() to 5 Step 7: Calculate </a:t>
            </a:r>
            <a:r>
              <a:rPr lang="en-US" dirty="0" err="1"/>
              <a:t>ans</a:t>
            </a:r>
            <a:r>
              <a:rPr lang="en-US" dirty="0"/>
              <a:t> = num * num </a:t>
            </a:r>
          </a:p>
          <a:p>
            <a:pPr marL="0" indent="0">
              <a:buNone/>
            </a:pPr>
            <a:r>
              <a:rPr lang="en-US" dirty="0"/>
              <a:t>Step 8: Return the value 25 to main() and set y = the returned value Step 9: Print value of y</a:t>
            </a:r>
          </a:p>
        </p:txBody>
      </p:sp>
    </p:spTree>
    <p:extLst>
      <p:ext uri="{BB962C8B-B14F-4D97-AF65-F5344CB8AC3E}">
        <p14:creationId xmlns:p14="http://schemas.microsoft.com/office/powerpoint/2010/main" val="77383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14E-BFFC-435E-BD82-C002D144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42" y="2883242"/>
            <a:ext cx="6941234" cy="1325563"/>
          </a:xfrm>
        </p:spPr>
        <p:txBody>
          <a:bodyPr/>
          <a:lstStyle/>
          <a:p>
            <a:r>
              <a:rPr lang="en-US" b="1" dirty="0"/>
              <a:t>None and Common Problems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29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46B-2535-4A72-9804-1835186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 Function Returns </a:t>
            </a:r>
            <a:r>
              <a:rPr lang="en-US" b="1" i="1" dirty="0"/>
              <a:t>Something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EEFE-5F1B-4A11-90DA-2896D113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All Python functions return a value </a:t>
            </a:r>
          </a:p>
          <a:p>
            <a:pPr marL="0" indent="0">
              <a:buNone/>
            </a:pPr>
            <a:r>
              <a:rPr lang="en-US" sz="3200" dirty="0"/>
              <a:t>    –Even if they don’t have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Functions without an explicit </a:t>
            </a:r>
            <a:r>
              <a:rPr lang="en-US" sz="3200" b="1" dirty="0"/>
              <a:t>return</a:t>
            </a:r>
            <a:r>
              <a:rPr lang="en-US" sz="3200" dirty="0"/>
              <a:t> pass back a special object, called </a:t>
            </a:r>
            <a:r>
              <a:rPr lang="en-US" sz="3200" b="1" dirty="0"/>
              <a:t>None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 </a:t>
            </a:r>
            <a:r>
              <a:rPr lang="en-US" sz="3200" b="1" dirty="0"/>
              <a:t>None</a:t>
            </a:r>
            <a:r>
              <a:rPr lang="en-US" sz="3200" dirty="0"/>
              <a:t> is the </a:t>
            </a:r>
            <a:r>
              <a:rPr lang="en-US" sz="3200" u="sng" dirty="0"/>
              <a:t>absence</a:t>
            </a:r>
            <a:r>
              <a:rPr lang="en-US" sz="3200" dirty="0"/>
              <a:t> of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60A-016E-43B9-89E8-1419CE64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52CD-95FA-4D9D-B6EB-A8F93216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 is a simple toy 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(num1, num2):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(“</a:t>
            </a:r>
            <a:r>
              <a:rPr lang="en-US" dirty="0">
                <a:solidFill>
                  <a:srgbClr val="00B050"/>
                </a:solidFill>
              </a:rPr>
              <a:t>multiplying</a:t>
            </a:r>
            <a:r>
              <a:rPr lang="en-US" dirty="0"/>
              <a:t>", num1, "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", num2)</a:t>
            </a:r>
          </a:p>
          <a:p>
            <a:pPr marL="0" indent="0">
              <a:buNone/>
            </a:pPr>
            <a:r>
              <a:rPr lang="en-US" dirty="0"/>
              <a:t>	answer = num1 * num2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answer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Assume that this code is in </a:t>
            </a:r>
            <a:r>
              <a:rPr lang="en-US" b="1" dirty="0"/>
              <a:t>main()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product =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(6, 3)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result is</a:t>
            </a:r>
            <a:r>
              <a:rPr lang="en-US" dirty="0"/>
              <a:t>", product)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59B4-F23A-4E77-A0A5-2A5E9F3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7C07-EB4F-4402-8DBC-01DBD44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Forgetting to write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doing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answer =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(3, 5)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14C-692B-4FE4-8241-A09177F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7ED3-5C88-4020-8432-93B9068D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variable given the return value has a value of </a:t>
            </a:r>
            <a:r>
              <a:rPr lang="en-US" sz="3200" b="1" dirty="0"/>
              <a:t>none</a:t>
            </a:r>
          </a:p>
          <a:p>
            <a:r>
              <a:rPr lang="en-US" sz="3200" dirty="0"/>
              <a:t>Doing 3 * 5 will return the value none </a:t>
            </a:r>
          </a:p>
        </p:txBody>
      </p:sp>
    </p:spTree>
    <p:extLst>
      <p:ext uri="{BB962C8B-B14F-4D97-AF65-F5344CB8AC3E}">
        <p14:creationId xmlns:p14="http://schemas.microsoft.com/office/powerpoint/2010/main" val="24888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AF5-2805-4307-B78A-83086531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E77D-86C1-4A6F-93D7-ED358120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Forgetting to assign the returned value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(“</a:t>
            </a:r>
            <a:r>
              <a:rPr lang="en-US" sz="3200" dirty="0">
                <a:solidFill>
                  <a:srgbClr val="00B050"/>
                </a:solidFill>
              </a:rPr>
              <a:t>multiplying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1624-2A6D-4158-BF89-3FA50B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AB87-E837-4136-84D4-175C691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Doing 7 * 8 will give an error [Syntax Error]</a:t>
            </a:r>
          </a:p>
          <a:p>
            <a:r>
              <a:rPr lang="en-US" sz="3200" dirty="0"/>
              <a:t>Should have assigned product to the return value of multiply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Correction would be :</a:t>
            </a:r>
          </a:p>
          <a:p>
            <a:pPr marL="0" indent="0">
              <a:buNone/>
            </a:pPr>
            <a:r>
              <a:rPr lang="en-US" sz="3200" dirty="0"/>
              <a:t>                  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</p:txBody>
      </p:sp>
    </p:spTree>
    <p:extLst>
      <p:ext uri="{BB962C8B-B14F-4D97-AF65-F5344CB8AC3E}">
        <p14:creationId xmlns:p14="http://schemas.microsoft.com/office/powerpoint/2010/main" val="418301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313-B0DC-416A-98F4-84980F9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Errors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7027-BC0A-48EC-B25F-40C69D97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your value-returning functions produce strange messages, check to make sure you used the return correctly!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Errors: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unsupported operand type(s) for *: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and 'int’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object is not </a:t>
            </a:r>
            <a:r>
              <a:rPr lang="en-US" sz="3200" dirty="0" err="1">
                <a:solidFill>
                  <a:srgbClr val="FF0000"/>
                </a:solidFill>
              </a:rPr>
              <a:t>iterable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E0A-2670-4DD5-9396-71FA59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A42B-D0EF-4AA0-B91A-1AB842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introduce value-returning functions </a:t>
            </a:r>
          </a:p>
          <a:p>
            <a:pPr marL="0" indent="0">
              <a:buNone/>
            </a:pPr>
            <a:r>
              <a:rPr lang="en-US" sz="3200" dirty="0"/>
              <a:t>    –Common problems</a:t>
            </a:r>
          </a:p>
          <a:p>
            <a:pPr marL="0" indent="0">
              <a:buNone/>
            </a:pPr>
            <a:r>
              <a:rPr lang="en-US" sz="3200" dirty="0"/>
              <a:t>    –Solutions to common problems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better grasp how values in the scope of a function actually work </a:t>
            </a:r>
          </a:p>
          <a:p>
            <a:pPr marL="0" indent="0">
              <a:buNone/>
            </a:pPr>
            <a:r>
              <a:rPr lang="en-US" sz="3200" dirty="0"/>
              <a:t>• To practice function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D9E-7992-4310-BE48-2CDF5C5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0" y="2630024"/>
            <a:ext cx="574548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“Modifying”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CC19-2889-4CA0-91B8-27A5A27B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6A0-C7A0-40F0-B817-939400C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Suppose you are writing a program that manages bank accounts </a:t>
            </a:r>
          </a:p>
          <a:p>
            <a:pPr marL="0" indent="0">
              <a:buNone/>
            </a:pPr>
            <a:r>
              <a:rPr lang="en-US" sz="3200" dirty="0"/>
              <a:t>• One function we would need to create is one to accumulate interest on the account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/>
              <a:t>(balance, rate):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newBalance</a:t>
            </a:r>
            <a:r>
              <a:rPr lang="en-US" sz="3200" dirty="0"/>
              <a:t> = balance * (1 + rate) </a:t>
            </a:r>
          </a:p>
          <a:p>
            <a:pPr marL="0" indent="0">
              <a:buNone/>
            </a:pPr>
            <a:r>
              <a:rPr lang="en-US" sz="3200" dirty="0"/>
              <a:t>	balance = </a:t>
            </a:r>
            <a:r>
              <a:rPr lang="en-US" sz="3200" dirty="0" err="1"/>
              <a:t>newBalance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201-96BE-4DB2-94ED-1598AF7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440-557A-412B-8E43-D3CD1A8D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2F2E7-AAB0-43F2-9BEF-8F41BDED1F70}"/>
              </a:ext>
            </a:extLst>
          </p:cNvPr>
          <p:cNvSpPr txBox="1"/>
          <p:nvPr/>
        </p:nvSpPr>
        <p:spPr>
          <a:xfrm>
            <a:off x="5641143" y="2968283"/>
            <a:ext cx="201168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output of the code?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145A5-A6B4-4B74-93BB-1F74DC66CB0D}"/>
              </a:ext>
            </a:extLst>
          </p:cNvPr>
          <p:cNvSpPr txBox="1"/>
          <p:nvPr/>
        </p:nvSpPr>
        <p:spPr>
          <a:xfrm>
            <a:off x="8032651" y="4318781"/>
            <a:ext cx="111134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47355-6A26-439D-BEB7-C1D8C794AA55}"/>
              </a:ext>
            </a:extLst>
          </p:cNvPr>
          <p:cNvSpPr txBox="1"/>
          <p:nvPr/>
        </p:nvSpPr>
        <p:spPr>
          <a:xfrm>
            <a:off x="6189783" y="4982298"/>
            <a:ext cx="184286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what we wanted to happen? </a:t>
            </a:r>
          </a:p>
        </p:txBody>
      </p:sp>
    </p:spTree>
    <p:extLst>
      <p:ext uri="{BB962C8B-B14F-4D97-AF65-F5344CB8AC3E}">
        <p14:creationId xmlns:p14="http://schemas.microsoft.com/office/powerpoint/2010/main" val="391871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BDB-9F86-4BCA-B594-C397B24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Going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099-C760-427F-9A1D-8CF9FB5E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It was intended that the 5% would be added to the amount, returning $1050 </a:t>
            </a:r>
          </a:p>
          <a:p>
            <a:pPr marL="0" indent="0">
              <a:buNone/>
            </a:pPr>
            <a:r>
              <a:rPr lang="en-US" sz="3200" dirty="0"/>
              <a:t>• Was $1000 the desired output?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No –so what went wrong? </a:t>
            </a:r>
          </a:p>
          <a:p>
            <a:pPr marL="0" indent="0">
              <a:buNone/>
            </a:pPr>
            <a:r>
              <a:rPr lang="en-US" sz="3200" dirty="0"/>
              <a:t>• This is a very common mistake to make!   </a:t>
            </a:r>
          </a:p>
          <a:p>
            <a:pPr marL="0" indent="0">
              <a:buNone/>
            </a:pPr>
            <a:r>
              <a:rPr lang="en-US" sz="3200" dirty="0"/>
              <a:t>     –Let’s trace through the code and figure it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6322-F266-4685-88EA-666AA659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1D54-D648-4A4B-A358-0D386B07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• First, we create two variables that are local to </a:t>
            </a:r>
            <a:r>
              <a:rPr lang="en-US" sz="3300" b="1" dirty="0"/>
              <a:t>main()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810FD-D881-4F29-BA28-D989C1051B6B}"/>
              </a:ext>
            </a:extLst>
          </p:cNvPr>
          <p:cNvSpPr txBox="1"/>
          <p:nvPr/>
        </p:nvSpPr>
        <p:spPr>
          <a:xfrm>
            <a:off x="6583680" y="4001294"/>
            <a:ext cx="181473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Local Variables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CDB03-47A8-48E6-833E-A277D00161FD}"/>
              </a:ext>
            </a:extLst>
          </p:cNvPr>
          <p:cNvCxnSpPr>
            <a:cxnSpLocks/>
          </p:cNvCxnSpPr>
          <p:nvPr/>
        </p:nvCxnSpPr>
        <p:spPr>
          <a:xfrm flipH="1">
            <a:off x="3938955" y="4192172"/>
            <a:ext cx="2644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B358C-C960-4209-A57F-B71C16F82C6C}"/>
              </a:ext>
            </a:extLst>
          </p:cNvPr>
          <p:cNvCxnSpPr>
            <a:cxnSpLocks/>
          </p:cNvCxnSpPr>
          <p:nvPr/>
        </p:nvCxnSpPr>
        <p:spPr>
          <a:xfrm flipH="1">
            <a:off x="3404383" y="4327110"/>
            <a:ext cx="3179297" cy="2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B38-386A-4478-9D12-F9F2835B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AE94-3ADB-4E1B-9C8C-66C6C1EC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Second, we call </a:t>
            </a:r>
            <a:r>
              <a:rPr lang="en-US" sz="3200" b="1" dirty="0" err="1"/>
              <a:t>addInterest</a:t>
            </a:r>
            <a:r>
              <a:rPr lang="en-US" sz="3200" b="1" dirty="0"/>
              <a:t>() </a:t>
            </a:r>
            <a:r>
              <a:rPr lang="en-US" sz="3200" dirty="0"/>
              <a:t>and pass the values of the local variables of </a:t>
            </a:r>
            <a:r>
              <a:rPr lang="en-US" sz="3200" b="1" dirty="0"/>
              <a:t>main() </a:t>
            </a:r>
            <a:r>
              <a:rPr lang="en-US" sz="3200" dirty="0"/>
              <a:t>as 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333BE-ED72-4FBE-A76C-5D098F80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2687371"/>
            <a:ext cx="88880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13E2-3D87-49DD-B4C6-E0194D0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61C-96DD-4112-AF1D-D1FE4CF5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Third, when control is passed to </a:t>
            </a:r>
            <a:r>
              <a:rPr lang="en-US" dirty="0" err="1"/>
              <a:t>addInterest</a:t>
            </a:r>
            <a:r>
              <a:rPr lang="en-US" dirty="0"/>
              <a:t>(), the formal parameters (balance and rate) are set to the value of the arguments (amount and rate)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7512-97D6-4E81-8636-CF9D783D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2968283"/>
            <a:ext cx="9495691" cy="35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3E0-9C9B-43B7-8776-3C82D44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F4B3-EABF-49D7-A3B0-E56A7EC1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Even though the parameter rate appears in both </a:t>
            </a:r>
            <a:r>
              <a:rPr lang="en-US" sz="3200" dirty="0">
                <a:solidFill>
                  <a:srgbClr val="FF0000"/>
                </a:solidFill>
              </a:rPr>
              <a:t>main() </a:t>
            </a:r>
            <a:r>
              <a:rPr lang="en-US" sz="3200" dirty="0"/>
              <a:t>and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, they are two separate variables because of scope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D21C6-4E82-418D-8F15-49961A76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3132108"/>
            <a:ext cx="10369061" cy="3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EF0-15A6-4F92-88E7-B93B15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Scope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55C-9E83-40AF-87C8-6933EDD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In other words, the </a:t>
            </a:r>
            <a:r>
              <a:rPr lang="en-US" sz="3200" b="1" i="1" dirty="0"/>
              <a:t>formal parameters </a:t>
            </a:r>
            <a:r>
              <a:rPr lang="en-US" sz="3200" dirty="0"/>
              <a:t>of a function only receive the </a:t>
            </a:r>
            <a:r>
              <a:rPr lang="en-US" sz="3200" u="sng" dirty="0"/>
              <a:t>values</a:t>
            </a:r>
            <a:r>
              <a:rPr lang="en-US" sz="3200" dirty="0"/>
              <a:t> of the </a:t>
            </a:r>
            <a:r>
              <a:rPr lang="en-US" sz="3200" b="1" i="1" dirty="0"/>
              <a:t>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function does </a:t>
            </a:r>
            <a:r>
              <a:rPr lang="en-US" sz="3200" b="1" u="sng" dirty="0"/>
              <a:t>not</a:t>
            </a:r>
            <a:r>
              <a:rPr lang="en-US" sz="3200" dirty="0"/>
              <a:t> have access to the original variable in </a:t>
            </a:r>
            <a:r>
              <a:rPr lang="en-US" sz="3200" b="1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617F-4881-46E8-B5F3-1D3EA8E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Bank Interest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15C-B158-4445-98D2-B12439BE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/>
              <a:t>	amount =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DBD1-C2EB-44D4-852A-F564E7D1C3BC}"/>
              </a:ext>
            </a:extLst>
          </p:cNvPr>
          <p:cNvSpPr txBox="1"/>
          <p:nvPr/>
        </p:nvSpPr>
        <p:spPr>
          <a:xfrm>
            <a:off x="7610621" y="2459504"/>
            <a:ext cx="3038622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‘Return </a:t>
            </a:r>
            <a:r>
              <a:rPr lang="en-US" sz="2400" b="1" dirty="0" err="1">
                <a:solidFill>
                  <a:srgbClr val="7030A0"/>
                </a:solidFill>
              </a:rPr>
              <a:t>newBalance</a:t>
            </a:r>
            <a:r>
              <a:rPr lang="en-US" sz="2400" b="1" dirty="0">
                <a:solidFill>
                  <a:srgbClr val="7030A0"/>
                </a:solidFill>
              </a:rPr>
              <a:t>’ and ‘amount= ’ these are the only changed parts in the new code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4CA74-0EE4-4C6E-8210-B41D6436AEF5}"/>
              </a:ext>
            </a:extLst>
          </p:cNvPr>
          <p:cNvCxnSpPr/>
          <p:nvPr/>
        </p:nvCxnSpPr>
        <p:spPr>
          <a:xfrm flipH="1" flipV="1">
            <a:off x="3995225" y="2630658"/>
            <a:ext cx="3460652" cy="79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6A660-FE16-4E75-A25E-D558B93DDF4D}"/>
              </a:ext>
            </a:extLst>
          </p:cNvPr>
          <p:cNvCxnSpPr>
            <a:cxnSpLocks/>
          </p:cNvCxnSpPr>
          <p:nvPr/>
        </p:nvCxnSpPr>
        <p:spPr>
          <a:xfrm flipH="1">
            <a:off x="3291840" y="3601329"/>
            <a:ext cx="4178105" cy="90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3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9AEE-1743-4FD4-A5A6-A6705D1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60CC7-E081-4B4D-B460-402DF379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422031"/>
            <a:ext cx="8018584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86E-6150-4877-BD37-B923BBE1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A829-5E25-4BB3-8359-31EB5373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function to add two numbers and return the sum.</a:t>
            </a:r>
          </a:p>
          <a:p>
            <a:r>
              <a:rPr lang="en-US" sz="3200" dirty="0"/>
              <a:t>Write a function to multiply two numbers and return the product. </a:t>
            </a:r>
            <a:r>
              <a:rPr lang="en-US" sz="3200" dirty="0">
                <a:solidFill>
                  <a:srgbClr val="FF0000"/>
                </a:solidFill>
              </a:rPr>
              <a:t>Or</a:t>
            </a:r>
            <a:r>
              <a:rPr lang="en-US" sz="3200" dirty="0"/>
              <a:t> Build a calculator that adds, </a:t>
            </a:r>
            <a:r>
              <a:rPr lang="en-US" sz="3200" dirty="0" err="1"/>
              <a:t>substracts</a:t>
            </a:r>
            <a:r>
              <a:rPr lang="en-US" sz="3200" dirty="0"/>
              <a:t>, multiplies &amp; divides two numbers.</a:t>
            </a:r>
          </a:p>
          <a:p>
            <a:r>
              <a:rPr lang="en-US" sz="3200" dirty="0"/>
              <a:t>Write a Python function to find the Max of two numbers. (</a:t>
            </a:r>
            <a:r>
              <a:rPr lang="en-US" sz="3200" dirty="0">
                <a:solidFill>
                  <a:srgbClr val="00B050"/>
                </a:solidFill>
              </a:rPr>
              <a:t>How do you make decisions in Python</a:t>
            </a:r>
            <a:r>
              <a:rPr lang="en-US" sz="3200" dirty="0"/>
              <a:t>)</a:t>
            </a:r>
          </a:p>
          <a:p>
            <a:r>
              <a:rPr lang="en-US" sz="3200" dirty="0"/>
              <a:t>Write a function to print the sum of 100 numbers. (</a:t>
            </a:r>
            <a:r>
              <a:rPr lang="en-US" sz="3200" dirty="0">
                <a:solidFill>
                  <a:srgbClr val="00B050"/>
                </a:solidFill>
              </a:rPr>
              <a:t>Use while loop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08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616B-740E-46B6-90D0-1BB18D82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 On Global Constants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6086-1EAA-4720-BF31-247AB9F2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err="1"/>
              <a:t>Globals</a:t>
            </a:r>
            <a:r>
              <a:rPr lang="en-US" dirty="0"/>
              <a:t> are variables declared outside of any function (including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main()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Accessible globally in your program </a:t>
            </a:r>
          </a:p>
          <a:p>
            <a:pPr marL="0" indent="0">
              <a:buNone/>
            </a:pPr>
            <a:r>
              <a:rPr lang="en-US" dirty="0"/>
              <a:t>    –To all functions and code</a:t>
            </a:r>
          </a:p>
          <a:p>
            <a:pPr marL="0" indent="0">
              <a:buNone/>
            </a:pPr>
            <a:r>
              <a:rPr lang="en-US" dirty="0"/>
              <a:t>• Your programs may not have global variables</a:t>
            </a:r>
          </a:p>
          <a:p>
            <a:pPr marL="0" indent="0">
              <a:buNone/>
            </a:pPr>
            <a:r>
              <a:rPr lang="en-US" dirty="0"/>
              <a:t>• Your programs may use global constants </a:t>
            </a:r>
          </a:p>
          <a:p>
            <a:pPr marL="0" indent="0">
              <a:buNone/>
            </a:pPr>
            <a:r>
              <a:rPr lang="en-US" dirty="0"/>
              <a:t>    –In fact, constants should be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B4C4-7A7C-4CD8-A352-8EEB2D2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37" y="2766218"/>
            <a:ext cx="4605997" cy="1325563"/>
          </a:xfrm>
        </p:spPr>
        <p:txBody>
          <a:bodyPr/>
          <a:lstStyle/>
          <a:p>
            <a:r>
              <a:rPr lang="en-US" b="1" dirty="0"/>
              <a:t>Return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AD0-4068-402D-AF12-EB1A56B3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Information to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92B7-6BAD-47E7-994A-058E5C3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Passing parameters provides a mechanism for </a:t>
            </a:r>
            <a:r>
              <a:rPr lang="en-US" sz="3200" u="sng" dirty="0"/>
              <a:t>initializing</a:t>
            </a:r>
            <a:r>
              <a:rPr lang="en-US" sz="3200" dirty="0"/>
              <a:t> the variables in a function</a:t>
            </a:r>
          </a:p>
          <a:p>
            <a:pPr marL="0" indent="0">
              <a:buNone/>
            </a:pPr>
            <a:r>
              <a:rPr lang="en-US" sz="3200" dirty="0"/>
              <a:t>• Parameters act as </a:t>
            </a:r>
            <a:r>
              <a:rPr lang="en-US" sz="3200" b="1" i="1" dirty="0"/>
              <a:t>inputs</a:t>
            </a:r>
            <a:r>
              <a:rPr lang="en-US" sz="3200" dirty="0"/>
              <a:t> to a function</a:t>
            </a:r>
          </a:p>
          <a:p>
            <a:pPr marL="0" indent="0">
              <a:buNone/>
            </a:pPr>
            <a:r>
              <a:rPr lang="en-US" sz="3200" dirty="0"/>
              <a:t>• We can call a function many times and get </a:t>
            </a:r>
            <a:r>
              <a:rPr lang="en-US" sz="3200" u="sng" dirty="0"/>
              <a:t>different results </a:t>
            </a:r>
            <a:r>
              <a:rPr lang="en-US" sz="3200" dirty="0"/>
              <a:t>by changing its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A3-46F2-44E2-BABB-3FEF5B2C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Information from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36A3-4BFD-409E-BDB3-F0069240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We’ve already seen numerous examples of functions that </a:t>
            </a:r>
            <a:r>
              <a:rPr lang="en-US" sz="3200" u="sng" dirty="0"/>
              <a:t>return</a:t>
            </a:r>
            <a:r>
              <a:rPr lang="en-US" sz="3200" dirty="0"/>
              <a:t> values</a:t>
            </a:r>
          </a:p>
          <a:p>
            <a:pPr marL="0" indent="0">
              <a:buNone/>
            </a:pPr>
            <a:r>
              <a:rPr lang="en-US" sz="3200" b="1" dirty="0"/>
              <a:t>       int(), </a:t>
            </a:r>
            <a:r>
              <a:rPr lang="en-US" sz="3200" b="1" dirty="0" err="1"/>
              <a:t>len</a:t>
            </a:r>
            <a:r>
              <a:rPr lang="en-US" sz="3200" b="1" dirty="0"/>
              <a:t>(), input(), </a:t>
            </a:r>
            <a:r>
              <a:rPr lang="en-US" sz="3200" dirty="0" err="1"/>
              <a:t>etc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For example, </a:t>
            </a:r>
            <a:r>
              <a:rPr lang="en-US" sz="3200" dirty="0" err="1"/>
              <a:t>len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   –Takes in any list or string as its parameter </a:t>
            </a:r>
          </a:p>
          <a:p>
            <a:pPr marL="0" indent="0">
              <a:buNone/>
            </a:pPr>
            <a:r>
              <a:rPr lang="en-US" sz="3200" dirty="0"/>
              <a:t>     –Counts the number of elements (or characters)</a:t>
            </a:r>
          </a:p>
          <a:p>
            <a:pPr marL="0" indent="0">
              <a:buNone/>
            </a:pPr>
            <a:r>
              <a:rPr lang="en-US" sz="3200" dirty="0"/>
              <a:t>     –And returns an integer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413C-B6E8-4569-9BFA-4BDCD4C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that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AA6-F2B5-4DCC-86F5-F7E3E13E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have a function return a value after it is called, we need to use the </a:t>
            </a:r>
            <a:r>
              <a:rPr lang="en-US" sz="3200" b="1" dirty="0"/>
              <a:t>return</a:t>
            </a:r>
            <a:r>
              <a:rPr lang="en-US" sz="3200" dirty="0"/>
              <a:t> keyword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square</a:t>
            </a:r>
            <a:r>
              <a:rPr lang="en-US" sz="3200" dirty="0"/>
              <a:t>(num):</a:t>
            </a:r>
          </a:p>
          <a:p>
            <a:pPr marL="0" indent="0">
              <a:buNone/>
            </a:pPr>
            <a:r>
              <a:rPr lang="en-US" sz="3200" dirty="0"/>
              <a:t> 		</a:t>
            </a:r>
            <a:r>
              <a:rPr lang="en-US" sz="3200" dirty="0" err="1"/>
              <a:t>ans</a:t>
            </a:r>
            <a:r>
              <a:rPr lang="en-US" sz="3200" dirty="0"/>
              <a:t> = num * num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7030A0"/>
                </a:solidFill>
              </a:rPr>
              <a:t># return the square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ans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5E58-0DD6-43DB-B416-5F23FC02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194A-9572-4A98-AAD7-AC2CA7A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When Python encounters return, it...</a:t>
            </a:r>
          </a:p>
          <a:p>
            <a:pPr marL="0" indent="0">
              <a:buNone/>
            </a:pPr>
            <a:r>
              <a:rPr lang="en-US" sz="3200" dirty="0"/>
              <a:t>    –Exits the function (immediately!) </a:t>
            </a:r>
          </a:p>
          <a:p>
            <a:pPr marL="0" indent="0">
              <a:buNone/>
            </a:pPr>
            <a:r>
              <a:rPr lang="en-US" sz="3200" dirty="0"/>
              <a:t>• Even if it’s not the end of the function</a:t>
            </a:r>
          </a:p>
          <a:p>
            <a:pPr marL="0" indent="0">
              <a:buNone/>
            </a:pPr>
            <a:r>
              <a:rPr lang="en-US" sz="3200" dirty="0"/>
              <a:t>    –Returns control back to where the function was called from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expression in the return statement is evaluated, then sent back to the caller as a </a:t>
            </a:r>
            <a:r>
              <a:rPr lang="en-US" sz="3200" b="1" i="1" dirty="0"/>
              <a:t>return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1006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Functions Part 2 </vt:lpstr>
      <vt:lpstr>Today’s Objectives </vt:lpstr>
      <vt:lpstr>Review </vt:lpstr>
      <vt:lpstr>Note On Global Constants </vt:lpstr>
      <vt:lpstr>Return Statements </vt:lpstr>
      <vt:lpstr>Giving Information to a Function </vt:lpstr>
      <vt:lpstr>Getting Information from a Function </vt:lpstr>
      <vt:lpstr>Functions that Return Values </vt:lpstr>
      <vt:lpstr>Handling Return Values </vt:lpstr>
      <vt:lpstr>Code Trace: Return from square() </vt:lpstr>
      <vt:lpstr>Code Trace: Return from square() </vt:lpstr>
      <vt:lpstr>None and Common Problems </vt:lpstr>
      <vt:lpstr>Every Function Returns Something </vt:lpstr>
      <vt:lpstr>Example</vt:lpstr>
      <vt:lpstr>Problem #1 </vt:lpstr>
      <vt:lpstr>Output: </vt:lpstr>
      <vt:lpstr>Problem #2 </vt:lpstr>
      <vt:lpstr>Problem #2</vt:lpstr>
      <vt:lpstr>Common Errors and Problems </vt:lpstr>
      <vt:lpstr>“Modifying” Parameters </vt:lpstr>
      <vt:lpstr>Bank Interest Example </vt:lpstr>
      <vt:lpstr>Bank Interest Example </vt:lpstr>
      <vt:lpstr>What’s Going On? </vt:lpstr>
      <vt:lpstr>Tracing the Bank Interest Code </vt:lpstr>
      <vt:lpstr>Tracing the Bank Interest Code </vt:lpstr>
      <vt:lpstr>Tracing the Bank Interest Code </vt:lpstr>
      <vt:lpstr>Tracing the Bank Interest Code </vt:lpstr>
      <vt:lpstr>Scope </vt:lpstr>
      <vt:lpstr>New Bank Interest Code </vt:lpstr>
      <vt:lpstr>Practice Questions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 </dc:title>
  <dc:creator>Hemlata Kohin</dc:creator>
  <cp:lastModifiedBy>Neha Kohin</cp:lastModifiedBy>
  <cp:revision>26</cp:revision>
  <dcterms:created xsi:type="dcterms:W3CDTF">2019-06-21T20:53:36Z</dcterms:created>
  <dcterms:modified xsi:type="dcterms:W3CDTF">2019-07-22T03:36:33Z</dcterms:modified>
</cp:coreProperties>
</file>