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22" autoAdjust="0"/>
  </p:normalViewPr>
  <p:slideViewPr>
    <p:cSldViewPr>
      <p:cViewPr varScale="1">
        <p:scale>
          <a:sx n="46" d="100"/>
          <a:sy n="46" d="100"/>
        </p:scale>
        <p:origin x="9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A93F-3257-4D12-BDD2-23C93A45D563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FCBB-DC0D-46A6-A8A1-5D7C380D0F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44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D5156"/>
                </a:solidFill>
                <a:effectLst/>
                <a:latin typeface="Google Sans"/>
              </a:rPr>
              <a:t>Web statis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Google Sans"/>
              </a:rPr>
              <a:t>adalah</a:t>
            </a:r>
            <a:r>
              <a:rPr lang="en-ID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website yang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dimana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penggunanya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tidak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bisa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merubah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kontent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web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tersebut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secara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langsung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menggunakan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browser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8FCBB-DC0D-46A6-A8A1-5D7C380D0F8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86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3306768" y="3429868"/>
            <a:ext cx="1056163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500" b="1" dirty="0" err="1"/>
              <a:t>Pendahuluan</a:t>
            </a:r>
            <a:r>
              <a:rPr lang="en-ID" sz="11500" b="1" dirty="0"/>
              <a:t> 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11D4AB-5589-6400-BC08-D3D41FCB7D8B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pic>
        <p:nvPicPr>
          <p:cNvPr id="1026" name="Picture 2" descr="HTML5 - Wikipedia bahasa Indonesia, ensiklopedia bebas">
            <a:extLst>
              <a:ext uri="{FF2B5EF4-FFF2-40B4-BE49-F238E27FC236}">
                <a16:creationId xmlns:a16="http://schemas.microsoft.com/office/drawing/2014/main" id="{7973356C-AEB6-27B0-60FE-B34732A9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880" y="2588408"/>
            <a:ext cx="5288074" cy="52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1604519" y="1764893"/>
            <a:ext cx="443478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5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682A1-F159-4223-0293-95CC3C6B21AB}"/>
              </a:ext>
            </a:extLst>
          </p:cNvPr>
          <p:cNvSpPr txBox="1"/>
          <p:nvPr/>
        </p:nvSpPr>
        <p:spPr>
          <a:xfrm>
            <a:off x="1584466" y="4028108"/>
            <a:ext cx="14781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0" b="1" dirty="0"/>
              <a:t>(Hypertext Markup Language)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3B0C8-41CF-F725-B8F9-B360AB64C5A4}"/>
              </a:ext>
            </a:extLst>
          </p:cNvPr>
          <p:cNvSpPr txBox="1"/>
          <p:nvPr/>
        </p:nvSpPr>
        <p:spPr>
          <a:xfrm>
            <a:off x="1604519" y="5911724"/>
            <a:ext cx="169120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400" b="1" dirty="0">
                <a:solidFill>
                  <a:srgbClr val="FF0000"/>
                </a:solidFill>
              </a:rPr>
              <a:t>bahasa markup standar untuk membuat dan menyusun halaman dan aplikasi web secara statis. </a:t>
            </a:r>
            <a:endParaRPr lang="en-ID" sz="5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E526C-971C-3962-4CC7-855D5B3DE5CA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</p:spTree>
    <p:extLst>
      <p:ext uri="{BB962C8B-B14F-4D97-AF65-F5344CB8AC3E}">
        <p14:creationId xmlns:p14="http://schemas.microsoft.com/office/powerpoint/2010/main" val="2805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682A1-F159-4223-0293-95CC3C6B21AB}"/>
              </a:ext>
            </a:extLst>
          </p:cNvPr>
          <p:cNvSpPr txBox="1"/>
          <p:nvPr/>
        </p:nvSpPr>
        <p:spPr>
          <a:xfrm>
            <a:off x="1520380" y="2290677"/>
            <a:ext cx="167355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0" b="1" dirty="0" err="1">
                <a:solidFill>
                  <a:srgbClr val="FF0000"/>
                </a:solidFill>
              </a:rPr>
              <a:t>Merupakan</a:t>
            </a:r>
            <a:r>
              <a:rPr lang="en-ID" sz="9000" b="1" dirty="0">
                <a:solidFill>
                  <a:srgbClr val="FF0000"/>
                </a:solidFill>
              </a:rPr>
              <a:t> </a:t>
            </a:r>
            <a:r>
              <a:rPr lang="en-ID" sz="9000" b="1" dirty="0" err="1">
                <a:solidFill>
                  <a:srgbClr val="FF0000"/>
                </a:solidFill>
              </a:rPr>
              <a:t>bahasa</a:t>
            </a:r>
            <a:r>
              <a:rPr lang="en-ID" sz="9000" b="1" dirty="0">
                <a:solidFill>
                  <a:srgbClr val="FF0000"/>
                </a:solidFill>
              </a:rPr>
              <a:t> markup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3B0C8-41CF-F725-B8F9-B360AB64C5A4}"/>
              </a:ext>
            </a:extLst>
          </p:cNvPr>
          <p:cNvSpPr txBox="1"/>
          <p:nvPr/>
        </p:nvSpPr>
        <p:spPr>
          <a:xfrm>
            <a:off x="1596498" y="4076031"/>
            <a:ext cx="4929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400" b="1" dirty="0"/>
              <a:t>Markup = Tags</a:t>
            </a:r>
            <a:endParaRPr lang="en-ID" sz="5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1624153" y="583438"/>
            <a:ext cx="443478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500" b="1" dirty="0"/>
              <a:t>HTML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53AE6-D257-D040-86FF-B3F3E13719B9}"/>
              </a:ext>
            </a:extLst>
          </p:cNvPr>
          <p:cNvSpPr txBox="1"/>
          <p:nvPr/>
        </p:nvSpPr>
        <p:spPr>
          <a:xfrm>
            <a:off x="1616502" y="4999361"/>
            <a:ext cx="17377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200" b="1" dirty="0"/>
              <a:t>Berfungsi untuk memberi tahu browser untuk menampilkan konten yang diinginkan.</a:t>
            </a:r>
          </a:p>
        </p:txBody>
      </p:sp>
    </p:spTree>
    <p:extLst>
      <p:ext uri="{BB962C8B-B14F-4D97-AF65-F5344CB8AC3E}">
        <p14:creationId xmlns:p14="http://schemas.microsoft.com/office/powerpoint/2010/main" val="29231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682A1-F159-4223-0293-95CC3C6B21AB}"/>
              </a:ext>
            </a:extLst>
          </p:cNvPr>
          <p:cNvSpPr txBox="1"/>
          <p:nvPr/>
        </p:nvSpPr>
        <p:spPr>
          <a:xfrm>
            <a:off x="1520380" y="2290677"/>
            <a:ext cx="167355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7200" dirty="0">
                <a:solidFill>
                  <a:srgbClr val="FF0000"/>
                </a:solidFill>
              </a:rPr>
              <a:t>Untuk </a:t>
            </a:r>
            <a:r>
              <a:rPr lang="en-ID" sz="7200" dirty="0" err="1">
                <a:solidFill>
                  <a:srgbClr val="FF0000"/>
                </a:solidFill>
              </a:rPr>
              <a:t>menyusun</a:t>
            </a:r>
            <a:r>
              <a:rPr lang="en-ID" sz="7200" dirty="0">
                <a:solidFill>
                  <a:srgbClr val="FF0000"/>
                </a:solidFill>
              </a:rPr>
              <a:t> </a:t>
            </a:r>
            <a:r>
              <a:rPr lang="en-ID" sz="7200" dirty="0" err="1">
                <a:solidFill>
                  <a:srgbClr val="FF0000"/>
                </a:solidFill>
              </a:rPr>
              <a:t>bagian</a:t>
            </a:r>
            <a:r>
              <a:rPr lang="en-ID" sz="7200" dirty="0">
                <a:solidFill>
                  <a:srgbClr val="FF0000"/>
                </a:solidFill>
              </a:rPr>
              <a:t> </a:t>
            </a:r>
            <a:r>
              <a:rPr lang="en-ID" sz="7200" dirty="0" err="1">
                <a:solidFill>
                  <a:srgbClr val="FF0000"/>
                </a:solidFill>
              </a:rPr>
              <a:t>paragraf</a:t>
            </a:r>
            <a:r>
              <a:rPr lang="en-ID" sz="7200" dirty="0">
                <a:solidFill>
                  <a:srgbClr val="FF0000"/>
                </a:solidFill>
              </a:rPr>
              <a:t>, heading, </a:t>
            </a:r>
            <a:r>
              <a:rPr lang="en-ID" sz="7200" dirty="0" err="1">
                <a:solidFill>
                  <a:srgbClr val="FF0000"/>
                </a:solidFill>
              </a:rPr>
              <a:t>maupun</a:t>
            </a:r>
            <a:r>
              <a:rPr lang="en-ID" sz="7200" dirty="0">
                <a:solidFill>
                  <a:srgbClr val="FF0000"/>
                </a:solidFill>
              </a:rPr>
              <a:t> link pada </a:t>
            </a:r>
            <a:r>
              <a:rPr lang="en-ID" sz="7200" dirty="0" err="1">
                <a:solidFill>
                  <a:srgbClr val="FF0000"/>
                </a:solidFill>
              </a:rPr>
              <a:t>halaman</a:t>
            </a:r>
            <a:r>
              <a:rPr lang="en-ID" sz="7200" dirty="0">
                <a:solidFill>
                  <a:srgbClr val="FF0000"/>
                </a:solidFill>
              </a:rPr>
              <a:t> web</a:t>
            </a:r>
            <a:endParaRPr lang="en-ID" sz="6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1624153" y="583438"/>
            <a:ext cx="15187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600" b="1" dirty="0" err="1"/>
              <a:t>Penggunaan</a:t>
            </a:r>
            <a:r>
              <a:rPr lang="en-ID" sz="9600" b="1" dirty="0"/>
              <a:t> </a:t>
            </a:r>
            <a:r>
              <a:rPr lang="en-ID" sz="9600" b="1" dirty="0" err="1"/>
              <a:t>Umum</a:t>
            </a:r>
            <a:r>
              <a:rPr lang="en-ID" sz="9600" b="1" dirty="0"/>
              <a:t> HTML</a:t>
            </a:r>
            <a:endParaRPr lang="en-ID" sz="11500" b="1" dirty="0"/>
          </a:p>
        </p:txBody>
      </p:sp>
    </p:spTree>
    <p:extLst>
      <p:ext uri="{BB962C8B-B14F-4D97-AF65-F5344CB8AC3E}">
        <p14:creationId xmlns:p14="http://schemas.microsoft.com/office/powerpoint/2010/main" val="263429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1624153" y="583438"/>
            <a:ext cx="15187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600" b="1" dirty="0" err="1"/>
              <a:t>Penggunaan</a:t>
            </a:r>
            <a:r>
              <a:rPr lang="en-ID" sz="9600" b="1" dirty="0"/>
              <a:t> </a:t>
            </a:r>
            <a:r>
              <a:rPr lang="en-ID" sz="9600" b="1" dirty="0" err="1"/>
              <a:t>Umum</a:t>
            </a:r>
            <a:r>
              <a:rPr lang="en-ID" sz="9600" b="1" dirty="0"/>
              <a:t> HTML</a:t>
            </a:r>
            <a:endParaRPr lang="en-ID" sz="1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53AE6-D257-D040-86FF-B3F3E13719B9}"/>
              </a:ext>
            </a:extLst>
          </p:cNvPr>
          <p:cNvSpPr txBox="1"/>
          <p:nvPr/>
        </p:nvSpPr>
        <p:spPr>
          <a:xfrm>
            <a:off x="2246606" y="2683102"/>
            <a:ext cx="1082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Meskipun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susunannya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seperti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coding</a:t>
            </a:r>
            <a:endParaRPr lang="nl-NL" sz="5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11A7F0-D177-2F8B-FB4D-A3FC278DA871}"/>
              </a:ext>
            </a:extLst>
          </p:cNvPr>
          <p:cNvSpPr txBox="1"/>
          <p:nvPr/>
        </p:nvSpPr>
        <p:spPr>
          <a:xfrm>
            <a:off x="3872890" y="4070177"/>
            <a:ext cx="15560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b="1" dirty="0"/>
              <a:t>HTML </a:t>
            </a:r>
            <a:r>
              <a:rPr lang="en-ID" sz="5400" b="1" dirty="0" err="1"/>
              <a:t>bukanlah</a:t>
            </a:r>
            <a:r>
              <a:rPr lang="en-ID" sz="5400" b="1" dirty="0"/>
              <a:t> </a:t>
            </a:r>
            <a:r>
              <a:rPr lang="en-ID" sz="5400" b="1" dirty="0" err="1"/>
              <a:t>bahasa</a:t>
            </a:r>
            <a:r>
              <a:rPr lang="en-ID" sz="5400" b="1" dirty="0"/>
              <a:t> </a:t>
            </a:r>
            <a:r>
              <a:rPr lang="en-ID" sz="5400" b="1" dirty="0" err="1"/>
              <a:t>pemrograman</a:t>
            </a:r>
            <a:r>
              <a:rPr lang="en-ID" sz="5400" b="1" dirty="0"/>
              <a:t>. </a:t>
            </a:r>
            <a:endParaRPr lang="nl-NL" sz="5200" b="1" dirty="0"/>
          </a:p>
        </p:txBody>
      </p:sp>
    </p:spTree>
    <p:extLst>
      <p:ext uri="{BB962C8B-B14F-4D97-AF65-F5344CB8AC3E}">
        <p14:creationId xmlns:p14="http://schemas.microsoft.com/office/powerpoint/2010/main" val="22241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682A1-F159-4223-0293-95CC3C6B21AB}"/>
              </a:ext>
            </a:extLst>
          </p:cNvPr>
          <p:cNvSpPr txBox="1"/>
          <p:nvPr/>
        </p:nvSpPr>
        <p:spPr>
          <a:xfrm>
            <a:off x="2102484" y="1955476"/>
            <a:ext cx="16735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0" dirty="0"/>
              <a:t>Karena </a:t>
            </a:r>
            <a:r>
              <a:rPr lang="en-ID" sz="6000" dirty="0" err="1"/>
              <a:t>tidak</a:t>
            </a:r>
            <a:r>
              <a:rPr lang="en-ID" sz="6000" dirty="0"/>
              <a:t> </a:t>
            </a:r>
            <a:r>
              <a:rPr lang="en-ID" sz="6000" dirty="0" err="1"/>
              <a:t>bisa</a:t>
            </a:r>
            <a:r>
              <a:rPr lang="en-ID" sz="6000" dirty="0"/>
              <a:t> </a:t>
            </a:r>
            <a:r>
              <a:rPr lang="en-ID" sz="6000" dirty="0" err="1"/>
              <a:t>memberikan</a:t>
            </a:r>
            <a:r>
              <a:rPr lang="en-ID" sz="6000" dirty="0"/>
              <a:t> </a:t>
            </a:r>
            <a:r>
              <a:rPr lang="en-ID" sz="6000" dirty="0" err="1"/>
              <a:t>fungsi</a:t>
            </a:r>
            <a:r>
              <a:rPr lang="en-ID" sz="6000" dirty="0"/>
              <a:t> yang </a:t>
            </a:r>
            <a:r>
              <a:rPr lang="en-ID" sz="6000" dirty="0" err="1"/>
              <a:t>dinamis</a:t>
            </a:r>
            <a:endParaRPr lang="en-ID" sz="5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1624152" y="583438"/>
            <a:ext cx="2039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7200" b="1" dirty="0"/>
              <a:t>HTML </a:t>
            </a:r>
            <a:r>
              <a:rPr lang="en-ID" sz="7200" b="1" dirty="0" err="1"/>
              <a:t>bukanlah</a:t>
            </a:r>
            <a:r>
              <a:rPr lang="en-ID" sz="7200" b="1" dirty="0"/>
              <a:t> </a:t>
            </a:r>
            <a:r>
              <a:rPr lang="en-ID" sz="7200" b="1" dirty="0" err="1"/>
              <a:t>bahasa</a:t>
            </a:r>
            <a:r>
              <a:rPr lang="en-ID" sz="7200" b="1" dirty="0"/>
              <a:t> </a:t>
            </a:r>
            <a:r>
              <a:rPr lang="en-ID" sz="7200" b="1" dirty="0" err="1"/>
              <a:t>pemrograman</a:t>
            </a:r>
            <a:r>
              <a:rPr lang="en-ID" sz="7200" b="1" dirty="0"/>
              <a:t>. </a:t>
            </a:r>
            <a:endParaRPr lang="nl-NL" sz="7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53AE6-D257-D040-86FF-B3F3E13719B9}"/>
              </a:ext>
            </a:extLst>
          </p:cNvPr>
          <p:cNvSpPr txBox="1"/>
          <p:nvPr/>
        </p:nvSpPr>
        <p:spPr>
          <a:xfrm>
            <a:off x="478275" y="3407139"/>
            <a:ext cx="15855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dirty="0">
                <a:solidFill>
                  <a:srgbClr val="FF0000"/>
                </a:solidFill>
              </a:rPr>
              <a:t>Bahasa markup </a:t>
            </a:r>
            <a:r>
              <a:rPr lang="en-ID" sz="5400" dirty="0" err="1">
                <a:solidFill>
                  <a:srgbClr val="FF0000"/>
                </a:solidFill>
              </a:rPr>
              <a:t>ini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r>
              <a:rPr lang="en-ID" sz="5400" dirty="0" err="1">
                <a:solidFill>
                  <a:srgbClr val="FF0000"/>
                </a:solidFill>
              </a:rPr>
              <a:t>dianggap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r>
              <a:rPr lang="en-ID" sz="5400" dirty="0" err="1">
                <a:solidFill>
                  <a:srgbClr val="FF0000"/>
                </a:solidFill>
              </a:rPr>
              <a:t>sebagai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r>
              <a:rPr lang="en-ID" sz="5400" dirty="0" err="1">
                <a:solidFill>
                  <a:srgbClr val="FF0000"/>
                </a:solidFill>
              </a:rPr>
              <a:t>standar</a:t>
            </a:r>
            <a:r>
              <a:rPr lang="en-ID" sz="5400" dirty="0">
                <a:solidFill>
                  <a:srgbClr val="FF0000"/>
                </a:solidFill>
              </a:rPr>
              <a:t> web </a:t>
            </a:r>
            <a:r>
              <a:rPr lang="en-ID" sz="5400" dirty="0" err="1">
                <a:solidFill>
                  <a:srgbClr val="FF0000"/>
                </a:solidFill>
              </a:rPr>
              <a:t>resmi</a:t>
            </a:r>
            <a:endParaRPr lang="nl-NL" sz="5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0B991-5DD8-362B-E78F-7F61A989FC50}"/>
              </a:ext>
            </a:extLst>
          </p:cNvPr>
          <p:cNvSpPr txBox="1"/>
          <p:nvPr/>
        </p:nvSpPr>
        <p:spPr>
          <a:xfrm>
            <a:off x="2102484" y="4550260"/>
            <a:ext cx="146911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dirty="0" err="1">
                <a:highlight>
                  <a:srgbClr val="FFFF00"/>
                </a:highlight>
              </a:rPr>
              <a:t>Dikelola</a:t>
            </a:r>
            <a:r>
              <a:rPr lang="en-ID" sz="5400" dirty="0">
                <a:highlight>
                  <a:srgbClr val="FFFF00"/>
                </a:highlight>
              </a:rPr>
              <a:t> oleh World Wide Web Consortium (W3C)</a:t>
            </a:r>
          </a:p>
          <a:p>
            <a:r>
              <a:rPr lang="en-ID" sz="5400" dirty="0">
                <a:highlight>
                  <a:srgbClr val="FFFF00"/>
                </a:highlight>
              </a:rPr>
              <a:t>yang juga </a:t>
            </a:r>
            <a:r>
              <a:rPr lang="en-ID" sz="5400" dirty="0" err="1">
                <a:highlight>
                  <a:srgbClr val="FFFF00"/>
                </a:highlight>
              </a:rPr>
              <a:t>bertugas</a:t>
            </a:r>
            <a:r>
              <a:rPr lang="en-ID" sz="5400" dirty="0">
                <a:highlight>
                  <a:srgbClr val="FFFF00"/>
                </a:highlight>
              </a:rPr>
              <a:t> </a:t>
            </a:r>
            <a:r>
              <a:rPr lang="en-ID" sz="5400" dirty="0" err="1">
                <a:highlight>
                  <a:srgbClr val="FFFF00"/>
                </a:highlight>
              </a:rPr>
              <a:t>merilis</a:t>
            </a:r>
            <a:r>
              <a:rPr lang="en-ID" sz="5400" dirty="0">
                <a:highlight>
                  <a:srgbClr val="FFFF00"/>
                </a:highlight>
              </a:rPr>
              <a:t> </a:t>
            </a:r>
            <a:r>
              <a:rPr lang="en-ID" sz="5400" dirty="0" err="1">
                <a:highlight>
                  <a:srgbClr val="FFFF00"/>
                </a:highlight>
              </a:rPr>
              <a:t>pembaruan</a:t>
            </a:r>
            <a:r>
              <a:rPr lang="en-ID" sz="5400" dirty="0">
                <a:highlight>
                  <a:srgbClr val="FFFF00"/>
                </a:highlight>
              </a:rPr>
              <a:t> </a:t>
            </a:r>
            <a:r>
              <a:rPr lang="en-ID" sz="5400" dirty="0" err="1">
                <a:highlight>
                  <a:srgbClr val="FFFF00"/>
                </a:highlight>
              </a:rPr>
              <a:t>rutin</a:t>
            </a:r>
            <a:r>
              <a:rPr lang="en-ID" sz="5400" dirty="0">
                <a:highlight>
                  <a:srgbClr val="FFFF00"/>
                </a:highlight>
              </a:rPr>
              <a:t> HTML. </a:t>
            </a:r>
          </a:p>
        </p:txBody>
      </p:sp>
      <p:pic>
        <p:nvPicPr>
          <p:cNvPr id="27" name="Picture 2" descr="HTML5 - Wikipedia bahasa Indonesia, ensiklopedia bebas">
            <a:extLst>
              <a:ext uri="{FF2B5EF4-FFF2-40B4-BE49-F238E27FC236}">
                <a16:creationId xmlns:a16="http://schemas.microsoft.com/office/drawing/2014/main" id="{15EE5179-DDC9-0BA3-64DF-1C2A2834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584" y="7431302"/>
            <a:ext cx="2306120" cy="23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2F0CCE-C17E-CC97-84A8-1F40C5588FD9}"/>
              </a:ext>
            </a:extLst>
          </p:cNvPr>
          <p:cNvSpPr txBox="1"/>
          <p:nvPr/>
        </p:nvSpPr>
        <p:spPr>
          <a:xfrm>
            <a:off x="7913250" y="6426776"/>
            <a:ext cx="6895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dirty="0" err="1">
                <a:solidFill>
                  <a:srgbClr val="FF0000"/>
                </a:solidFill>
              </a:rPr>
              <a:t>Versi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r>
              <a:rPr lang="en-ID" sz="5400" dirty="0" err="1">
                <a:solidFill>
                  <a:srgbClr val="FF0000"/>
                </a:solidFill>
              </a:rPr>
              <a:t>Terbaru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r>
              <a:rPr lang="en-ID" sz="5400" dirty="0" err="1">
                <a:solidFill>
                  <a:srgbClr val="FF0000"/>
                </a:solidFill>
              </a:rPr>
              <a:t>Saat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r>
              <a:rPr lang="en-ID" sz="5400" dirty="0" err="1">
                <a:solidFill>
                  <a:srgbClr val="FF0000"/>
                </a:solidFill>
              </a:rPr>
              <a:t>ini</a:t>
            </a:r>
            <a:r>
              <a:rPr lang="en-ID" sz="5400" dirty="0">
                <a:solidFill>
                  <a:srgbClr val="FF0000"/>
                </a:solidFill>
              </a:rPr>
              <a:t> </a:t>
            </a:r>
            <a:endParaRPr lang="nl-NL" sz="5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682A1-F159-4223-0293-95CC3C6B21AB}"/>
              </a:ext>
            </a:extLst>
          </p:cNvPr>
          <p:cNvSpPr txBox="1"/>
          <p:nvPr/>
        </p:nvSpPr>
        <p:spPr>
          <a:xfrm>
            <a:off x="1520381" y="2290677"/>
            <a:ext cx="6861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7200" dirty="0">
                <a:solidFill>
                  <a:srgbClr val="FF0000"/>
                </a:solidFill>
              </a:rPr>
              <a:t>(Tim Bernes Lee)</a:t>
            </a:r>
            <a:endParaRPr lang="en-ID" sz="6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1624153" y="583438"/>
            <a:ext cx="81294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600" b="1" dirty="0" err="1"/>
              <a:t>Penemu</a:t>
            </a:r>
            <a:r>
              <a:rPr lang="en-ID" sz="9600" b="1" dirty="0"/>
              <a:t> HTML</a:t>
            </a:r>
            <a:endParaRPr lang="en-ID" sz="1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53AE6-D257-D040-86FF-B3F3E13719B9}"/>
              </a:ext>
            </a:extLst>
          </p:cNvPr>
          <p:cNvSpPr txBox="1"/>
          <p:nvPr/>
        </p:nvSpPr>
        <p:spPr>
          <a:xfrm>
            <a:off x="222878" y="3822979"/>
            <a:ext cx="181533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itu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diciptakan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untuk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membuat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struktur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halaman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dan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menyajikan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sz="5400" b="1" dirty="0" err="1">
                <a:solidFill>
                  <a:schemeClr val="accent6">
                    <a:lumMod val="75000"/>
                  </a:schemeClr>
                </a:solidFill>
              </a:rPr>
              <a:t>konten</a:t>
            </a:r>
            <a:r>
              <a:rPr lang="en-ID" sz="5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nl-NL" sz="5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11A7F0-D177-2F8B-FB4D-A3FC278DA871}"/>
              </a:ext>
            </a:extLst>
          </p:cNvPr>
          <p:cNvSpPr txBox="1"/>
          <p:nvPr/>
        </p:nvSpPr>
        <p:spPr>
          <a:xfrm>
            <a:off x="1665122" y="5738326"/>
            <a:ext cx="1556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 dirty="0"/>
              <a:t>CSS </a:t>
            </a:r>
            <a:r>
              <a:rPr lang="en-ID" sz="4800" b="1" dirty="0" err="1"/>
              <a:t>itu</a:t>
            </a:r>
            <a:r>
              <a:rPr lang="en-ID" sz="4800" b="1" dirty="0"/>
              <a:t> untuk </a:t>
            </a:r>
            <a:r>
              <a:rPr lang="en-ID" sz="4800" b="1" dirty="0" err="1"/>
              <a:t>mempercantikan</a:t>
            </a:r>
            <a:r>
              <a:rPr lang="en-ID" sz="4800" b="1" dirty="0"/>
              <a:t> </a:t>
            </a:r>
            <a:r>
              <a:rPr lang="en-ID" sz="4800" b="1" dirty="0" err="1"/>
              <a:t>halaman</a:t>
            </a:r>
            <a:r>
              <a:rPr lang="en-ID" sz="4800" b="1" dirty="0"/>
              <a:t> agar </a:t>
            </a:r>
            <a:r>
              <a:rPr lang="en-ID" sz="4800" b="1" dirty="0" err="1"/>
              <a:t>lebih</a:t>
            </a:r>
            <a:r>
              <a:rPr lang="en-ID" sz="4800" b="1" dirty="0"/>
              <a:t> </a:t>
            </a:r>
            <a:r>
              <a:rPr lang="en-ID" sz="4800" b="1" dirty="0" err="1"/>
              <a:t>bagus</a:t>
            </a:r>
            <a:r>
              <a:rPr lang="en-ID" sz="4800" b="1" dirty="0"/>
              <a:t> dan </a:t>
            </a:r>
            <a:r>
              <a:rPr lang="en-ID" sz="4800" b="1" dirty="0" err="1"/>
              <a:t>menarik</a:t>
            </a:r>
            <a:r>
              <a:rPr lang="en-ID" sz="4800" b="1" dirty="0"/>
              <a:t>.</a:t>
            </a:r>
            <a:endParaRPr lang="nl-NL" sz="4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4A877-FEE2-E995-1B80-E984FF5E41B6}"/>
              </a:ext>
            </a:extLst>
          </p:cNvPr>
          <p:cNvSpPr txBox="1"/>
          <p:nvPr/>
        </p:nvSpPr>
        <p:spPr>
          <a:xfrm>
            <a:off x="2869080" y="7283504"/>
            <a:ext cx="148093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 dirty="0"/>
              <a:t>Java Script </a:t>
            </a:r>
            <a:r>
              <a:rPr lang="en-ID" sz="4800" b="1" dirty="0" err="1"/>
              <a:t>memiliki</a:t>
            </a:r>
            <a:r>
              <a:rPr lang="en-ID" sz="4800" b="1" dirty="0"/>
              <a:t> </a:t>
            </a:r>
            <a:r>
              <a:rPr lang="en-ID" sz="4800" b="1" dirty="0" err="1"/>
              <a:t>fungsi</a:t>
            </a:r>
            <a:r>
              <a:rPr lang="en-ID" sz="4800" b="1" dirty="0"/>
              <a:t> untuk </a:t>
            </a:r>
            <a:r>
              <a:rPr lang="en-ID" sz="4800" b="1" dirty="0" err="1"/>
              <a:t>berbagai</a:t>
            </a:r>
            <a:r>
              <a:rPr lang="en-ID" sz="4800" b="1" dirty="0"/>
              <a:t> </a:t>
            </a:r>
            <a:r>
              <a:rPr lang="en-ID" sz="4800" b="1" dirty="0" err="1"/>
              <a:t>hal</a:t>
            </a:r>
            <a:r>
              <a:rPr lang="en-ID" sz="4800" b="1" dirty="0"/>
              <a:t>, salah </a:t>
            </a:r>
            <a:r>
              <a:rPr lang="en-ID" sz="4800" b="1" dirty="0" err="1"/>
              <a:t>satunya</a:t>
            </a:r>
            <a:r>
              <a:rPr lang="en-ID" sz="4800" b="1" dirty="0"/>
              <a:t> untuk </a:t>
            </a:r>
            <a:r>
              <a:rPr lang="en-ID" sz="4800" b="1" dirty="0" err="1"/>
              <a:t>membuat</a:t>
            </a:r>
            <a:r>
              <a:rPr lang="en-ID" sz="4800" b="1" dirty="0"/>
              <a:t> website </a:t>
            </a:r>
            <a:r>
              <a:rPr lang="en-ID" sz="4800" b="1" dirty="0" err="1"/>
              <a:t>menjadi</a:t>
            </a:r>
            <a:r>
              <a:rPr lang="en-ID" sz="4800" b="1" dirty="0"/>
              <a:t> </a:t>
            </a:r>
            <a:r>
              <a:rPr lang="en-ID" sz="4800" b="1" dirty="0" err="1"/>
              <a:t>interaktif</a:t>
            </a:r>
            <a:r>
              <a:rPr lang="en-ID" sz="4800" b="1" dirty="0"/>
              <a:t>.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10482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1494389" y="630463"/>
            <a:ext cx="15764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600" b="1" dirty="0" err="1"/>
              <a:t>Analogi</a:t>
            </a:r>
            <a:r>
              <a:rPr lang="en-ID" sz="9600" b="1" dirty="0"/>
              <a:t> HTML/CSS/</a:t>
            </a:r>
            <a:r>
              <a:rPr lang="en-ID" sz="9600" b="1" dirty="0" err="1"/>
              <a:t>Javascript</a:t>
            </a:r>
            <a:endParaRPr lang="en-ID" sz="1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9FF09-833A-A9EE-2A71-C445FAC239EF}"/>
              </a:ext>
            </a:extLst>
          </p:cNvPr>
          <p:cNvSpPr txBox="1"/>
          <p:nvPr/>
        </p:nvSpPr>
        <p:spPr>
          <a:xfrm>
            <a:off x="1604519" y="2480205"/>
            <a:ext cx="15764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>
                <a:highlight>
                  <a:srgbClr val="FFFF00"/>
                </a:highlight>
              </a:rPr>
              <a:t>Manekin</a:t>
            </a:r>
            <a:r>
              <a:rPr lang="en-ID" sz="4800" b="1" dirty="0">
                <a:highlight>
                  <a:srgbClr val="FFFF00"/>
                </a:highlight>
              </a:rPr>
              <a:t> yang </a:t>
            </a:r>
            <a:r>
              <a:rPr lang="en-ID" sz="4800" b="1" dirty="0" err="1">
                <a:highlight>
                  <a:srgbClr val="FFFF00"/>
                </a:highlight>
              </a:rPr>
              <a:t>memiliki</a:t>
            </a:r>
            <a:r>
              <a:rPr lang="en-ID" sz="4800" b="1" dirty="0">
                <a:highlight>
                  <a:srgbClr val="FFFF00"/>
                </a:highlight>
              </a:rPr>
              <a:t> </a:t>
            </a:r>
            <a:r>
              <a:rPr lang="en-ID" sz="4800" b="1" dirty="0" err="1">
                <a:highlight>
                  <a:srgbClr val="FFFF00"/>
                </a:highlight>
              </a:rPr>
              <a:t>kepala</a:t>
            </a:r>
            <a:r>
              <a:rPr lang="en-ID" sz="4800" b="1" dirty="0">
                <a:highlight>
                  <a:srgbClr val="FFFF00"/>
                </a:highlight>
              </a:rPr>
              <a:t>, </a:t>
            </a:r>
            <a:r>
              <a:rPr lang="en-ID" sz="4800" b="1" dirty="0" err="1">
                <a:highlight>
                  <a:srgbClr val="FFFF00"/>
                </a:highlight>
              </a:rPr>
              <a:t>tangan</a:t>
            </a:r>
            <a:r>
              <a:rPr lang="en-ID" sz="4800" b="1" dirty="0">
                <a:highlight>
                  <a:srgbClr val="FFFF00"/>
                </a:highlight>
              </a:rPr>
              <a:t>, </a:t>
            </a:r>
            <a:r>
              <a:rPr lang="en-ID" sz="4800" b="1" dirty="0" err="1">
                <a:highlight>
                  <a:srgbClr val="FFFF00"/>
                </a:highlight>
              </a:rPr>
              <a:t>dll</a:t>
            </a:r>
            <a:r>
              <a:rPr lang="en-ID" sz="4800" b="1" dirty="0">
                <a:highlight>
                  <a:srgbClr val="FFFF00"/>
                </a:highlight>
              </a:rPr>
              <a:t> </a:t>
            </a:r>
            <a:r>
              <a:rPr lang="en-ID" sz="4800" b="1" dirty="0" err="1">
                <a:highlight>
                  <a:srgbClr val="FFFF00"/>
                </a:highlight>
              </a:rPr>
              <a:t>itu</a:t>
            </a:r>
            <a:r>
              <a:rPr lang="en-ID" sz="4800" b="1" dirty="0">
                <a:highlight>
                  <a:srgbClr val="FFFF00"/>
                </a:highlight>
              </a:rPr>
              <a:t> </a:t>
            </a:r>
            <a:r>
              <a:rPr lang="en-ID" sz="4800" b="1" dirty="0" err="1">
                <a:highlight>
                  <a:srgbClr val="FFFF00"/>
                </a:highlight>
              </a:rPr>
              <a:t>merupakan</a:t>
            </a:r>
            <a:r>
              <a:rPr lang="en-ID" sz="4800" b="1" dirty="0">
                <a:highlight>
                  <a:srgbClr val="FFFF00"/>
                </a:highlight>
              </a:rPr>
              <a:t> </a:t>
            </a:r>
            <a:r>
              <a:rPr lang="en-ID" sz="4800" b="1" dirty="0" err="1">
                <a:highlight>
                  <a:srgbClr val="FFFF00"/>
                </a:highlight>
              </a:rPr>
              <a:t>bentuk</a:t>
            </a:r>
            <a:r>
              <a:rPr lang="en-ID" sz="4800" b="1" dirty="0">
                <a:highlight>
                  <a:srgbClr val="FFFF00"/>
                </a:highlight>
              </a:rPr>
              <a:t> </a:t>
            </a:r>
            <a:r>
              <a:rPr lang="en-ID" sz="4800" b="1" dirty="0" err="1">
                <a:highlight>
                  <a:srgbClr val="FFFF00"/>
                </a:highlight>
              </a:rPr>
              <a:t>manifestasi</a:t>
            </a:r>
            <a:r>
              <a:rPr lang="en-ID" sz="4800" b="1" dirty="0">
                <a:highlight>
                  <a:srgbClr val="FFFF00"/>
                </a:highlight>
              </a:rPr>
              <a:t> </a:t>
            </a:r>
            <a:r>
              <a:rPr lang="en-ID" sz="4800" b="1" dirty="0" err="1">
                <a:highlight>
                  <a:srgbClr val="FFFF00"/>
                </a:highlight>
              </a:rPr>
              <a:t>dari</a:t>
            </a:r>
            <a:r>
              <a:rPr lang="en-ID" sz="4800" b="1" dirty="0">
                <a:highlight>
                  <a:srgbClr val="FFFF00"/>
                </a:highlight>
              </a:rPr>
              <a:t> 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05B15-3440-B1E7-6B0B-CF8C39A3E3AA}"/>
              </a:ext>
            </a:extLst>
          </p:cNvPr>
          <p:cNvSpPr txBox="1"/>
          <p:nvPr/>
        </p:nvSpPr>
        <p:spPr>
          <a:xfrm>
            <a:off x="1665122" y="4527175"/>
            <a:ext cx="15764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CSS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sendiri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seperti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halnya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Manekin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yang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dikenakan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baju/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jas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maupun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topi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yang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berwarna-warni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 (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colorfull</a:t>
            </a:r>
            <a:r>
              <a:rPr lang="en-ID" sz="48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C365E-946D-353C-9C75-CA15B817ECE4}"/>
              </a:ext>
            </a:extLst>
          </p:cNvPr>
          <p:cNvSpPr txBox="1"/>
          <p:nvPr/>
        </p:nvSpPr>
        <p:spPr>
          <a:xfrm>
            <a:off x="1665122" y="6759045"/>
            <a:ext cx="15764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Javascript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sendiri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merupakan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otak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atau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ide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dari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Manekin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itu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sendiri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sehingga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bisa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berjalan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bergaya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dan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lebih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sz="48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interaktif</a:t>
            </a:r>
            <a:r>
              <a:rPr lang="en-ID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3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38100"/>
            <a:ext cx="15764911" cy="325337"/>
            <a:chOff x="0" y="0"/>
            <a:chExt cx="4152075" cy="85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2075" cy="85685"/>
            </a:xfrm>
            <a:custGeom>
              <a:avLst/>
              <a:gdLst/>
              <a:ahLst/>
              <a:cxnLst/>
              <a:rect l="l" t="t" r="r" b="b"/>
              <a:pathLst>
                <a:path w="4152075" h="85685">
                  <a:moveTo>
                    <a:pt x="0" y="0"/>
                  </a:moveTo>
                  <a:lnTo>
                    <a:pt x="4152075" y="0"/>
                  </a:lnTo>
                  <a:lnTo>
                    <a:pt x="4152075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353065">
            <a:off x="-1191824" y="-1488822"/>
            <a:ext cx="2383649" cy="5035044"/>
            <a:chOff x="0" y="0"/>
            <a:chExt cx="627792" cy="1326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7792" cy="1326102"/>
            </a:xfrm>
            <a:custGeom>
              <a:avLst/>
              <a:gdLst/>
              <a:ahLst/>
              <a:cxnLst/>
              <a:rect l="l" t="t" r="r" b="b"/>
              <a:pathLst>
                <a:path w="627792" h="1326102">
                  <a:moveTo>
                    <a:pt x="0" y="0"/>
                  </a:moveTo>
                  <a:lnTo>
                    <a:pt x="627792" y="0"/>
                  </a:lnTo>
                  <a:lnTo>
                    <a:pt x="627792" y="1326102"/>
                  </a:lnTo>
                  <a:lnTo>
                    <a:pt x="0" y="132610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3169" y="9961663"/>
            <a:ext cx="17124831" cy="325337"/>
            <a:chOff x="0" y="0"/>
            <a:chExt cx="4510244" cy="85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0244" cy="85685"/>
            </a:xfrm>
            <a:custGeom>
              <a:avLst/>
              <a:gdLst/>
              <a:ahLst/>
              <a:cxnLst/>
              <a:rect l="l" t="t" r="r" b="b"/>
              <a:pathLst>
                <a:path w="4510244" h="85685">
                  <a:moveTo>
                    <a:pt x="0" y="0"/>
                  </a:moveTo>
                  <a:lnTo>
                    <a:pt x="4510244" y="0"/>
                  </a:lnTo>
                  <a:lnTo>
                    <a:pt x="4510244" y="85685"/>
                  </a:lnTo>
                  <a:lnTo>
                    <a:pt x="0" y="85685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76701">
            <a:off x="17447169" y="7991102"/>
            <a:ext cx="3956469" cy="5309288"/>
            <a:chOff x="0" y="0"/>
            <a:chExt cx="1042033" cy="13983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76701">
            <a:off x="17700477" y="6933942"/>
            <a:ext cx="3956469" cy="5309288"/>
            <a:chOff x="0" y="0"/>
            <a:chExt cx="1042033" cy="13983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2033" cy="1398331"/>
            </a:xfrm>
            <a:custGeom>
              <a:avLst/>
              <a:gdLst/>
              <a:ahLst/>
              <a:cxnLst/>
              <a:rect l="l" t="t" r="r" b="b"/>
              <a:pathLst>
                <a:path w="1042033" h="1398331">
                  <a:moveTo>
                    <a:pt x="0" y="0"/>
                  </a:moveTo>
                  <a:lnTo>
                    <a:pt x="1042033" y="0"/>
                  </a:lnTo>
                  <a:lnTo>
                    <a:pt x="1042033" y="1398331"/>
                  </a:lnTo>
                  <a:lnTo>
                    <a:pt x="0" y="139833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13865" y="8468616"/>
            <a:ext cx="1818384" cy="1818384"/>
          </a:xfrm>
          <a:custGeom>
            <a:avLst/>
            <a:gdLst/>
            <a:ahLst/>
            <a:cxnLst/>
            <a:rect l="l" t="t" r="r" b="b"/>
            <a:pathLst>
              <a:path w="1818384" h="1818384">
                <a:moveTo>
                  <a:pt x="0" y="0"/>
                </a:moveTo>
                <a:lnTo>
                  <a:pt x="1818384" y="0"/>
                </a:lnTo>
                <a:lnTo>
                  <a:pt x="1818384" y="1818384"/>
                </a:lnTo>
                <a:lnTo>
                  <a:pt x="0" y="1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93611" y="7938"/>
            <a:ext cx="1462297" cy="1455798"/>
          </a:xfrm>
          <a:custGeom>
            <a:avLst/>
            <a:gdLst/>
            <a:ahLst/>
            <a:cxnLst/>
            <a:rect l="l" t="t" r="r" b="b"/>
            <a:pathLst>
              <a:path w="1462297" h="1455798">
                <a:moveTo>
                  <a:pt x="0" y="0"/>
                </a:moveTo>
                <a:lnTo>
                  <a:pt x="1462296" y="0"/>
                </a:lnTo>
                <a:lnTo>
                  <a:pt x="1462296" y="1455798"/>
                </a:lnTo>
                <a:lnTo>
                  <a:pt x="0" y="145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B28C-B58C-9086-EE07-F9DF818EA4B1}"/>
              </a:ext>
            </a:extLst>
          </p:cNvPr>
          <p:cNvSpPr txBox="1"/>
          <p:nvPr/>
        </p:nvSpPr>
        <p:spPr>
          <a:xfrm>
            <a:off x="202825" y="423340"/>
            <a:ext cx="1462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HTML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66992-A3BF-A029-144E-EA6CD67DC22D}"/>
              </a:ext>
            </a:extLst>
          </p:cNvPr>
          <p:cNvSpPr txBox="1"/>
          <p:nvPr/>
        </p:nvSpPr>
        <p:spPr>
          <a:xfrm>
            <a:off x="1069275" y="9377808"/>
            <a:ext cx="6181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Hendra Kurniawan, </a:t>
            </a:r>
            <a:r>
              <a:rPr lang="en-ID" sz="4000" b="1" dirty="0" err="1"/>
              <a:t>S.Kom</a:t>
            </a:r>
            <a:r>
              <a:rPr lang="en-ID" sz="40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0780C-A3C3-84FA-DB0F-D912A9C2CE56}"/>
              </a:ext>
            </a:extLst>
          </p:cNvPr>
          <p:cNvSpPr txBox="1"/>
          <p:nvPr/>
        </p:nvSpPr>
        <p:spPr>
          <a:xfrm>
            <a:off x="4249269" y="3755765"/>
            <a:ext cx="10621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Lets Go Kita </a:t>
            </a:r>
            <a:r>
              <a:rPr lang="en-US" sz="9600" b="1" dirty="0" err="1"/>
              <a:t>Praktik</a:t>
            </a:r>
            <a:endParaRPr lang="en-ID" sz="11500" b="1" dirty="0"/>
          </a:p>
        </p:txBody>
      </p:sp>
    </p:spTree>
    <p:extLst>
      <p:ext uri="{BB962C8B-B14F-4D97-AF65-F5344CB8AC3E}">
        <p14:creationId xmlns:p14="http://schemas.microsoft.com/office/powerpoint/2010/main" val="10475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303</Words>
  <Application>Microsoft Office PowerPoint</Application>
  <PresentationFormat>Custom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Google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Slide</dc:title>
  <cp:lastModifiedBy>hendra kurniawan</cp:lastModifiedBy>
  <cp:revision>15</cp:revision>
  <dcterms:created xsi:type="dcterms:W3CDTF">2006-08-16T00:00:00Z</dcterms:created>
  <dcterms:modified xsi:type="dcterms:W3CDTF">2023-07-27T13:17:02Z</dcterms:modified>
  <dc:identifier>DAFpjZMDf8U</dc:identifier>
</cp:coreProperties>
</file>