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7" r:id="rId2"/>
    <p:sldId id="492" r:id="rId3"/>
    <p:sldId id="509" r:id="rId4"/>
    <p:sldId id="510" r:id="rId5"/>
    <p:sldId id="512" r:id="rId6"/>
    <p:sldId id="511" r:id="rId7"/>
    <p:sldId id="513" r:id="rId8"/>
    <p:sldId id="486" r:id="rId9"/>
    <p:sldId id="477" r:id="rId10"/>
    <p:sldId id="479" r:id="rId11"/>
    <p:sldId id="484" r:id="rId12"/>
    <p:sldId id="490" r:id="rId13"/>
    <p:sldId id="491" r:id="rId14"/>
    <p:sldId id="503" r:id="rId15"/>
    <p:sldId id="507" r:id="rId16"/>
    <p:sldId id="508" r:id="rId17"/>
    <p:sldId id="482" r:id="rId18"/>
    <p:sldId id="483" r:id="rId19"/>
  </p:sldIdLst>
  <p:sldSz cx="10058400" cy="7543800"/>
  <p:notesSz cx="7315200" cy="9601200"/>
  <p:custDataLst>
    <p:tags r:id="rId22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9292"/>
    <a:srgbClr val="C00000"/>
    <a:srgbClr val="FFFC00"/>
    <a:srgbClr val="00A5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86418" autoAdjust="0"/>
  </p:normalViewPr>
  <p:slideViewPr>
    <p:cSldViewPr snapToGrid="0">
      <p:cViewPr varScale="1">
        <p:scale>
          <a:sx n="119" d="100"/>
          <a:sy n="119" d="100"/>
        </p:scale>
        <p:origin x="280" y="200"/>
      </p:cViewPr>
      <p:guideLst>
        <p:guide orient="horz" pos="3938"/>
        <p:guide pos="96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048" y="20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36515-1590-E54B-A9EB-CE00A2E5E8CD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7F02B54E-87D6-A64E-90C1-E5CD3F913A32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Collect Data</a:t>
          </a:r>
        </a:p>
      </dgm:t>
    </dgm:pt>
    <dgm:pt modelId="{8817D791-6269-674D-8A10-BAD4D6F2DEA4}" type="parTrans" cxnId="{0C8C6CAD-DE1C-6744-A4EB-29B60A9534E7}">
      <dgm:prSet/>
      <dgm:spPr/>
      <dgm:t>
        <a:bodyPr/>
        <a:lstStyle/>
        <a:p>
          <a:endParaRPr lang="en-US"/>
        </a:p>
      </dgm:t>
    </dgm:pt>
    <dgm:pt modelId="{0BB97587-E1A1-6743-A978-40DF19670267}" type="sibTrans" cxnId="{0C8C6CAD-DE1C-6744-A4EB-29B60A9534E7}">
      <dgm:prSet/>
      <dgm:spPr/>
      <dgm:t>
        <a:bodyPr/>
        <a:lstStyle/>
        <a:p>
          <a:endParaRPr lang="en-US"/>
        </a:p>
      </dgm:t>
    </dgm:pt>
    <dgm:pt modelId="{977645F1-898D-5C41-8BA1-076B3E8FB1FB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Process Text</a:t>
          </a:r>
        </a:p>
      </dgm:t>
    </dgm:pt>
    <dgm:pt modelId="{475E1ADC-9C5A-5245-9319-65583B7B16DC}" type="parTrans" cxnId="{4CEB8CF3-F213-404C-8024-F0CE4C935EFF}">
      <dgm:prSet/>
      <dgm:spPr/>
      <dgm:t>
        <a:bodyPr/>
        <a:lstStyle/>
        <a:p>
          <a:endParaRPr lang="en-US"/>
        </a:p>
      </dgm:t>
    </dgm:pt>
    <dgm:pt modelId="{0B4D49AC-38B0-694B-A4DD-F71A30E66279}" type="sibTrans" cxnId="{4CEB8CF3-F213-404C-8024-F0CE4C935EFF}">
      <dgm:prSet/>
      <dgm:spPr/>
      <dgm:t>
        <a:bodyPr/>
        <a:lstStyle/>
        <a:p>
          <a:endParaRPr lang="en-US"/>
        </a:p>
      </dgm:t>
    </dgm:pt>
    <dgm:pt modelId="{FC87607B-F957-5746-B32E-B10A81C7DAF2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Run Models</a:t>
          </a:r>
        </a:p>
      </dgm:t>
    </dgm:pt>
    <dgm:pt modelId="{FF19A2D9-9A72-5F47-B19E-1DB6D1FBF878}" type="parTrans" cxnId="{9262838C-ECDE-544D-A909-63658C15555A}">
      <dgm:prSet/>
      <dgm:spPr/>
      <dgm:t>
        <a:bodyPr/>
        <a:lstStyle/>
        <a:p>
          <a:endParaRPr lang="en-US"/>
        </a:p>
      </dgm:t>
    </dgm:pt>
    <dgm:pt modelId="{45CD56E0-EC00-CB47-9881-5F254F003F78}" type="sibTrans" cxnId="{9262838C-ECDE-544D-A909-63658C15555A}">
      <dgm:prSet/>
      <dgm:spPr/>
      <dgm:t>
        <a:bodyPr/>
        <a:lstStyle/>
        <a:p>
          <a:endParaRPr lang="en-US"/>
        </a:p>
      </dgm:t>
    </dgm:pt>
    <dgm:pt modelId="{09D857B9-34D1-D248-B3EF-AE54668AEED5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Interpret Results</a:t>
          </a:r>
        </a:p>
      </dgm:t>
    </dgm:pt>
    <dgm:pt modelId="{09169604-6E50-AF45-B48D-4671B1E49012}" type="parTrans" cxnId="{EE19E679-A709-B54B-84E6-BE3A2CA5A487}">
      <dgm:prSet/>
      <dgm:spPr/>
      <dgm:t>
        <a:bodyPr/>
        <a:lstStyle/>
        <a:p>
          <a:endParaRPr lang="en-US"/>
        </a:p>
      </dgm:t>
    </dgm:pt>
    <dgm:pt modelId="{17E32E5D-A636-AE42-AC79-42E2858A024C}" type="sibTrans" cxnId="{EE19E679-A709-B54B-84E6-BE3A2CA5A487}">
      <dgm:prSet/>
      <dgm:spPr/>
      <dgm:t>
        <a:bodyPr/>
        <a:lstStyle/>
        <a:p>
          <a:endParaRPr lang="en-US"/>
        </a:p>
      </dgm:t>
    </dgm:pt>
    <dgm:pt modelId="{6A0BE10C-DD02-3D4E-BDD2-97C866A58BB4}" type="pres">
      <dgm:prSet presAssocID="{23E36515-1590-E54B-A9EB-CE00A2E5E8CD}" presName="Name0" presStyleCnt="0">
        <dgm:presLayoutVars>
          <dgm:dir/>
          <dgm:resizeHandles val="exact"/>
        </dgm:presLayoutVars>
      </dgm:prSet>
      <dgm:spPr/>
    </dgm:pt>
    <dgm:pt modelId="{5526696B-D9E6-1843-99F0-990D22F0F177}" type="pres">
      <dgm:prSet presAssocID="{7F02B54E-87D6-A64E-90C1-E5CD3F913A32}" presName="parTxOnly" presStyleLbl="node1" presStyleIdx="0" presStyleCnt="4" custLinFactNeighborY="-78293">
        <dgm:presLayoutVars>
          <dgm:bulletEnabled val="1"/>
        </dgm:presLayoutVars>
      </dgm:prSet>
      <dgm:spPr/>
    </dgm:pt>
    <dgm:pt modelId="{0B4D1429-00DC-3E41-828D-7F4F70607BBD}" type="pres">
      <dgm:prSet presAssocID="{0BB97587-E1A1-6743-A978-40DF19670267}" presName="parSpace" presStyleCnt="0"/>
      <dgm:spPr/>
    </dgm:pt>
    <dgm:pt modelId="{664AF400-BE1B-5140-A572-E8AF362A5B0C}" type="pres">
      <dgm:prSet presAssocID="{977645F1-898D-5C41-8BA1-076B3E8FB1FB}" presName="parTxOnly" presStyleLbl="node1" presStyleIdx="1" presStyleCnt="4" custLinFactNeighborY="-79337">
        <dgm:presLayoutVars>
          <dgm:bulletEnabled val="1"/>
        </dgm:presLayoutVars>
      </dgm:prSet>
      <dgm:spPr/>
    </dgm:pt>
    <dgm:pt modelId="{AB2882C2-E7DA-1B44-830E-36F256A6464C}" type="pres">
      <dgm:prSet presAssocID="{0B4D49AC-38B0-694B-A4DD-F71A30E66279}" presName="parSpace" presStyleCnt="0"/>
      <dgm:spPr/>
    </dgm:pt>
    <dgm:pt modelId="{6988DF3D-97A1-4344-A3B5-72866F309BFA}" type="pres">
      <dgm:prSet presAssocID="{FC87607B-F957-5746-B32E-B10A81C7DAF2}" presName="parTxOnly" presStyleLbl="node1" presStyleIdx="2" presStyleCnt="4" custLinFactNeighborY="-78293">
        <dgm:presLayoutVars>
          <dgm:bulletEnabled val="1"/>
        </dgm:presLayoutVars>
      </dgm:prSet>
      <dgm:spPr/>
    </dgm:pt>
    <dgm:pt modelId="{1ACD468D-1D3C-9943-BD06-47BFF86CE153}" type="pres">
      <dgm:prSet presAssocID="{45CD56E0-EC00-CB47-9881-5F254F003F78}" presName="parSpace" presStyleCnt="0"/>
      <dgm:spPr/>
    </dgm:pt>
    <dgm:pt modelId="{44A136FB-2818-0F42-8F3F-199E0BD43516}" type="pres">
      <dgm:prSet presAssocID="{09D857B9-34D1-D248-B3EF-AE54668AEED5}" presName="parTxOnly" presStyleLbl="node1" presStyleIdx="3" presStyleCnt="4" custLinFactNeighborX="5153" custLinFactNeighborY="-78584">
        <dgm:presLayoutVars>
          <dgm:bulletEnabled val="1"/>
        </dgm:presLayoutVars>
      </dgm:prSet>
      <dgm:spPr/>
    </dgm:pt>
  </dgm:ptLst>
  <dgm:cxnLst>
    <dgm:cxn modelId="{6C6BC51B-3B8D-1E40-892F-B2E9EB60A50D}" type="presOf" srcId="{09D857B9-34D1-D248-B3EF-AE54668AEED5}" destId="{44A136FB-2818-0F42-8F3F-199E0BD43516}" srcOrd="0" destOrd="0" presId="urn:microsoft.com/office/officeart/2005/8/layout/hChevron3"/>
    <dgm:cxn modelId="{EE19E679-A709-B54B-84E6-BE3A2CA5A487}" srcId="{23E36515-1590-E54B-A9EB-CE00A2E5E8CD}" destId="{09D857B9-34D1-D248-B3EF-AE54668AEED5}" srcOrd="3" destOrd="0" parTransId="{09169604-6E50-AF45-B48D-4671B1E49012}" sibTransId="{17E32E5D-A636-AE42-AC79-42E2858A024C}"/>
    <dgm:cxn modelId="{9262838C-ECDE-544D-A909-63658C15555A}" srcId="{23E36515-1590-E54B-A9EB-CE00A2E5E8CD}" destId="{FC87607B-F957-5746-B32E-B10A81C7DAF2}" srcOrd="2" destOrd="0" parTransId="{FF19A2D9-9A72-5F47-B19E-1DB6D1FBF878}" sibTransId="{45CD56E0-EC00-CB47-9881-5F254F003F78}"/>
    <dgm:cxn modelId="{0C8C6CAD-DE1C-6744-A4EB-29B60A9534E7}" srcId="{23E36515-1590-E54B-A9EB-CE00A2E5E8CD}" destId="{7F02B54E-87D6-A64E-90C1-E5CD3F913A32}" srcOrd="0" destOrd="0" parTransId="{8817D791-6269-674D-8A10-BAD4D6F2DEA4}" sibTransId="{0BB97587-E1A1-6743-A978-40DF19670267}"/>
    <dgm:cxn modelId="{BC4B8EAF-1438-D342-A4D9-F43D7191D9D8}" type="presOf" srcId="{7F02B54E-87D6-A64E-90C1-E5CD3F913A32}" destId="{5526696B-D9E6-1843-99F0-990D22F0F177}" srcOrd="0" destOrd="0" presId="urn:microsoft.com/office/officeart/2005/8/layout/hChevron3"/>
    <dgm:cxn modelId="{A49F0FB6-1163-E04B-AD99-A6F48CA72399}" type="presOf" srcId="{977645F1-898D-5C41-8BA1-076B3E8FB1FB}" destId="{664AF400-BE1B-5140-A572-E8AF362A5B0C}" srcOrd="0" destOrd="0" presId="urn:microsoft.com/office/officeart/2005/8/layout/hChevron3"/>
    <dgm:cxn modelId="{97A45AC4-C16F-A04C-A6D5-25AD4418791A}" type="presOf" srcId="{FC87607B-F957-5746-B32E-B10A81C7DAF2}" destId="{6988DF3D-97A1-4344-A3B5-72866F309BFA}" srcOrd="0" destOrd="0" presId="urn:microsoft.com/office/officeart/2005/8/layout/hChevron3"/>
    <dgm:cxn modelId="{2429D8CA-337D-C449-BB04-80DE0CD08D59}" type="presOf" srcId="{23E36515-1590-E54B-A9EB-CE00A2E5E8CD}" destId="{6A0BE10C-DD02-3D4E-BDD2-97C866A58BB4}" srcOrd="0" destOrd="0" presId="urn:microsoft.com/office/officeart/2005/8/layout/hChevron3"/>
    <dgm:cxn modelId="{4CEB8CF3-F213-404C-8024-F0CE4C935EFF}" srcId="{23E36515-1590-E54B-A9EB-CE00A2E5E8CD}" destId="{977645F1-898D-5C41-8BA1-076B3E8FB1FB}" srcOrd="1" destOrd="0" parTransId="{475E1ADC-9C5A-5245-9319-65583B7B16DC}" sibTransId="{0B4D49AC-38B0-694B-A4DD-F71A30E66279}"/>
    <dgm:cxn modelId="{0E3E2AC2-560F-C744-AFFB-0142E21E8A0C}" type="presParOf" srcId="{6A0BE10C-DD02-3D4E-BDD2-97C866A58BB4}" destId="{5526696B-D9E6-1843-99F0-990D22F0F177}" srcOrd="0" destOrd="0" presId="urn:microsoft.com/office/officeart/2005/8/layout/hChevron3"/>
    <dgm:cxn modelId="{DD3E1B72-0A10-CC4A-A4E3-FB473ACCE2B7}" type="presParOf" srcId="{6A0BE10C-DD02-3D4E-BDD2-97C866A58BB4}" destId="{0B4D1429-00DC-3E41-828D-7F4F70607BBD}" srcOrd="1" destOrd="0" presId="urn:microsoft.com/office/officeart/2005/8/layout/hChevron3"/>
    <dgm:cxn modelId="{BE25B0C0-77FF-AB42-8872-E0DB9755CE89}" type="presParOf" srcId="{6A0BE10C-DD02-3D4E-BDD2-97C866A58BB4}" destId="{664AF400-BE1B-5140-A572-E8AF362A5B0C}" srcOrd="2" destOrd="0" presId="urn:microsoft.com/office/officeart/2005/8/layout/hChevron3"/>
    <dgm:cxn modelId="{AE4C9594-9027-084F-BF12-91E3A18116BF}" type="presParOf" srcId="{6A0BE10C-DD02-3D4E-BDD2-97C866A58BB4}" destId="{AB2882C2-E7DA-1B44-830E-36F256A6464C}" srcOrd="3" destOrd="0" presId="urn:microsoft.com/office/officeart/2005/8/layout/hChevron3"/>
    <dgm:cxn modelId="{A49759D5-6AB8-3E42-9555-3A44288745DC}" type="presParOf" srcId="{6A0BE10C-DD02-3D4E-BDD2-97C866A58BB4}" destId="{6988DF3D-97A1-4344-A3B5-72866F309BFA}" srcOrd="4" destOrd="0" presId="urn:microsoft.com/office/officeart/2005/8/layout/hChevron3"/>
    <dgm:cxn modelId="{81B9DD69-9AB9-E447-9035-473090F3163F}" type="presParOf" srcId="{6A0BE10C-DD02-3D4E-BDD2-97C866A58BB4}" destId="{1ACD468D-1D3C-9943-BD06-47BFF86CE153}" srcOrd="5" destOrd="0" presId="urn:microsoft.com/office/officeart/2005/8/layout/hChevron3"/>
    <dgm:cxn modelId="{61FE5095-A5E8-6646-9EFC-B286706A71A5}" type="presParOf" srcId="{6A0BE10C-DD02-3D4E-BDD2-97C866A58BB4}" destId="{44A136FB-2818-0F42-8F3F-199E0BD4351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98B9C-9E1B-1849-9BF9-94D7F76DCE61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657988FF-CF64-AF4F-8A5F-ABE2FC6BF630}">
      <dgm:prSet phldrT="[Text]"/>
      <dgm:spPr/>
      <dgm:t>
        <a:bodyPr/>
        <a:lstStyle/>
        <a:p>
          <a:r>
            <a:rPr lang="en-US" dirty="0"/>
            <a:t>Comment</a:t>
          </a:r>
        </a:p>
      </dgm:t>
    </dgm:pt>
    <dgm:pt modelId="{F20FAD3F-71D8-8145-BFE4-22E12AD3B3AD}" type="parTrans" cxnId="{4BA349A6-37FE-9642-8F82-2374A5B1512C}">
      <dgm:prSet/>
      <dgm:spPr/>
      <dgm:t>
        <a:bodyPr/>
        <a:lstStyle/>
        <a:p>
          <a:endParaRPr lang="en-US"/>
        </a:p>
      </dgm:t>
    </dgm:pt>
    <dgm:pt modelId="{369C3701-1DC5-FF49-BBB7-650491226B75}" type="sibTrans" cxnId="{4BA349A6-37FE-9642-8F82-2374A5B1512C}">
      <dgm:prSet/>
      <dgm:spPr/>
      <dgm:t>
        <a:bodyPr/>
        <a:lstStyle/>
        <a:p>
          <a:endParaRPr lang="en-US"/>
        </a:p>
      </dgm:t>
    </dgm:pt>
    <dgm:pt modelId="{C19FC690-3932-354E-A7AF-515084A16276}">
      <dgm:prSet phldrT="[Text]"/>
      <dgm:spPr/>
      <dgm:t>
        <a:bodyPr/>
        <a:lstStyle/>
        <a:p>
          <a:r>
            <a:rPr lang="en-US" dirty="0" err="1"/>
            <a:t>LogReg</a:t>
          </a:r>
          <a:endParaRPr lang="en-US" dirty="0"/>
        </a:p>
      </dgm:t>
    </dgm:pt>
    <dgm:pt modelId="{94FA16C8-5FB8-8E41-A281-0D733D750A09}" type="parTrans" cxnId="{3D0C8900-6BC0-ED44-A2A6-64DADEB0F47A}">
      <dgm:prSet/>
      <dgm:spPr/>
      <dgm:t>
        <a:bodyPr/>
        <a:lstStyle/>
        <a:p>
          <a:endParaRPr lang="en-US"/>
        </a:p>
      </dgm:t>
    </dgm:pt>
    <dgm:pt modelId="{F943ACB8-6DE3-3B47-AA54-9869E1B3B9AA}" type="sibTrans" cxnId="{3D0C8900-6BC0-ED44-A2A6-64DADEB0F47A}">
      <dgm:prSet/>
      <dgm:spPr/>
      <dgm:t>
        <a:bodyPr/>
        <a:lstStyle/>
        <a:p>
          <a:endParaRPr lang="en-US"/>
        </a:p>
      </dgm:t>
    </dgm:pt>
    <dgm:pt modelId="{2B292A06-840D-FB44-B9B4-6BE3A840B702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512C22AF-52CC-CB4F-A1CF-6082BACBD529}" type="parTrans" cxnId="{3F4EA301-46F7-F44D-8D04-67BA5D9350C5}">
      <dgm:prSet/>
      <dgm:spPr/>
      <dgm:t>
        <a:bodyPr/>
        <a:lstStyle/>
        <a:p>
          <a:endParaRPr lang="en-US"/>
        </a:p>
      </dgm:t>
    </dgm:pt>
    <dgm:pt modelId="{D89E6829-E824-8A42-AB0C-B654F5F0610D}" type="sibTrans" cxnId="{3F4EA301-46F7-F44D-8D04-67BA5D9350C5}">
      <dgm:prSet/>
      <dgm:spPr/>
      <dgm:t>
        <a:bodyPr/>
        <a:lstStyle/>
        <a:p>
          <a:endParaRPr lang="en-US"/>
        </a:p>
      </dgm:t>
    </dgm:pt>
    <dgm:pt modelId="{26CC843D-25FD-8146-A8EF-483D86F47007}" type="pres">
      <dgm:prSet presAssocID="{94C98B9C-9E1B-1849-9BF9-94D7F76DCE6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3A025B8-3821-5B47-B69A-A7A8433A59EE}" type="pres">
      <dgm:prSet presAssocID="{657988FF-CF64-AF4F-8A5F-ABE2FC6BF630}" presName="gear1" presStyleLbl="node1" presStyleIdx="0" presStyleCnt="3">
        <dgm:presLayoutVars>
          <dgm:chMax val="1"/>
          <dgm:bulletEnabled val="1"/>
        </dgm:presLayoutVars>
      </dgm:prSet>
      <dgm:spPr/>
    </dgm:pt>
    <dgm:pt modelId="{DEA162C9-5671-A84D-A0E9-8E883A3268E3}" type="pres">
      <dgm:prSet presAssocID="{657988FF-CF64-AF4F-8A5F-ABE2FC6BF630}" presName="gear1srcNode" presStyleLbl="node1" presStyleIdx="0" presStyleCnt="3"/>
      <dgm:spPr/>
    </dgm:pt>
    <dgm:pt modelId="{26F67F2D-F89F-BB4B-886D-7CB7349EE5BE}" type="pres">
      <dgm:prSet presAssocID="{657988FF-CF64-AF4F-8A5F-ABE2FC6BF630}" presName="gear1dstNode" presStyleLbl="node1" presStyleIdx="0" presStyleCnt="3"/>
      <dgm:spPr/>
    </dgm:pt>
    <dgm:pt modelId="{0EC0D006-CAF9-004E-B3EB-87F437C11FB5}" type="pres">
      <dgm:prSet presAssocID="{C19FC690-3932-354E-A7AF-515084A16276}" presName="gear2" presStyleLbl="node1" presStyleIdx="1" presStyleCnt="3">
        <dgm:presLayoutVars>
          <dgm:chMax val="1"/>
          <dgm:bulletEnabled val="1"/>
        </dgm:presLayoutVars>
      </dgm:prSet>
      <dgm:spPr/>
    </dgm:pt>
    <dgm:pt modelId="{98107F8C-2EA6-4B42-B658-63E243CBBB98}" type="pres">
      <dgm:prSet presAssocID="{C19FC690-3932-354E-A7AF-515084A16276}" presName="gear2srcNode" presStyleLbl="node1" presStyleIdx="1" presStyleCnt="3"/>
      <dgm:spPr/>
    </dgm:pt>
    <dgm:pt modelId="{E5D94770-FF6F-514C-B1AE-DDEB02AB0A0E}" type="pres">
      <dgm:prSet presAssocID="{C19FC690-3932-354E-A7AF-515084A16276}" presName="gear2dstNode" presStyleLbl="node1" presStyleIdx="1" presStyleCnt="3"/>
      <dgm:spPr/>
    </dgm:pt>
    <dgm:pt modelId="{D3E8F273-CD15-4845-B8D3-611B57BE999D}" type="pres">
      <dgm:prSet presAssocID="{2B292A06-840D-FB44-B9B4-6BE3A840B702}" presName="gear3" presStyleLbl="node1" presStyleIdx="2" presStyleCnt="3"/>
      <dgm:spPr/>
    </dgm:pt>
    <dgm:pt modelId="{5DC2C7A7-E8ED-7144-8911-09B87EC40478}" type="pres">
      <dgm:prSet presAssocID="{2B292A06-840D-FB44-B9B4-6BE3A840B70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A6D710D-A269-954E-B633-D8C1CFFAA346}" type="pres">
      <dgm:prSet presAssocID="{2B292A06-840D-FB44-B9B4-6BE3A840B702}" presName="gear3srcNode" presStyleLbl="node1" presStyleIdx="2" presStyleCnt="3"/>
      <dgm:spPr/>
    </dgm:pt>
    <dgm:pt modelId="{18B0A4ED-A654-DD4C-9E52-4FDE86BBB24D}" type="pres">
      <dgm:prSet presAssocID="{2B292A06-840D-FB44-B9B4-6BE3A840B702}" presName="gear3dstNode" presStyleLbl="node1" presStyleIdx="2" presStyleCnt="3"/>
      <dgm:spPr/>
    </dgm:pt>
    <dgm:pt modelId="{94D868A3-2F55-344C-A1B9-C8B39D2C22CE}" type="pres">
      <dgm:prSet presAssocID="{369C3701-1DC5-FF49-BBB7-650491226B75}" presName="connector1" presStyleLbl="sibTrans2D1" presStyleIdx="0" presStyleCnt="3"/>
      <dgm:spPr/>
    </dgm:pt>
    <dgm:pt modelId="{CCABCD02-1821-6D41-8457-7441E52DF00B}" type="pres">
      <dgm:prSet presAssocID="{F943ACB8-6DE3-3B47-AA54-9869E1B3B9AA}" presName="connector2" presStyleLbl="sibTrans2D1" presStyleIdx="1" presStyleCnt="3"/>
      <dgm:spPr/>
    </dgm:pt>
    <dgm:pt modelId="{750097C7-3C6F-1E4C-A4ED-CE8524785F1F}" type="pres">
      <dgm:prSet presAssocID="{D89E6829-E824-8A42-AB0C-B654F5F0610D}" presName="connector3" presStyleLbl="sibTrans2D1" presStyleIdx="2" presStyleCnt="3"/>
      <dgm:spPr/>
    </dgm:pt>
  </dgm:ptLst>
  <dgm:cxnLst>
    <dgm:cxn modelId="{3D0C8900-6BC0-ED44-A2A6-64DADEB0F47A}" srcId="{94C98B9C-9E1B-1849-9BF9-94D7F76DCE61}" destId="{C19FC690-3932-354E-A7AF-515084A16276}" srcOrd="1" destOrd="0" parTransId="{94FA16C8-5FB8-8E41-A281-0D733D750A09}" sibTransId="{F943ACB8-6DE3-3B47-AA54-9869E1B3B9AA}"/>
    <dgm:cxn modelId="{3F4EA301-46F7-F44D-8D04-67BA5D9350C5}" srcId="{94C98B9C-9E1B-1849-9BF9-94D7F76DCE61}" destId="{2B292A06-840D-FB44-B9B4-6BE3A840B702}" srcOrd="2" destOrd="0" parTransId="{512C22AF-52CC-CB4F-A1CF-6082BACBD529}" sibTransId="{D89E6829-E824-8A42-AB0C-B654F5F0610D}"/>
    <dgm:cxn modelId="{C0F03513-6FB4-B54A-8EB9-43A5C0D0FA6D}" type="presOf" srcId="{F943ACB8-6DE3-3B47-AA54-9869E1B3B9AA}" destId="{CCABCD02-1821-6D41-8457-7441E52DF00B}" srcOrd="0" destOrd="0" presId="urn:microsoft.com/office/officeart/2005/8/layout/gear1"/>
    <dgm:cxn modelId="{36616518-7E87-D14F-89E4-14ABC2DF66EE}" type="presOf" srcId="{94C98B9C-9E1B-1849-9BF9-94D7F76DCE61}" destId="{26CC843D-25FD-8146-A8EF-483D86F47007}" srcOrd="0" destOrd="0" presId="urn:microsoft.com/office/officeart/2005/8/layout/gear1"/>
    <dgm:cxn modelId="{B9F69E19-3922-DB46-9FD5-C269D38786F9}" type="presOf" srcId="{C19FC690-3932-354E-A7AF-515084A16276}" destId="{0EC0D006-CAF9-004E-B3EB-87F437C11FB5}" srcOrd="0" destOrd="0" presId="urn:microsoft.com/office/officeart/2005/8/layout/gear1"/>
    <dgm:cxn modelId="{0F4F8F1D-FAAF-F645-8C1A-783F9DA70F9F}" type="presOf" srcId="{2B292A06-840D-FB44-B9B4-6BE3A840B702}" destId="{9A6D710D-A269-954E-B633-D8C1CFFAA346}" srcOrd="2" destOrd="0" presId="urn:microsoft.com/office/officeart/2005/8/layout/gear1"/>
    <dgm:cxn modelId="{15E04D23-510F-7449-971D-CEFEF9E842F9}" type="presOf" srcId="{C19FC690-3932-354E-A7AF-515084A16276}" destId="{98107F8C-2EA6-4B42-B658-63E243CBBB98}" srcOrd="1" destOrd="0" presId="urn:microsoft.com/office/officeart/2005/8/layout/gear1"/>
    <dgm:cxn modelId="{74C88B39-5F73-004D-93F7-B3D88FAE2346}" type="presOf" srcId="{C19FC690-3932-354E-A7AF-515084A16276}" destId="{E5D94770-FF6F-514C-B1AE-DDEB02AB0A0E}" srcOrd="2" destOrd="0" presId="urn:microsoft.com/office/officeart/2005/8/layout/gear1"/>
    <dgm:cxn modelId="{8FE0A262-D6C6-C746-9E20-AF25E35E307B}" type="presOf" srcId="{657988FF-CF64-AF4F-8A5F-ABE2FC6BF630}" destId="{DEA162C9-5671-A84D-A0E9-8E883A3268E3}" srcOrd="1" destOrd="0" presId="urn:microsoft.com/office/officeart/2005/8/layout/gear1"/>
    <dgm:cxn modelId="{4D7CE764-EAB5-0D4A-B28A-FB1AD49829ED}" type="presOf" srcId="{657988FF-CF64-AF4F-8A5F-ABE2FC6BF630}" destId="{93A025B8-3821-5B47-B69A-A7A8433A59EE}" srcOrd="0" destOrd="0" presId="urn:microsoft.com/office/officeart/2005/8/layout/gear1"/>
    <dgm:cxn modelId="{D1725482-652C-0E42-9F3B-D090AE05229D}" type="presOf" srcId="{657988FF-CF64-AF4F-8A5F-ABE2FC6BF630}" destId="{26F67F2D-F89F-BB4B-886D-7CB7349EE5BE}" srcOrd="2" destOrd="0" presId="urn:microsoft.com/office/officeart/2005/8/layout/gear1"/>
    <dgm:cxn modelId="{4BA349A6-37FE-9642-8F82-2374A5B1512C}" srcId="{94C98B9C-9E1B-1849-9BF9-94D7F76DCE61}" destId="{657988FF-CF64-AF4F-8A5F-ABE2FC6BF630}" srcOrd="0" destOrd="0" parTransId="{F20FAD3F-71D8-8145-BFE4-22E12AD3B3AD}" sibTransId="{369C3701-1DC5-FF49-BBB7-650491226B75}"/>
    <dgm:cxn modelId="{C42EF6BB-EF5F-0D4D-A9B1-DC42E648BC64}" type="presOf" srcId="{2B292A06-840D-FB44-B9B4-6BE3A840B702}" destId="{18B0A4ED-A654-DD4C-9E52-4FDE86BBB24D}" srcOrd="3" destOrd="0" presId="urn:microsoft.com/office/officeart/2005/8/layout/gear1"/>
    <dgm:cxn modelId="{B65BE4C1-A6A4-8D43-9FB5-02CC9EB46231}" type="presOf" srcId="{2B292A06-840D-FB44-B9B4-6BE3A840B702}" destId="{D3E8F273-CD15-4845-B8D3-611B57BE999D}" srcOrd="0" destOrd="0" presId="urn:microsoft.com/office/officeart/2005/8/layout/gear1"/>
    <dgm:cxn modelId="{81D97AC2-DCB9-D347-9404-7DBCADE1DA48}" type="presOf" srcId="{D89E6829-E824-8A42-AB0C-B654F5F0610D}" destId="{750097C7-3C6F-1E4C-A4ED-CE8524785F1F}" srcOrd="0" destOrd="0" presId="urn:microsoft.com/office/officeart/2005/8/layout/gear1"/>
    <dgm:cxn modelId="{3AA97CCB-594C-E943-98C1-E00D4094F2A8}" type="presOf" srcId="{369C3701-1DC5-FF49-BBB7-650491226B75}" destId="{94D868A3-2F55-344C-A1B9-C8B39D2C22CE}" srcOrd="0" destOrd="0" presId="urn:microsoft.com/office/officeart/2005/8/layout/gear1"/>
    <dgm:cxn modelId="{ECEB40EB-81AD-6C44-85C0-8E3FCB085869}" type="presOf" srcId="{2B292A06-840D-FB44-B9B4-6BE3A840B702}" destId="{5DC2C7A7-E8ED-7144-8911-09B87EC40478}" srcOrd="1" destOrd="0" presId="urn:microsoft.com/office/officeart/2005/8/layout/gear1"/>
    <dgm:cxn modelId="{F6A3BE35-22CF-6647-BA9B-0C748DEB77C5}" type="presParOf" srcId="{26CC843D-25FD-8146-A8EF-483D86F47007}" destId="{93A025B8-3821-5B47-B69A-A7A8433A59EE}" srcOrd="0" destOrd="0" presId="urn:microsoft.com/office/officeart/2005/8/layout/gear1"/>
    <dgm:cxn modelId="{C7703B2C-94FC-B648-894A-57C6DF6B5E38}" type="presParOf" srcId="{26CC843D-25FD-8146-A8EF-483D86F47007}" destId="{DEA162C9-5671-A84D-A0E9-8E883A3268E3}" srcOrd="1" destOrd="0" presId="urn:microsoft.com/office/officeart/2005/8/layout/gear1"/>
    <dgm:cxn modelId="{B3A797B1-4ABF-A745-A68E-5F8C8A9CB8BE}" type="presParOf" srcId="{26CC843D-25FD-8146-A8EF-483D86F47007}" destId="{26F67F2D-F89F-BB4B-886D-7CB7349EE5BE}" srcOrd="2" destOrd="0" presId="urn:microsoft.com/office/officeart/2005/8/layout/gear1"/>
    <dgm:cxn modelId="{5321DE20-D02F-0F41-9681-07BF643535AF}" type="presParOf" srcId="{26CC843D-25FD-8146-A8EF-483D86F47007}" destId="{0EC0D006-CAF9-004E-B3EB-87F437C11FB5}" srcOrd="3" destOrd="0" presId="urn:microsoft.com/office/officeart/2005/8/layout/gear1"/>
    <dgm:cxn modelId="{09CE10AC-10D0-F447-BAC2-F7B25564007E}" type="presParOf" srcId="{26CC843D-25FD-8146-A8EF-483D86F47007}" destId="{98107F8C-2EA6-4B42-B658-63E243CBBB98}" srcOrd="4" destOrd="0" presId="urn:microsoft.com/office/officeart/2005/8/layout/gear1"/>
    <dgm:cxn modelId="{41B17FDC-2EEF-4E4D-B6FB-08A6525A9E1B}" type="presParOf" srcId="{26CC843D-25FD-8146-A8EF-483D86F47007}" destId="{E5D94770-FF6F-514C-B1AE-DDEB02AB0A0E}" srcOrd="5" destOrd="0" presId="urn:microsoft.com/office/officeart/2005/8/layout/gear1"/>
    <dgm:cxn modelId="{4FDD1F86-45DD-D345-905F-C0C31673449E}" type="presParOf" srcId="{26CC843D-25FD-8146-A8EF-483D86F47007}" destId="{D3E8F273-CD15-4845-B8D3-611B57BE999D}" srcOrd="6" destOrd="0" presId="urn:microsoft.com/office/officeart/2005/8/layout/gear1"/>
    <dgm:cxn modelId="{5554222A-5E2A-1D4B-AB39-B9FCDDEB39D5}" type="presParOf" srcId="{26CC843D-25FD-8146-A8EF-483D86F47007}" destId="{5DC2C7A7-E8ED-7144-8911-09B87EC40478}" srcOrd="7" destOrd="0" presId="urn:microsoft.com/office/officeart/2005/8/layout/gear1"/>
    <dgm:cxn modelId="{A3E8FCFE-1F43-964D-953F-9B3DC0CFCB11}" type="presParOf" srcId="{26CC843D-25FD-8146-A8EF-483D86F47007}" destId="{9A6D710D-A269-954E-B633-D8C1CFFAA346}" srcOrd="8" destOrd="0" presId="urn:microsoft.com/office/officeart/2005/8/layout/gear1"/>
    <dgm:cxn modelId="{3D0171C1-C6C6-7D42-971D-13AFD8845013}" type="presParOf" srcId="{26CC843D-25FD-8146-A8EF-483D86F47007}" destId="{18B0A4ED-A654-DD4C-9E52-4FDE86BBB24D}" srcOrd="9" destOrd="0" presId="urn:microsoft.com/office/officeart/2005/8/layout/gear1"/>
    <dgm:cxn modelId="{83855137-B251-D34A-89F5-832D712B3236}" type="presParOf" srcId="{26CC843D-25FD-8146-A8EF-483D86F47007}" destId="{94D868A3-2F55-344C-A1B9-C8B39D2C22CE}" srcOrd="10" destOrd="0" presId="urn:microsoft.com/office/officeart/2005/8/layout/gear1"/>
    <dgm:cxn modelId="{01A9540B-8ABF-DD4E-8FDA-D3F0053B41AD}" type="presParOf" srcId="{26CC843D-25FD-8146-A8EF-483D86F47007}" destId="{CCABCD02-1821-6D41-8457-7441E52DF00B}" srcOrd="11" destOrd="0" presId="urn:microsoft.com/office/officeart/2005/8/layout/gear1"/>
    <dgm:cxn modelId="{DD0092F3-E484-7E45-BAE2-FA4837B1683E}" type="presParOf" srcId="{26CC843D-25FD-8146-A8EF-483D86F47007}" destId="{750097C7-3C6F-1E4C-A4ED-CE8524785F1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6696B-D9E6-1843-99F0-990D22F0F177}">
      <dsp:nvSpPr>
        <dsp:cNvPr id="0" name=""/>
        <dsp:cNvSpPr/>
      </dsp:nvSpPr>
      <dsp:spPr>
        <a:xfrm>
          <a:off x="2080" y="1216893"/>
          <a:ext cx="2087551" cy="835020"/>
        </a:xfrm>
        <a:prstGeom prst="homePlat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Collect Data</a:t>
          </a:r>
        </a:p>
      </dsp:txBody>
      <dsp:txXfrm>
        <a:off x="2080" y="1216893"/>
        <a:ext cx="1878796" cy="835020"/>
      </dsp:txXfrm>
    </dsp:sp>
    <dsp:sp modelId="{664AF400-BE1B-5140-A572-E8AF362A5B0C}">
      <dsp:nvSpPr>
        <dsp:cNvPr id="0" name=""/>
        <dsp:cNvSpPr/>
      </dsp:nvSpPr>
      <dsp:spPr>
        <a:xfrm>
          <a:off x="1672121" y="1208175"/>
          <a:ext cx="2087551" cy="83502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 Text</a:t>
          </a:r>
        </a:p>
      </dsp:txBody>
      <dsp:txXfrm>
        <a:off x="2089631" y="1208175"/>
        <a:ext cx="1252531" cy="835020"/>
      </dsp:txXfrm>
    </dsp:sp>
    <dsp:sp modelId="{6988DF3D-97A1-4344-A3B5-72866F309BFA}">
      <dsp:nvSpPr>
        <dsp:cNvPr id="0" name=""/>
        <dsp:cNvSpPr/>
      </dsp:nvSpPr>
      <dsp:spPr>
        <a:xfrm>
          <a:off x="3342163" y="1216893"/>
          <a:ext cx="2087551" cy="83502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Run Models</a:t>
          </a:r>
        </a:p>
      </dsp:txBody>
      <dsp:txXfrm>
        <a:off x="3759673" y="1216893"/>
        <a:ext cx="1252531" cy="835020"/>
      </dsp:txXfrm>
    </dsp:sp>
    <dsp:sp modelId="{44A136FB-2818-0F42-8F3F-199E0BD43516}">
      <dsp:nvSpPr>
        <dsp:cNvPr id="0" name=""/>
        <dsp:cNvSpPr/>
      </dsp:nvSpPr>
      <dsp:spPr>
        <a:xfrm>
          <a:off x="5014285" y="1214463"/>
          <a:ext cx="2087551" cy="83502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Interpret Results</a:t>
          </a:r>
        </a:p>
      </dsp:txBody>
      <dsp:txXfrm>
        <a:off x="5431795" y="1214463"/>
        <a:ext cx="1252531" cy="835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025B8-3821-5B47-B69A-A7A8433A59EE}">
      <dsp:nvSpPr>
        <dsp:cNvPr id="0" name=""/>
        <dsp:cNvSpPr/>
      </dsp:nvSpPr>
      <dsp:spPr>
        <a:xfrm>
          <a:off x="3696430" y="2300186"/>
          <a:ext cx="2811339" cy="281133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Comment</a:t>
          </a:r>
        </a:p>
      </dsp:txBody>
      <dsp:txXfrm>
        <a:off x="4261634" y="2958729"/>
        <a:ext cx="1680931" cy="1445086"/>
      </dsp:txXfrm>
    </dsp:sp>
    <dsp:sp modelId="{0EC0D006-CAF9-004E-B3EB-87F437C11FB5}">
      <dsp:nvSpPr>
        <dsp:cNvPr id="0" name=""/>
        <dsp:cNvSpPr/>
      </dsp:nvSpPr>
      <dsp:spPr>
        <a:xfrm>
          <a:off x="2060742" y="1635688"/>
          <a:ext cx="2044610" cy="204461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LogReg</a:t>
          </a:r>
          <a:endParaRPr lang="en-US" sz="2000" kern="1200" dirty="0"/>
        </a:p>
      </dsp:txBody>
      <dsp:txXfrm>
        <a:off x="2575479" y="2153536"/>
        <a:ext cx="1015136" cy="1008914"/>
      </dsp:txXfrm>
    </dsp:sp>
    <dsp:sp modelId="{D3E8F273-CD15-4845-B8D3-611B57BE999D}">
      <dsp:nvSpPr>
        <dsp:cNvPr id="0" name=""/>
        <dsp:cNvSpPr/>
      </dsp:nvSpPr>
      <dsp:spPr>
        <a:xfrm rot="20700000">
          <a:off x="3205932" y="225115"/>
          <a:ext cx="2003300" cy="20033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</a:t>
          </a:r>
        </a:p>
      </dsp:txBody>
      <dsp:txXfrm rot="-20700000">
        <a:off x="3645315" y="664498"/>
        <a:ext cx="1124535" cy="1124535"/>
      </dsp:txXfrm>
    </dsp:sp>
    <dsp:sp modelId="{94D868A3-2F55-344C-A1B9-C8B39D2C22CE}">
      <dsp:nvSpPr>
        <dsp:cNvPr id="0" name=""/>
        <dsp:cNvSpPr/>
      </dsp:nvSpPr>
      <dsp:spPr>
        <a:xfrm>
          <a:off x="3490458" y="1870134"/>
          <a:ext cx="3598514" cy="3598514"/>
        </a:xfrm>
        <a:prstGeom prst="circularArrow">
          <a:avLst>
            <a:gd name="adj1" fmla="val 4687"/>
            <a:gd name="adj2" fmla="val 299029"/>
            <a:gd name="adj3" fmla="val 2534438"/>
            <a:gd name="adj4" fmla="val 1582246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BCD02-1821-6D41-8457-7441E52DF00B}">
      <dsp:nvSpPr>
        <dsp:cNvPr id="0" name=""/>
        <dsp:cNvSpPr/>
      </dsp:nvSpPr>
      <dsp:spPr>
        <a:xfrm>
          <a:off x="1698645" y="1179357"/>
          <a:ext cx="2614545" cy="26145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097C7-3C6F-1E4C-A4ED-CE8524785F1F}">
      <dsp:nvSpPr>
        <dsp:cNvPr id="0" name=""/>
        <dsp:cNvSpPr/>
      </dsp:nvSpPr>
      <dsp:spPr>
        <a:xfrm>
          <a:off x="2742548" y="-217618"/>
          <a:ext cx="2819006" cy="28190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6A59B78-649F-B243-ACDC-F127DBF0E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440F237-2EF6-B643-B039-1302AB346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26225" y="0"/>
            <a:ext cx="6651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A906F612-4480-B841-B910-2B9EA0538EA7}" type="datetime1">
              <a:rPr lang="en-US" altLang="zh-TW" smtClean="0"/>
              <a:t>12/9/20</a:t>
            </a:fld>
            <a:endParaRPr lang="en-US" altLang="zh-TW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B53BE97-B7C8-8A4E-81E7-94B425583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6413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856E3728-8799-2A4E-B97C-EE39868921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121525" y="9396413"/>
            <a:ext cx="1698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8AF80028-C861-0844-82BE-542E33EF3FA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8F160BBC-C129-7942-B427-1821DC98FE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287338"/>
            <a:ext cx="3665538" cy="274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B70AE74-9397-D14C-8CCE-F7C99EC0D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3378200"/>
            <a:ext cx="62103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22F14B5-EB15-4148-B859-C84F21860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123363"/>
            <a:ext cx="3171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09" tIns="0" rIns="20609" bIns="0" numCol="1" anchor="b" anchorCtr="0" compatLnSpc="1">
            <a:prstTxWarp prst="textNoShape">
              <a:avLst/>
            </a:prstTxWarp>
          </a:bodyPr>
          <a:lstStyle>
            <a:lvl1pPr algn="r" defTabSz="981075">
              <a:spcBef>
                <a:spcPct val="0"/>
              </a:spcBef>
              <a:defRPr b="0"/>
            </a:lvl1pPr>
          </a:lstStyle>
          <a:p>
            <a:fld id="{430B62B2-2790-F948-8802-E509B97EA70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B695296-7591-5B40-B1EB-AE8048C12247}"/>
              </a:ext>
            </a:extLst>
          </p:cNvPr>
          <p:cNvSpPr>
            <a:spLocks noChangeShapeType="1"/>
          </p:cNvSpPr>
          <p:nvPr/>
        </p:nvSpPr>
        <p:spPr bwMode="gray">
          <a:xfrm>
            <a:off x="711200" y="3235325"/>
            <a:ext cx="61817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2" charset="2"/>
      <a:buChar char="¨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DF99D43-3BF0-1C41-A844-6F8FCABC3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4E86-F407-EF45-B8DF-7897390478D0}" type="slidenum">
              <a:rPr lang="zh-TW" altLang="en-US"/>
              <a:pPr/>
              <a:t>0</a:t>
            </a:fld>
            <a:endParaRPr lang="en-US" altLang="zh-TW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0EF34D1-9243-374F-9745-03969E116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4CB976-16C2-4B44-A934-0D7B34AD6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B62B2-2790-F948-8802-E509B97EA70B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532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DIVIDER NUMBER">
            <a:extLst>
              <a:ext uri="{FF2B5EF4-FFF2-40B4-BE49-F238E27FC236}">
                <a16:creationId xmlns:a16="http://schemas.microsoft.com/office/drawing/2014/main" id="{64F9615F-68A7-E449-B7D3-E04C8CC68D3A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47838" y="1087438"/>
            <a:ext cx="6270625" cy="1690687"/>
          </a:xfrm>
          <a:extLst>
            <a:ext uri="{909E8E84-426E-40DD-AFC4-6F175D3DCCD1}">
              <a14:hiddenFill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/>
          <a:lstStyle>
            <a:lvl1pPr>
              <a:lnSpc>
                <a:spcPct val="115000"/>
              </a:lnSpc>
              <a:defRPr sz="16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/>
              <a:t>Click to edit Section / Appendix number</a:t>
            </a:r>
          </a:p>
        </p:txBody>
      </p:sp>
      <p:sp>
        <p:nvSpPr>
          <p:cNvPr id="115716" name="DIVIDER TITLE">
            <a:extLst>
              <a:ext uri="{FF2B5EF4-FFF2-40B4-BE49-F238E27FC236}">
                <a16:creationId xmlns:a16="http://schemas.microsoft.com/office/drawing/2014/main" id="{D8CFD147-1A95-1645-912A-0EE9FDCE2CDE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black">
          <a:xfrm>
            <a:off x="1747838" y="3035300"/>
            <a:ext cx="6270625" cy="487363"/>
          </a:xfrm>
        </p:spPr>
        <p:txBody>
          <a:bodyPr/>
          <a:lstStyle>
            <a:lvl1pPr>
              <a:spcBef>
                <a:spcPct val="0"/>
              </a:spcBef>
              <a:buSzTx/>
              <a:defRPr sz="2400" b="0">
                <a:solidFill>
                  <a:schemeClr val="tx2"/>
                </a:solidFill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/>
              <a:t>Click to edit Section / Appendix title</a:t>
            </a:r>
          </a:p>
        </p:txBody>
      </p:sp>
      <p:sp>
        <p:nvSpPr>
          <p:cNvPr id="115723" name="BLUE LINE">
            <a:extLst>
              <a:ext uri="{FF2B5EF4-FFF2-40B4-BE49-F238E27FC236}">
                <a16:creationId xmlns:a16="http://schemas.microsoft.com/office/drawing/2014/main" id="{2799A17A-80A9-1544-B714-718896EA2EC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black">
          <a:xfrm>
            <a:off x="1747838" y="2892425"/>
            <a:ext cx="626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5737" name="Rectangle 1049">
            <a:extLst>
              <a:ext uri="{FF2B5EF4-FFF2-40B4-BE49-F238E27FC236}">
                <a16:creationId xmlns:a16="http://schemas.microsoft.com/office/drawing/2014/main" id="{5E9F8A96-A42F-BB4F-B1ED-26F3AE2F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58775"/>
            <a:ext cx="1143000" cy="6280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A7B5-13CA-424A-8F18-B93C5C7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A915-B0EA-4841-A043-97D8BF24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1D33-670B-E048-847A-7F31B408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54FE1-0095-A74A-9EFB-8B05FCD7D6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4166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FAEC-0F0D-BB4C-9189-2510C12B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56463" y="0"/>
            <a:ext cx="2162175" cy="661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594C-EE87-C548-87A7-ED4998DC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5175" y="0"/>
            <a:ext cx="6338888" cy="6611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1EC-66F4-2546-9F4F-265EF521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FB38-BF3F-BD4D-8EA2-01A793D931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3297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20F2-C812-FE40-BEA8-63C26979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7EA3-D869-8843-8E70-0BBECB29B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42965-EE15-4D4B-9948-4475930459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FEA4A-B0D0-9849-B55B-56155260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2823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E49-40FB-4C4F-8074-EFF47ABC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1188"/>
            <a:ext cx="8675688" cy="31369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D4D8-2D67-2542-A251-A18A1370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048250"/>
            <a:ext cx="8675688" cy="1651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B86-F5C4-2845-B55D-108EC8336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2E6418-49B8-0B44-936D-EA3F9A726A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5659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499-6211-C045-A14C-6FE8FCC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9899-E9DE-684D-8CE2-E70DD0E2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7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1348-D917-E74A-9A67-55339413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F344-3CCE-7F41-8DD5-1B2A71F78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4A2853-9BE9-E547-B8E1-4FF4E9B18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909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EE9-1604-C645-9611-FFA669B4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01638"/>
            <a:ext cx="8675688" cy="1458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5794-FE5F-7940-B0C8-18C6D7B4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849438"/>
            <a:ext cx="425608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D2B6-AB16-DF49-8A0F-E66131ED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755900"/>
            <a:ext cx="425608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CE5C-3AD2-354F-998B-87AA124A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849438"/>
            <a:ext cx="427513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7A2F4-0F28-3F4F-9C93-95138F45D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755900"/>
            <a:ext cx="427513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BDB7-A295-5045-97D6-92321F233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27AF89-067A-4C47-9D05-F0B3B5C4DE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91599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9A1-8CEA-DF4E-84D9-3E0BAFC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9585-B0B8-1949-BCA3-850DB40EE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03DAD-CE80-EE46-B313-DB6487731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0777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43AEB-B030-D247-BB4C-0C02934DC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C431E0-97EB-BC41-A4AF-C156F490FF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76106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F34-DCCD-3640-A1C9-1794B293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8DC1-8847-C34B-8DB6-0ECAB65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A7C3-C72B-F641-95EA-7B4D46DC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435E-B110-3342-A78B-3B4979911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DC2DE-6D19-7A4F-A547-EBED734060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70794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8CB8-756E-C348-BEDA-55E1CBE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4BF2A-DA49-AF40-A488-2F8DEB49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0561-CE27-7E42-9B51-F61B5689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E2DC-09B4-E54E-81FB-D92A9F356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60F273-851B-8144-BBFF-A709DF71A0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1547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PAGE HEADING">
            <a:extLst>
              <a:ext uri="{FF2B5EF4-FFF2-40B4-BE49-F238E27FC236}">
                <a16:creationId xmlns:a16="http://schemas.microsoft.com/office/drawing/2014/main" id="{DE82695F-D77D-714F-8D40-EA841D07D5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765175" y="0"/>
            <a:ext cx="86534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4693" name="BODY TEXT">
            <a:extLst>
              <a:ext uri="{FF2B5EF4-FFF2-40B4-BE49-F238E27FC236}">
                <a16:creationId xmlns:a16="http://schemas.microsoft.com/office/drawing/2014/main" id="{98D3D088-CFD3-0D4D-9A34-E350C43930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765175" y="1681163"/>
            <a:ext cx="72517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4694" name="THIN BLUE LINE">
            <a:extLst>
              <a:ext uri="{FF2B5EF4-FFF2-40B4-BE49-F238E27FC236}">
                <a16:creationId xmlns:a16="http://schemas.microsoft.com/office/drawing/2014/main" id="{D7ABBBBD-EF92-B948-A585-B71BDFA4A10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71525" y="984250"/>
            <a:ext cx="8647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PAGE NUMBER">
            <a:extLst>
              <a:ext uri="{FF2B5EF4-FFF2-40B4-BE49-F238E27FC236}">
                <a16:creationId xmlns:a16="http://schemas.microsoft.com/office/drawing/2014/main" id="{7CF00AB9-6C46-C04F-9F93-0A6ED570625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958263" y="6831013"/>
            <a:ext cx="4127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06475">
              <a:spcBef>
                <a:spcPct val="0"/>
              </a:spcBef>
              <a:defRPr sz="700" b="0"/>
            </a:lvl1pPr>
          </a:lstStyle>
          <a:p>
            <a:fld id="{D14F77B4-AB54-6547-878C-8A60B3E33EB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4931" name="DOCUMENT ID">
            <a:extLst>
              <a:ext uri="{FF2B5EF4-FFF2-40B4-BE49-F238E27FC236}">
                <a16:creationId xmlns:a16="http://schemas.microsoft.com/office/drawing/2014/main" id="{6C08F5CE-A866-5D44-8697-6F82B65233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8200" y="423863"/>
            <a:ext cx="731361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altLang="zh-TW" sz="600" b="0" noProof="1">
                <a:solidFill>
                  <a:srgbClr val="969696"/>
                </a:solidFill>
                <a:cs typeface="Times New Roman" panose="02020603050405020304" pitchFamily="18" charset="0"/>
              </a:rPr>
              <a:t>Project Mira Information v17.ppt</a:t>
            </a:r>
            <a:endParaRPr lang="en-US" altLang="zh-TW" sz="2400" b="0" noProof="1">
              <a:solidFill>
                <a:srgbClr val="969696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advClick="0"/>
  <p:hf hdr="0" ftr="0"/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2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9144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13716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18288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algn="l" defTabSz="1006475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itchFamily="2" charset="2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5425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itchFamily="2" charset="2"/>
        <a:buChar char="¨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7013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213" indent="-225425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uz/Geospatial_Overview" TargetMode="External"/><Relationship Id="rId7" Type="http://schemas.openxmlformats.org/officeDocument/2006/relationships/hyperlink" Target="https://gis.stackexchange.com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hyperlink" Target="https://spatialreference.org/" TargetMode="External"/><Relationship Id="rId5" Type="http://schemas.openxmlformats.org/officeDocument/2006/relationships/hyperlink" Target="https://www.kaggle.com/learn/geospatial-analysis" TargetMode="External"/><Relationship Id="rId4" Type="http://schemas.openxmlformats.org/officeDocument/2006/relationships/hyperlink" Target="https://geopandas.org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://api.divesites.com/docs/" TargetMode="External"/><Relationship Id="rId5" Type="http://schemas.openxmlformats.org/officeDocument/2006/relationships/hyperlink" Target="https://en.wikipedia.org/wiki/List_of_shipwrecks_of_Massachusetts" TargetMode="Externa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D37ED5-C6ED-D34E-96CB-E3521FC2D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0058401" cy="7543800"/>
          </a:xfrm>
          <a:prstGeom prst="rect">
            <a:avLst/>
          </a:prstGeom>
          <a:solidFill>
            <a:schemeClr val="accent2">
              <a:lumMod val="50000"/>
              <a:alpha val="41000"/>
            </a:schemeClr>
          </a:solidFill>
        </p:spPr>
      </p:pic>
      <p:sp>
        <p:nvSpPr>
          <p:cNvPr id="4758" name="CREATE DATE">
            <a:extLst>
              <a:ext uri="{FF2B5EF4-FFF2-40B4-BE49-F238E27FC236}">
                <a16:creationId xmlns:a16="http://schemas.microsoft.com/office/drawing/2014/main" id="{548C98B2-AD2C-794E-B2F8-27064EA034A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399" y="5596224"/>
            <a:ext cx="3918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45 Light" pitchFamily="34" charset="0"/>
              </a:rPr>
              <a:t>December 2020</a:t>
            </a:r>
          </a:p>
        </p:txBody>
      </p:sp>
      <p:sp>
        <p:nvSpPr>
          <p:cNvPr id="11" name="Punched Tape 10">
            <a:extLst>
              <a:ext uri="{FF2B5EF4-FFF2-40B4-BE49-F238E27FC236}">
                <a16:creationId xmlns:a16="http://schemas.microsoft.com/office/drawing/2014/main" id="{673EFF3D-DC52-5743-89DC-2568EC243E6F}"/>
              </a:ext>
            </a:extLst>
          </p:cNvPr>
          <p:cNvSpPr/>
          <p:nvPr/>
        </p:nvSpPr>
        <p:spPr bwMode="auto">
          <a:xfrm>
            <a:off x="602424" y="2818504"/>
            <a:ext cx="6615957" cy="2777720"/>
          </a:xfrm>
          <a:prstGeom prst="flowChartPunchedTape">
            <a:avLst/>
          </a:prstGeom>
          <a:solidFill>
            <a:schemeClr val="accent2">
              <a:lumMod val="50000"/>
              <a:alpha val="77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57" name="PRESENTATION TITLE">
            <a:extLst>
              <a:ext uri="{FF2B5EF4-FFF2-40B4-BE49-F238E27FC236}">
                <a16:creationId xmlns:a16="http://schemas.microsoft.com/office/drawing/2014/main" id="{6B0E850B-B113-4349-BD70-39B83EFF62BC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942196" y="3320819"/>
            <a:ext cx="6035465" cy="83848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On Python and Positioning</a:t>
            </a:r>
          </a:p>
        </p:txBody>
      </p:sp>
      <p:sp>
        <p:nvSpPr>
          <p:cNvPr id="4759" name="PRESENTATION SUBTITLE">
            <a:extLst>
              <a:ext uri="{FF2B5EF4-FFF2-40B4-BE49-F238E27FC236}">
                <a16:creationId xmlns:a16="http://schemas.microsoft.com/office/drawing/2014/main" id="{94F4A4ED-6273-184E-A29E-FEB44B20EE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40590" y="4377756"/>
            <a:ext cx="60382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An Introduction to Working with Geospatial Data in Python with </a:t>
            </a:r>
            <a:r>
              <a:rPr lang="en-US" altLang="zh-TW" sz="2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GeoPandas</a:t>
            </a:r>
            <a:endParaRPr lang="en-US" altLang="zh-TW" sz="2400" b="0" dirty="0">
              <a:solidFill>
                <a:schemeClr val="tx1">
                  <a:lumMod val="85000"/>
                  <a:lumOff val="15000"/>
                </a:schemeClr>
              </a:solidFill>
              <a:latin typeface="UBSHeadline" pitchFamily="18" charset="0"/>
            </a:endParaRPr>
          </a:p>
        </p:txBody>
      </p:sp>
      <p:sp>
        <p:nvSpPr>
          <p:cNvPr id="4760" name="Line 664">
            <a:extLst>
              <a:ext uri="{FF2B5EF4-FFF2-40B4-BE49-F238E27FC236}">
                <a16:creationId xmlns:a16="http://schemas.microsoft.com/office/drawing/2014/main" id="{69E7173D-3B21-2848-BD48-97570B20987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white">
          <a:xfrm flipV="1">
            <a:off x="940591" y="4299182"/>
            <a:ext cx="5997218" cy="247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C7C5-18D3-3749-81B8-563AB2F0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54E91-F2B9-AF46-A83A-2E6FA54A7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0C8138-4E69-764A-823D-076E19C68E35}"/>
              </a:ext>
            </a:extLst>
          </p:cNvPr>
          <p:cNvSpPr/>
          <p:nvPr/>
        </p:nvSpPr>
        <p:spPr bwMode="auto">
          <a:xfrm>
            <a:off x="894270" y="2577412"/>
            <a:ext cx="1633781" cy="12801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</a:t>
            </a:r>
            <a:r>
              <a:rPr lang="en-US" sz="1800" dirty="0">
                <a:solidFill>
                  <a:schemeClr val="bg1"/>
                </a:solidFill>
              </a:rPr>
              <a:t> (INPUT)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6F00416-9182-024A-9B31-33EB58F2E3D7}"/>
              </a:ext>
            </a:extLst>
          </p:cNvPr>
          <p:cNvSpPr/>
          <p:nvPr/>
        </p:nvSpPr>
        <p:spPr bwMode="auto">
          <a:xfrm rot="1831523">
            <a:off x="2593027" y="3127985"/>
            <a:ext cx="1143552" cy="90364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8E31F-FE49-5247-BFED-F5A3E0B09966}"/>
              </a:ext>
            </a:extLst>
          </p:cNvPr>
          <p:cNvSpPr/>
          <p:nvPr/>
        </p:nvSpPr>
        <p:spPr bwMode="auto">
          <a:xfrm>
            <a:off x="3951734" y="5549936"/>
            <a:ext cx="2158610" cy="1104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553D97-C777-3D41-8F26-C6B537BE7777}"/>
              </a:ext>
            </a:extLst>
          </p:cNvPr>
          <p:cNvGrpSpPr/>
          <p:nvPr/>
        </p:nvGrpSpPr>
        <p:grpSpPr>
          <a:xfrm rot="5400000">
            <a:off x="4571148" y="4450996"/>
            <a:ext cx="919781" cy="892884"/>
            <a:chOff x="7003228" y="4658066"/>
            <a:chExt cx="1333945" cy="892884"/>
          </a:xfrm>
        </p:grpSpPr>
        <p:sp>
          <p:nvSpPr>
            <p:cNvPr id="8" name="Equal 7">
              <a:extLst>
                <a:ext uri="{FF2B5EF4-FFF2-40B4-BE49-F238E27FC236}">
                  <a16:creationId xmlns:a16="http://schemas.microsoft.com/office/drawing/2014/main" id="{AC0ED2CB-58A4-944E-B319-C69295C06756}"/>
                </a:ext>
              </a:extLst>
            </p:cNvPr>
            <p:cNvSpPr/>
            <p:nvPr/>
          </p:nvSpPr>
          <p:spPr bwMode="auto">
            <a:xfrm>
              <a:off x="7003228" y="4754879"/>
              <a:ext cx="957430" cy="699249"/>
            </a:xfrm>
            <a:prstGeom prst="mathEqual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974152B4-CC5A-FF48-8A12-C270A8207430}"/>
                </a:ext>
              </a:extLst>
            </p:cNvPr>
            <p:cNvSpPr/>
            <p:nvPr/>
          </p:nvSpPr>
          <p:spPr bwMode="auto">
            <a:xfrm rot="5400000">
              <a:off x="7632549" y="4846325"/>
              <a:ext cx="892884" cy="516365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05F04CF6-E45B-DF41-8982-E2686E2AF32A}"/>
              </a:ext>
            </a:extLst>
          </p:cNvPr>
          <p:cNvSpPr/>
          <p:nvPr/>
        </p:nvSpPr>
        <p:spPr bwMode="auto">
          <a:xfrm>
            <a:off x="7661095" y="2577412"/>
            <a:ext cx="1633781" cy="1280160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LABELS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3F5EABD-86DF-3646-AD39-A6C5A2116A0D}"/>
              </a:ext>
            </a:extLst>
          </p:cNvPr>
          <p:cNvSpPr/>
          <p:nvPr/>
        </p:nvSpPr>
        <p:spPr bwMode="auto">
          <a:xfrm rot="9043252">
            <a:off x="6306036" y="3127985"/>
            <a:ext cx="1143552" cy="90364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LAYOUT BODY">
            <a:extLst>
              <a:ext uri="{FF2B5EF4-FFF2-40B4-BE49-F238E27FC236}">
                <a16:creationId xmlns:a16="http://schemas.microsoft.com/office/drawing/2014/main" id="{AB411ACD-79A6-3E4E-B475-F04722950A8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4" y="1409213"/>
            <a:ext cx="7561245" cy="699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The machine </a:t>
            </a:r>
            <a:r>
              <a:rPr lang="en-US" altLang="en-US" sz="1800" dirty="0"/>
              <a:t>learns </a:t>
            </a:r>
            <a:r>
              <a:rPr lang="en-US" altLang="en-US" sz="1800" b="0" dirty="0"/>
              <a:t>the underlying relationships, structure, and patterns in the data based on examples (the input)</a:t>
            </a:r>
            <a:endParaRPr lang="en-US" alt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75521-A238-8E46-AD96-06A99E42BA9A}"/>
              </a:ext>
            </a:extLst>
          </p:cNvPr>
          <p:cNvSpPr/>
          <p:nvPr/>
        </p:nvSpPr>
        <p:spPr bwMode="auto">
          <a:xfrm>
            <a:off x="3937302" y="3248829"/>
            <a:ext cx="2216078" cy="11833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MACHINE LEARNING!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00FA3-BE4D-E24F-B5C9-5FC007F7B3DA}"/>
              </a:ext>
            </a:extLst>
          </p:cNvPr>
          <p:cNvSpPr/>
          <p:nvPr/>
        </p:nvSpPr>
        <p:spPr bwMode="auto">
          <a:xfrm>
            <a:off x="7574608" y="2390096"/>
            <a:ext cx="1818474" cy="1656678"/>
          </a:xfrm>
          <a:prstGeom prst="rect">
            <a:avLst/>
          </a:prstGeom>
          <a:noFill/>
          <a:ln w="2540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9DC722-2749-4949-8538-6C72A95044AB}"/>
              </a:ext>
            </a:extLst>
          </p:cNvPr>
          <p:cNvSpPr/>
          <p:nvPr/>
        </p:nvSpPr>
        <p:spPr bwMode="auto">
          <a:xfrm>
            <a:off x="894270" y="5462263"/>
            <a:ext cx="1633781" cy="12801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NEW DATA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C7CC237-2D20-794E-B2F7-900E2C329CE7}"/>
              </a:ext>
            </a:extLst>
          </p:cNvPr>
          <p:cNvSpPr/>
          <p:nvPr/>
        </p:nvSpPr>
        <p:spPr bwMode="auto">
          <a:xfrm>
            <a:off x="2642120" y="5650522"/>
            <a:ext cx="1143552" cy="90364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2150889-D828-EA41-8D47-34BD4F3EE4D7}"/>
              </a:ext>
            </a:extLst>
          </p:cNvPr>
          <p:cNvSpPr/>
          <p:nvPr/>
        </p:nvSpPr>
        <p:spPr bwMode="auto">
          <a:xfrm>
            <a:off x="6341773" y="5650522"/>
            <a:ext cx="1143552" cy="90364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6C27D4-39C7-AA46-A306-0C58CFBC1F42}"/>
              </a:ext>
            </a:extLst>
          </p:cNvPr>
          <p:cNvSpPr/>
          <p:nvPr/>
        </p:nvSpPr>
        <p:spPr bwMode="auto">
          <a:xfrm>
            <a:off x="7661095" y="5462263"/>
            <a:ext cx="1859423" cy="1280160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PREDICTION/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CLUSTER/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645477108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F1DD-5E78-4848-91FE-103886F1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 Learning Models Consume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D971E-18EE-7A4C-B5CF-8705F2EB4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10</a:t>
            </a:fld>
            <a:endParaRPr lang="en-US" altLang="zh-TW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3B8B8-E5C8-7B4F-ACD4-6C011D88D60B}"/>
              </a:ext>
            </a:extLst>
          </p:cNvPr>
          <p:cNvGrpSpPr/>
          <p:nvPr/>
        </p:nvGrpSpPr>
        <p:grpSpPr>
          <a:xfrm>
            <a:off x="5025165" y="1319215"/>
            <a:ext cx="2214731" cy="2241571"/>
            <a:chOff x="3734243" y="4363621"/>
            <a:chExt cx="2427097" cy="2339556"/>
          </a:xfrm>
        </p:grpSpPr>
        <p:sp>
          <p:nvSpPr>
            <p:cNvPr id="5" name="Pie 4">
              <a:extLst>
                <a:ext uri="{FF2B5EF4-FFF2-40B4-BE49-F238E27FC236}">
                  <a16:creationId xmlns:a16="http://schemas.microsoft.com/office/drawing/2014/main" id="{CC3B7973-A534-9F4A-B231-406776943752}"/>
                </a:ext>
              </a:extLst>
            </p:cNvPr>
            <p:cNvSpPr/>
            <p:nvPr/>
          </p:nvSpPr>
          <p:spPr bwMode="auto">
            <a:xfrm rot="13345054">
              <a:off x="3734243" y="4363621"/>
              <a:ext cx="2427097" cy="2339556"/>
            </a:xfrm>
            <a:prstGeom prst="pi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69A40C-7EEB-5344-B7B7-81EE79ECB390}"/>
                </a:ext>
              </a:extLst>
            </p:cNvPr>
            <p:cNvSpPr txBox="1"/>
            <p:nvPr/>
          </p:nvSpPr>
          <p:spPr>
            <a:xfrm>
              <a:off x="5066854" y="5409380"/>
              <a:ext cx="796066" cy="26161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B8253C41-CDF1-AA40-BC57-D68012CC6628}"/>
              </a:ext>
            </a:extLst>
          </p:cNvPr>
          <p:cNvSpPr/>
          <p:nvPr/>
        </p:nvSpPr>
        <p:spPr bwMode="auto">
          <a:xfrm>
            <a:off x="3151997" y="1635176"/>
            <a:ext cx="1678194" cy="165667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</a:t>
            </a:r>
            <a:b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    </a:t>
            </a:r>
            <a:r>
              <a:rPr lang="en-US" dirty="0"/>
              <a:t>…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0.045   9.4</a:t>
            </a:r>
            <a:b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12    …     0.162   5.0</a:t>
            </a:r>
            <a:b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….    …    ….          … </a:t>
            </a:r>
            <a:br>
              <a:rPr lang="en-US" dirty="0"/>
            </a:br>
            <a:r>
              <a:rPr lang="en-US" dirty="0"/>
              <a:t>32    …     0.741   8.1</a:t>
            </a:r>
            <a:br>
              <a:rPr lang="en-US" dirty="0"/>
            </a:br>
            <a:r>
              <a:rPr lang="en-US" dirty="0"/>
              <a:t>________________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LAYOUT BODY">
            <a:extLst>
              <a:ext uri="{FF2B5EF4-FFF2-40B4-BE49-F238E27FC236}">
                <a16:creationId xmlns:a16="http://schemas.microsoft.com/office/drawing/2014/main" id="{A208B55A-1FE8-B844-8C58-C5BA5488D60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4" y="6379250"/>
            <a:ext cx="7561245" cy="699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ML models are very picky about the type and format of data they can handle</a:t>
            </a:r>
            <a:endParaRPr lang="en-US" altLang="en-US" sz="1800" dirty="0"/>
          </a:p>
        </p:txBody>
      </p:sp>
      <p:sp>
        <p:nvSpPr>
          <p:cNvPr id="11" name="Cloud Callout 10">
            <a:extLst>
              <a:ext uri="{FF2B5EF4-FFF2-40B4-BE49-F238E27FC236}">
                <a16:creationId xmlns:a16="http://schemas.microsoft.com/office/drawing/2014/main" id="{3A51CF1E-43E4-2C4A-9A9D-50698CB3EA5E}"/>
              </a:ext>
            </a:extLst>
          </p:cNvPr>
          <p:cNvSpPr/>
          <p:nvPr/>
        </p:nvSpPr>
        <p:spPr bwMode="auto">
          <a:xfrm>
            <a:off x="7455047" y="1409259"/>
            <a:ext cx="1731981" cy="1011219"/>
          </a:xfrm>
          <a:prstGeom prst="cloudCallout">
            <a:avLst>
              <a:gd name="adj1" fmla="val -47541"/>
              <a:gd name="adj2" fmla="val 49734"/>
            </a:avLst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Delicious!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58BF5-1956-5544-B801-18F7B8ACDAEB}"/>
              </a:ext>
            </a:extLst>
          </p:cNvPr>
          <p:cNvSpPr/>
          <p:nvPr/>
        </p:nvSpPr>
        <p:spPr>
          <a:xfrm>
            <a:off x="1172584" y="1863351"/>
            <a:ext cx="1217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D764DED4-3424-4447-8546-77758D28EC1E}"/>
              </a:ext>
            </a:extLst>
          </p:cNvPr>
          <p:cNvSpPr/>
          <p:nvPr/>
        </p:nvSpPr>
        <p:spPr bwMode="auto">
          <a:xfrm>
            <a:off x="1172584" y="4417829"/>
            <a:ext cx="1075764" cy="1086523"/>
          </a:xfrm>
          <a:prstGeom prst="mathMultiply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EBE67B-6254-B643-A066-C4A4B2571968}"/>
              </a:ext>
            </a:extLst>
          </p:cNvPr>
          <p:cNvSpPr/>
          <p:nvPr/>
        </p:nvSpPr>
        <p:spPr bwMode="auto">
          <a:xfrm>
            <a:off x="3153790" y="4132751"/>
            <a:ext cx="1678194" cy="165667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</a:t>
            </a:r>
            <a:b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“The Clean Water Act is a bedrock environmental policy…</a:t>
            </a:r>
            <a:b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/>
              <a:t>________________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Cloud Callout 15">
            <a:extLst>
              <a:ext uri="{FF2B5EF4-FFF2-40B4-BE49-F238E27FC236}">
                <a16:creationId xmlns:a16="http://schemas.microsoft.com/office/drawing/2014/main" id="{99861487-DC70-774D-B7D6-3232E0E16477}"/>
              </a:ext>
            </a:extLst>
          </p:cNvPr>
          <p:cNvSpPr/>
          <p:nvPr/>
        </p:nvSpPr>
        <p:spPr bwMode="auto">
          <a:xfrm>
            <a:off x="5326820" y="3820768"/>
            <a:ext cx="1731981" cy="1011219"/>
          </a:xfrm>
          <a:prstGeom prst="cloudCallout">
            <a:avLst>
              <a:gd name="adj1" fmla="val 40658"/>
              <a:gd name="adj2" fmla="val 57181"/>
            </a:avLst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Ew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gross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6552E6-FE40-3341-BE4A-16FC8DE31286}"/>
              </a:ext>
            </a:extLst>
          </p:cNvPr>
          <p:cNvGrpSpPr/>
          <p:nvPr/>
        </p:nvGrpSpPr>
        <p:grpSpPr>
          <a:xfrm>
            <a:off x="7264364" y="3845031"/>
            <a:ext cx="2241571" cy="2214731"/>
            <a:chOff x="5284957" y="1413793"/>
            <a:chExt cx="2241571" cy="2214731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E1485BA0-DA7C-1742-A518-CDC954C86BF0}"/>
                </a:ext>
              </a:extLst>
            </p:cNvPr>
            <p:cNvSpPr/>
            <p:nvPr/>
          </p:nvSpPr>
          <p:spPr bwMode="auto">
            <a:xfrm rot="2736809">
              <a:off x="5298377" y="1400373"/>
              <a:ext cx="2214731" cy="2241571"/>
            </a:xfrm>
            <a:prstGeom prst="pi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9404C0-835E-8149-A3CE-6D2D6301BE3C}"/>
                </a:ext>
              </a:extLst>
            </p:cNvPr>
            <p:cNvSpPr txBox="1"/>
            <p:nvPr/>
          </p:nvSpPr>
          <p:spPr>
            <a:xfrm>
              <a:off x="5637006" y="2388196"/>
              <a:ext cx="677732" cy="26161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11285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5216-05FC-3841-ACB1-355872E2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FB54E-65D6-7040-9FE7-E868DC0AF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11</a:t>
            </a:fld>
            <a:endParaRPr lang="en-US" altLang="zh-TW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A0CACB-7929-6A49-A776-665C02E18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606767"/>
              </p:ext>
            </p:extLst>
          </p:nvPr>
        </p:nvGraphicFramePr>
        <p:xfrm>
          <a:off x="794275" y="1258645"/>
          <a:ext cx="7101837" cy="4576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ghtning Bolt 4">
            <a:extLst>
              <a:ext uri="{FF2B5EF4-FFF2-40B4-BE49-F238E27FC236}">
                <a16:creationId xmlns:a16="http://schemas.microsoft.com/office/drawing/2014/main" id="{E7F9AE99-6AAF-FE4C-977B-0F47853658C1}"/>
              </a:ext>
            </a:extLst>
          </p:cNvPr>
          <p:cNvSpPr/>
          <p:nvPr/>
        </p:nvSpPr>
        <p:spPr bwMode="auto">
          <a:xfrm rot="599807">
            <a:off x="7874597" y="2323652"/>
            <a:ext cx="656216" cy="968188"/>
          </a:xfrm>
          <a:prstGeom prst="lightningBol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Vertical Scroll 5">
            <a:extLst>
              <a:ext uri="{FF2B5EF4-FFF2-40B4-BE49-F238E27FC236}">
                <a16:creationId xmlns:a16="http://schemas.microsoft.com/office/drawing/2014/main" id="{070D5107-BFB5-1D44-85AC-DE82393B9F6C}"/>
              </a:ext>
            </a:extLst>
          </p:cNvPr>
          <p:cNvSpPr/>
          <p:nvPr/>
        </p:nvSpPr>
        <p:spPr bwMode="auto">
          <a:xfrm>
            <a:off x="8487781" y="2162288"/>
            <a:ext cx="1312433" cy="1441525"/>
          </a:xfrm>
          <a:prstGeom prst="verticalScroll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We hereby 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decree you: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NLP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CHAMPION!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E9900FE4-9546-6648-B6B2-97B559B59E98}"/>
              </a:ext>
            </a:extLst>
          </p:cNvPr>
          <p:cNvSpPr/>
          <p:nvPr/>
        </p:nvSpPr>
        <p:spPr bwMode="auto">
          <a:xfrm rot="10800000">
            <a:off x="3302597" y="1382453"/>
            <a:ext cx="3377902" cy="941200"/>
          </a:xfrm>
          <a:prstGeom prst="curvedUpArrow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C2502C6-7CC2-5C48-8F44-D989A10E5925}"/>
              </a:ext>
            </a:extLst>
          </p:cNvPr>
          <p:cNvSpPr/>
          <p:nvPr/>
        </p:nvSpPr>
        <p:spPr bwMode="auto">
          <a:xfrm>
            <a:off x="3167883" y="3276900"/>
            <a:ext cx="537883" cy="542063"/>
          </a:xfrm>
          <a:prstGeom prst="downArrow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5EB4E05-9F5E-2349-811E-682135FC5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29" y="3996373"/>
            <a:ext cx="2159190" cy="607900"/>
          </a:xfrm>
          <a:prstGeom prst="rect">
            <a:avLst/>
          </a:prstGeom>
          <a:solidFill>
            <a:srgbClr val="00A5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Tokenize Text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2E346FC-2140-5C43-B7F9-47413079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29" y="4632868"/>
            <a:ext cx="2159190" cy="607900"/>
          </a:xfrm>
          <a:prstGeom prst="rect">
            <a:avLst/>
          </a:prstGeom>
          <a:solidFill>
            <a:srgbClr val="FFFC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/>
              <a:t>Lemmatize Tokens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DDE5589-7892-F348-B8A1-B67AC3AA3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29" y="5280119"/>
            <a:ext cx="2159190" cy="607900"/>
          </a:xfrm>
          <a:prstGeom prst="rect">
            <a:avLst/>
          </a:prstGeom>
          <a:solidFill>
            <a:srgbClr val="C000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Remove Stop 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72A95D-EF8E-9A45-8CF0-5447EE0F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29" y="5916612"/>
            <a:ext cx="2159190" cy="607900"/>
          </a:xfrm>
          <a:prstGeom prst="rect">
            <a:avLst/>
          </a:prstGeom>
          <a:solidFill>
            <a:srgbClr val="929292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Vectorize Tokens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142630-1505-6D4D-964B-3B4889D21E3B}"/>
              </a:ext>
            </a:extLst>
          </p:cNvPr>
          <p:cNvGrpSpPr/>
          <p:nvPr/>
        </p:nvGrpSpPr>
        <p:grpSpPr>
          <a:xfrm>
            <a:off x="4473388" y="5626246"/>
            <a:ext cx="1595714" cy="1099074"/>
            <a:chOff x="4925211" y="5744584"/>
            <a:chExt cx="1595714" cy="10990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C23DD4-A7EC-654E-9B23-1A9CA18DE95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25211" y="6325496"/>
              <a:ext cx="1002251" cy="13404"/>
            </a:xfrm>
            <a:prstGeom prst="line">
              <a:avLst/>
            </a:prstGeom>
            <a:noFill/>
            <a:ln w="317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6969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32D0CA-9570-C047-8DCA-01F4207F18FC}"/>
                </a:ext>
              </a:extLst>
            </p:cNvPr>
            <p:cNvCxnSpPr/>
            <p:nvPr/>
          </p:nvCxnSpPr>
          <p:spPr bwMode="auto">
            <a:xfrm>
              <a:off x="5916706" y="5744584"/>
              <a:ext cx="0" cy="1086429"/>
            </a:xfrm>
            <a:prstGeom prst="line">
              <a:avLst/>
            </a:prstGeom>
            <a:noFill/>
            <a:ln w="317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6969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235D8D-1E85-144B-919A-984544F7124A}"/>
                </a:ext>
              </a:extLst>
            </p:cNvPr>
            <p:cNvCxnSpPr/>
            <p:nvPr/>
          </p:nvCxnSpPr>
          <p:spPr bwMode="auto">
            <a:xfrm>
              <a:off x="5905949" y="5744584"/>
              <a:ext cx="613186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6969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DC1969-6BA0-CA48-A30C-11FEB81A2012}"/>
                </a:ext>
              </a:extLst>
            </p:cNvPr>
            <p:cNvCxnSpPr/>
            <p:nvPr/>
          </p:nvCxnSpPr>
          <p:spPr bwMode="auto">
            <a:xfrm>
              <a:off x="5907739" y="6843658"/>
              <a:ext cx="613186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6969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8" name="Rectangle 12">
            <a:extLst>
              <a:ext uri="{FF2B5EF4-FFF2-40B4-BE49-F238E27FC236}">
                <a16:creationId xmlns:a16="http://schemas.microsoft.com/office/drawing/2014/main" id="{09CA8981-30A7-DF4C-929A-DF6D9EDD0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714" y="5323151"/>
            <a:ext cx="1826185" cy="6079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“Bag of Words”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F699BD8-2A04-1E41-94CB-3ACCCBF0F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749" y="6400714"/>
            <a:ext cx="1826185" cy="607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/>
              <a:t>Pre-Trained</a:t>
            </a:r>
            <a:br>
              <a:rPr lang="en-US" altLang="en-US" sz="1800" b="0" dirty="0"/>
            </a:br>
            <a:r>
              <a:rPr lang="en-US" altLang="en-US" sz="1800" b="0" dirty="0"/>
              <a:t>Word Vectors</a:t>
            </a:r>
          </a:p>
        </p:txBody>
      </p:sp>
    </p:spTree>
    <p:extLst>
      <p:ext uri="{BB962C8B-B14F-4D97-AF65-F5344CB8AC3E}">
        <p14:creationId xmlns:p14="http://schemas.microsoft.com/office/powerpoint/2010/main" val="91593029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5A5-3838-CC40-8EC0-DE76980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Vectorizer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795F8-931D-1249-AD27-B7AD8DA4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12</a:t>
            </a:fld>
            <a:endParaRPr lang="en-US" altLang="zh-TW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75F4241-92F8-CD45-A287-9F44CBC7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1618325"/>
            <a:ext cx="3200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Simple to understand and explain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AD19AA-6E0F-0342-9834-AC9CDC7B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1618325"/>
            <a:ext cx="32007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Saves vocab in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Doesn’t normalize counts for document length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9ED20C-B991-2246-B253-0C3683F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1618325"/>
            <a:ext cx="1826185" cy="10171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 err="1">
                <a:solidFill>
                  <a:schemeClr val="bg1"/>
                </a:solidFill>
              </a:rPr>
              <a:t>CountVectorizer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63EF1D1-A199-954D-AAC7-45DB6F5D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2920234"/>
            <a:ext cx="32007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Normalizes count data for length of document and (optionally) inversely for how common a word is in the corpus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69D270D-CBA1-F149-B562-7C9CDF02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2920234"/>
            <a:ext cx="32007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Saves vocab in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State associated with IDF calculation 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4B54F3B-77CD-2241-B80A-A66D396C5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5335590"/>
            <a:ext cx="320071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Leverages sophisticated pre-trained models that maintain word semantics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Good when little labeled data is available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850CC74C-FEFA-764C-9A86-79DBF966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5335590"/>
            <a:ext cx="28830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Needs access to (potentially very large) language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A17B0B-F0E7-314C-8B83-420B7B5F71CC}"/>
              </a:ext>
            </a:extLst>
          </p:cNvPr>
          <p:cNvCxnSpPr>
            <a:cxnSpLocks/>
          </p:cNvCxnSpPr>
          <p:nvPr/>
        </p:nvCxnSpPr>
        <p:spPr bwMode="auto">
          <a:xfrm>
            <a:off x="765175" y="5169638"/>
            <a:ext cx="8529432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2" name="Rectangle 12">
            <a:extLst>
              <a:ext uri="{FF2B5EF4-FFF2-40B4-BE49-F238E27FC236}">
                <a16:creationId xmlns:a16="http://schemas.microsoft.com/office/drawing/2014/main" id="{5934EA6C-3B63-294F-ADC8-F8151EFD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41" y="2920234"/>
            <a:ext cx="1826185" cy="10359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 err="1">
                <a:solidFill>
                  <a:schemeClr val="bg1"/>
                </a:solidFill>
              </a:rPr>
              <a:t>TFIDFVectorizer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1DA25-6EA0-7C4F-86AA-850E86E6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33" y="4202193"/>
            <a:ext cx="1826185" cy="83354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 err="1">
                <a:solidFill>
                  <a:schemeClr val="bg1"/>
                </a:solidFill>
              </a:rPr>
              <a:t>HashingVectorizer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7A326CF-317B-C045-8B36-9EB6EF99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25" y="5335590"/>
            <a:ext cx="1826185" cy="15234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/>
              <a:t>Pre-Trained</a:t>
            </a:r>
            <a:br>
              <a:rPr lang="en-US" altLang="en-US" sz="1800" b="0" dirty="0"/>
            </a:br>
            <a:r>
              <a:rPr lang="en-US" altLang="en-US" sz="1800" b="0" dirty="0"/>
              <a:t>Word Vectors</a:t>
            </a:r>
          </a:p>
        </p:txBody>
      </p:sp>
      <p:sp>
        <p:nvSpPr>
          <p:cNvPr id="15" name="LAYOUT HEADER">
            <a:extLst>
              <a:ext uri="{FF2B5EF4-FFF2-40B4-BE49-F238E27FC236}">
                <a16:creationId xmlns:a16="http://schemas.microsoft.com/office/drawing/2014/main" id="{F8CCB508-E5E1-C749-868C-BFA593184C2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9258" y="1090880"/>
            <a:ext cx="316275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PROS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4C81C4-11C3-8448-ABAB-A8BC578F1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258" y="1518778"/>
            <a:ext cx="3162752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AYOUT HEADER">
            <a:extLst>
              <a:ext uri="{FF2B5EF4-FFF2-40B4-BE49-F238E27FC236}">
                <a16:creationId xmlns:a16="http://schemas.microsoft.com/office/drawing/2014/main" id="{9F275311-401E-BA4C-BD0D-AA7F81BB11B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3979" y="1090880"/>
            <a:ext cx="3114659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CONS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E2A7B1C-CBB9-FD4D-9702-FE5BA701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79" y="1518778"/>
            <a:ext cx="31146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A7CB8C-1B59-324E-979C-982DA4D3CFA7}"/>
              </a:ext>
            </a:extLst>
          </p:cNvPr>
          <p:cNvCxnSpPr>
            <a:cxnSpLocks/>
          </p:cNvCxnSpPr>
          <p:nvPr/>
        </p:nvCxnSpPr>
        <p:spPr bwMode="auto">
          <a:xfrm>
            <a:off x="765175" y="7049840"/>
            <a:ext cx="8529432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C8A38243-6EA4-384B-A0C5-D580E84F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3" y="4202193"/>
            <a:ext cx="306524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No way to reverse hashed value back to feature (token)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368AD94-82B6-B641-85E3-9B3B8249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50" y="4202193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Portable, no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No in-memory vocab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7A365-30DD-7A4E-93FF-325811BAE600}"/>
              </a:ext>
            </a:extLst>
          </p:cNvPr>
          <p:cNvCxnSpPr>
            <a:cxnSpLocks/>
          </p:cNvCxnSpPr>
          <p:nvPr/>
        </p:nvCxnSpPr>
        <p:spPr bwMode="auto">
          <a:xfrm>
            <a:off x="766966" y="406339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EB14B7-CDD7-1F41-BA93-EDB4CD7771DE}"/>
              </a:ext>
            </a:extLst>
          </p:cNvPr>
          <p:cNvCxnSpPr>
            <a:cxnSpLocks/>
          </p:cNvCxnSpPr>
          <p:nvPr/>
        </p:nvCxnSpPr>
        <p:spPr bwMode="auto">
          <a:xfrm>
            <a:off x="768758" y="277426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7329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DDC6-0D4C-214A-BA67-B071068A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BE947-167B-9142-B6B6-6A09E14FF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13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4202BA7-D896-3442-989E-F877539E896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258608"/>
            <a:ext cx="7561245" cy="23129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Supervised models require labeled data</a:t>
            </a:r>
          </a:p>
          <a:p>
            <a:pPr lvl="2"/>
            <a:r>
              <a:rPr lang="en-US" altLang="en-US" sz="1800" b="0" dirty="0"/>
              <a:t>Pick relevant evaluation metrics (to compare models): accuracy and F1</a:t>
            </a:r>
          </a:p>
          <a:p>
            <a:pPr lvl="2"/>
            <a:r>
              <a:rPr lang="en-US" altLang="en-US" sz="1800" b="0" dirty="0"/>
              <a:t>Two rounds:</a:t>
            </a:r>
          </a:p>
          <a:p>
            <a:pPr lvl="3"/>
            <a:r>
              <a:rPr lang="en-US" altLang="en-US" sz="1800" dirty="0"/>
              <a:t>Round I: </a:t>
            </a:r>
            <a:r>
              <a:rPr lang="en-US" altLang="en-US" sz="1800" b="0" dirty="0"/>
              <a:t>five classes of models, various vectorized data for each</a:t>
            </a:r>
          </a:p>
          <a:p>
            <a:pPr lvl="4"/>
            <a:r>
              <a:rPr lang="en-US" altLang="en-US" sz="1800" b="0" dirty="0"/>
              <a:t>Top three models move on to round II</a:t>
            </a:r>
          </a:p>
          <a:p>
            <a:pPr lvl="3"/>
            <a:r>
              <a:rPr lang="en-US" altLang="en-US" sz="1800" dirty="0"/>
              <a:t>Round II: </a:t>
            </a:r>
            <a:r>
              <a:rPr lang="en-US" altLang="en-US" sz="1800" b="0" dirty="0"/>
              <a:t>top models from round I tuned</a:t>
            </a:r>
          </a:p>
          <a:p>
            <a:pPr lvl="4"/>
            <a:r>
              <a:rPr lang="en-US" altLang="en-US" sz="1800" b="0" dirty="0"/>
              <a:t>Final evaluation on test data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3396079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653-DE39-E847-A21D-3501067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 Time!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D2E21-20D3-8D4B-8FC3-59A9017B7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14</a:t>
            </a:fld>
            <a:endParaRPr lang="en-US" altLang="zh-TW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8CE29A-4941-1C4E-A544-330AD6C6A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180938"/>
              </p:ext>
            </p:extLst>
          </p:nvPr>
        </p:nvGraphicFramePr>
        <p:xfrm>
          <a:off x="1054249" y="1536700"/>
          <a:ext cx="7904014" cy="511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001668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095E-2B89-3E4E-86D3-B5CBAD12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5EE16-9594-FA4D-9F8A-4560171AE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15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3A3B96F4-84B7-D543-977A-20F23A0E56D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506035"/>
            <a:ext cx="7561245" cy="2969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[TO COME]</a:t>
            </a:r>
          </a:p>
        </p:txBody>
      </p:sp>
    </p:spTree>
    <p:extLst>
      <p:ext uri="{BB962C8B-B14F-4D97-AF65-F5344CB8AC3E}">
        <p14:creationId xmlns:p14="http://schemas.microsoft.com/office/powerpoint/2010/main" val="2157629205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42" name="DIVIDER NUMBER">
            <a:extLst>
              <a:ext uri="{FF2B5EF4-FFF2-40B4-BE49-F238E27FC236}">
                <a16:creationId xmlns:a16="http://schemas.microsoft.com/office/drawing/2014/main" id="{AF16E375-F8B8-B945-9996-4774D1C561B9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APPENDIX A</a:t>
            </a:r>
          </a:p>
        </p:txBody>
      </p:sp>
      <p:sp>
        <p:nvSpPr>
          <p:cNvPr id="1212443" name="DIVIDER TITLE">
            <a:extLst>
              <a:ext uri="{FF2B5EF4-FFF2-40B4-BE49-F238E27FC236}">
                <a16:creationId xmlns:a16="http://schemas.microsoft.com/office/drawing/2014/main" id="{0C559769-101D-894D-B8E6-ACB8E76C24F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93D85"/>
                </a:solidFill>
              </a:rPr>
              <a:t>Resources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728971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63A7-ACAD-D243-A2E5-E1CDE2C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AE527-C42C-854D-99A9-4832FC7AF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17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E3948C7-9EFA-1B42-AB78-37589EF2C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258608"/>
            <a:ext cx="7561245" cy="2969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GitHub project repository:</a:t>
            </a:r>
          </a:p>
          <a:p>
            <a:pPr lvl="3"/>
            <a:r>
              <a:rPr lang="en-US" altLang="en-US" sz="1800" b="0" dirty="0">
                <a:hlinkClick r:id="rId3"/>
              </a:rPr>
              <a:t>https://github.com/HKuz/Geospatial_Overview</a:t>
            </a:r>
            <a:endParaRPr lang="en-US" altLang="en-US" sz="1800" b="0" dirty="0"/>
          </a:p>
          <a:p>
            <a:pPr lvl="2"/>
            <a:r>
              <a:rPr lang="en-US" altLang="en-US" sz="1800" b="0" dirty="0" err="1"/>
              <a:t>GeoPandas</a:t>
            </a:r>
            <a:r>
              <a:rPr lang="en-US" altLang="en-US" sz="1800" b="0" dirty="0"/>
              <a:t> documentation:</a:t>
            </a:r>
          </a:p>
          <a:p>
            <a:pPr lvl="3"/>
            <a:r>
              <a:rPr lang="en-US" altLang="en-US" sz="1800" b="0" dirty="0">
                <a:hlinkClick r:id="rId4"/>
              </a:rPr>
              <a:t>https://geopandas.org/index.html#</a:t>
            </a:r>
            <a:r>
              <a:rPr lang="en-US" altLang="en-US" sz="1800" b="0" dirty="0"/>
              <a:t> </a:t>
            </a:r>
          </a:p>
          <a:p>
            <a:pPr lvl="2"/>
            <a:r>
              <a:rPr lang="en-US" altLang="en-US" sz="1800" b="0" dirty="0"/>
              <a:t>Kaggle Geospatial Analysis course (free):</a:t>
            </a:r>
          </a:p>
          <a:p>
            <a:pPr lvl="3"/>
            <a:r>
              <a:rPr lang="en-US" altLang="en-US" sz="1800" b="0" dirty="0">
                <a:hlinkClick r:id="rId5"/>
              </a:rPr>
              <a:t>https://www.kaggle.com/learn/geospatial-analysis</a:t>
            </a:r>
            <a:endParaRPr lang="en-US" altLang="en-US" sz="1800" b="0" dirty="0"/>
          </a:p>
          <a:p>
            <a:pPr lvl="2"/>
            <a:r>
              <a:rPr lang="en-US" sz="1800" b="0" dirty="0"/>
              <a:t>Codes for most commonly used projections:</a:t>
            </a:r>
          </a:p>
          <a:p>
            <a:pPr lvl="3"/>
            <a:r>
              <a:rPr lang="en-US" sz="1800" b="0" dirty="0">
                <a:hlinkClick r:id="rId6"/>
              </a:rPr>
              <a:t>www.spatialreference.org</a:t>
            </a:r>
            <a:r>
              <a:rPr lang="en-US" altLang="en-US" sz="1800" b="0" dirty="0"/>
              <a:t> </a:t>
            </a:r>
          </a:p>
          <a:p>
            <a:pPr lvl="2"/>
            <a:r>
              <a:rPr lang="en-US" altLang="en-US" sz="1800" b="0" dirty="0"/>
              <a:t>Get help on the GIS </a:t>
            </a:r>
            <a:r>
              <a:rPr lang="en-US" altLang="en-US" sz="1800" b="0"/>
              <a:t>stack exchange</a:t>
            </a:r>
            <a:endParaRPr lang="en-US" altLang="en-US" sz="1800" b="0" dirty="0"/>
          </a:p>
          <a:p>
            <a:pPr lvl="3"/>
            <a:r>
              <a:rPr lang="en-US" altLang="en-US" sz="1800" b="0" dirty="0">
                <a:hlinkClick r:id="rId7"/>
              </a:rPr>
              <a:t>https://gis.stackexchange.com/</a:t>
            </a:r>
            <a:r>
              <a:rPr lang="en-US" altLang="en-US" sz="1800" b="0" dirty="0"/>
              <a:t> </a:t>
            </a:r>
          </a:p>
          <a:p>
            <a:pPr marL="3175" lvl="2" indent="0">
              <a:buNone/>
            </a:pP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262788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CFA9DE6-AF07-2340-885E-6FBD8384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38" y="5014870"/>
            <a:ext cx="2120674" cy="2072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FE484-CA47-7D44-8C53-C221D540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Evening’s 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283A9-A1C8-A74A-AF54-9233C98B6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05CA55-6BB1-D944-B8F2-A95D78CAF9EA}"/>
              </a:ext>
            </a:extLst>
          </p:cNvPr>
          <p:cNvSpPr/>
          <p:nvPr/>
        </p:nvSpPr>
        <p:spPr>
          <a:xfrm>
            <a:off x="927817" y="1165195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Dataset Overview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6210713-B3C0-7645-BFAB-657AE65BF922}"/>
              </a:ext>
            </a:extLst>
          </p:cNvPr>
          <p:cNvSpPr/>
          <p:nvPr/>
        </p:nvSpPr>
        <p:spPr>
          <a:xfrm>
            <a:off x="1566619" y="4243969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Geospatial Ecosystem &amp; Theory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BC6805-3F96-3B4C-8C89-6E8F4FD67475}"/>
              </a:ext>
            </a:extLst>
          </p:cNvPr>
          <p:cNvSpPr/>
          <p:nvPr/>
        </p:nvSpPr>
        <p:spPr>
          <a:xfrm>
            <a:off x="7887788" y="3054743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Code Examples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155B9E1A-54BC-EE40-99ED-FB4E5D75607A}"/>
              </a:ext>
            </a:extLst>
          </p:cNvPr>
          <p:cNvSpPr/>
          <p:nvPr/>
        </p:nvSpPr>
        <p:spPr bwMode="auto">
          <a:xfrm>
            <a:off x="5787377" y="4720204"/>
            <a:ext cx="2050460" cy="1882495"/>
          </a:xfrm>
          <a:prstGeom prst="mathMultiply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22A6240-0F69-E34D-8504-A4AF984165D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585447" y="2908640"/>
            <a:ext cx="1467207" cy="891330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26B421D-5233-1240-BB50-E5991F35381A}"/>
              </a:ext>
            </a:extLst>
          </p:cNvPr>
          <p:cNvCxnSpPr>
            <a:cxnSpLocks/>
          </p:cNvCxnSpPr>
          <p:nvPr/>
        </p:nvCxnSpPr>
        <p:spPr bwMode="auto">
          <a:xfrm flipV="1">
            <a:off x="3617721" y="3566447"/>
            <a:ext cx="1718072" cy="1439630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4640055-1639-884A-A9FD-41AC473C1C60}"/>
              </a:ext>
            </a:extLst>
          </p:cNvPr>
          <p:cNvCxnSpPr>
            <a:cxnSpLocks/>
          </p:cNvCxnSpPr>
          <p:nvPr/>
        </p:nvCxnSpPr>
        <p:spPr bwMode="auto">
          <a:xfrm>
            <a:off x="6517361" y="2721685"/>
            <a:ext cx="1292691" cy="1013630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C6FCBDA3-70E6-7D40-B766-562E60F3BA83}"/>
              </a:ext>
            </a:extLst>
          </p:cNvPr>
          <p:cNvSpPr/>
          <p:nvPr/>
        </p:nvSpPr>
        <p:spPr>
          <a:xfrm>
            <a:off x="4487629" y="2028809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Packages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F9978B7-90DA-9D44-B181-1AD25E37472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528068" y="4480213"/>
            <a:ext cx="1189501" cy="1051728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0D38BD3-51C1-7245-8ACB-93417BD5E1F5}"/>
              </a:ext>
            </a:extLst>
          </p:cNvPr>
          <p:cNvSpPr/>
          <p:nvPr/>
        </p:nvSpPr>
        <p:spPr>
          <a:xfrm>
            <a:off x="3813239" y="5497704"/>
            <a:ext cx="2290672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Geospatial Enlightenment!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D46CF-8915-DF43-806B-6F312FA5892E}"/>
              </a:ext>
            </a:extLst>
          </p:cNvPr>
          <p:cNvSpPr txBox="1"/>
          <p:nvPr/>
        </p:nvSpPr>
        <p:spPr>
          <a:xfrm>
            <a:off x="193637" y="7057018"/>
            <a:ext cx="559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Cover map: </a:t>
            </a:r>
            <a:r>
              <a:rPr lang="en-US" b="0" i="1" dirty="0"/>
              <a:t>Massachusetts</a:t>
            </a:r>
            <a:r>
              <a:rPr lang="en-US" b="0" dirty="0"/>
              <a:t>. Drawn by S. Lewis. (Boston: Published by Thomas &amp; Andrews. 1812); David Rumsey Historical Map Collection</a:t>
            </a:r>
          </a:p>
        </p:txBody>
      </p:sp>
    </p:spTree>
    <p:extLst>
      <p:ext uri="{BB962C8B-B14F-4D97-AF65-F5344CB8AC3E}">
        <p14:creationId xmlns:p14="http://schemas.microsoft.com/office/powerpoint/2010/main" val="33274386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09C1-96B1-2B41-97C0-8A377808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C22F3-71CD-3D49-BE5F-44F2B81F9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2F345429-C141-E34E-BBB8-5E723657DE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53958" y="2291343"/>
            <a:ext cx="5572461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Wikipedia’s “Shipwrecks of Massachusetts” page</a:t>
            </a:r>
          </a:p>
          <a:p>
            <a:pPr lvl="3"/>
            <a:r>
              <a:rPr lang="en-US" altLang="en-US" sz="1800" b="0" dirty="0">
                <a:hlinkClick r:id="rId5"/>
              </a:rPr>
              <a:t>https://en.wikipedia.org/wiki/List_of_shipwrecks_of_Massachusetts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KML file converted into a shapefile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55564-2A7A-A046-B0FD-F9EB07F4D984}"/>
              </a:ext>
            </a:extLst>
          </p:cNvPr>
          <p:cNvSpPr/>
          <p:nvPr/>
        </p:nvSpPr>
        <p:spPr bwMode="auto">
          <a:xfrm>
            <a:off x="839096" y="2291344"/>
            <a:ext cx="1688950" cy="118158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Shipwrecks of 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0D3DB-1A21-B84E-8619-DDB487AC31A2}"/>
              </a:ext>
            </a:extLst>
          </p:cNvPr>
          <p:cNvSpPr/>
          <p:nvPr/>
        </p:nvSpPr>
        <p:spPr bwMode="auto">
          <a:xfrm>
            <a:off x="840889" y="3820724"/>
            <a:ext cx="1688950" cy="118158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Dive Sites</a:t>
            </a:r>
          </a:p>
        </p:txBody>
      </p:sp>
      <p:sp>
        <p:nvSpPr>
          <p:cNvPr id="7" name="LAYOUT BODY">
            <a:extLst>
              <a:ext uri="{FF2B5EF4-FFF2-40B4-BE49-F238E27FC236}">
                <a16:creationId xmlns:a16="http://schemas.microsoft.com/office/drawing/2014/main" id="{AFF3C40C-C20A-8644-8958-024F1ECE655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755750" y="3820724"/>
            <a:ext cx="5572461" cy="9359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 err="1"/>
              <a:t>DiveSites.com</a:t>
            </a:r>
            <a:r>
              <a:rPr lang="en-US" altLang="en-US" sz="1800" b="0" dirty="0"/>
              <a:t> API for sites within 50 nautical miles of Boston, MA</a:t>
            </a:r>
          </a:p>
          <a:p>
            <a:pPr lvl="3"/>
            <a:r>
              <a:rPr lang="en-US" altLang="en-US" sz="1800" b="0" dirty="0">
                <a:hlinkClick r:id="rId6"/>
              </a:rPr>
              <a:t>http://api.divesites.com/docs/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JSON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B39FD2-DEA3-EC49-84C1-4A065814C95C}"/>
              </a:ext>
            </a:extLst>
          </p:cNvPr>
          <p:cNvCxnSpPr/>
          <p:nvPr/>
        </p:nvCxnSpPr>
        <p:spPr bwMode="auto">
          <a:xfrm>
            <a:off x="839096" y="2131807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F659F6-C74C-374F-BF7C-EEB2ADC7164E}"/>
              </a:ext>
            </a:extLst>
          </p:cNvPr>
          <p:cNvCxnSpPr/>
          <p:nvPr/>
        </p:nvCxnSpPr>
        <p:spPr bwMode="auto">
          <a:xfrm>
            <a:off x="831921" y="5178015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4" name="MESSAGE TEXT">
            <a:extLst>
              <a:ext uri="{FF2B5EF4-FFF2-40B4-BE49-F238E27FC236}">
                <a16:creationId xmlns:a16="http://schemas.microsoft.com/office/drawing/2014/main" id="{593C3D34-C405-9D41-A913-3A8F765659E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65175" y="1087438"/>
            <a:ext cx="8545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Part of the Massachusetts coastline is known as the “Ocean’s Graveyard”</a:t>
            </a:r>
          </a:p>
        </p:txBody>
      </p:sp>
    </p:spTree>
    <p:extLst>
      <p:ext uri="{BB962C8B-B14F-4D97-AF65-F5344CB8AC3E}">
        <p14:creationId xmlns:p14="http://schemas.microsoft.com/office/powerpoint/2010/main" val="85796092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BD37-C018-6C44-AF93-D94577A6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Geospatial Ecosystem: Geographic Information Systems (GIS)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E39D4-80B3-254F-8B1B-055EA3A4A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3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F5750-C462-5243-AE55-BEF47B5B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92" y="3045911"/>
            <a:ext cx="2409037" cy="142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A291C-015A-D24C-9251-035B2F6CA216}"/>
              </a:ext>
            </a:extLst>
          </p:cNvPr>
          <p:cNvSpPr txBox="1"/>
          <p:nvPr/>
        </p:nvSpPr>
        <p:spPr>
          <a:xfrm>
            <a:off x="856022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2C86A-CBE3-D542-9503-FB88BF206817}"/>
              </a:ext>
            </a:extLst>
          </p:cNvPr>
          <p:cNvSpPr txBox="1"/>
          <p:nvPr/>
        </p:nvSpPr>
        <p:spPr>
          <a:xfrm>
            <a:off x="412329" y="6970239"/>
            <a:ext cx="773120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b="0" dirty="0" err="1"/>
              <a:t>Bolstad</a:t>
            </a:r>
            <a:r>
              <a:rPr lang="en-US" b="0" dirty="0"/>
              <a:t>, Paul. </a:t>
            </a:r>
            <a:r>
              <a:rPr lang="en-US" b="0" i="1" dirty="0"/>
              <a:t>GIS Fundamentals: a First Text on Geographic Information Systems</a:t>
            </a:r>
            <a:r>
              <a:rPr lang="en-US" b="0" dirty="0"/>
              <a:t>. 6th ed., </a:t>
            </a:r>
            <a:r>
              <a:rPr lang="en-US" b="0" dirty="0" err="1"/>
              <a:t>XanEdu</a:t>
            </a:r>
            <a:r>
              <a:rPr lang="en-US" b="0" dirty="0"/>
              <a:t>, 2019. </a:t>
            </a:r>
          </a:p>
          <a:p>
            <a:pPr marL="228600" indent="-228600">
              <a:buAutoNum type="arabicPeriod"/>
            </a:pPr>
            <a:r>
              <a:rPr lang="en-US" b="0" dirty="0">
                <a:effectLst/>
              </a:rPr>
              <a:t>Image sources: clipart-</a:t>
            </a:r>
            <a:r>
              <a:rPr lang="en-US" b="0" dirty="0" err="1">
                <a:effectLst/>
              </a:rPr>
              <a:t>library.com</a:t>
            </a:r>
            <a:r>
              <a:rPr lang="en-US" b="0" dirty="0">
                <a:effectLst/>
              </a:rPr>
              <a:t>, licensed for personal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C4E64-2CF9-B244-A5A1-BA2BF959F7D5}"/>
              </a:ext>
            </a:extLst>
          </p:cNvPr>
          <p:cNvSpPr txBox="1"/>
          <p:nvPr/>
        </p:nvSpPr>
        <p:spPr>
          <a:xfrm>
            <a:off x="6808543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GIS Software</a:t>
            </a:r>
          </a:p>
        </p:txBody>
      </p:sp>
      <p:sp>
        <p:nvSpPr>
          <p:cNvPr id="11" name="LAYOUT BODY">
            <a:extLst>
              <a:ext uri="{FF2B5EF4-FFF2-40B4-BE49-F238E27FC236}">
                <a16:creationId xmlns:a16="http://schemas.microsoft.com/office/drawing/2014/main" id="{433D552C-A246-EC44-AF5A-11B4EB9FB9E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624323" y="4765431"/>
            <a:ext cx="2412101" cy="720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QGIS, ArcGIS, others</a:t>
            </a:r>
          </a:p>
          <a:p>
            <a:pPr lvl="2"/>
            <a:r>
              <a:rPr lang="en-US" altLang="en-US" sz="1800" b="0" dirty="0" err="1"/>
              <a:t>OSGeo’s</a:t>
            </a:r>
            <a:r>
              <a:rPr lang="en-US" altLang="en-US" sz="1800" b="0" dirty="0"/>
              <a:t> GDAL/OGR library</a:t>
            </a:r>
          </a:p>
          <a:p>
            <a:pPr lvl="2"/>
            <a:r>
              <a:rPr lang="en-US" altLang="en-US" sz="1800" b="0" dirty="0"/>
              <a:t>Python, R packages</a:t>
            </a:r>
          </a:p>
        </p:txBody>
      </p:sp>
      <p:sp>
        <p:nvSpPr>
          <p:cNvPr id="12" name="MESSAGE TEXT">
            <a:extLst>
              <a:ext uri="{FF2B5EF4-FFF2-40B4-BE49-F238E27FC236}">
                <a16:creationId xmlns:a16="http://schemas.microsoft.com/office/drawing/2014/main" id="{29661F9E-00D9-A542-952F-C97965ABBF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65175" y="1087438"/>
            <a:ext cx="8545513" cy="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A GIS is a computer-based system to aid in the collection, maintenance, storage, analysis, output, and distribution of spatial data and information – this can include hardware, software, data, people, and industry protocols</a:t>
            </a:r>
            <a:r>
              <a:rPr lang="en-US" altLang="zh-TW" sz="1600" baseline="30000" dirty="0">
                <a:solidFill>
                  <a:schemeClr val="bg2"/>
                </a:solidFill>
                <a:latin typeface="Frutiger 45 Light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2FC40-628C-704C-B45D-B3C56CB26257}"/>
              </a:ext>
            </a:extLst>
          </p:cNvPr>
          <p:cNvSpPr txBox="1"/>
          <p:nvPr/>
        </p:nvSpPr>
        <p:spPr>
          <a:xfrm>
            <a:off x="3823397" y="1710467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Storage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D81AC6-B957-FA42-99E2-16144B240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23" y="2843449"/>
            <a:ext cx="2304816" cy="1847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D5D0F-7042-9D4E-9A2B-177472B42FC8}"/>
              </a:ext>
            </a:extLst>
          </p:cNvPr>
          <p:cNvSpPr txBox="1"/>
          <p:nvPr/>
        </p:nvSpPr>
        <p:spPr>
          <a:xfrm>
            <a:off x="3146646" y="5111684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Industry Protocols</a:t>
            </a:r>
          </a:p>
        </p:txBody>
      </p:sp>
      <p:sp>
        <p:nvSpPr>
          <p:cNvPr id="17" name="LAYOUT BODY">
            <a:extLst>
              <a:ext uri="{FF2B5EF4-FFF2-40B4-BE49-F238E27FC236}">
                <a16:creationId xmlns:a16="http://schemas.microsoft.com/office/drawing/2014/main" id="{BDBA998F-B21E-C14E-8BD3-40A169F65D7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146646" y="5604778"/>
            <a:ext cx="2748551" cy="1072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Open Geospatial Consortium (OGC)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67AE9A-1049-254E-BEF0-9CCC103DB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6" y="4689719"/>
            <a:ext cx="2050826" cy="2050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7414C4-6A14-E346-9410-DC3574071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785" y="231305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610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5A5-3838-CC40-8EC0-DE76980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795F8-931D-1249-AD27-B7AD8DA4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75F4241-92F8-CD45-A287-9F44CBC7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1618325"/>
            <a:ext cx="32004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Discrete geometries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Points, lines, polygons, and </a:t>
            </a:r>
            <a:r>
              <a:rPr lang="en-US" altLang="en-US" sz="1800" b="0" dirty="0" err="1"/>
              <a:t>multipolygons</a:t>
            </a:r>
            <a:endParaRPr lang="en-US" altLang="en-US" sz="1800" b="0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AD19AA-6E0F-0342-9834-AC9CDC7B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1618325"/>
            <a:ext cx="320071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Shapefile (.</a:t>
            </a:r>
            <a:r>
              <a:rPr lang="en-US" altLang="en-US" sz="1800" b="0" dirty="0" err="1"/>
              <a:t>shp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dbf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shx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prj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GeoJSON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json</a:t>
            </a:r>
            <a:r>
              <a:rPr lang="en-US" altLang="en-US" sz="1800" b="0" dirty="0"/>
              <a:t>), KML (.</a:t>
            </a:r>
            <a:r>
              <a:rPr lang="en-US" altLang="en-US" sz="1800" b="0" dirty="0" err="1"/>
              <a:t>kml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9ED20C-B991-2246-B253-0C3683F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1618325"/>
            <a:ext cx="1826185" cy="10171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63EF1D1-A199-954D-AAC7-45DB6F5D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2920234"/>
            <a:ext cx="320071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Continuous, “gridded”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Elevation, satellite images, ground cover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69D270D-CBA1-F149-B562-7C9CDF02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2920234"/>
            <a:ext cx="32007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GeoTIFF</a:t>
            </a:r>
            <a:r>
              <a:rPr lang="en-US" altLang="en-US" sz="1800" b="0" dirty="0"/>
              <a:t> (.TIF or .TIFF)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Image (.</a:t>
            </a:r>
            <a:r>
              <a:rPr lang="en-US" altLang="en-US" sz="1800" b="0" dirty="0" err="1"/>
              <a:t>img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934EA6C-3B63-294F-ADC8-F8151EFD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41" y="2920234"/>
            <a:ext cx="1826185" cy="10359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Raster</a:t>
            </a:r>
          </a:p>
        </p:txBody>
      </p:sp>
      <p:sp>
        <p:nvSpPr>
          <p:cNvPr id="15" name="LAYOUT HEADER">
            <a:extLst>
              <a:ext uri="{FF2B5EF4-FFF2-40B4-BE49-F238E27FC236}">
                <a16:creationId xmlns:a16="http://schemas.microsoft.com/office/drawing/2014/main" id="{F8CCB508-E5E1-C749-868C-BFA593184C2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9258" y="1090880"/>
            <a:ext cx="316275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Description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4C81C4-11C3-8448-ABAB-A8BC578F1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258" y="1518778"/>
            <a:ext cx="3162752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AYOUT HEADER">
            <a:extLst>
              <a:ext uri="{FF2B5EF4-FFF2-40B4-BE49-F238E27FC236}">
                <a16:creationId xmlns:a16="http://schemas.microsoft.com/office/drawing/2014/main" id="{9F275311-401E-BA4C-BD0D-AA7F81BB11B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3979" y="1090880"/>
            <a:ext cx="3114659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File Format Examples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E2A7B1C-CBB9-FD4D-9702-FE5BA701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79" y="1518778"/>
            <a:ext cx="31146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A7CB8C-1B59-324E-979C-982DA4D3CFA7}"/>
              </a:ext>
            </a:extLst>
          </p:cNvPr>
          <p:cNvCxnSpPr>
            <a:cxnSpLocks/>
          </p:cNvCxnSpPr>
          <p:nvPr/>
        </p:nvCxnSpPr>
        <p:spPr bwMode="auto">
          <a:xfrm>
            <a:off x="765175" y="5414669"/>
            <a:ext cx="8529432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C8A38243-6EA4-384B-A0C5-D580E84F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3" y="4223709"/>
            <a:ext cx="306524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CSV (.csv)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368AD94-82B6-B641-85E3-9B3B8249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50" y="4223709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Any attribute tied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Example: Census data by 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7A365-30DD-7A4E-93FF-325811BAE600}"/>
              </a:ext>
            </a:extLst>
          </p:cNvPr>
          <p:cNvCxnSpPr>
            <a:cxnSpLocks/>
          </p:cNvCxnSpPr>
          <p:nvPr/>
        </p:nvCxnSpPr>
        <p:spPr bwMode="auto">
          <a:xfrm>
            <a:off x="766966" y="406339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EB14B7-CDD7-1F41-BA93-EDB4CD7771DE}"/>
              </a:ext>
            </a:extLst>
          </p:cNvPr>
          <p:cNvCxnSpPr>
            <a:cxnSpLocks/>
          </p:cNvCxnSpPr>
          <p:nvPr/>
        </p:nvCxnSpPr>
        <p:spPr bwMode="auto">
          <a:xfrm>
            <a:off x="768758" y="277426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4" name="Rectangle 12">
            <a:extLst>
              <a:ext uri="{FF2B5EF4-FFF2-40B4-BE49-F238E27FC236}">
                <a16:creationId xmlns:a16="http://schemas.microsoft.com/office/drawing/2014/main" id="{DB9CAC7C-A92E-544E-A7C8-26D1AA03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8" y="4223709"/>
            <a:ext cx="1826185" cy="10359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107067034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4DCA-CC91-464D-81FF-8D6426C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BA84B-90A4-BE4E-8857-5886126BF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BD53D7F-2622-5941-AF3F-7FE661B53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366186"/>
            <a:ext cx="8378825" cy="22698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Coordinate Reference Systems (CRS) is a system used to locate and specify the position of real world entities  </a:t>
            </a:r>
          </a:p>
          <a:p>
            <a:pPr lvl="3"/>
            <a:r>
              <a:rPr lang="en-US" altLang="en-US" sz="1800" b="0" dirty="0"/>
              <a:t>The “unit” of geospatial data</a:t>
            </a:r>
          </a:p>
          <a:p>
            <a:pPr lvl="2"/>
            <a:r>
              <a:rPr lang="en-US" altLang="en-US" sz="1800" b="0" dirty="0"/>
              <a:t>Examples of CRS:</a:t>
            </a:r>
          </a:p>
          <a:p>
            <a:pPr lvl="3"/>
            <a:r>
              <a:rPr lang="en-US" altLang="en-US" sz="1800" b="0" dirty="0"/>
              <a:t>US navigation systems: WGS84 (most web data and </a:t>
            </a:r>
            <a:r>
              <a:rPr lang="en-US" altLang="en-US" sz="1800" b="0" dirty="0" err="1"/>
              <a:t>GeoJSON</a:t>
            </a:r>
            <a:r>
              <a:rPr lang="en-US" altLang="en-US" sz="1800" b="0" dirty="0"/>
              <a:t>)</a:t>
            </a:r>
          </a:p>
          <a:p>
            <a:pPr lvl="3"/>
            <a:r>
              <a:rPr lang="en-US" altLang="en-US" sz="1800" b="0" dirty="0"/>
              <a:t>Other navigation systems: ITRF</a:t>
            </a:r>
          </a:p>
          <a:p>
            <a:pPr lvl="2"/>
            <a:r>
              <a:rPr lang="en-US" altLang="en-US" sz="1800" b="0" dirty="0"/>
              <a:t>Golden rule: know thy data! Know the coordinate system used for your data and convert datasets into the same CRS before combining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F2D7-9E9D-0248-933E-1F964141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663">
            <a:off x="3408638" y="4509048"/>
            <a:ext cx="2609143" cy="26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586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175-BC19-B346-8CDD-BC0F8DD5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Translating 3D into 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CA8E0-248C-9841-9754-B98930D42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8E9EF94D-8017-2E45-B263-D30D70F519D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366186"/>
            <a:ext cx="8378825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A projection translates coordinates (3D or Cartesian) into a 2D representation</a:t>
            </a:r>
          </a:p>
          <a:p>
            <a:pPr lvl="2"/>
            <a:r>
              <a:rPr lang="en-US" altLang="en-US" sz="1800" b="0" dirty="0"/>
              <a:t>As one might expect, all projections add an element of distortion</a:t>
            </a:r>
          </a:p>
          <a:p>
            <a:pPr lvl="2"/>
            <a:r>
              <a:rPr lang="en-US" altLang="en-US" sz="1800" b="0" dirty="0"/>
              <a:t>Different projections preserve/distort different aspects of the geographic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01E62-4C57-9147-8AC1-1F972859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78" y="3006750"/>
            <a:ext cx="4159025" cy="29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CD899-EF35-854D-8CA1-C2DE4082CEC7}"/>
              </a:ext>
            </a:extLst>
          </p:cNvPr>
          <p:cNvSpPr txBox="1"/>
          <p:nvPr/>
        </p:nvSpPr>
        <p:spPr>
          <a:xfrm>
            <a:off x="765175" y="6680499"/>
            <a:ext cx="6775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Sources: </a:t>
            </a:r>
            <a:br>
              <a:rPr lang="en-US" b="0" dirty="0"/>
            </a:br>
            <a:r>
              <a:rPr lang="en-US" b="0" dirty="0"/>
              <a:t>- Globe: Clipart-</a:t>
            </a:r>
            <a:r>
              <a:rPr lang="en-US" b="0" dirty="0" err="1"/>
              <a:t>library.com</a:t>
            </a:r>
            <a:r>
              <a:rPr lang="en-US" b="0" dirty="0"/>
              <a:t>, licensed for personal use</a:t>
            </a:r>
            <a:br>
              <a:rPr lang="en-US" b="0" dirty="0"/>
            </a:br>
            <a:r>
              <a:rPr lang="en-US" b="0" dirty="0"/>
              <a:t>- Projected map: </a:t>
            </a:r>
            <a:r>
              <a:rPr lang="en-US" b="0" dirty="0" err="1"/>
              <a:t>molumen</a:t>
            </a:r>
            <a:r>
              <a:rPr lang="en-US" b="0" dirty="0"/>
              <a:t> on the Open Clip Art Library, CC0, via Wikimedia Commons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2FD50-59F7-9645-BD16-3E58E2F0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9663">
            <a:off x="1270747" y="3532080"/>
            <a:ext cx="1966976" cy="19669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E72CBFA-5470-574E-A1C0-76004901D8E1}"/>
              </a:ext>
            </a:extLst>
          </p:cNvPr>
          <p:cNvSpPr/>
          <p:nvPr/>
        </p:nvSpPr>
        <p:spPr bwMode="auto">
          <a:xfrm>
            <a:off x="3689873" y="3915784"/>
            <a:ext cx="1818042" cy="119956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4834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8BC1-FB89-0246-94E0-325EF3E5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Geospatial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A57F9-4276-BB48-BAF7-46D65E564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7</a:t>
            </a:fld>
            <a:endParaRPr lang="en-US" altLang="zh-TW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34E757-2323-BE4F-B05E-9B3AF1A7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29" y="997780"/>
            <a:ext cx="2991909" cy="12096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EC8E05-10E1-7849-8817-68564F04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90" y="2758977"/>
            <a:ext cx="3680715" cy="734284"/>
          </a:xfrm>
          <a:prstGeom prst="rect">
            <a:avLst/>
          </a:prstGeom>
        </p:spPr>
      </p:pic>
      <p:sp>
        <p:nvSpPr>
          <p:cNvPr id="24" name="LAYOUT BODY">
            <a:extLst>
              <a:ext uri="{FF2B5EF4-FFF2-40B4-BE49-F238E27FC236}">
                <a16:creationId xmlns:a16="http://schemas.microsoft.com/office/drawing/2014/main" id="{494B90AA-8167-C44C-8691-84206AF81E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61992" y="4571836"/>
            <a:ext cx="5463504" cy="2237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General: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GeoPandas</a:t>
            </a:r>
            <a:r>
              <a:rPr lang="en-US" altLang="en-US" sz="1800" b="0" dirty="0"/>
              <a:t>, Fiona, Shapely, </a:t>
            </a:r>
            <a:r>
              <a:rPr lang="en-US" altLang="en-US" sz="1800" b="0" dirty="0" err="1"/>
              <a:t>pySAL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Visualizations: </a:t>
            </a:r>
            <a:r>
              <a:rPr lang="en-US" altLang="en-US" sz="1800" b="0" dirty="0"/>
              <a:t>matplotlib, </a:t>
            </a:r>
            <a:r>
              <a:rPr lang="en-US" altLang="en-US" sz="1800" b="0" dirty="0" err="1"/>
              <a:t>descartes</a:t>
            </a:r>
            <a:r>
              <a:rPr lang="en-US" altLang="en-US" sz="1800" b="0" dirty="0"/>
              <a:t>, folium (</a:t>
            </a:r>
            <a:r>
              <a:rPr lang="en-US" altLang="en-US" sz="1800" b="0" dirty="0" err="1"/>
              <a:t>leaflet.js</a:t>
            </a:r>
            <a:r>
              <a:rPr lang="en-US" altLang="en-US" sz="1800" b="0" dirty="0"/>
              <a:t>), </a:t>
            </a:r>
            <a:r>
              <a:rPr lang="en-US" altLang="en-US" sz="1800" b="0" dirty="0" err="1"/>
              <a:t>Cartopy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Geocoding: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geoPY</a:t>
            </a:r>
            <a:endParaRPr lang="en-US" altLang="en-US" sz="1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B290B-A430-A64C-BF0B-66F155B12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74" y="1185567"/>
            <a:ext cx="3277573" cy="10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403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7BFB-70E5-FC43-8C5D-AF039742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575FB-978B-1646-816A-A47671EC9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7BB8414D-4EF2-2E42-8C9D-3431B01F38D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4" y="1430730"/>
            <a:ext cx="7561245" cy="16244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In short, machine learning is </a:t>
            </a:r>
            <a:r>
              <a:rPr lang="en-US" altLang="en-US" sz="1800" dirty="0"/>
              <a:t>building a model </a:t>
            </a:r>
            <a:r>
              <a:rPr lang="en-US" altLang="en-US" sz="1800" b="0" dirty="0"/>
              <a:t>(with a twist)</a:t>
            </a:r>
          </a:p>
          <a:p>
            <a:pPr lvl="3"/>
            <a:r>
              <a:rPr lang="en-US" altLang="en-US" sz="1800" b="0" dirty="0"/>
              <a:t>Creating a simplified representation of a real-word system that still captures the main underlying rules, relationships, or patterns of that system</a:t>
            </a:r>
          </a:p>
          <a:p>
            <a:pPr lvl="2"/>
            <a:r>
              <a:rPr lang="en-US" altLang="en-US" sz="1800" b="0" dirty="0"/>
              <a:t>But the “learning” part is where it differs from traditional model building</a:t>
            </a:r>
          </a:p>
        </p:txBody>
      </p:sp>
      <p:sp>
        <p:nvSpPr>
          <p:cNvPr id="5" name="LAYOUT HEADER">
            <a:extLst>
              <a:ext uri="{FF2B5EF4-FFF2-40B4-BE49-F238E27FC236}">
                <a16:creationId xmlns:a16="http://schemas.microsoft.com/office/drawing/2014/main" id="{4A5D164E-5C4C-9B49-8476-CC99B89C518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5174" y="3352800"/>
            <a:ext cx="4186238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1600" dirty="0"/>
              <a:t>Traditional Model Flow</a:t>
            </a: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5B070DE8-6FC8-954D-BBBC-6BC6694ED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174" y="3662362"/>
            <a:ext cx="8653464" cy="46037"/>
          </a:xfrm>
          <a:prstGeom prst="line">
            <a:avLst/>
          </a:prstGeom>
          <a:noFill/>
          <a:ln w="28575">
            <a:solidFill>
              <a:srgbClr val="378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E4992B-2F38-9D4B-8ADD-F4109174B357}"/>
              </a:ext>
            </a:extLst>
          </p:cNvPr>
          <p:cNvSpPr/>
          <p:nvPr/>
        </p:nvSpPr>
        <p:spPr bwMode="auto">
          <a:xfrm>
            <a:off x="765174" y="4464422"/>
            <a:ext cx="1633781" cy="12801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D5C4FD2-D212-604E-B20F-BFE728C4061F}"/>
              </a:ext>
            </a:extLst>
          </p:cNvPr>
          <p:cNvSpPr/>
          <p:nvPr/>
        </p:nvSpPr>
        <p:spPr bwMode="auto">
          <a:xfrm>
            <a:off x="2468415" y="4652681"/>
            <a:ext cx="1143552" cy="90364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5AE37-F941-114B-8ED4-020FB230FC28}"/>
              </a:ext>
            </a:extLst>
          </p:cNvPr>
          <p:cNvSpPr/>
          <p:nvPr/>
        </p:nvSpPr>
        <p:spPr bwMode="auto">
          <a:xfrm>
            <a:off x="3713701" y="4195481"/>
            <a:ext cx="2710931" cy="1818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MODEL: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USER-DEFINED RULES OR FORMULAS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312A83-9CDD-9146-BED1-A1DFDFC2A3FA}"/>
              </a:ext>
            </a:extLst>
          </p:cNvPr>
          <p:cNvGrpSpPr/>
          <p:nvPr/>
        </p:nvGrpSpPr>
        <p:grpSpPr>
          <a:xfrm>
            <a:off x="6397270" y="4658060"/>
            <a:ext cx="1333945" cy="892884"/>
            <a:chOff x="7003228" y="4658066"/>
            <a:chExt cx="1333945" cy="892884"/>
          </a:xfrm>
        </p:grpSpPr>
        <p:sp>
          <p:nvSpPr>
            <p:cNvPr id="11" name="Equal 10">
              <a:extLst>
                <a:ext uri="{FF2B5EF4-FFF2-40B4-BE49-F238E27FC236}">
                  <a16:creationId xmlns:a16="http://schemas.microsoft.com/office/drawing/2014/main" id="{4787B023-44B7-784A-A3D5-87845ED657D3}"/>
                </a:ext>
              </a:extLst>
            </p:cNvPr>
            <p:cNvSpPr/>
            <p:nvPr/>
          </p:nvSpPr>
          <p:spPr bwMode="auto">
            <a:xfrm>
              <a:off x="7003228" y="4754879"/>
              <a:ext cx="957430" cy="699249"/>
            </a:xfrm>
            <a:prstGeom prst="mathEqual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11D684C7-0B8E-7641-B602-4C577F0C8F71}"/>
                </a:ext>
              </a:extLst>
            </p:cNvPr>
            <p:cNvSpPr/>
            <p:nvPr/>
          </p:nvSpPr>
          <p:spPr bwMode="auto">
            <a:xfrm rot="5400000">
              <a:off x="7632549" y="4846325"/>
              <a:ext cx="892884" cy="516365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94912652-43A2-444E-B277-48D368F2AADF}"/>
              </a:ext>
            </a:extLst>
          </p:cNvPr>
          <p:cNvSpPr/>
          <p:nvPr/>
        </p:nvSpPr>
        <p:spPr bwMode="auto">
          <a:xfrm>
            <a:off x="7779158" y="4464422"/>
            <a:ext cx="1633781" cy="1280160"/>
          </a:xfrm>
          <a:prstGeom prst="ellipse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1632400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.pot"/>
  <p:tag name="SERIF FONT" val="UBSHeadline"/>
  <p:tag name="SANS SERIF FONT" val="Frutiger 45 Light"/>
  <p:tag name="LANGUAGE ID" val="1033"/>
  <p:tag name="QUOTECOLOR" val="16745271"/>
  <p:tag name="LP_81F2024BFF964BFB9E0958365E629F9E" val="39345.9551041667"/>
  <p:tag name="FDSMENUDOCLEVELBTNSTATES" val="&lt;btnStates&gt;&lt;btn tag=&quot;1001&quot; state=&quot;UP&quot;/&gt;&lt;/btnStates&gt;&#13;&#10;"/>
  <p:tag name="LAST PRINTED" val="3934677734375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  <p:tag name="FONT STYLE" val="SANS SERIF"/>
  <p:tag name="TOP" val="548.5"/>
  <p:tag name="LEFT" val="60.5"/>
  <p:tag name="WIDTH" val="306.875"/>
  <p:tag name="HEIGHT" val="19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TITLE"/>
  <p:tag name="TOP" val="152.25"/>
  <p:tag name="LEFT" val="59.25"/>
  <p:tag name="WIDTH" val="549.75"/>
  <p:tag name="HEIGHT" val="11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SUBTITLE"/>
  <p:tag name="TOP" val="302.25"/>
  <p:tag name="LEFT" val="59.25"/>
  <p:tag name="WIDTH" val="550"/>
  <p:tag name="HEIGHT" val="28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193D85"/>
      </a:dk2>
      <a:lt2>
        <a:srgbClr val="3783FF"/>
      </a:lt2>
      <a:accent1>
        <a:srgbClr val="3783FF"/>
      </a:accent1>
      <a:accent2>
        <a:srgbClr val="FAA100"/>
      </a:accent2>
      <a:accent3>
        <a:srgbClr val="FFFFFF"/>
      </a:accent3>
      <a:accent4>
        <a:srgbClr val="000000"/>
      </a:accent4>
      <a:accent5>
        <a:srgbClr val="AEC1FF"/>
      </a:accent5>
      <a:accent6>
        <a:srgbClr val="E39100"/>
      </a:accent6>
      <a:hlink>
        <a:srgbClr val="007E35"/>
      </a:hlink>
      <a:folHlink>
        <a:srgbClr val="969696"/>
      </a:folHlink>
    </a:clrScheme>
    <a:fontScheme name="Default Design">
      <a:majorFont>
        <a:latin typeface="UBSHeadline"/>
        <a:ea typeface="Arial Unicode MS"/>
        <a:cs typeface="Arial Unicode MS"/>
      </a:majorFont>
      <a:minorFont>
        <a:latin typeface="Frutiger 45 Light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14130</TotalTime>
  <Words>1006</Words>
  <Application>Microsoft Macintosh PowerPoint</Application>
  <PresentationFormat>Custom</PresentationFormat>
  <Paragraphs>168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新細明體</vt:lpstr>
      <vt:lpstr>Apple Chancery</vt:lpstr>
      <vt:lpstr>Arial</vt:lpstr>
      <vt:lpstr>Frutiger 45 Light</vt:lpstr>
      <vt:lpstr>Symbol</vt:lpstr>
      <vt:lpstr>Times New Roman</vt:lpstr>
      <vt:lpstr>UBSHeadline</vt:lpstr>
      <vt:lpstr>Default Design</vt:lpstr>
      <vt:lpstr>On Python and Positioning</vt:lpstr>
      <vt:lpstr>This Evening’s Quest</vt:lpstr>
      <vt:lpstr>Dataset Overview</vt:lpstr>
      <vt:lpstr>The Geospatial Ecosystem: Geographic Information Systems (GIS)</vt:lpstr>
      <vt:lpstr>Geospatial Data Models</vt:lpstr>
      <vt:lpstr>Coordinate Reference Systems</vt:lpstr>
      <vt:lpstr>Projections: Translating 3D into 2D</vt:lpstr>
      <vt:lpstr>Python Geospatial Packages</vt:lpstr>
      <vt:lpstr>What is Machine Learning?</vt:lpstr>
      <vt:lpstr>Machine Learning Model Flow</vt:lpstr>
      <vt:lpstr>How Do Machine Learning Models Consume Data?</vt:lpstr>
      <vt:lpstr>Project Workflow</vt:lpstr>
      <vt:lpstr>Vectorizer Overview</vt:lpstr>
      <vt:lpstr>Sentiment Classification Overview</vt:lpstr>
      <vt:lpstr>Code Demo Time!</vt:lpstr>
      <vt:lpstr>Conclusions</vt:lpstr>
      <vt:lpstr>APPENDIX A</vt:lpstr>
      <vt:lpstr>Resources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Perplexity in Python: Sentiment Analysis on the Clean Water Rule</dc:title>
  <dc:subject/>
  <dc:creator/>
  <cp:keywords>Python, NLP, Machine Learning, NH-Python</cp:keywords>
  <dc:description/>
  <cp:lastModifiedBy>Heather Kusmierz</cp:lastModifiedBy>
  <cp:revision>969</cp:revision>
  <cp:lastPrinted>2020-04-21T20:52:41Z</cp:lastPrinted>
  <dcterms:created xsi:type="dcterms:W3CDTF">2002-05-03T03:00:09Z</dcterms:created>
  <dcterms:modified xsi:type="dcterms:W3CDTF">2020-12-12T16:36:16Z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STRICTLY 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C:\DPS\Pres\PPT\PresPrint.pot</vt:lpwstr>
  </property>
  <property fmtid="{D5CDD505-2E9C-101B-9397-08002B2CF9AE}" pid="56" name="CurrentAddinVersion">
    <vt:lpwstr>2.3.03</vt:lpwstr>
  </property>
  <property fmtid="{D5CDD505-2E9C-101B-9397-08002B2CF9AE}" pid="57" name="JapanCalendar">
    <vt:lpwstr>年</vt:lpwstr>
  </property>
  <property fmtid="{D5CDD505-2E9C-101B-9397-08002B2CF9AE}" pid="58" name="Language">
    <vt:lpwstr>1033</vt:lpwstr>
  </property>
  <property fmtid="{D5CDD505-2E9C-101B-9397-08002B2CF9AE}" pid="59" name="CreatedAddinVersion">
    <vt:lpwstr>2.3.03</vt:lpwstr>
  </property>
  <property fmtid="{D5CDD505-2E9C-101B-9397-08002B2CF9AE}" pid="60" name="CreatedTemplateVersion">
    <vt:lpwstr>2.3.03</vt:lpwstr>
  </property>
  <property fmtid="{D5CDD505-2E9C-101B-9397-08002B2CF9AE}" pid="61" name="CreateDate">
    <vt:lpwstr>3/28/2007 3:14:51 PM</vt:lpwstr>
  </property>
  <property fmtid="{D5CDD505-2E9C-101B-9397-08002B2CF9AE}" pid="62" name="CoverLogoIncluded">
    <vt:lpwstr>True</vt:lpwstr>
  </property>
  <property fmtid="{D5CDD505-2E9C-101B-9397-08002B2CF9AE}" pid="63" name="CoverLogoID">
    <vt:lpwstr>inv_bank_co</vt:lpwstr>
  </property>
  <property fmtid="{D5CDD505-2E9C-101B-9397-08002B2CF9AE}" pid="64" name="InsideLogoIncluded">
    <vt:lpwstr>True</vt:lpwstr>
  </property>
  <property fmtid="{D5CDD505-2E9C-101B-9397-08002B2CF9AE}" pid="65" name="InsideLogoID">
    <vt:lpwstr>inv_bank_co</vt:lpwstr>
  </property>
  <property fmtid="{D5CDD505-2E9C-101B-9397-08002B2CF9AE}" pid="66" name="IncludeID.Ppt">
    <vt:lpwstr>True</vt:lpwstr>
  </property>
  <property fmtid="{D5CDD505-2E9C-101B-9397-08002B2CF9AE}" pid="67" name="IDStampItems">
    <vt:lpwstr>0</vt:lpwstr>
  </property>
  <property fmtid="{D5CDD505-2E9C-101B-9397-08002B2CF9AE}" pid="68" name="DraftStamp.Ppt">
    <vt:lpwstr>False</vt:lpwstr>
  </property>
  <property fmtid="{D5CDD505-2E9C-101B-9397-08002B2CF9AE}" pid="69" name="TOC.Ppt">
    <vt:lpwstr>True</vt:lpwstr>
  </property>
  <property fmtid="{D5CDD505-2E9C-101B-9397-08002B2CF9AE}" pid="70" name="TocSecLevel1">
    <vt:lpwstr>1</vt:lpwstr>
  </property>
  <property fmtid="{D5CDD505-2E9C-101B-9397-08002B2CF9AE}" pid="71" name="TocSecLevel2">
    <vt:lpwstr>2</vt:lpwstr>
  </property>
  <property fmtid="{D5CDD505-2E9C-101B-9397-08002B2CF9AE}" pid="72" name="TocSecLevel3">
    <vt:lpwstr>3</vt:lpwstr>
  </property>
  <property fmtid="{D5CDD505-2E9C-101B-9397-08002B2CF9AE}" pid="73" name="TocApdxLevel1">
    <vt:lpwstr>4</vt:lpwstr>
  </property>
  <property fmtid="{D5CDD505-2E9C-101B-9397-08002B2CF9AE}" pid="74" name="TocApdxLevel2">
    <vt:lpwstr>5</vt:lpwstr>
  </property>
  <property fmtid="{D5CDD505-2E9C-101B-9397-08002B2CF9AE}" pid="75" name="TocApdxLevel3">
    <vt:lpwstr>6</vt:lpwstr>
  </property>
  <property fmtid="{D5CDD505-2E9C-101B-9397-08002B2CF9AE}" pid="76" name="SPageNumbering1.Ppt">
    <vt:lpwstr>True</vt:lpwstr>
  </property>
  <property fmtid="{D5CDD505-2E9C-101B-9397-08002B2CF9AE}" pid="77" name="SPageNumbering2.Ppt">
    <vt:lpwstr>False</vt:lpwstr>
  </property>
  <property fmtid="{D5CDD505-2E9C-101B-9397-08002B2CF9AE}" pid="78" name="SPageNumbering3.Ppt">
    <vt:lpwstr>False</vt:lpwstr>
  </property>
  <property fmtid="{D5CDD505-2E9C-101B-9397-08002B2CF9AE}" pid="79" name="APageNumbering1.Ppt">
    <vt:lpwstr>True</vt:lpwstr>
  </property>
  <property fmtid="{D5CDD505-2E9C-101B-9397-08002B2CF9AE}" pid="80" name="APageNumbering2.Ppt">
    <vt:lpwstr>False</vt:lpwstr>
  </property>
  <property fmtid="{D5CDD505-2E9C-101B-9397-08002B2CF9AE}" pid="81" name="APageNumbering3.Ppt">
    <vt:lpwstr>False</vt:lpwstr>
  </property>
  <property fmtid="{D5CDD505-2E9C-101B-9397-08002B2CF9AE}" pid="82" name="ContactPage.Ppt">
    <vt:lpwstr>True</vt:lpwstr>
  </property>
  <property fmtid="{D5CDD505-2E9C-101B-9397-08002B2CF9AE}" pid="83" name="CompanyName">
    <vt:lpwstr>UBS Securities LLC</vt:lpwstr>
  </property>
  <property fmtid="{D5CDD505-2E9C-101B-9397-08002B2CF9AE}" pid="84" name="CompanyNameExtension">
    <vt:lpwstr/>
  </property>
  <property fmtid="{D5CDD505-2E9C-101B-9397-08002B2CF9AE}" pid="85" name="CompanyDescriptor">
    <vt:lpwstr/>
  </property>
  <property fmtid="{D5CDD505-2E9C-101B-9397-08002B2CF9AE}" pid="86" name="CompanyType">
    <vt:lpwstr>2</vt:lpwstr>
  </property>
  <property fmtid="{D5CDD505-2E9C-101B-9397-08002B2CF9AE}" pid="87" name="BusinessUnit">
    <vt:lpwstr>4</vt:lpwstr>
  </property>
  <property fmtid="{D5CDD505-2E9C-101B-9397-08002B2CF9AE}" pid="88" name="Address.Office">
    <vt:lpwstr>299 Park Avenue_x000d_
New York NY 10171</vt:lpwstr>
  </property>
  <property fmtid="{D5CDD505-2E9C-101B-9397-08002B2CF9AE}" pid="89" name="Fax1.Office">
    <vt:lpwstr/>
  </property>
  <property fmtid="{D5CDD505-2E9C-101B-9397-08002B2CF9AE}" pid="90" name="Phone1.Office">
    <vt:lpwstr>+1-212-821 3000</vt:lpwstr>
  </property>
  <property fmtid="{D5CDD505-2E9C-101B-9397-08002B2CF9AE}" pid="91" name="CompanyID">
    <vt:lpwstr>C606</vt:lpwstr>
  </property>
  <property fmtid="{D5CDD505-2E9C-101B-9397-08002B2CF9AE}" pid="92" name="CompanyLCID">
    <vt:lpwstr>1033</vt:lpwstr>
  </property>
  <property fmtid="{D5CDD505-2E9C-101B-9397-08002B2CF9AE}" pid="93" name="AuthorInfoIncluded">
    <vt:lpwstr>False</vt:lpwstr>
  </property>
  <property fmtid="{D5CDD505-2E9C-101B-9397-08002B2CF9AE}" pid="94" name="AuthorInfoName">
    <vt:lpwstr/>
  </property>
  <property fmtid="{D5CDD505-2E9C-101B-9397-08002B2CF9AE}" pid="95" name="AuthorInfoDetails1">
    <vt:lpwstr/>
  </property>
  <property fmtid="{D5CDD505-2E9C-101B-9397-08002B2CF9AE}" pid="96" name="AuthorInfoDetails2">
    <vt:lpwstr/>
  </property>
  <property fmtid="{D5CDD505-2E9C-101B-9397-08002B2CF9AE}" pid="97" name="AuthorInfoEmail">
    <vt:lpwstr/>
  </property>
  <property fmtid="{D5CDD505-2E9C-101B-9397-08002B2CF9AE}" pid="98" name="AuthorInfoPhone">
    <vt:lpwstr/>
  </property>
  <property fmtid="{D5CDD505-2E9C-101B-9397-08002B2CF9AE}" pid="99" name="Endorsement">
    <vt:lpwstr>UBS Investment Bank is a business group of UBS AG_x000d_
UBS Securities LLC is a subsidiary of UBS AG</vt:lpwstr>
  </property>
  <property fmtid="{D5CDD505-2E9C-101B-9397-08002B2CF9AE}" pid="100" name="CoverPage.Ppt">
    <vt:lpwstr>True</vt:lpwstr>
  </property>
  <property fmtid="{D5CDD505-2E9C-101B-9397-08002B2CF9AE}" pid="101" name="CoverPhoto.Ppt">
    <vt:lpwstr/>
  </property>
  <property fmtid="{D5CDD505-2E9C-101B-9397-08002B2CF9AE}" pid="102" name="CoverPhotoLocation.Ppt">
    <vt:lpwstr>0</vt:lpwstr>
  </property>
  <property fmtid="{D5CDD505-2E9C-101B-9397-08002B2CF9AE}" pid="103" name="CoverPhotoPath">
    <vt:lpwstr/>
  </property>
  <property fmtid="{D5CDD505-2E9C-101B-9397-08002B2CF9AE}" pid="104" name="SecurityLevel">
    <vt:lpwstr>4</vt:lpwstr>
  </property>
  <property fmtid="{D5CDD505-2E9C-101B-9397-08002B2CF9AE}" pid="105" name="CoverPhotoIncluded">
    <vt:lpwstr>False</vt:lpwstr>
  </property>
  <property fmtid="{D5CDD505-2E9C-101B-9397-08002B2CF9AE}" pid="106" name="CoverPhotoIsCustom">
    <vt:lpwstr>False</vt:lpwstr>
  </property>
  <property fmtid="{D5CDD505-2E9C-101B-9397-08002B2CF9AE}" pid="107" name="SectionDivider.Ppt">
    <vt:lpwstr>True</vt:lpwstr>
  </property>
  <property fmtid="{D5CDD505-2E9C-101B-9397-08002B2CF9AE}" pid="108" name="IDStampDateFormatID">
    <vt:lpwstr>F1</vt:lpwstr>
  </property>
  <property fmtid="{D5CDD505-2E9C-101B-9397-08002B2CF9AE}" pid="109" name="IDStampDateFormat-T">
    <vt:lpwstr>MMMM d, yyyy h:mm AM/PM</vt:lpwstr>
  </property>
  <property fmtid="{D5CDD505-2E9C-101B-9397-08002B2CF9AE}" pid="110" name="CoverPageDateFormatID">
    <vt:lpwstr>F1</vt:lpwstr>
  </property>
  <property fmtid="{D5CDD505-2E9C-101B-9397-08002B2CF9AE}" pid="111" name="CoverPageDateFormatFilter">
    <vt:lpwstr>0</vt:lpwstr>
  </property>
  <property fmtid="{D5CDD505-2E9C-101B-9397-08002B2CF9AE}" pid="112" name="CoverPageDateFormat-T">
    <vt:lpwstr>MMMM d, yyyy</vt:lpwstr>
  </property>
  <property fmtid="{D5CDD505-2E9C-101B-9397-08002B2CF9AE}" pid="113" name="DisclaimerPage.Ppt">
    <vt:lpwstr>False</vt:lpwstr>
  </property>
  <property fmtid="{D5CDD505-2E9C-101B-9397-08002B2CF9AE}" pid="114" name="DisclaimerID.Ppt">
    <vt:lpwstr>D8</vt:lpwstr>
  </property>
  <property fmtid="{D5CDD505-2E9C-101B-9397-08002B2CF9AE}" pid="115" name="UseInternalUBSFont.Office">
    <vt:lpwstr>True</vt:lpwstr>
  </property>
  <property fmtid="{D5CDD505-2E9C-101B-9397-08002B2CF9AE}" pid="116" name="Subheading-T">
    <vt:lpwstr>&lt;&lt;Table Subheading&gt;&gt;</vt:lpwstr>
  </property>
  <property fmtid="{D5CDD505-2E9C-101B-9397-08002B2CF9AE}" pid="117" name="CalendarDateFormatID">
    <vt:lpwstr>F1</vt:lpwstr>
  </property>
  <property fmtid="{D5CDD505-2E9C-101B-9397-08002B2CF9AE}" pid="118" name="CalendarStartDay">
    <vt:lpwstr>1</vt:lpwstr>
  </property>
  <property fmtid="{D5CDD505-2E9C-101B-9397-08002B2CF9AE}" pid="119" name="DateFormat.Ppt">
    <vt:lpwstr>F1</vt:lpwstr>
  </property>
</Properties>
</file>