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7" r:id="rId2"/>
    <p:sldId id="492" r:id="rId3"/>
    <p:sldId id="509" r:id="rId4"/>
    <p:sldId id="510" r:id="rId5"/>
    <p:sldId id="512" r:id="rId6"/>
    <p:sldId id="511" r:id="rId7"/>
    <p:sldId id="513" r:id="rId8"/>
    <p:sldId id="486" r:id="rId9"/>
    <p:sldId id="507" r:id="rId10"/>
    <p:sldId id="482" r:id="rId11"/>
    <p:sldId id="483" r:id="rId12"/>
  </p:sldIdLst>
  <p:sldSz cx="10058400" cy="7543800"/>
  <p:notesSz cx="7315200" cy="9601200"/>
  <p:custDataLst>
    <p:tags r:id="rId15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938">
          <p15:clr>
            <a:srgbClr val="A4A3A4"/>
          </p15:clr>
        </p15:guide>
        <p15:guide id="2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9292"/>
    <a:srgbClr val="C00000"/>
    <a:srgbClr val="FFFC00"/>
    <a:srgbClr val="00A5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7" autoAdjust="0"/>
    <p:restoredTop sz="86418" autoAdjust="0"/>
  </p:normalViewPr>
  <p:slideViewPr>
    <p:cSldViewPr snapToGrid="0">
      <p:cViewPr varScale="1">
        <p:scale>
          <a:sx n="125" d="100"/>
          <a:sy n="125" d="100"/>
        </p:scale>
        <p:origin x="1544" y="168"/>
      </p:cViewPr>
      <p:guideLst>
        <p:guide orient="horz" pos="3938"/>
        <p:guide pos="960"/>
      </p:guideLst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048" y="208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98B9C-9E1B-1849-9BF9-94D7F76DCE61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</dgm:pt>
    <dgm:pt modelId="{657988FF-CF64-AF4F-8A5F-ABE2FC6BF630}">
      <dgm:prSet phldrT="[Text]"/>
      <dgm:spPr/>
      <dgm:t>
        <a:bodyPr/>
        <a:lstStyle/>
        <a:p>
          <a:r>
            <a:rPr lang="en-US" dirty="0"/>
            <a:t>Web Tiles</a:t>
          </a:r>
        </a:p>
      </dgm:t>
    </dgm:pt>
    <dgm:pt modelId="{F20FAD3F-71D8-8145-BFE4-22E12AD3B3AD}" type="parTrans" cxnId="{4BA349A6-37FE-9642-8F82-2374A5B1512C}">
      <dgm:prSet/>
      <dgm:spPr/>
      <dgm:t>
        <a:bodyPr/>
        <a:lstStyle/>
        <a:p>
          <a:endParaRPr lang="en-US"/>
        </a:p>
      </dgm:t>
    </dgm:pt>
    <dgm:pt modelId="{369C3701-1DC5-FF49-BBB7-650491226B75}" type="sibTrans" cxnId="{4BA349A6-37FE-9642-8F82-2374A5B1512C}">
      <dgm:prSet/>
      <dgm:spPr/>
      <dgm:t>
        <a:bodyPr/>
        <a:lstStyle/>
        <a:p>
          <a:endParaRPr lang="en-US"/>
        </a:p>
      </dgm:t>
    </dgm:pt>
    <dgm:pt modelId="{C19FC690-3932-354E-A7AF-515084A16276}">
      <dgm:prSet phldrT="[Text]"/>
      <dgm:spPr/>
      <dgm:t>
        <a:bodyPr/>
        <a:lstStyle/>
        <a:p>
          <a:r>
            <a:rPr lang="en-US" dirty="0"/>
            <a:t>Python Magic</a:t>
          </a:r>
        </a:p>
      </dgm:t>
    </dgm:pt>
    <dgm:pt modelId="{94FA16C8-5FB8-8E41-A281-0D733D750A09}" type="parTrans" cxnId="{3D0C8900-6BC0-ED44-A2A6-64DADEB0F47A}">
      <dgm:prSet/>
      <dgm:spPr/>
      <dgm:t>
        <a:bodyPr/>
        <a:lstStyle/>
        <a:p>
          <a:endParaRPr lang="en-US"/>
        </a:p>
      </dgm:t>
    </dgm:pt>
    <dgm:pt modelId="{F943ACB8-6DE3-3B47-AA54-9869E1B3B9AA}" type="sibTrans" cxnId="{3D0C8900-6BC0-ED44-A2A6-64DADEB0F47A}">
      <dgm:prSet/>
      <dgm:spPr/>
      <dgm:t>
        <a:bodyPr/>
        <a:lstStyle/>
        <a:p>
          <a:endParaRPr lang="en-US"/>
        </a:p>
      </dgm:t>
    </dgm:pt>
    <dgm:pt modelId="{2B292A06-840D-FB44-B9B4-6BE3A840B702}">
      <dgm:prSet phldrT="[Text]"/>
      <dgm:spPr/>
      <dgm:t>
        <a:bodyPr/>
        <a:lstStyle/>
        <a:p>
          <a:endParaRPr lang="en-US" dirty="0"/>
        </a:p>
      </dgm:t>
    </dgm:pt>
    <dgm:pt modelId="{D89E6829-E824-8A42-AB0C-B654F5F0610D}" type="sibTrans" cxnId="{3F4EA301-46F7-F44D-8D04-67BA5D9350C5}">
      <dgm:prSet/>
      <dgm:spPr/>
      <dgm:t>
        <a:bodyPr/>
        <a:lstStyle/>
        <a:p>
          <a:endParaRPr lang="en-US"/>
        </a:p>
      </dgm:t>
    </dgm:pt>
    <dgm:pt modelId="{512C22AF-52CC-CB4F-A1CF-6082BACBD529}" type="parTrans" cxnId="{3F4EA301-46F7-F44D-8D04-67BA5D9350C5}">
      <dgm:prSet/>
      <dgm:spPr/>
      <dgm:t>
        <a:bodyPr/>
        <a:lstStyle/>
        <a:p>
          <a:endParaRPr lang="en-US"/>
        </a:p>
      </dgm:t>
    </dgm:pt>
    <dgm:pt modelId="{E6BC7CCD-8CD6-BB42-82AF-D96F2B549102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03F7929C-8EA4-744E-AE3B-8BEB9D7B012F}" type="parTrans" cxnId="{5D691059-B418-BE47-8347-23FDDD0369CA}">
      <dgm:prSet/>
      <dgm:spPr/>
      <dgm:t>
        <a:bodyPr/>
        <a:lstStyle/>
        <a:p>
          <a:endParaRPr lang="en-US"/>
        </a:p>
      </dgm:t>
    </dgm:pt>
    <dgm:pt modelId="{2662D9E8-C6E9-F44B-99FC-D50B563A08D5}" type="sibTrans" cxnId="{5D691059-B418-BE47-8347-23FDDD0369CA}">
      <dgm:prSet/>
      <dgm:spPr/>
      <dgm:t>
        <a:bodyPr/>
        <a:lstStyle/>
        <a:p>
          <a:endParaRPr lang="en-US"/>
        </a:p>
      </dgm:t>
    </dgm:pt>
    <dgm:pt modelId="{F0F9690B-FDD4-9041-99BE-2314FFBFA42E}" type="pres">
      <dgm:prSet presAssocID="{94C98B9C-9E1B-1849-9BF9-94D7F76DCE61}" presName="Name0" presStyleCnt="0">
        <dgm:presLayoutVars>
          <dgm:chMax val="4"/>
          <dgm:resizeHandles val="exact"/>
        </dgm:presLayoutVars>
      </dgm:prSet>
      <dgm:spPr/>
    </dgm:pt>
    <dgm:pt modelId="{379B685B-3D08-944A-A4B1-0CFC300AE9B7}" type="pres">
      <dgm:prSet presAssocID="{94C98B9C-9E1B-1849-9BF9-94D7F76DCE61}" presName="ellipse" presStyleLbl="trBgShp" presStyleIdx="0" presStyleCnt="1"/>
      <dgm:spPr/>
    </dgm:pt>
    <dgm:pt modelId="{96ED41CD-11C1-3844-93C5-47A92DA0E08B}" type="pres">
      <dgm:prSet presAssocID="{94C98B9C-9E1B-1849-9BF9-94D7F76DCE61}" presName="arrow1" presStyleLbl="fgShp" presStyleIdx="0" presStyleCnt="1"/>
      <dgm:spPr/>
    </dgm:pt>
    <dgm:pt modelId="{FB18B8BE-4826-CB44-9941-4752EAEC7F95}" type="pres">
      <dgm:prSet presAssocID="{94C98B9C-9E1B-1849-9BF9-94D7F76DCE61}" presName="rectangle" presStyleLbl="revTx" presStyleIdx="0" presStyleCnt="1">
        <dgm:presLayoutVars>
          <dgm:bulletEnabled val="1"/>
        </dgm:presLayoutVars>
      </dgm:prSet>
      <dgm:spPr/>
    </dgm:pt>
    <dgm:pt modelId="{9669C8BD-AAC0-C14C-B851-4E928BE047AB}" type="pres">
      <dgm:prSet presAssocID="{657988FF-CF64-AF4F-8A5F-ABE2FC6BF630}" presName="item1" presStyleLbl="node1" presStyleIdx="0" presStyleCnt="3">
        <dgm:presLayoutVars>
          <dgm:bulletEnabled val="1"/>
        </dgm:presLayoutVars>
      </dgm:prSet>
      <dgm:spPr/>
    </dgm:pt>
    <dgm:pt modelId="{8BBC5615-5E09-804A-8607-5FB0BA213967}" type="pres">
      <dgm:prSet presAssocID="{C19FC690-3932-354E-A7AF-515084A16276}" presName="item2" presStyleLbl="node1" presStyleIdx="1" presStyleCnt="3">
        <dgm:presLayoutVars>
          <dgm:bulletEnabled val="1"/>
        </dgm:presLayoutVars>
      </dgm:prSet>
      <dgm:spPr/>
    </dgm:pt>
    <dgm:pt modelId="{D6AC58A9-C002-C241-986D-20DACB68C824}" type="pres">
      <dgm:prSet presAssocID="{2B292A06-840D-FB44-B9B4-6BE3A840B702}" presName="item3" presStyleLbl="node1" presStyleIdx="2" presStyleCnt="3">
        <dgm:presLayoutVars>
          <dgm:bulletEnabled val="1"/>
        </dgm:presLayoutVars>
      </dgm:prSet>
      <dgm:spPr/>
    </dgm:pt>
    <dgm:pt modelId="{FEBDDF74-31E3-1F47-A3E2-D8825A3BDD6D}" type="pres">
      <dgm:prSet presAssocID="{94C98B9C-9E1B-1849-9BF9-94D7F76DCE61}" presName="funnel" presStyleLbl="trAlignAcc1" presStyleIdx="0" presStyleCnt="1"/>
      <dgm:spPr/>
    </dgm:pt>
  </dgm:ptLst>
  <dgm:cxnLst>
    <dgm:cxn modelId="{3D0C8900-6BC0-ED44-A2A6-64DADEB0F47A}" srcId="{94C98B9C-9E1B-1849-9BF9-94D7F76DCE61}" destId="{C19FC690-3932-354E-A7AF-515084A16276}" srcOrd="2" destOrd="0" parTransId="{94FA16C8-5FB8-8E41-A281-0D733D750A09}" sibTransId="{F943ACB8-6DE3-3B47-AA54-9869E1B3B9AA}"/>
    <dgm:cxn modelId="{3F4EA301-46F7-F44D-8D04-67BA5D9350C5}" srcId="{94C98B9C-9E1B-1849-9BF9-94D7F76DCE61}" destId="{2B292A06-840D-FB44-B9B4-6BE3A840B702}" srcOrd="3" destOrd="0" parTransId="{512C22AF-52CC-CB4F-A1CF-6082BACBD529}" sibTransId="{D89E6829-E824-8A42-AB0C-B654F5F0610D}"/>
    <dgm:cxn modelId="{390A3043-12D9-3C40-836F-1B6C8126E333}" type="presOf" srcId="{C19FC690-3932-354E-A7AF-515084A16276}" destId="{9669C8BD-AAC0-C14C-B851-4E928BE047AB}" srcOrd="0" destOrd="0" presId="urn:microsoft.com/office/officeart/2005/8/layout/funnel1"/>
    <dgm:cxn modelId="{9BD16F45-B457-D347-B446-0E75D581D3F9}" type="presOf" srcId="{2B292A06-840D-FB44-B9B4-6BE3A840B702}" destId="{FB18B8BE-4826-CB44-9941-4752EAEC7F95}" srcOrd="0" destOrd="0" presId="urn:microsoft.com/office/officeart/2005/8/layout/funnel1"/>
    <dgm:cxn modelId="{5D691059-B418-BE47-8347-23FDDD0369CA}" srcId="{94C98B9C-9E1B-1849-9BF9-94D7F76DCE61}" destId="{E6BC7CCD-8CD6-BB42-82AF-D96F2B549102}" srcOrd="0" destOrd="0" parTransId="{03F7929C-8EA4-744E-AE3B-8BEB9D7B012F}" sibTransId="{2662D9E8-C6E9-F44B-99FC-D50B563A08D5}"/>
    <dgm:cxn modelId="{4BA349A6-37FE-9642-8F82-2374A5B1512C}" srcId="{94C98B9C-9E1B-1849-9BF9-94D7F76DCE61}" destId="{657988FF-CF64-AF4F-8A5F-ABE2FC6BF630}" srcOrd="1" destOrd="0" parTransId="{F20FAD3F-71D8-8145-BFE4-22E12AD3B3AD}" sibTransId="{369C3701-1DC5-FF49-BBB7-650491226B75}"/>
    <dgm:cxn modelId="{6C0861AB-1274-374C-B291-D81D576EF0BE}" type="presOf" srcId="{657988FF-CF64-AF4F-8A5F-ABE2FC6BF630}" destId="{8BBC5615-5E09-804A-8607-5FB0BA213967}" srcOrd="0" destOrd="0" presId="urn:microsoft.com/office/officeart/2005/8/layout/funnel1"/>
    <dgm:cxn modelId="{07FCC5C8-8384-8048-86DF-F1978E263073}" type="presOf" srcId="{E6BC7CCD-8CD6-BB42-82AF-D96F2B549102}" destId="{D6AC58A9-C002-C241-986D-20DACB68C824}" srcOrd="0" destOrd="0" presId="urn:microsoft.com/office/officeart/2005/8/layout/funnel1"/>
    <dgm:cxn modelId="{F7718BF4-3426-FD48-A241-5319AC3D55EA}" type="presOf" srcId="{94C98B9C-9E1B-1849-9BF9-94D7F76DCE61}" destId="{F0F9690B-FDD4-9041-99BE-2314FFBFA42E}" srcOrd="0" destOrd="0" presId="urn:microsoft.com/office/officeart/2005/8/layout/funnel1"/>
    <dgm:cxn modelId="{BAFCD024-FCE6-F541-88A3-26BBBB6410D7}" type="presParOf" srcId="{F0F9690B-FDD4-9041-99BE-2314FFBFA42E}" destId="{379B685B-3D08-944A-A4B1-0CFC300AE9B7}" srcOrd="0" destOrd="0" presId="urn:microsoft.com/office/officeart/2005/8/layout/funnel1"/>
    <dgm:cxn modelId="{0A32E032-E9E3-D843-80D0-DBD0FB0841E7}" type="presParOf" srcId="{F0F9690B-FDD4-9041-99BE-2314FFBFA42E}" destId="{96ED41CD-11C1-3844-93C5-47A92DA0E08B}" srcOrd="1" destOrd="0" presId="urn:microsoft.com/office/officeart/2005/8/layout/funnel1"/>
    <dgm:cxn modelId="{005637E5-F2A7-394A-8B48-02F1A49A35AF}" type="presParOf" srcId="{F0F9690B-FDD4-9041-99BE-2314FFBFA42E}" destId="{FB18B8BE-4826-CB44-9941-4752EAEC7F95}" srcOrd="2" destOrd="0" presId="urn:microsoft.com/office/officeart/2005/8/layout/funnel1"/>
    <dgm:cxn modelId="{9A1A5D9A-66AB-7746-A292-100A7BD3E73B}" type="presParOf" srcId="{F0F9690B-FDD4-9041-99BE-2314FFBFA42E}" destId="{9669C8BD-AAC0-C14C-B851-4E928BE047AB}" srcOrd="3" destOrd="0" presId="urn:microsoft.com/office/officeart/2005/8/layout/funnel1"/>
    <dgm:cxn modelId="{2C7E0CC5-356D-4E4D-92A0-FD6B73BA80A3}" type="presParOf" srcId="{F0F9690B-FDD4-9041-99BE-2314FFBFA42E}" destId="{8BBC5615-5E09-804A-8607-5FB0BA213967}" srcOrd="4" destOrd="0" presId="urn:microsoft.com/office/officeart/2005/8/layout/funnel1"/>
    <dgm:cxn modelId="{DB52110E-4F5F-AD43-9531-D4DDE5D918EE}" type="presParOf" srcId="{F0F9690B-FDD4-9041-99BE-2314FFBFA42E}" destId="{D6AC58A9-C002-C241-986D-20DACB68C824}" srcOrd="5" destOrd="0" presId="urn:microsoft.com/office/officeart/2005/8/layout/funnel1"/>
    <dgm:cxn modelId="{F2A7941A-186A-8D42-8309-573F6915A86A}" type="presParOf" srcId="{F0F9690B-FDD4-9041-99BE-2314FFBFA42E}" destId="{FEBDDF74-31E3-1F47-A3E2-D8825A3BDD6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B685B-3D08-944A-A4B1-0CFC300AE9B7}">
      <dsp:nvSpPr>
        <dsp:cNvPr id="0" name=""/>
        <dsp:cNvSpPr/>
      </dsp:nvSpPr>
      <dsp:spPr>
        <a:xfrm>
          <a:off x="1885033" y="207655"/>
          <a:ext cx="4121167" cy="143122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D41CD-11C1-3844-93C5-47A92DA0E08B}">
      <dsp:nvSpPr>
        <dsp:cNvPr id="0" name=""/>
        <dsp:cNvSpPr/>
      </dsp:nvSpPr>
      <dsp:spPr>
        <a:xfrm>
          <a:off x="3552669" y="3712245"/>
          <a:ext cx="798675" cy="51115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8B8BE-4826-CB44-9941-4752EAEC7F95}">
      <dsp:nvSpPr>
        <dsp:cNvPr id="0" name=""/>
        <dsp:cNvSpPr/>
      </dsp:nvSpPr>
      <dsp:spPr>
        <a:xfrm>
          <a:off x="2035184" y="4121167"/>
          <a:ext cx="3833644" cy="958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035184" y="4121167"/>
        <a:ext cx="3833644" cy="958411"/>
      </dsp:txXfrm>
    </dsp:sp>
    <dsp:sp modelId="{9669C8BD-AAC0-C14C-B851-4E928BE047AB}">
      <dsp:nvSpPr>
        <dsp:cNvPr id="0" name=""/>
        <dsp:cNvSpPr/>
      </dsp:nvSpPr>
      <dsp:spPr>
        <a:xfrm>
          <a:off x="3383349" y="1749419"/>
          <a:ext cx="1437616" cy="1437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Python Magic</a:t>
          </a:r>
        </a:p>
      </dsp:txBody>
      <dsp:txXfrm>
        <a:off x="3593883" y="1959953"/>
        <a:ext cx="1016548" cy="1016548"/>
      </dsp:txXfrm>
    </dsp:sp>
    <dsp:sp modelId="{8BBC5615-5E09-804A-8607-5FB0BA213967}">
      <dsp:nvSpPr>
        <dsp:cNvPr id="0" name=""/>
        <dsp:cNvSpPr/>
      </dsp:nvSpPr>
      <dsp:spPr>
        <a:xfrm>
          <a:off x="2354655" y="670887"/>
          <a:ext cx="1437616" cy="1437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Web Tiles</a:t>
          </a:r>
        </a:p>
      </dsp:txBody>
      <dsp:txXfrm>
        <a:off x="2565189" y="881421"/>
        <a:ext cx="1016548" cy="1016548"/>
      </dsp:txXfrm>
    </dsp:sp>
    <dsp:sp modelId="{D6AC58A9-C002-C241-986D-20DACB68C824}">
      <dsp:nvSpPr>
        <dsp:cNvPr id="0" name=""/>
        <dsp:cNvSpPr/>
      </dsp:nvSpPr>
      <dsp:spPr>
        <a:xfrm>
          <a:off x="3824218" y="323304"/>
          <a:ext cx="1437616" cy="1437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</a:t>
          </a:r>
        </a:p>
      </dsp:txBody>
      <dsp:txXfrm>
        <a:off x="4034752" y="533838"/>
        <a:ext cx="1016548" cy="1016548"/>
      </dsp:txXfrm>
    </dsp:sp>
    <dsp:sp modelId="{FEBDDF74-31E3-1F47-A3E2-D8825A3BDD6D}">
      <dsp:nvSpPr>
        <dsp:cNvPr id="0" name=""/>
        <dsp:cNvSpPr/>
      </dsp:nvSpPr>
      <dsp:spPr>
        <a:xfrm>
          <a:off x="1715714" y="31947"/>
          <a:ext cx="4472585" cy="357806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6A59B78-649F-B243-ACDC-F127DBF0E0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270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15988">
              <a:defRPr b="0">
                <a:latin typeface="Arial Unicode MS" panose="020B0604020202020204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4440F237-2EF6-B643-B039-1302AB3467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626225" y="0"/>
            <a:ext cx="6651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15988">
              <a:defRPr b="0">
                <a:latin typeface="Arial Unicode MS" panose="020B0604020202020204" pitchFamily="34" charset="-128"/>
              </a:defRPr>
            </a:lvl1pPr>
          </a:lstStyle>
          <a:p>
            <a:fld id="{A906F612-4480-B841-B910-2B9EA0538EA7}" type="datetime1">
              <a:rPr lang="en-US" altLang="zh-TW" smtClean="0"/>
              <a:t>12/16/20</a:t>
            </a:fld>
            <a:endParaRPr lang="en-US" altLang="zh-TW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2B53BE97-B7C8-8A4E-81E7-94B425583D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6413"/>
            <a:ext cx="4476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15988">
              <a:defRPr b="0">
                <a:latin typeface="Arial Unicode MS" panose="020B0604020202020204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856E3728-8799-2A4E-B97C-EE39868921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7121525" y="9396413"/>
            <a:ext cx="1698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5988">
              <a:defRPr b="0">
                <a:latin typeface="Arial Unicode MS" panose="020B0604020202020204" pitchFamily="34" charset="-128"/>
              </a:defRPr>
            </a:lvl1pPr>
          </a:lstStyle>
          <a:p>
            <a:fld id="{8AF80028-C861-0844-82BE-542E33EF3FA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8F160BBC-C129-7942-B427-1821DC98FE3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287338"/>
            <a:ext cx="3665538" cy="2749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8B70AE74-9397-D14C-8CCE-F7C99EC0D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3378200"/>
            <a:ext cx="6210300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522F14B5-EB15-4148-B859-C84F21860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9123363"/>
            <a:ext cx="31718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09" tIns="0" rIns="20609" bIns="0" numCol="1" anchor="b" anchorCtr="0" compatLnSpc="1">
            <a:prstTxWarp prst="textNoShape">
              <a:avLst/>
            </a:prstTxWarp>
          </a:bodyPr>
          <a:lstStyle>
            <a:lvl1pPr algn="r" defTabSz="981075">
              <a:spcBef>
                <a:spcPct val="0"/>
              </a:spcBef>
              <a:defRPr b="0"/>
            </a:lvl1pPr>
          </a:lstStyle>
          <a:p>
            <a:fld id="{430B62B2-2790-F948-8802-E509B97EA70B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CB695296-7591-5B40-B1EB-AE8048C12247}"/>
              </a:ext>
            </a:extLst>
          </p:cNvPr>
          <p:cNvSpPr>
            <a:spLocks noChangeShapeType="1"/>
          </p:cNvSpPr>
          <p:nvPr/>
        </p:nvSpPr>
        <p:spPr bwMode="gray">
          <a:xfrm>
            <a:off x="711200" y="3235325"/>
            <a:ext cx="618172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123000"/>
      <a:buFont typeface="Symbol" pitchFamily="2" charset="2"/>
      <a:buChar char="¨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DF99D43-3BF0-1C41-A844-6F8FCABC34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34E86-F407-EF45-B8DF-7897390478D0}" type="slidenum">
              <a:rPr lang="zh-TW" altLang="en-US"/>
              <a:pPr/>
              <a:t>0</a:t>
            </a:fld>
            <a:endParaRPr lang="en-US" altLang="zh-TW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20EF34D1-9243-374F-9745-03969E116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04CB976-16C2-4B44-A934-0D7B34AD6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DIVIDER NUMBER">
            <a:extLst>
              <a:ext uri="{FF2B5EF4-FFF2-40B4-BE49-F238E27FC236}">
                <a16:creationId xmlns:a16="http://schemas.microsoft.com/office/drawing/2014/main" id="{64F9615F-68A7-E449-B7D3-E04C8CC68D3A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747838" y="1087438"/>
            <a:ext cx="6270625" cy="1690687"/>
          </a:xfrm>
          <a:extLst>
            <a:ext uri="{909E8E84-426E-40DD-AFC4-6F175D3DCCD1}">
              <a14:hiddenFill xmlns:a14="http://schemas.microsoft.com/office/drawing/2010/main">
                <a:solidFill>
                  <a:srgbClr val="2D5195"/>
                </a:solidFill>
              </a14:hiddenFill>
            </a:ext>
          </a:extLst>
        </p:spPr>
        <p:txBody>
          <a:bodyPr/>
          <a:lstStyle>
            <a:lvl1pPr>
              <a:lnSpc>
                <a:spcPct val="115000"/>
              </a:lnSpc>
              <a:defRPr sz="160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en-US" altLang="zh-TW" noProof="0"/>
              <a:t>Click to edit Section / Appendix number</a:t>
            </a:r>
          </a:p>
        </p:txBody>
      </p:sp>
      <p:sp>
        <p:nvSpPr>
          <p:cNvPr id="115716" name="DIVIDER TITLE">
            <a:extLst>
              <a:ext uri="{FF2B5EF4-FFF2-40B4-BE49-F238E27FC236}">
                <a16:creationId xmlns:a16="http://schemas.microsoft.com/office/drawing/2014/main" id="{D8CFD147-1A95-1645-912A-0EE9FDCE2CDE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 bwMode="black">
          <a:xfrm>
            <a:off x="1747838" y="3035300"/>
            <a:ext cx="6270625" cy="487363"/>
          </a:xfrm>
        </p:spPr>
        <p:txBody>
          <a:bodyPr/>
          <a:lstStyle>
            <a:lvl1pPr>
              <a:spcBef>
                <a:spcPct val="0"/>
              </a:spcBef>
              <a:buSzTx/>
              <a:defRPr sz="2400" b="0">
                <a:solidFill>
                  <a:schemeClr val="tx2"/>
                </a:solidFill>
                <a:latin typeface="UBSHeadline" pitchFamily="18" charset="0"/>
              </a:defRPr>
            </a:lvl1pPr>
          </a:lstStyle>
          <a:p>
            <a:pPr lvl="0"/>
            <a:r>
              <a:rPr lang="en-US" altLang="zh-TW" noProof="0"/>
              <a:t>Click to edit Section / Appendix title</a:t>
            </a:r>
          </a:p>
        </p:txBody>
      </p:sp>
      <p:sp>
        <p:nvSpPr>
          <p:cNvPr id="115723" name="BLUE LINE">
            <a:extLst>
              <a:ext uri="{FF2B5EF4-FFF2-40B4-BE49-F238E27FC236}">
                <a16:creationId xmlns:a16="http://schemas.microsoft.com/office/drawing/2014/main" id="{2799A17A-80A9-1544-B714-718896EA2EC4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black">
          <a:xfrm>
            <a:off x="1747838" y="2892425"/>
            <a:ext cx="62611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5737" name="Rectangle 1049">
            <a:extLst>
              <a:ext uri="{FF2B5EF4-FFF2-40B4-BE49-F238E27FC236}">
                <a16:creationId xmlns:a16="http://schemas.microsoft.com/office/drawing/2014/main" id="{5E9F8A96-A42F-BB4F-B1ED-26F3AE2F7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358775"/>
            <a:ext cx="1143000" cy="6280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A7B5-13CA-424A-8F18-B93C5C7D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4A915-B0EA-4841-A043-97D8BF247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61D33-670B-E048-847A-7F31B4081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654FE1-0095-A74A-9EFB-8B05FCD7D61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384166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7FAEC-0F0D-BB4C-9189-2510C12BB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56463" y="0"/>
            <a:ext cx="2162175" cy="6611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594C-EE87-C548-87A7-ED4998DC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5175" y="0"/>
            <a:ext cx="6338888" cy="66119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221EC-66F4-2546-9F4F-265EF5217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1BFB38-BF3F-BD4D-8EA2-01A793D9314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432975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20F2-C812-FE40-BEA8-63C26979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B7EA3-D869-8843-8E70-0BBECB29B5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D42965-EE15-4D4B-9948-447593045970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FEA4A-B0D0-9849-B55B-56155260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492823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E49-40FB-4C4F-8074-EFF47ABC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81188"/>
            <a:ext cx="8675688" cy="313690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D4D8-2D67-2542-A251-A18A1370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048250"/>
            <a:ext cx="8675688" cy="16510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60B86-F5C4-2845-B55D-108EC8336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2E6418-49B8-0B44-936D-EA3F9A726AE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56593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2499-6211-C045-A14C-6FE8FCC6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9899-E9DE-684D-8CE2-E70DD0E25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175" y="1681163"/>
            <a:ext cx="3549650" cy="4930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01348-D917-E74A-9A67-553394130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7225" y="1681163"/>
            <a:ext cx="3549650" cy="4930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8F344-3CCE-7F41-8DD5-1B2A71F782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4A2853-9BE9-E547-B8E1-4FF4E9B1820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790998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1EE9-1604-C645-9611-FFA669B4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01638"/>
            <a:ext cx="8675688" cy="1458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5794-FE5F-7940-B0C8-18C6D7B48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1849438"/>
            <a:ext cx="4256088" cy="906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D2B6-AB16-DF49-8A0F-E66131ED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150" y="2755900"/>
            <a:ext cx="4256088" cy="4052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9CE5C-3AD2-354F-998B-87AA124AC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700" y="1849438"/>
            <a:ext cx="4275138" cy="906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7A2F4-0F28-3F4F-9C93-95138F45D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700" y="2755900"/>
            <a:ext cx="4275138" cy="4052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BDB7-A295-5045-97D6-92321F233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27AF89-067A-4C47-9D05-F0B3B5C4DE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391599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D9A1-8CEA-DF4E-84D9-3E0BAFC2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F9585-B0B8-1949-BCA3-850DB40EE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03DAD-CE80-EE46-B313-DB648773108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7077714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43AEB-B030-D247-BB4C-0C02934DC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C431E0-97EB-BC41-A4AF-C156F490FFB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176106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3F34-DCCD-3640-A1C9-1794B293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03238"/>
            <a:ext cx="3244850" cy="176053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58DC1-8847-C34B-8DB6-0ECAB654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725" y="1085850"/>
            <a:ext cx="5091113" cy="5360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8A7C3-C72B-F641-95EA-7B4D46DC3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263775"/>
            <a:ext cx="3244850" cy="4192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435E-B110-3342-A78B-3B4979911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EDC2DE-6D19-7A4F-A547-EBED7340606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9707941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8CB8-756E-C348-BEDA-55E1CBE4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03238"/>
            <a:ext cx="3244850" cy="176053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4BF2A-DA49-AF40-A488-2F8DEB495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725" y="1085850"/>
            <a:ext cx="5091113" cy="53609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0561-CE27-7E42-9B51-F61B5689E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263775"/>
            <a:ext cx="3244850" cy="4192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FE2DC-09B4-E54E-81FB-D92A9F356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60F273-851B-8144-BBFF-A709DF71A08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515479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PAGE HEADING">
            <a:extLst>
              <a:ext uri="{FF2B5EF4-FFF2-40B4-BE49-F238E27FC236}">
                <a16:creationId xmlns:a16="http://schemas.microsoft.com/office/drawing/2014/main" id="{DE82695F-D77D-714F-8D40-EA841D07D5D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black">
          <a:xfrm>
            <a:off x="765175" y="0"/>
            <a:ext cx="8653463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14693" name="BODY TEXT">
            <a:extLst>
              <a:ext uri="{FF2B5EF4-FFF2-40B4-BE49-F238E27FC236}">
                <a16:creationId xmlns:a16="http://schemas.microsoft.com/office/drawing/2014/main" id="{98D3D088-CFD3-0D4D-9A34-E350C439306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765175" y="1681163"/>
            <a:ext cx="7251700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4694" name="THIN BLUE LINE">
            <a:extLst>
              <a:ext uri="{FF2B5EF4-FFF2-40B4-BE49-F238E27FC236}">
                <a16:creationId xmlns:a16="http://schemas.microsoft.com/office/drawing/2014/main" id="{D7ABBBBD-EF92-B948-A585-B71BDFA4A106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gray">
          <a:xfrm>
            <a:off x="771525" y="984250"/>
            <a:ext cx="86471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PAGE NUMBER">
            <a:extLst>
              <a:ext uri="{FF2B5EF4-FFF2-40B4-BE49-F238E27FC236}">
                <a16:creationId xmlns:a16="http://schemas.microsoft.com/office/drawing/2014/main" id="{7CF00AB9-6C46-C04F-9F93-0A6ED570625A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6"/>
            </p:custDataLst>
          </p:nvPr>
        </p:nvSpPr>
        <p:spPr bwMode="black">
          <a:xfrm>
            <a:off x="8958263" y="6831013"/>
            <a:ext cx="41275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1006475">
              <a:spcBef>
                <a:spcPct val="0"/>
              </a:spcBef>
              <a:defRPr sz="700" b="0"/>
            </a:lvl1pPr>
          </a:lstStyle>
          <a:p>
            <a:fld id="{D14F77B4-AB54-6547-878C-8A60B3E33EB1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14931" name="DOCUMENT ID">
            <a:extLst>
              <a:ext uri="{FF2B5EF4-FFF2-40B4-BE49-F238E27FC236}">
                <a16:creationId xmlns:a16="http://schemas.microsoft.com/office/drawing/2014/main" id="{6C08F5CE-A866-5D44-8697-6F82B65233A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8200" y="423863"/>
            <a:ext cx="731361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altLang="zh-TW" sz="600" b="0" noProof="1">
                <a:solidFill>
                  <a:srgbClr val="969696"/>
                </a:solidFill>
                <a:cs typeface="Times New Roman" panose="02020603050405020304" pitchFamily="18" charset="0"/>
              </a:rPr>
              <a:t>Project Mira Information v17.ppt</a:t>
            </a:r>
            <a:endParaRPr lang="en-US" altLang="zh-TW" sz="2400" b="0" noProof="1">
              <a:solidFill>
                <a:srgbClr val="969696"/>
              </a:solidFill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advClick="0"/>
  <p:hf hdr="0" ftr="0"/>
  <p:txStyles>
    <p:titleStyle>
      <a:lvl1pPr algn="l" defTabSz="1006475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4572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9144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13716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18288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algn="l" defTabSz="1006475" rtl="0" eaLnBrk="0" fontAlgn="base" hangingPunct="0">
        <a:spcBef>
          <a:spcPct val="100000"/>
        </a:spcBef>
        <a:spcAft>
          <a:spcPct val="0"/>
        </a:spcAft>
        <a:buClr>
          <a:srgbClr val="5B77CC"/>
        </a:buClr>
        <a:buSzPct val="25000"/>
        <a:buFont typeface="Symbol" pitchFamily="2" charset="2"/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1006475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SzPct val="25000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5425" algn="l" defTabSz="1006475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itchFamily="2" charset="2"/>
        <a:buChar char="¨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7013" algn="l" defTabSz="1006475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213" indent="-225425" algn="l" defTabSz="1006475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12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s.stackexchange.com/" TargetMode="External"/><Relationship Id="rId3" Type="http://schemas.openxmlformats.org/officeDocument/2006/relationships/hyperlink" Target="https://github.com/HKuz/Geospatial_Overview" TargetMode="External"/><Relationship Id="rId7" Type="http://schemas.openxmlformats.org/officeDocument/2006/relationships/hyperlink" Target="https://www.kaggle.com/learn/geospatial-analysis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Relationship Id="rId6" Type="http://schemas.openxmlformats.org/officeDocument/2006/relationships/hyperlink" Target="http://www.spatialreference.org/" TargetMode="External"/><Relationship Id="rId5" Type="http://schemas.openxmlformats.org/officeDocument/2006/relationships/hyperlink" Target="https://python-visualization.github.io/folium/" TargetMode="External"/><Relationship Id="rId4" Type="http://schemas.openxmlformats.org/officeDocument/2006/relationships/hyperlink" Target="https://geopandas.org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hyperlink" Target="http://api.divesites.com/docs/" TargetMode="External"/><Relationship Id="rId5" Type="http://schemas.openxmlformats.org/officeDocument/2006/relationships/hyperlink" Target="https://en.wikipedia.org/wiki/List_of_shipwrecks_of_Massachusetts" TargetMode="Externa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D37ED5-C6ED-D34E-96CB-E3521FC2D4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0"/>
            <a:ext cx="10058401" cy="7543800"/>
          </a:xfrm>
          <a:prstGeom prst="rect">
            <a:avLst/>
          </a:prstGeom>
          <a:solidFill>
            <a:schemeClr val="accent2">
              <a:lumMod val="50000"/>
              <a:alpha val="41000"/>
            </a:schemeClr>
          </a:solidFill>
        </p:spPr>
      </p:pic>
      <p:sp>
        <p:nvSpPr>
          <p:cNvPr id="4758" name="CREATE DATE">
            <a:extLst>
              <a:ext uri="{FF2B5EF4-FFF2-40B4-BE49-F238E27FC236}">
                <a16:creationId xmlns:a16="http://schemas.microsoft.com/office/drawing/2014/main" id="{548C98B2-AD2C-794E-B2F8-27064EA034A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399" y="5596224"/>
            <a:ext cx="39187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 45 Light" pitchFamily="34" charset="0"/>
              </a:rPr>
              <a:t>December 2020</a:t>
            </a:r>
          </a:p>
        </p:txBody>
      </p:sp>
      <p:sp>
        <p:nvSpPr>
          <p:cNvPr id="11" name="Punched Tape 10">
            <a:extLst>
              <a:ext uri="{FF2B5EF4-FFF2-40B4-BE49-F238E27FC236}">
                <a16:creationId xmlns:a16="http://schemas.microsoft.com/office/drawing/2014/main" id="{673EFF3D-DC52-5743-89DC-2568EC243E6F}"/>
              </a:ext>
            </a:extLst>
          </p:cNvPr>
          <p:cNvSpPr/>
          <p:nvPr/>
        </p:nvSpPr>
        <p:spPr bwMode="auto">
          <a:xfrm>
            <a:off x="602424" y="2818504"/>
            <a:ext cx="6615957" cy="2777720"/>
          </a:xfrm>
          <a:prstGeom prst="flowChartPunchedTape">
            <a:avLst/>
          </a:prstGeom>
          <a:solidFill>
            <a:schemeClr val="accent2">
              <a:lumMod val="50000"/>
              <a:alpha val="77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57" name="PRESENTATION TITLE">
            <a:extLst>
              <a:ext uri="{FF2B5EF4-FFF2-40B4-BE49-F238E27FC236}">
                <a16:creationId xmlns:a16="http://schemas.microsoft.com/office/drawing/2014/main" id="{6B0E850B-B113-4349-BD70-39B83EFF62BC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 bwMode="gray">
          <a:xfrm>
            <a:off x="942196" y="3320819"/>
            <a:ext cx="6035465" cy="83848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On Python and Positioning</a:t>
            </a:r>
          </a:p>
        </p:txBody>
      </p:sp>
      <p:sp>
        <p:nvSpPr>
          <p:cNvPr id="4759" name="PRESENTATION SUBTITLE">
            <a:extLst>
              <a:ext uri="{FF2B5EF4-FFF2-40B4-BE49-F238E27FC236}">
                <a16:creationId xmlns:a16="http://schemas.microsoft.com/office/drawing/2014/main" id="{94F4A4ED-6273-184E-A29E-FEB44B20EEC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940590" y="4377756"/>
            <a:ext cx="6038209" cy="7386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An Introduction to Working with Geospatial Data in Python with </a:t>
            </a:r>
            <a:r>
              <a:rPr lang="en-US" altLang="zh-TW" sz="2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GeoPandas</a:t>
            </a:r>
            <a:endParaRPr lang="en-US" altLang="zh-TW" sz="2400" b="0" dirty="0">
              <a:solidFill>
                <a:schemeClr val="tx1">
                  <a:lumMod val="85000"/>
                  <a:lumOff val="15000"/>
                </a:schemeClr>
              </a:solidFill>
              <a:latin typeface="UBSHeadline" pitchFamily="18" charset="0"/>
            </a:endParaRPr>
          </a:p>
        </p:txBody>
      </p:sp>
      <p:sp>
        <p:nvSpPr>
          <p:cNvPr id="4760" name="Line 664">
            <a:extLst>
              <a:ext uri="{FF2B5EF4-FFF2-40B4-BE49-F238E27FC236}">
                <a16:creationId xmlns:a16="http://schemas.microsoft.com/office/drawing/2014/main" id="{69E7173D-3B21-2848-BD48-97570B209876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white">
          <a:xfrm flipV="1">
            <a:off x="940591" y="4299182"/>
            <a:ext cx="5997218" cy="247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42" name="DIVIDER NUMBER">
            <a:extLst>
              <a:ext uri="{FF2B5EF4-FFF2-40B4-BE49-F238E27FC236}">
                <a16:creationId xmlns:a16="http://schemas.microsoft.com/office/drawing/2014/main" id="{AF16E375-F8B8-B945-9996-4774D1C561B9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/>
              <a:t>APPENDIX A</a:t>
            </a:r>
          </a:p>
        </p:txBody>
      </p:sp>
      <p:sp>
        <p:nvSpPr>
          <p:cNvPr id="1212443" name="DIVIDER TITLE">
            <a:extLst>
              <a:ext uri="{FF2B5EF4-FFF2-40B4-BE49-F238E27FC236}">
                <a16:creationId xmlns:a16="http://schemas.microsoft.com/office/drawing/2014/main" id="{0C559769-101D-894D-B8E6-ACB8E76C24FC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193D85"/>
                </a:solidFill>
              </a:rPr>
              <a:t>Resources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2728971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63A7-ACAD-D243-A2E5-E1CDE2C3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AE527-C42C-854D-99A9-4832FC7AF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10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9E3948C7-9EFA-1B42-AB78-37589EF2C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258608"/>
            <a:ext cx="7561245" cy="2969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GitHub project repository:</a:t>
            </a:r>
          </a:p>
          <a:p>
            <a:pPr lvl="3"/>
            <a:r>
              <a:rPr lang="en-US" altLang="en-US" sz="1800" b="0" dirty="0">
                <a:hlinkClick r:id="rId3"/>
              </a:rPr>
              <a:t>https://github.com/HKuz/Geospatial_Overview</a:t>
            </a:r>
            <a:endParaRPr lang="en-US" altLang="en-US" sz="1800" b="0" dirty="0"/>
          </a:p>
          <a:p>
            <a:pPr lvl="2"/>
            <a:r>
              <a:rPr lang="en-US" altLang="en-US" sz="1800" b="0" dirty="0"/>
              <a:t>Documentation:</a:t>
            </a:r>
          </a:p>
          <a:p>
            <a:pPr lvl="3"/>
            <a:r>
              <a:rPr lang="en-US" altLang="en-US" sz="1800" b="0" dirty="0" err="1"/>
              <a:t>GeoPandas</a:t>
            </a:r>
            <a:r>
              <a:rPr lang="en-US" altLang="en-US" sz="1800" b="0" dirty="0"/>
              <a:t>: </a:t>
            </a:r>
            <a:r>
              <a:rPr lang="en-US" altLang="en-US" sz="1800" b="0" dirty="0">
                <a:hlinkClick r:id="rId4"/>
              </a:rPr>
              <a:t>https://geopandas.org/index.html#</a:t>
            </a:r>
            <a:endParaRPr lang="en-US" altLang="en-US" sz="1800" b="0" dirty="0"/>
          </a:p>
          <a:p>
            <a:pPr lvl="3"/>
            <a:r>
              <a:rPr lang="en-US" altLang="en-US" sz="1800" b="0" dirty="0"/>
              <a:t>folium: </a:t>
            </a:r>
            <a:r>
              <a:rPr lang="en-US" altLang="en-US" sz="1800" b="0" dirty="0">
                <a:hlinkClick r:id="rId5"/>
              </a:rPr>
              <a:t>https://python-visualization.github.io/folium/</a:t>
            </a:r>
            <a:endParaRPr lang="en-US" altLang="en-US" sz="1800" b="0" dirty="0"/>
          </a:p>
          <a:p>
            <a:pPr lvl="2"/>
            <a:r>
              <a:rPr lang="en-US" sz="1800" b="0" dirty="0"/>
              <a:t>Codes for most </a:t>
            </a:r>
            <a:r>
              <a:rPr lang="en-US" sz="1800" b="0"/>
              <a:t>commonly used CRSs and </a:t>
            </a:r>
            <a:r>
              <a:rPr lang="en-US" sz="1800" b="0" dirty="0"/>
              <a:t>projections:</a:t>
            </a:r>
          </a:p>
          <a:p>
            <a:pPr lvl="3"/>
            <a:r>
              <a:rPr lang="en-US" sz="1800" b="0" dirty="0">
                <a:hlinkClick r:id="rId6"/>
              </a:rPr>
              <a:t>www.spatialreference.org</a:t>
            </a:r>
            <a:endParaRPr lang="en-US" altLang="en-US" sz="1800" b="0" dirty="0"/>
          </a:p>
          <a:p>
            <a:pPr lvl="2"/>
            <a:r>
              <a:rPr lang="en-US" altLang="en-US" sz="1800" b="0" dirty="0"/>
              <a:t>Learn more with the Kaggle Geospatial Analysis course (free):</a:t>
            </a:r>
          </a:p>
          <a:p>
            <a:pPr lvl="3"/>
            <a:r>
              <a:rPr lang="en-US" altLang="en-US" sz="1800" b="0" dirty="0">
                <a:hlinkClick r:id="rId7"/>
              </a:rPr>
              <a:t>https://www.kaggle.com/learn/geospatial-analysis</a:t>
            </a:r>
            <a:endParaRPr lang="en-US" altLang="en-US" sz="1800" b="0" dirty="0"/>
          </a:p>
          <a:p>
            <a:pPr lvl="2"/>
            <a:r>
              <a:rPr lang="en-US" altLang="en-US" sz="1800" b="0" dirty="0"/>
              <a:t>Get help via the GIS stack exchange</a:t>
            </a:r>
          </a:p>
          <a:p>
            <a:pPr lvl="3"/>
            <a:r>
              <a:rPr lang="en-US" altLang="en-US" sz="1800" b="0" dirty="0">
                <a:hlinkClick r:id="rId8"/>
              </a:rPr>
              <a:t>https://gis.stackexchange.com/</a:t>
            </a:r>
            <a:endParaRPr lang="en-US" altLang="en-US" sz="1800" b="0" dirty="0"/>
          </a:p>
          <a:p>
            <a:pPr marL="3175" lvl="2" indent="0">
              <a:buNone/>
            </a:pP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326278831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FCFA9DE6-AF07-2340-885E-6FBD8384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996" y="4702896"/>
            <a:ext cx="2120674" cy="2072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FE484-CA47-7D44-8C53-C221D540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Evening’s Quest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283A9-A1C8-A74A-AF54-9233C98B6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</a:t>
            </a:fld>
            <a:endParaRPr lang="en-US" altLang="zh-TW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805CA55-6BB1-D944-B8F2-A95D78CAF9EA}"/>
              </a:ext>
            </a:extLst>
          </p:cNvPr>
          <p:cNvSpPr/>
          <p:nvPr/>
        </p:nvSpPr>
        <p:spPr>
          <a:xfrm>
            <a:off x="927817" y="1165195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Dataset Overview</a:t>
            </a:r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155B9E1A-54BC-EE40-99ED-FB4E5D75607A}"/>
              </a:ext>
            </a:extLst>
          </p:cNvPr>
          <p:cNvSpPr/>
          <p:nvPr/>
        </p:nvSpPr>
        <p:spPr bwMode="auto">
          <a:xfrm>
            <a:off x="5787377" y="4720204"/>
            <a:ext cx="2050460" cy="1882495"/>
          </a:xfrm>
          <a:prstGeom prst="mathMultiply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22A6240-0F69-E34D-8504-A4AF984165D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585447" y="2908640"/>
            <a:ext cx="1467207" cy="891330"/>
          </a:xfrm>
          <a:prstGeom prst="curvedConnector3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54640055-1639-884A-A9FD-41AC473C1C60}"/>
              </a:ext>
            </a:extLst>
          </p:cNvPr>
          <p:cNvCxnSpPr>
            <a:cxnSpLocks/>
          </p:cNvCxnSpPr>
          <p:nvPr/>
        </p:nvCxnSpPr>
        <p:spPr bwMode="auto">
          <a:xfrm>
            <a:off x="6217920" y="2620701"/>
            <a:ext cx="1592132" cy="1114614"/>
          </a:xfrm>
          <a:prstGeom prst="curved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C6FCBDA3-70E6-7D40-B766-562E60F3BA83}"/>
              </a:ext>
            </a:extLst>
          </p:cNvPr>
          <p:cNvSpPr/>
          <p:nvPr/>
        </p:nvSpPr>
        <p:spPr>
          <a:xfrm>
            <a:off x="4186413" y="1942746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Python Packages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4F9978B7-90DA-9D44-B181-1AD25E374724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465808" y="4415885"/>
            <a:ext cx="1492459" cy="1245565"/>
          </a:xfrm>
          <a:prstGeom prst="curvedConnector3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F0D38BD3-51C1-7245-8ACB-93417BD5E1F5}"/>
              </a:ext>
            </a:extLst>
          </p:cNvPr>
          <p:cNvSpPr/>
          <p:nvPr/>
        </p:nvSpPr>
        <p:spPr>
          <a:xfrm>
            <a:off x="3813239" y="5403815"/>
            <a:ext cx="2290672" cy="986224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</a:rPr>
              <a:t>Geospatial Enlightenment!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DA7AB4-AD1B-754E-A4AE-623F3A98D585}"/>
              </a:ext>
            </a:extLst>
          </p:cNvPr>
          <p:cNvSpPr txBox="1"/>
          <p:nvPr/>
        </p:nvSpPr>
        <p:spPr>
          <a:xfrm>
            <a:off x="765175" y="6734291"/>
            <a:ext cx="84648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Sources: </a:t>
            </a:r>
            <a:br>
              <a:rPr lang="en-US" b="0" dirty="0"/>
            </a:br>
            <a:r>
              <a:rPr lang="en-US" b="0" dirty="0"/>
              <a:t>- Cover map: </a:t>
            </a:r>
            <a:r>
              <a:rPr lang="en-US" b="0" i="1" dirty="0"/>
              <a:t>Massachusetts</a:t>
            </a:r>
            <a:r>
              <a:rPr lang="en-US" b="0" dirty="0"/>
              <a:t>. Drawn by S. Lewis. (Boston: Published by Thomas &amp; Andrews. 1812); David Rumsey Historical Map Collection</a:t>
            </a:r>
            <a:br>
              <a:rPr lang="en-US" b="0" dirty="0"/>
            </a:br>
            <a:r>
              <a:rPr lang="en-US" b="0" dirty="0"/>
              <a:t>- All clipart, except where noted, is from Clipart-</a:t>
            </a:r>
            <a:r>
              <a:rPr lang="en-US" b="0" dirty="0" err="1"/>
              <a:t>library.com</a:t>
            </a:r>
            <a:r>
              <a:rPr lang="en-US" b="0" dirty="0"/>
              <a:t>, licensed for personal use</a:t>
            </a:r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3750ABD5-1DF1-2F46-A45E-A3D2538EE3D1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3555304" y="3387941"/>
            <a:ext cx="1570238" cy="1502966"/>
          </a:xfrm>
          <a:prstGeom prst="curved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D6210713-B3C0-7645-BFAB-657AE65BF922}"/>
              </a:ext>
            </a:extLst>
          </p:cNvPr>
          <p:cNvSpPr/>
          <p:nvPr/>
        </p:nvSpPr>
        <p:spPr>
          <a:xfrm>
            <a:off x="1652683" y="4243969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Geospatial Ecosystem &amp; Theory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BBC6805-3F96-3B4C-8C89-6E8F4FD67475}"/>
              </a:ext>
            </a:extLst>
          </p:cNvPr>
          <p:cNvSpPr/>
          <p:nvPr/>
        </p:nvSpPr>
        <p:spPr>
          <a:xfrm>
            <a:off x="7887788" y="3054743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Python Code Examples</a:t>
            </a:r>
          </a:p>
        </p:txBody>
      </p:sp>
    </p:spTree>
    <p:extLst>
      <p:ext uri="{BB962C8B-B14F-4D97-AF65-F5344CB8AC3E}">
        <p14:creationId xmlns:p14="http://schemas.microsoft.com/office/powerpoint/2010/main" val="332743868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09C1-96B1-2B41-97C0-8A377808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EC22F3-71CD-3D49-BE5F-44F2B81F9F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2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2F345429-C141-E34E-BBB8-5E723657DE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753958" y="2291343"/>
            <a:ext cx="5572461" cy="1140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Wikipedia’s “Shipwrecks of Massachusetts” page</a:t>
            </a:r>
          </a:p>
          <a:p>
            <a:pPr lvl="3"/>
            <a:r>
              <a:rPr lang="en-US" altLang="en-US" sz="1800" b="0" dirty="0">
                <a:hlinkClick r:id="rId5"/>
              </a:rPr>
              <a:t>https://en.wikipedia.org/wiki/List_of_shipwrecks_of_Massachusetts</a:t>
            </a:r>
            <a:endParaRPr lang="en-US" altLang="en-US" sz="1800" b="0" dirty="0"/>
          </a:p>
          <a:p>
            <a:pPr lvl="3"/>
            <a:r>
              <a:rPr lang="en-US" altLang="en-US" sz="1800" b="0" dirty="0"/>
              <a:t>Data format: KML file converted into a shapefile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55564-2A7A-A046-B0FD-F9EB07F4D984}"/>
              </a:ext>
            </a:extLst>
          </p:cNvPr>
          <p:cNvSpPr/>
          <p:nvPr/>
        </p:nvSpPr>
        <p:spPr bwMode="auto">
          <a:xfrm>
            <a:off x="839096" y="2291344"/>
            <a:ext cx="1688950" cy="118158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Shipwrecks of 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60D3DB-1A21-B84E-8619-DDB487AC31A2}"/>
              </a:ext>
            </a:extLst>
          </p:cNvPr>
          <p:cNvSpPr/>
          <p:nvPr/>
        </p:nvSpPr>
        <p:spPr bwMode="auto">
          <a:xfrm>
            <a:off x="840889" y="3820724"/>
            <a:ext cx="1688950" cy="118158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Dive Sites</a:t>
            </a:r>
          </a:p>
        </p:txBody>
      </p:sp>
      <p:sp>
        <p:nvSpPr>
          <p:cNvPr id="7" name="LAYOUT BODY">
            <a:extLst>
              <a:ext uri="{FF2B5EF4-FFF2-40B4-BE49-F238E27FC236}">
                <a16:creationId xmlns:a16="http://schemas.microsoft.com/office/drawing/2014/main" id="{AFF3C40C-C20A-8644-8958-024F1ECE655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755750" y="3820724"/>
            <a:ext cx="5572461" cy="9359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 err="1"/>
              <a:t>DiveSites.com</a:t>
            </a:r>
            <a:r>
              <a:rPr lang="en-US" altLang="en-US" sz="1800" b="0" dirty="0"/>
              <a:t> API for sites within 75 nautical miles of Boston, MA</a:t>
            </a:r>
          </a:p>
          <a:p>
            <a:pPr lvl="3"/>
            <a:r>
              <a:rPr lang="en-US" altLang="en-US" sz="1800" b="0" dirty="0">
                <a:hlinkClick r:id="rId6"/>
              </a:rPr>
              <a:t>http://api.divesites.com/docs/</a:t>
            </a:r>
            <a:endParaRPr lang="en-US" altLang="en-US" sz="1800" b="0" dirty="0"/>
          </a:p>
          <a:p>
            <a:pPr lvl="3"/>
            <a:r>
              <a:rPr lang="en-US" altLang="en-US" sz="1800" b="0" dirty="0"/>
              <a:t>Data format: JSON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B39FD2-DEA3-EC49-84C1-4A065814C95C}"/>
              </a:ext>
            </a:extLst>
          </p:cNvPr>
          <p:cNvCxnSpPr/>
          <p:nvPr/>
        </p:nvCxnSpPr>
        <p:spPr bwMode="auto">
          <a:xfrm>
            <a:off x="839096" y="2131807"/>
            <a:ext cx="8035963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F659F6-C74C-374F-BF7C-EEB2ADC7164E}"/>
              </a:ext>
            </a:extLst>
          </p:cNvPr>
          <p:cNvCxnSpPr/>
          <p:nvPr/>
        </p:nvCxnSpPr>
        <p:spPr bwMode="auto">
          <a:xfrm>
            <a:off x="831921" y="5178015"/>
            <a:ext cx="8035963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14" name="MESSAGE TEXT">
            <a:extLst>
              <a:ext uri="{FF2B5EF4-FFF2-40B4-BE49-F238E27FC236}">
                <a16:creationId xmlns:a16="http://schemas.microsoft.com/office/drawing/2014/main" id="{593C3D34-C405-9D41-A913-3A8F765659E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765175" y="1087438"/>
            <a:ext cx="85455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600" dirty="0">
                <a:solidFill>
                  <a:schemeClr val="bg2"/>
                </a:solidFill>
                <a:latin typeface="Frutiger 45 Light" pitchFamily="34" charset="0"/>
              </a:rPr>
              <a:t>There’s a 50 mile stretch of coastline along Cape Cod that has claimed over 3,000 vessels and is not-so-affectionately known as the “Ocean’s Graveyard”</a:t>
            </a:r>
          </a:p>
        </p:txBody>
      </p:sp>
    </p:spTree>
    <p:extLst>
      <p:ext uri="{BB962C8B-B14F-4D97-AF65-F5344CB8AC3E}">
        <p14:creationId xmlns:p14="http://schemas.microsoft.com/office/powerpoint/2010/main" val="857960922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BD37-C018-6C44-AF93-D94577A6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</p:spPr>
        <p:txBody>
          <a:bodyPr/>
          <a:lstStyle/>
          <a:p>
            <a:r>
              <a:rPr lang="en-US" dirty="0"/>
              <a:t>The Geospatial Ecosystem: Geographic Information Systems (GIS)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EE39D4-80B3-254F-8B1B-055EA3A4AA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3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F5750-C462-5243-AE55-BEF47B5B4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15" y="3045911"/>
            <a:ext cx="2409037" cy="1427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4A291C-015A-D24C-9251-035B2F6CA216}"/>
              </a:ext>
            </a:extLst>
          </p:cNvPr>
          <p:cNvSpPr txBox="1"/>
          <p:nvPr/>
        </p:nvSpPr>
        <p:spPr>
          <a:xfrm>
            <a:off x="856022" y="2377445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2C86A-CBE3-D542-9503-FB88BF206817}"/>
              </a:ext>
            </a:extLst>
          </p:cNvPr>
          <p:cNvSpPr txBox="1"/>
          <p:nvPr/>
        </p:nvSpPr>
        <p:spPr>
          <a:xfrm>
            <a:off x="767332" y="6830389"/>
            <a:ext cx="7731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Note:</a:t>
            </a:r>
            <a:br>
              <a:rPr lang="en-US" b="0" dirty="0"/>
            </a:br>
            <a:r>
              <a:rPr lang="en-US" b="0" dirty="0"/>
              <a:t>1. </a:t>
            </a:r>
            <a:r>
              <a:rPr lang="en-US" b="0" dirty="0" err="1"/>
              <a:t>Bolstad</a:t>
            </a:r>
            <a:r>
              <a:rPr lang="en-US" b="0" dirty="0"/>
              <a:t>, Paul. </a:t>
            </a:r>
            <a:r>
              <a:rPr lang="en-US" b="0" i="1" dirty="0"/>
              <a:t>GIS Fundamentals: a First Text on Geographic Information Systems</a:t>
            </a:r>
            <a:r>
              <a:rPr lang="en-US" b="0" dirty="0"/>
              <a:t>. 6th ed., </a:t>
            </a:r>
            <a:r>
              <a:rPr lang="en-US" b="0" dirty="0" err="1"/>
              <a:t>XanEdu</a:t>
            </a:r>
            <a:r>
              <a:rPr lang="en-US" b="0" dirty="0"/>
              <a:t>, 2019.</a:t>
            </a:r>
            <a:endParaRPr lang="en-US" b="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C4E64-2CF9-B244-A5A1-BA2BF959F7D5}"/>
              </a:ext>
            </a:extLst>
          </p:cNvPr>
          <p:cNvSpPr txBox="1"/>
          <p:nvPr/>
        </p:nvSpPr>
        <p:spPr>
          <a:xfrm>
            <a:off x="6808543" y="2377445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GIS Software</a:t>
            </a:r>
          </a:p>
        </p:txBody>
      </p:sp>
      <p:sp>
        <p:nvSpPr>
          <p:cNvPr id="11" name="LAYOUT BODY">
            <a:extLst>
              <a:ext uri="{FF2B5EF4-FFF2-40B4-BE49-F238E27FC236}">
                <a16:creationId xmlns:a16="http://schemas.microsoft.com/office/drawing/2014/main" id="{433D552C-A246-EC44-AF5A-11B4EB9FB9E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624323" y="4765431"/>
            <a:ext cx="2412101" cy="720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dirty="0"/>
              <a:t>Desktop Apps:</a:t>
            </a:r>
            <a:r>
              <a:rPr lang="en-US" altLang="en-US" sz="1800" b="0" dirty="0"/>
              <a:t> QGIS, ArcGIS, others</a:t>
            </a:r>
          </a:p>
          <a:p>
            <a:pPr lvl="2"/>
            <a:r>
              <a:rPr lang="en-US" altLang="en-US" sz="1800" dirty="0" err="1"/>
              <a:t>OSGeo</a:t>
            </a:r>
            <a:r>
              <a:rPr lang="en-US" altLang="en-US" sz="1800" dirty="0"/>
              <a:t> Projects:</a:t>
            </a:r>
            <a:r>
              <a:rPr lang="en-US" altLang="en-US" sz="1800" b="0" dirty="0"/>
              <a:t> GDAL/OGR, GEOS</a:t>
            </a:r>
          </a:p>
          <a:p>
            <a:pPr lvl="2"/>
            <a:r>
              <a:rPr lang="en-US" altLang="en-US" sz="1800" b="0" dirty="0"/>
              <a:t>Python, R packages</a:t>
            </a:r>
          </a:p>
        </p:txBody>
      </p:sp>
      <p:sp>
        <p:nvSpPr>
          <p:cNvPr id="12" name="MESSAGE TEXT">
            <a:extLst>
              <a:ext uri="{FF2B5EF4-FFF2-40B4-BE49-F238E27FC236}">
                <a16:creationId xmlns:a16="http://schemas.microsoft.com/office/drawing/2014/main" id="{29661F9E-00D9-A542-952F-C97965ABBFA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765175" y="1087438"/>
            <a:ext cx="8545513" cy="47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600" dirty="0">
                <a:solidFill>
                  <a:schemeClr val="bg2"/>
                </a:solidFill>
                <a:latin typeface="Frutiger 45 Light" pitchFamily="34" charset="0"/>
              </a:rPr>
              <a:t>A GIS is a computer-based system to aid in the collection, maintenance, storage, analysis, output, and distribution of spatial data and information – this can include hardware, software, data, people, and industry protocols</a:t>
            </a:r>
            <a:r>
              <a:rPr lang="en-US" altLang="zh-TW" sz="1600" baseline="30000" dirty="0">
                <a:solidFill>
                  <a:schemeClr val="bg2"/>
                </a:solidFill>
                <a:latin typeface="Frutiger 45 Light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2FC40-628C-704C-B45D-B3C56CB26257}"/>
              </a:ext>
            </a:extLst>
          </p:cNvPr>
          <p:cNvSpPr txBox="1"/>
          <p:nvPr/>
        </p:nvSpPr>
        <p:spPr>
          <a:xfrm>
            <a:off x="3823397" y="1710467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Storage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D81AC6-B957-FA42-99E2-16144B240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323" y="2843449"/>
            <a:ext cx="2304816" cy="18479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CD5D0F-7042-9D4E-9A2B-177472B42FC8}"/>
              </a:ext>
            </a:extLst>
          </p:cNvPr>
          <p:cNvSpPr txBox="1"/>
          <p:nvPr/>
        </p:nvSpPr>
        <p:spPr>
          <a:xfrm>
            <a:off x="3146646" y="5111684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Industry Protocols</a:t>
            </a:r>
          </a:p>
        </p:txBody>
      </p:sp>
      <p:sp>
        <p:nvSpPr>
          <p:cNvPr id="17" name="LAYOUT BODY">
            <a:extLst>
              <a:ext uri="{FF2B5EF4-FFF2-40B4-BE49-F238E27FC236}">
                <a16:creationId xmlns:a16="http://schemas.microsoft.com/office/drawing/2014/main" id="{BDBA998F-B21E-C14E-8BD3-40A169F65D7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146646" y="5604778"/>
            <a:ext cx="2748551" cy="10720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Open Geospatial Consortium (OGC)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67AE9A-1049-254E-BEF0-9CCC103DB2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976" y="4689719"/>
            <a:ext cx="2050826" cy="2050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7414C4-6A14-E346-9410-DC35740713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8785" y="2313056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36101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05A5-3838-CC40-8EC0-DE769800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Data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795F8-931D-1249-AD27-B7AD8DA4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4</a:t>
            </a:fld>
            <a:endParaRPr lang="en-US" altLang="zh-TW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75F4241-92F8-CD45-A287-9F44CBC78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257" y="1618325"/>
            <a:ext cx="3200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Discrete geometries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Points, lines, polygons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0BAD19AA-6E0F-0342-9834-AC9CDC7B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79" y="1618325"/>
            <a:ext cx="3200716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Shapefile (.</a:t>
            </a:r>
            <a:r>
              <a:rPr lang="en-US" altLang="en-US" sz="1800" b="0" dirty="0" err="1"/>
              <a:t>shp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dbf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shx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prj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GeoJSON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json</a:t>
            </a:r>
            <a:r>
              <a:rPr lang="en-US" altLang="en-US" sz="1800" b="0" dirty="0"/>
              <a:t>), KML (.</a:t>
            </a:r>
            <a:r>
              <a:rPr lang="en-US" altLang="en-US" sz="1800" b="0" dirty="0" err="1"/>
              <a:t>kml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Geopackage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gpkg</a:t>
            </a:r>
            <a:r>
              <a:rPr lang="en-US" altLang="en-US" sz="1800" b="0" dirty="0"/>
              <a:t>)</a:t>
            </a:r>
          </a:p>
          <a:p>
            <a:pPr marL="171450" indent="-171450">
              <a:buFontTx/>
              <a:buChar char="-"/>
            </a:pPr>
            <a:endParaRPr lang="en-US" altLang="en-US" sz="1800" b="0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D9ED20C-B991-2246-B253-0C3683F6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49" y="1618325"/>
            <a:ext cx="1826185" cy="101713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Vector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763EF1D1-A199-954D-AAC7-45DB6F5D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257" y="2920234"/>
            <a:ext cx="3200716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Continuous, “gridded”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Elevation, satellite images, ground cover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69D270D-CBA1-F149-B562-7C9CDF022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79" y="2920234"/>
            <a:ext cx="320071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GeoTIFF</a:t>
            </a:r>
            <a:r>
              <a:rPr lang="en-US" altLang="en-US" sz="1800" b="0" dirty="0"/>
              <a:t> (.TIF or .TIFF)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Image (.</a:t>
            </a:r>
            <a:r>
              <a:rPr lang="en-US" altLang="en-US" sz="1800" b="0" dirty="0" err="1"/>
              <a:t>img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Geopackage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gpkg</a:t>
            </a:r>
            <a:r>
              <a:rPr lang="en-US" altLang="en-US" sz="1800" b="0" dirty="0"/>
              <a:t>)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5934EA6C-3B63-294F-ADC8-F8151EFDB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41" y="2920234"/>
            <a:ext cx="1826185" cy="103591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Raster</a:t>
            </a:r>
          </a:p>
        </p:txBody>
      </p:sp>
      <p:sp>
        <p:nvSpPr>
          <p:cNvPr id="15" name="LAYOUT HEADER">
            <a:extLst>
              <a:ext uri="{FF2B5EF4-FFF2-40B4-BE49-F238E27FC236}">
                <a16:creationId xmlns:a16="http://schemas.microsoft.com/office/drawing/2014/main" id="{F8CCB508-E5E1-C749-868C-BFA593184C2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29258" y="1090880"/>
            <a:ext cx="3162752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1800" dirty="0"/>
              <a:t>Description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D4C81C4-11C3-8448-ABAB-A8BC578F1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9258" y="1518778"/>
            <a:ext cx="3162752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783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LAYOUT HEADER">
            <a:extLst>
              <a:ext uri="{FF2B5EF4-FFF2-40B4-BE49-F238E27FC236}">
                <a16:creationId xmlns:a16="http://schemas.microsoft.com/office/drawing/2014/main" id="{9F275311-401E-BA4C-BD0D-AA7F81BB11B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03979" y="1090880"/>
            <a:ext cx="3114659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1800" dirty="0"/>
              <a:t>File Format Examples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0E2A7B1C-CBB9-FD4D-9702-FE5BA701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79" y="1518778"/>
            <a:ext cx="311465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783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A7CB8C-1B59-324E-979C-982DA4D3CFA7}"/>
              </a:ext>
            </a:extLst>
          </p:cNvPr>
          <p:cNvCxnSpPr>
            <a:cxnSpLocks/>
          </p:cNvCxnSpPr>
          <p:nvPr/>
        </p:nvCxnSpPr>
        <p:spPr bwMode="auto">
          <a:xfrm>
            <a:off x="765175" y="5511491"/>
            <a:ext cx="8529432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0" name="Text Box 8">
            <a:extLst>
              <a:ext uri="{FF2B5EF4-FFF2-40B4-BE49-F238E27FC236}">
                <a16:creationId xmlns:a16="http://schemas.microsoft.com/office/drawing/2014/main" id="{C8A38243-6EA4-384B-A0C5-D580E84F3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773" y="4320531"/>
            <a:ext cx="306524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CSV (.csv)</a:t>
            </a:r>
          </a:p>
          <a:p>
            <a:pPr marL="171450" indent="-171450">
              <a:buFontTx/>
              <a:buChar char="-"/>
            </a:pPr>
            <a:endParaRPr lang="en-US" altLang="en-US" sz="1800" b="0" dirty="0"/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1368AD94-82B6-B641-85E3-9B3B8249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050" y="4320531"/>
            <a:ext cx="3200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Any attribute tied to a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Example: Census data by county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7A365-30DD-7A4E-93FF-325811BAE600}"/>
              </a:ext>
            </a:extLst>
          </p:cNvPr>
          <p:cNvCxnSpPr>
            <a:cxnSpLocks/>
          </p:cNvCxnSpPr>
          <p:nvPr/>
        </p:nvCxnSpPr>
        <p:spPr bwMode="auto">
          <a:xfrm>
            <a:off x="766966" y="4160212"/>
            <a:ext cx="8527641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EB14B7-CDD7-1F41-BA93-EDB4CD7771DE}"/>
              </a:ext>
            </a:extLst>
          </p:cNvPr>
          <p:cNvCxnSpPr>
            <a:cxnSpLocks/>
          </p:cNvCxnSpPr>
          <p:nvPr/>
        </p:nvCxnSpPr>
        <p:spPr bwMode="auto">
          <a:xfrm>
            <a:off x="768758" y="2774260"/>
            <a:ext cx="8527641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4" name="Rectangle 12">
            <a:extLst>
              <a:ext uri="{FF2B5EF4-FFF2-40B4-BE49-F238E27FC236}">
                <a16:creationId xmlns:a16="http://schemas.microsoft.com/office/drawing/2014/main" id="{DB9CAC7C-A92E-544E-A7C8-26D1AA033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48" y="4320531"/>
            <a:ext cx="1826185" cy="103591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Data Attributes</a:t>
            </a:r>
          </a:p>
        </p:txBody>
      </p:sp>
    </p:spTree>
    <p:extLst>
      <p:ext uri="{BB962C8B-B14F-4D97-AF65-F5344CB8AC3E}">
        <p14:creationId xmlns:p14="http://schemas.microsoft.com/office/powerpoint/2010/main" val="1070670344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4DCA-CC91-464D-81FF-8D6426C9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Reference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9BA84B-90A4-BE4E-8857-5886126BF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5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9BD53D7F-2622-5941-AF3F-7FE661B537E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151027"/>
            <a:ext cx="8378825" cy="2840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Coordinate Reference Systems (CRS) tie 3D coordinates to real world entities</a:t>
            </a:r>
          </a:p>
          <a:p>
            <a:pPr lvl="3"/>
            <a:r>
              <a:rPr lang="en-US" altLang="en-US" sz="1800" b="0" dirty="0"/>
              <a:t>Based on a Datum (geographic measurements of Earth and assumptions)</a:t>
            </a:r>
          </a:p>
          <a:p>
            <a:pPr lvl="2"/>
            <a:r>
              <a:rPr lang="en-US" altLang="en-US" sz="1800" b="0" dirty="0"/>
              <a:t>Golden rule: know thy data! Know the coordinate system used for your data and convert datasets into the same CRS before combining</a:t>
            </a:r>
          </a:p>
          <a:p>
            <a:pPr lvl="3"/>
            <a:r>
              <a:rPr lang="en-US" altLang="en-US" sz="1800" b="0" dirty="0"/>
              <a:t>The CRS is like the “unit” of geospatial data</a:t>
            </a:r>
          </a:p>
          <a:p>
            <a:pPr lvl="2"/>
            <a:r>
              <a:rPr lang="en-US" altLang="en-US" sz="1800" b="0" dirty="0"/>
              <a:t>Examples of coordinate reference systems:</a:t>
            </a:r>
          </a:p>
          <a:p>
            <a:pPr lvl="3"/>
            <a:r>
              <a:rPr lang="en-US" altLang="en-US" sz="1800" b="0" dirty="0"/>
              <a:t>WGS84: US-centric, used for </a:t>
            </a:r>
            <a:r>
              <a:rPr lang="en-US" altLang="en-US" sz="1800" b="0" dirty="0" err="1"/>
              <a:t>GeoJSON</a:t>
            </a:r>
            <a:r>
              <a:rPr lang="en-US" altLang="en-US" sz="1800" b="0" dirty="0"/>
              <a:t> and most web data</a:t>
            </a:r>
          </a:p>
          <a:p>
            <a:pPr lvl="3"/>
            <a:r>
              <a:rPr lang="en-US" altLang="en-US" sz="1800" b="0" dirty="0"/>
              <a:t>Others: NAD83, ITRF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DF2D7-9E9D-0248-933E-1F964141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9663">
            <a:off x="5869222" y="4242563"/>
            <a:ext cx="2358402" cy="2358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3E74C-268E-5149-AD10-8F8D92746272}"/>
              </a:ext>
            </a:extLst>
          </p:cNvPr>
          <p:cNvSpPr txBox="1"/>
          <p:nvPr/>
        </p:nvSpPr>
        <p:spPr>
          <a:xfrm>
            <a:off x="765175" y="6820355"/>
            <a:ext cx="67759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Source: </a:t>
            </a:r>
            <a:br>
              <a:rPr lang="en-US" b="0" dirty="0"/>
            </a:br>
            <a:r>
              <a:rPr lang="en-US" b="0" dirty="0"/>
              <a:t>- Longitude and Latitude (left): By Mike1024 - Based on </a:t>
            </a:r>
            <a:r>
              <a:rPr lang="en-US" b="0" dirty="0" err="1"/>
              <a:t>en:File:EarthTangentialPlane.png</a:t>
            </a:r>
            <a:r>
              <a:rPr lang="en-US" b="0" dirty="0"/>
              <a:t> by en:User:Raffyl99 (public domain), Public Domain, https://</a:t>
            </a:r>
            <a:r>
              <a:rPr lang="en-US" b="0" dirty="0" err="1"/>
              <a:t>commons.wikimedia.org</a:t>
            </a:r>
            <a:r>
              <a:rPr lang="en-US" b="0" dirty="0"/>
              <a:t>/w/</a:t>
            </a:r>
            <a:r>
              <a:rPr lang="en-US" b="0" dirty="0" err="1"/>
              <a:t>index.php?curid</a:t>
            </a:r>
            <a:r>
              <a:rPr lang="en-US" b="0" dirty="0"/>
              <a:t>=9510652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BAEB064-1A6B-4640-AF92-9F736757C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8329" y="3952932"/>
            <a:ext cx="3055171" cy="29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55862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D175-BC19-B346-8CDD-BC0F8DD5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Projections: Translating 3D into 2D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8CA8E0-248C-9841-9754-B98930D42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6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8E9EF94D-8017-2E45-B263-D30D70F519D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366186"/>
            <a:ext cx="8378825" cy="1140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A projection translates 3D coordinates into a 2D representation</a:t>
            </a:r>
          </a:p>
          <a:p>
            <a:pPr lvl="2"/>
            <a:r>
              <a:rPr lang="en-US" altLang="en-US" sz="1800" b="0" dirty="0"/>
              <a:t>As one might expect, all projections add an element of distortion</a:t>
            </a:r>
          </a:p>
          <a:p>
            <a:pPr lvl="2"/>
            <a:r>
              <a:rPr lang="en-US" altLang="en-US" sz="1800" b="0" dirty="0"/>
              <a:t>Different projections preserve/distort different aspects of the geographic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01E62-4C57-9147-8AC1-1F972859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278" y="3006750"/>
            <a:ext cx="4159025" cy="2940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CD899-EF35-854D-8CA1-C2DE4082CEC7}"/>
              </a:ext>
            </a:extLst>
          </p:cNvPr>
          <p:cNvSpPr txBox="1"/>
          <p:nvPr/>
        </p:nvSpPr>
        <p:spPr>
          <a:xfrm>
            <a:off x="765175" y="6680499"/>
            <a:ext cx="6775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Source: </a:t>
            </a:r>
            <a:br>
              <a:rPr lang="en-US" b="0" dirty="0"/>
            </a:br>
            <a:r>
              <a:rPr lang="en-US" b="0" dirty="0"/>
              <a:t>- Projected map: </a:t>
            </a:r>
            <a:r>
              <a:rPr lang="en-US" b="0" dirty="0" err="1"/>
              <a:t>molumen</a:t>
            </a:r>
            <a:r>
              <a:rPr lang="en-US" b="0" dirty="0"/>
              <a:t> on the Open Clip Art Library, CC0, via Wikimedia Commons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B2FD50-59F7-9645-BD16-3E58E2F0F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59663">
            <a:off x="1270747" y="3532080"/>
            <a:ext cx="1966976" cy="1966976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E72CBFA-5470-574E-A1C0-76004901D8E1}"/>
              </a:ext>
            </a:extLst>
          </p:cNvPr>
          <p:cNvSpPr/>
          <p:nvPr/>
        </p:nvSpPr>
        <p:spPr bwMode="auto">
          <a:xfrm>
            <a:off x="3689873" y="3915784"/>
            <a:ext cx="1818042" cy="119956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248343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AB290B-A430-A64C-BF0B-66F155B1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4" y="1013445"/>
            <a:ext cx="3277573" cy="10218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1A57F9-4276-BB48-BAF7-46D65E564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7</a:t>
            </a:fld>
            <a:endParaRPr lang="en-US" altLang="zh-TW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EC8E05-10E1-7849-8817-68564F04F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445" y="1137690"/>
            <a:ext cx="3680715" cy="734284"/>
          </a:xfrm>
          <a:prstGeom prst="rect">
            <a:avLst/>
          </a:prstGeom>
        </p:spPr>
      </p:pic>
      <p:sp>
        <p:nvSpPr>
          <p:cNvPr id="24" name="LAYOUT BODY">
            <a:extLst>
              <a:ext uri="{FF2B5EF4-FFF2-40B4-BE49-F238E27FC236}">
                <a16:creationId xmlns:a16="http://schemas.microsoft.com/office/drawing/2014/main" id="{494B90AA-8167-C44C-8691-84206AF81EF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861992" y="3216368"/>
            <a:ext cx="5463504" cy="2237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dirty="0"/>
              <a:t>General: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GeoPandas</a:t>
            </a:r>
            <a:r>
              <a:rPr lang="en-US" altLang="en-US" sz="1800" b="0" dirty="0"/>
              <a:t>, </a:t>
            </a:r>
            <a:r>
              <a:rPr lang="en-US" altLang="en-US" sz="1800" b="0" dirty="0" err="1"/>
              <a:t>pySAL</a:t>
            </a:r>
            <a:endParaRPr lang="en-US" altLang="en-US" sz="1800" b="0" dirty="0"/>
          </a:p>
          <a:p>
            <a:pPr lvl="2"/>
            <a:r>
              <a:rPr lang="en-US" altLang="en-US" sz="1800" dirty="0"/>
              <a:t>Supporting Packages:</a:t>
            </a:r>
          </a:p>
          <a:p>
            <a:pPr lvl="3"/>
            <a:r>
              <a:rPr lang="en-US" altLang="en-US" sz="1800" b="0" dirty="0"/>
              <a:t>Fiona (vector I/O), </a:t>
            </a:r>
            <a:r>
              <a:rPr lang="en-US" altLang="en-US" sz="1800" b="0" dirty="0" err="1"/>
              <a:t>Rasterio</a:t>
            </a:r>
            <a:r>
              <a:rPr lang="en-US" altLang="en-US" sz="1800" b="0" dirty="0"/>
              <a:t> (raster I/O)</a:t>
            </a:r>
          </a:p>
          <a:p>
            <a:pPr lvl="3"/>
            <a:r>
              <a:rPr lang="en-US" altLang="en-US" sz="1800" b="0" dirty="0" err="1"/>
              <a:t>pyproj</a:t>
            </a:r>
            <a:r>
              <a:rPr lang="en-US" altLang="en-US" sz="1800" b="0" dirty="0"/>
              <a:t> (CRS/projection transformations)</a:t>
            </a:r>
          </a:p>
          <a:p>
            <a:pPr lvl="3"/>
            <a:r>
              <a:rPr lang="en-US" altLang="en-US" sz="1800" b="0" dirty="0"/>
              <a:t>Shapely (implements GEOS geospatial functions)</a:t>
            </a:r>
            <a:endParaRPr lang="en-US" altLang="en-US" sz="1800" dirty="0"/>
          </a:p>
          <a:p>
            <a:pPr lvl="2"/>
            <a:r>
              <a:rPr lang="en-US" altLang="en-US" sz="1800" dirty="0"/>
              <a:t>Visualizations:</a:t>
            </a:r>
          </a:p>
          <a:p>
            <a:pPr lvl="3"/>
            <a:r>
              <a:rPr lang="en-US" altLang="en-US" sz="1800" b="0" dirty="0"/>
              <a:t>matplotlib, </a:t>
            </a:r>
            <a:r>
              <a:rPr lang="en-US" altLang="en-US" sz="1800" b="0" dirty="0" err="1"/>
              <a:t>descartes</a:t>
            </a:r>
            <a:endParaRPr lang="en-US" altLang="en-US" sz="1800" b="0" dirty="0"/>
          </a:p>
          <a:p>
            <a:pPr lvl="3"/>
            <a:r>
              <a:rPr lang="en-US" altLang="en-US" sz="1800" b="0" dirty="0" err="1"/>
              <a:t>contextily</a:t>
            </a:r>
            <a:r>
              <a:rPr lang="en-US" altLang="en-US" sz="1800" b="0" dirty="0"/>
              <a:t> (web tiles)</a:t>
            </a:r>
          </a:p>
          <a:p>
            <a:pPr lvl="3"/>
            <a:r>
              <a:rPr lang="en-US" altLang="en-US" sz="1800" b="0" dirty="0"/>
              <a:t>folium (</a:t>
            </a:r>
            <a:r>
              <a:rPr lang="en-US" altLang="en-US" sz="1800" b="0" dirty="0" err="1"/>
              <a:t>leaflet.js</a:t>
            </a:r>
            <a:r>
              <a:rPr lang="en-US" altLang="en-US" sz="1800" b="0" dirty="0"/>
              <a:t>)</a:t>
            </a:r>
          </a:p>
          <a:p>
            <a:pPr lvl="3"/>
            <a:r>
              <a:rPr lang="en-US" altLang="en-US" sz="1800" b="0" dirty="0" err="1"/>
              <a:t>Cartopy</a:t>
            </a:r>
            <a:endParaRPr lang="en-US" altLang="en-US" sz="1800" b="0" dirty="0"/>
          </a:p>
          <a:p>
            <a:pPr lvl="2"/>
            <a:r>
              <a:rPr lang="en-US" altLang="en-US" sz="1800" dirty="0"/>
              <a:t>Geocoding: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geoPY</a:t>
            </a:r>
            <a:endParaRPr lang="en-US" altLang="en-US" sz="1800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C52955-3C75-5C48-9203-3AF49CBF8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223" y="2009030"/>
            <a:ext cx="1001283" cy="1001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42B13-E3AA-7E49-9842-321300347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524" y="2182801"/>
            <a:ext cx="2437504" cy="641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6B98F5-B441-7345-A923-AA92743B1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7616" y="5104327"/>
            <a:ext cx="2496372" cy="1249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CFF598-8449-3943-8F24-7473B3F009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8368" y="2785601"/>
            <a:ext cx="3050745" cy="2029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3D8BC1-FB89-0246-94E0-325EF3E5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4" y="17301"/>
            <a:ext cx="8653463" cy="941388"/>
          </a:xfrm>
        </p:spPr>
        <p:txBody>
          <a:bodyPr/>
          <a:lstStyle/>
          <a:p>
            <a:r>
              <a:rPr lang="en-US" dirty="0"/>
              <a:t>Python Geospatial Packages</a:t>
            </a:r>
          </a:p>
        </p:txBody>
      </p:sp>
    </p:spTree>
    <p:extLst>
      <p:ext uri="{BB962C8B-B14F-4D97-AF65-F5344CB8AC3E}">
        <p14:creationId xmlns:p14="http://schemas.microsoft.com/office/powerpoint/2010/main" val="3233184032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E653-DE39-E847-A21D-3501067C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 Time!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ED2E21-20D3-8D4B-8FC3-59A9017B7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8</a:t>
            </a:fld>
            <a:endParaRPr lang="en-US" altLang="zh-TW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78CE29A-4941-1C4E-A544-330AD6C6A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862319"/>
              </p:ext>
            </p:extLst>
          </p:nvPr>
        </p:nvGraphicFramePr>
        <p:xfrm>
          <a:off x="1054249" y="1106396"/>
          <a:ext cx="7904014" cy="5111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36CF489-7656-EF48-AB1C-442F275A9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9980" y="5468672"/>
            <a:ext cx="2052553" cy="16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01668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.pot"/>
  <p:tag name="SERIF FONT" val="UBSHeadline"/>
  <p:tag name="SANS SERIF FONT" val="Frutiger 45 Light"/>
  <p:tag name="LANGUAGE ID" val="1033"/>
  <p:tag name="QUOTECOLOR" val="16745271"/>
  <p:tag name="LP_81F2024BFF964BFB9E0958365E629F9E" val="39345.9551041667"/>
  <p:tag name="FDSMENUDOCLEVELBTNSTATES" val="&lt;btnStates&gt;&lt;btn tag=&quot;1001&quot; state=&quot;UP&quot;/&gt;&lt;/btnStates&gt;&#13;&#10;"/>
  <p:tag name="LAST PRINTED" val="393467773437500E-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  <p:tag name="FONT STYLE" val="SANS SERIF"/>
  <p:tag name="TOP" val="548.5"/>
  <p:tag name="LEFT" val="60.5"/>
  <p:tag name="WIDTH" val="306.875"/>
  <p:tag name="HEIGHT" val="19.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TITLE"/>
  <p:tag name="TOP" val="152.25"/>
  <p:tag name="LEFT" val="59.25"/>
  <p:tag name="WIDTH" val="549.75"/>
  <p:tag name="HEIGHT" val="118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SUBTITLE"/>
  <p:tag name="TOP" val="302.25"/>
  <p:tag name="LEFT" val="59.25"/>
  <p:tag name="WIDTH" val="550"/>
  <p:tag name="HEIGHT" val="28.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85.875"/>
  <p:tag name="LEFT" val="59.25"/>
  <p:tag name="WIDTH" val="542"/>
  <p:tag name="HEIGHT" val="0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5.625"/>
  <p:tag name="LEFT" val="61.625"/>
  <p:tag name="WIDTH" val="672.875"/>
  <p:tag name="HEIGHT" val="27.5"/>
  <p:tag name="TEXT_TYPE" val="MESSAGE TEXT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5.625"/>
  <p:tag name="LEFT" val="61.625"/>
  <p:tag name="WIDTH" val="672.875"/>
  <p:tag name="HEIGHT" val="27.5"/>
  <p:tag name="TEXT_TYPE" val="MESSAGE TEXT"/>
  <p:tag name="FONT STYLE" val="SANS SER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ERI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18"/>
  <p:tag name="LEFT" val="59.25"/>
  <p:tag name="WIDTH" val="329.625"/>
  <p:tag name="HEIGHT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18"/>
  <p:tag name="LEFT" val="59.25"/>
  <p:tag name="WIDTH" val="329.625"/>
  <p:tag name="HEIGHT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DIVIDER"/>
  <p:tag name="SLIDE_SUB_TYPE" val="SECTI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  <p:tag name="FONT STYLE" val="SANS SERI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ANS SERI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ERI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LUE LIN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193D85"/>
      </a:dk2>
      <a:lt2>
        <a:srgbClr val="3783FF"/>
      </a:lt2>
      <a:accent1>
        <a:srgbClr val="3783FF"/>
      </a:accent1>
      <a:accent2>
        <a:srgbClr val="FAA100"/>
      </a:accent2>
      <a:accent3>
        <a:srgbClr val="FFFFFF"/>
      </a:accent3>
      <a:accent4>
        <a:srgbClr val="000000"/>
      </a:accent4>
      <a:accent5>
        <a:srgbClr val="AEC1FF"/>
      </a:accent5>
      <a:accent6>
        <a:srgbClr val="E39100"/>
      </a:accent6>
      <a:hlink>
        <a:srgbClr val="007E35"/>
      </a:hlink>
      <a:folHlink>
        <a:srgbClr val="969696"/>
      </a:folHlink>
    </a:clrScheme>
    <a:fontScheme name="Default Design">
      <a:majorFont>
        <a:latin typeface="UBSHeadline"/>
        <a:ea typeface="Arial Unicode MS"/>
        <a:cs typeface="Arial Unicode MS"/>
      </a:majorFont>
      <a:minorFont>
        <a:latin typeface="Frutiger 45 Light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D85"/>
        </a:dk2>
        <a:lt2>
          <a:srgbClr val="3783FF"/>
        </a:lt2>
        <a:accent1>
          <a:srgbClr val="3783FF"/>
        </a:accent1>
        <a:accent2>
          <a:srgbClr val="FAA100"/>
        </a:accent2>
        <a:accent3>
          <a:srgbClr val="FFFFFF"/>
        </a:accent3>
        <a:accent4>
          <a:srgbClr val="000000"/>
        </a:accent4>
        <a:accent5>
          <a:srgbClr val="AEC1FF"/>
        </a:accent5>
        <a:accent6>
          <a:srgbClr val="E39100"/>
        </a:accent6>
        <a:hlink>
          <a:srgbClr val="007E35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18068</TotalTime>
  <Words>746</Words>
  <Application>Microsoft Macintosh PowerPoint</Application>
  <PresentationFormat>Custom</PresentationFormat>
  <Paragraphs>104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Unicode MS</vt:lpstr>
      <vt:lpstr>新細明體</vt:lpstr>
      <vt:lpstr>Arial</vt:lpstr>
      <vt:lpstr>Frutiger 45 Light</vt:lpstr>
      <vt:lpstr>Symbol</vt:lpstr>
      <vt:lpstr>Times New Roman</vt:lpstr>
      <vt:lpstr>UBSHeadline</vt:lpstr>
      <vt:lpstr>Default Design</vt:lpstr>
      <vt:lpstr>On Python and Positioning</vt:lpstr>
      <vt:lpstr>This Evening’s Quest</vt:lpstr>
      <vt:lpstr>Dataset Overview</vt:lpstr>
      <vt:lpstr>The Geospatial Ecosystem: Geographic Information Systems (GIS)</vt:lpstr>
      <vt:lpstr>Geospatial Data Models</vt:lpstr>
      <vt:lpstr>Coordinate Reference Systems</vt:lpstr>
      <vt:lpstr>Projections: Translating 3D into 2D</vt:lpstr>
      <vt:lpstr>Python Geospatial Packages</vt:lpstr>
      <vt:lpstr>Code Demo Time!</vt:lpstr>
      <vt:lpstr>APPENDIX A</vt:lpstr>
      <vt:lpstr>Resources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Politics and Perplexity in Python: Sentiment Analysis on the Clean Water Rule</dc:title>
  <dc:subject/>
  <dc:creator/>
  <cp:keywords>Python, NLP, Machine Learning, NH-Python</cp:keywords>
  <dc:description/>
  <cp:lastModifiedBy>Heather Kusmierz</cp:lastModifiedBy>
  <cp:revision>1008</cp:revision>
  <cp:lastPrinted>2020-04-21T20:52:41Z</cp:lastPrinted>
  <dcterms:created xsi:type="dcterms:W3CDTF">2002-05-03T03:00:09Z</dcterms:created>
  <dcterms:modified xsi:type="dcterms:W3CDTF">2020-12-17T01:59:11Z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tion-T">
    <vt:lpwstr>SECTION</vt:lpwstr>
  </property>
  <property fmtid="{D5CDD505-2E9C-101B-9397-08002B2CF9AE}" pid="3" name="Appendix-T">
    <vt:lpwstr>APPENDIX</vt:lpwstr>
  </property>
  <property fmtid="{D5CDD505-2E9C-101B-9397-08002B2CF9AE}" pid="4" name="DividerTitle-T">
    <vt:lpwstr>&lt;&lt;Divider Title&gt;&gt;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Month-T">
    <vt:lpwstr> </vt:lpwstr>
  </property>
  <property fmtid="{D5CDD505-2E9C-101B-9397-08002B2CF9AE}" pid="8" name="Private-T">
    <vt:lpwstr>Private</vt:lpwstr>
  </property>
  <property fmtid="{D5CDD505-2E9C-101B-9397-08002B2CF9AE}" pid="9" name="TableOfContents-T">
    <vt:lpwstr>Table of Contents</vt:lpwstr>
  </property>
  <property fmtid="{D5CDD505-2E9C-101B-9397-08002B2CF9AE}" pid="10" name="Quote-T">
    <vt:lpwstr>&lt;&lt;Quote&gt;&gt;</vt:lpwstr>
  </property>
  <property fmtid="{D5CDD505-2E9C-101B-9397-08002B2CF9AE}" pid="11" name="Logo-T">
    <vt:lpwstr>&lt;&lt;Logo&gt;&gt;</vt:lpwstr>
  </property>
  <property fmtid="{D5CDD505-2E9C-101B-9397-08002B2CF9AE}" pid="12" name="Amount_DealType-T">
    <vt:lpwstr>Amount Deal Type</vt:lpwstr>
  </property>
  <property fmtid="{D5CDD505-2E9C-101B-9397-08002B2CF9AE}" pid="13" name="PresentationTitle-T">
    <vt:lpwstr>&lt;&lt;Presentation Title&gt;&gt;</vt:lpwstr>
  </property>
  <property fmtid="{D5CDD505-2E9C-101B-9397-08002B2CF9AE}" pid="14" name="PresentationSubTitle-T">
    <vt:lpwstr>&lt;&lt;Presentation Subtitle&gt;&gt;</vt:lpwstr>
  </property>
  <property fmtid="{D5CDD505-2E9C-101B-9397-08002B2CF9AE}" pid="15" name="PageHeading-T">
    <vt:lpwstr>&lt;&lt;Page Heading&gt;&gt;</vt:lpwstr>
  </property>
  <property fmtid="{D5CDD505-2E9C-101B-9397-08002B2CF9AE}" pid="16" name="MessageText-T">
    <vt:lpwstr>&lt;&lt;Message&gt;&gt;</vt:lpwstr>
  </property>
  <property fmtid="{D5CDD505-2E9C-101B-9397-08002B2CF9AE}" pid="17" name="Security-T">
    <vt:lpwstr>STRICTLY CONFIDENTIAL</vt:lpwstr>
  </property>
  <property fmtid="{D5CDD505-2E9C-101B-9397-08002B2CF9AE}" pid="18" name="ContactInformation-T">
    <vt:lpwstr>Contact Information</vt:lpwstr>
  </property>
  <property fmtid="{D5CDD505-2E9C-101B-9397-08002B2CF9AE}" pid="19" name="Appendices-T">
    <vt:lpwstr>Appendices</vt:lpwstr>
  </property>
  <property fmtid="{D5CDD505-2E9C-101B-9397-08002B2CF9AE}" pid="20" name="AwardTitle-T">
    <vt:lpwstr>&lt;&lt;Award Title&gt;&gt;</vt:lpwstr>
  </property>
  <property fmtid="{D5CDD505-2E9C-101B-9397-08002B2CF9AE}" pid="21" name="AwardSubTitle-T">
    <vt:lpwstr>&lt;&lt;Award Subtitle&gt;&gt;</vt:lpwstr>
  </property>
  <property fmtid="{D5CDD505-2E9C-101B-9397-08002B2CF9AE}" pid="22" name="BiographicalDetails-T">
    <vt:lpwstr>&lt;&lt;Biographical Details&gt;&gt;</vt:lpwstr>
  </property>
  <property fmtid="{D5CDD505-2E9C-101B-9397-08002B2CF9AE}" pid="23" name="Conclusion-T">
    <vt:lpwstr>&lt;&lt;Conclusion&gt;&gt;</vt:lpwstr>
  </property>
  <property fmtid="{D5CDD505-2E9C-101B-9397-08002B2CF9AE}" pid="24" name="Continued-T">
    <vt:lpwstr>Continued</vt:lpwstr>
  </property>
  <property fmtid="{D5CDD505-2E9C-101B-9397-08002B2CF9AE}" pid="25" name="Draft-T">
    <vt:lpwstr>DRAFT</vt:lpwstr>
  </property>
  <property fmtid="{D5CDD505-2E9C-101B-9397-08002B2CF9AE}" pid="26" name="LayoutHeading-T">
    <vt:lpwstr>&lt;&lt;Layout Heading&gt;&gt;</vt:lpwstr>
  </property>
  <property fmtid="{D5CDD505-2E9C-101B-9397-08002B2CF9AE}" pid="27" name="Name-T">
    <vt:lpwstr>&lt;&lt;Name&gt;&gt;</vt:lpwstr>
  </property>
  <property fmtid="{D5CDD505-2E9C-101B-9397-08002B2CF9AE}" pid="28" name="Notes-T">
    <vt:lpwstr>Notes</vt:lpwstr>
  </property>
  <property fmtid="{D5CDD505-2E9C-101B-9397-08002B2CF9AE}" pid="29" name="QuoteSource-T">
    <vt:lpwstr>&lt;&lt;Quote Source&gt;&gt;</vt:lpwstr>
  </property>
  <property fmtid="{D5CDD505-2E9C-101B-9397-08002B2CF9AE}" pid="30" name="Sections-T">
    <vt:lpwstr>Sections</vt:lpwstr>
  </property>
  <property fmtid="{D5CDD505-2E9C-101B-9397-08002B2CF9AE}" pid="31" name="Source-T">
    <vt:lpwstr>Source</vt:lpwstr>
  </property>
  <property fmtid="{D5CDD505-2E9C-101B-9397-08002B2CF9AE}" pid="32" name="Subappendix-T">
    <vt:lpwstr>Subappendix</vt:lpwstr>
  </property>
  <property fmtid="{D5CDD505-2E9C-101B-9397-08002B2CF9AE}" pid="33" name="Subsection-T">
    <vt:lpwstr>Subsection</vt:lpwstr>
  </property>
  <property fmtid="{D5CDD505-2E9C-101B-9397-08002B2CF9AE}" pid="34" name="Subsubappendix-T">
    <vt:lpwstr>Subsubappendix</vt:lpwstr>
  </property>
  <property fmtid="{D5CDD505-2E9C-101B-9397-08002B2CF9AE}" pid="35" name="Subsubsection-T">
    <vt:lpwstr>Subsubsection</vt:lpwstr>
  </property>
  <property fmtid="{D5CDD505-2E9C-101B-9397-08002B2CF9AE}" pid="36" name="Title-T">
    <vt:lpwstr>&lt;&lt;Title&gt;&gt;</vt:lpwstr>
  </property>
  <property fmtid="{D5CDD505-2E9C-101B-9397-08002B2CF9AE}" pid="37" name="PresPrintTemplate">
    <vt:bool>true</vt:bool>
  </property>
  <property fmtid="{D5CDD505-2E9C-101B-9397-08002B2CF9AE}" pid="38" name="Address-T">
    <vt:lpwstr>&lt;&lt;Address&gt;&gt;</vt:lpwstr>
  </property>
  <property fmtid="{D5CDD505-2E9C-101B-9397-08002B2CF9AE}" pid="39" name="Average-T">
    <vt:lpwstr>Average</vt:lpwstr>
  </property>
  <property fmtid="{D5CDD505-2E9C-101B-9397-08002B2CF9AE}" pid="40" name="AmountDealType-T">
    <vt:lpwstr>&lt;&lt;Amt./deal-Type&gt;&gt;</vt:lpwstr>
  </property>
  <property fmtid="{D5CDD505-2E9C-101B-9397-08002B2CF9AE}" pid="41" name="ContactDetails-T">
    <vt:lpwstr>&lt;&lt;Contact Details&gt;&gt;</vt:lpwstr>
  </property>
  <property fmtid="{D5CDD505-2E9C-101B-9397-08002B2CF9AE}" pid="42" name="ContactName-T">
    <vt:lpwstr>&lt;&lt;Contact Name&gt;&gt;</vt:lpwstr>
  </property>
  <property fmtid="{D5CDD505-2E9C-101B-9397-08002B2CF9AE}" pid="43" name="Date-T">
    <vt:lpwstr>&lt;&lt;Date&gt;&gt;</vt:lpwstr>
  </property>
  <property fmtid="{D5CDD505-2E9C-101B-9397-08002B2CF9AE}" pid="44" name="EMailAddress-T">
    <vt:lpwstr>&lt;&lt;Email Address&gt;&gt;</vt:lpwstr>
  </property>
  <property fmtid="{D5CDD505-2E9C-101B-9397-08002B2CF9AE}" pid="45" name="LegalEntity-T">
    <vt:lpwstr>&lt;&lt;Legal Entity&gt;&gt;</vt:lpwstr>
  </property>
  <property fmtid="{D5CDD505-2E9C-101B-9397-08002B2CF9AE}" pid="46" name="Summary-T">
    <vt:lpwstr>&lt;&lt;Summary&gt;&gt;</vt:lpwstr>
  </property>
  <property fmtid="{D5CDD505-2E9C-101B-9397-08002B2CF9AE}" pid="47" name="TableHeading-T">
    <vt:lpwstr>&lt;&lt;Table Heading&gt;&gt;</vt:lpwstr>
  </property>
  <property fmtid="{D5CDD505-2E9C-101B-9397-08002B2CF9AE}" pid="48" name="TableSubheading-T">
    <vt:lpwstr>&lt;&lt;Table Subheading&gt;&gt;</vt:lpwstr>
  </property>
  <property fmtid="{D5CDD505-2E9C-101B-9397-08002B2CF9AE}" pid="49" name="TelephoneNumber-T">
    <vt:lpwstr>&lt;&lt;Telephone Number&gt;&gt;</vt:lpwstr>
  </property>
  <property fmtid="{D5CDD505-2E9C-101B-9397-08002B2CF9AE}" pid="50" name="Text-T">
    <vt:lpwstr>&lt;&lt;Text&gt;&gt;</vt:lpwstr>
  </property>
  <property fmtid="{D5CDD505-2E9C-101B-9397-08002B2CF9AE}" pid="51" name="WebAddress-T">
    <vt:lpwstr>&lt;&lt;Web Address</vt:lpwstr>
  </property>
  <property fmtid="{D5CDD505-2E9C-101B-9397-08002B2CF9AE}" pid="52" name="Year-T">
    <vt:lpwstr>&lt;&lt;Year&gt;&gt;</vt:lpwstr>
  </property>
  <property fmtid="{D5CDD505-2E9C-101B-9397-08002B2CF9AE}" pid="53" name="DateFormat-T">
    <vt:lpwstr>MM/DD/YY H:MM</vt:lpwstr>
  </property>
  <property fmtid="{D5CDD505-2E9C-101B-9397-08002B2CF9AE}" pid="54" name="FullPathName">
    <vt:lpwstr> </vt:lpwstr>
  </property>
  <property fmtid="{D5CDD505-2E9C-101B-9397-08002B2CF9AE}" pid="55" name="Keywords">
    <vt:lpwstr>C:\DPS\Pres\PPT\PresPrint.pot</vt:lpwstr>
  </property>
  <property fmtid="{D5CDD505-2E9C-101B-9397-08002B2CF9AE}" pid="56" name="CurrentAddinVersion">
    <vt:lpwstr>2.3.03</vt:lpwstr>
  </property>
  <property fmtid="{D5CDD505-2E9C-101B-9397-08002B2CF9AE}" pid="57" name="JapanCalendar">
    <vt:lpwstr>年</vt:lpwstr>
  </property>
  <property fmtid="{D5CDD505-2E9C-101B-9397-08002B2CF9AE}" pid="58" name="Language">
    <vt:lpwstr>1033</vt:lpwstr>
  </property>
  <property fmtid="{D5CDD505-2E9C-101B-9397-08002B2CF9AE}" pid="59" name="CreatedAddinVersion">
    <vt:lpwstr>2.3.03</vt:lpwstr>
  </property>
  <property fmtid="{D5CDD505-2E9C-101B-9397-08002B2CF9AE}" pid="60" name="CreatedTemplateVersion">
    <vt:lpwstr>2.3.03</vt:lpwstr>
  </property>
  <property fmtid="{D5CDD505-2E9C-101B-9397-08002B2CF9AE}" pid="61" name="CreateDate">
    <vt:lpwstr>3/28/2007 3:14:51 PM</vt:lpwstr>
  </property>
  <property fmtid="{D5CDD505-2E9C-101B-9397-08002B2CF9AE}" pid="62" name="CoverLogoIncluded">
    <vt:lpwstr>True</vt:lpwstr>
  </property>
  <property fmtid="{D5CDD505-2E9C-101B-9397-08002B2CF9AE}" pid="63" name="CoverLogoID">
    <vt:lpwstr>inv_bank_co</vt:lpwstr>
  </property>
  <property fmtid="{D5CDD505-2E9C-101B-9397-08002B2CF9AE}" pid="64" name="InsideLogoIncluded">
    <vt:lpwstr>True</vt:lpwstr>
  </property>
  <property fmtid="{D5CDD505-2E9C-101B-9397-08002B2CF9AE}" pid="65" name="InsideLogoID">
    <vt:lpwstr>inv_bank_co</vt:lpwstr>
  </property>
  <property fmtid="{D5CDD505-2E9C-101B-9397-08002B2CF9AE}" pid="66" name="IncludeID.Ppt">
    <vt:lpwstr>True</vt:lpwstr>
  </property>
  <property fmtid="{D5CDD505-2E9C-101B-9397-08002B2CF9AE}" pid="67" name="IDStampItems">
    <vt:lpwstr>0</vt:lpwstr>
  </property>
  <property fmtid="{D5CDD505-2E9C-101B-9397-08002B2CF9AE}" pid="68" name="DraftStamp.Ppt">
    <vt:lpwstr>False</vt:lpwstr>
  </property>
  <property fmtid="{D5CDD505-2E9C-101B-9397-08002B2CF9AE}" pid="69" name="TOC.Ppt">
    <vt:lpwstr>True</vt:lpwstr>
  </property>
  <property fmtid="{D5CDD505-2E9C-101B-9397-08002B2CF9AE}" pid="70" name="TocSecLevel1">
    <vt:lpwstr>1</vt:lpwstr>
  </property>
  <property fmtid="{D5CDD505-2E9C-101B-9397-08002B2CF9AE}" pid="71" name="TocSecLevel2">
    <vt:lpwstr>2</vt:lpwstr>
  </property>
  <property fmtid="{D5CDD505-2E9C-101B-9397-08002B2CF9AE}" pid="72" name="TocSecLevel3">
    <vt:lpwstr>3</vt:lpwstr>
  </property>
  <property fmtid="{D5CDD505-2E9C-101B-9397-08002B2CF9AE}" pid="73" name="TocApdxLevel1">
    <vt:lpwstr>4</vt:lpwstr>
  </property>
  <property fmtid="{D5CDD505-2E9C-101B-9397-08002B2CF9AE}" pid="74" name="TocApdxLevel2">
    <vt:lpwstr>5</vt:lpwstr>
  </property>
  <property fmtid="{D5CDD505-2E9C-101B-9397-08002B2CF9AE}" pid="75" name="TocApdxLevel3">
    <vt:lpwstr>6</vt:lpwstr>
  </property>
  <property fmtid="{D5CDD505-2E9C-101B-9397-08002B2CF9AE}" pid="76" name="SPageNumbering1.Ppt">
    <vt:lpwstr>True</vt:lpwstr>
  </property>
  <property fmtid="{D5CDD505-2E9C-101B-9397-08002B2CF9AE}" pid="77" name="SPageNumbering2.Ppt">
    <vt:lpwstr>False</vt:lpwstr>
  </property>
  <property fmtid="{D5CDD505-2E9C-101B-9397-08002B2CF9AE}" pid="78" name="SPageNumbering3.Ppt">
    <vt:lpwstr>False</vt:lpwstr>
  </property>
  <property fmtid="{D5CDD505-2E9C-101B-9397-08002B2CF9AE}" pid="79" name="APageNumbering1.Ppt">
    <vt:lpwstr>True</vt:lpwstr>
  </property>
  <property fmtid="{D5CDD505-2E9C-101B-9397-08002B2CF9AE}" pid="80" name="APageNumbering2.Ppt">
    <vt:lpwstr>False</vt:lpwstr>
  </property>
  <property fmtid="{D5CDD505-2E9C-101B-9397-08002B2CF9AE}" pid="81" name="APageNumbering3.Ppt">
    <vt:lpwstr>False</vt:lpwstr>
  </property>
  <property fmtid="{D5CDD505-2E9C-101B-9397-08002B2CF9AE}" pid="82" name="ContactPage.Ppt">
    <vt:lpwstr>True</vt:lpwstr>
  </property>
  <property fmtid="{D5CDD505-2E9C-101B-9397-08002B2CF9AE}" pid="83" name="CompanyName">
    <vt:lpwstr>UBS Securities LLC</vt:lpwstr>
  </property>
  <property fmtid="{D5CDD505-2E9C-101B-9397-08002B2CF9AE}" pid="84" name="CompanyNameExtension">
    <vt:lpwstr/>
  </property>
  <property fmtid="{D5CDD505-2E9C-101B-9397-08002B2CF9AE}" pid="85" name="CompanyDescriptor">
    <vt:lpwstr/>
  </property>
  <property fmtid="{D5CDD505-2E9C-101B-9397-08002B2CF9AE}" pid="86" name="CompanyType">
    <vt:lpwstr>2</vt:lpwstr>
  </property>
  <property fmtid="{D5CDD505-2E9C-101B-9397-08002B2CF9AE}" pid="87" name="BusinessUnit">
    <vt:lpwstr>4</vt:lpwstr>
  </property>
  <property fmtid="{D5CDD505-2E9C-101B-9397-08002B2CF9AE}" pid="88" name="Address.Office">
    <vt:lpwstr>299 Park Avenue_x000d_
New York NY 10171</vt:lpwstr>
  </property>
  <property fmtid="{D5CDD505-2E9C-101B-9397-08002B2CF9AE}" pid="89" name="Fax1.Office">
    <vt:lpwstr/>
  </property>
  <property fmtid="{D5CDD505-2E9C-101B-9397-08002B2CF9AE}" pid="90" name="Phone1.Office">
    <vt:lpwstr>+1-212-821 3000</vt:lpwstr>
  </property>
  <property fmtid="{D5CDD505-2E9C-101B-9397-08002B2CF9AE}" pid="91" name="CompanyID">
    <vt:lpwstr>C606</vt:lpwstr>
  </property>
  <property fmtid="{D5CDD505-2E9C-101B-9397-08002B2CF9AE}" pid="92" name="CompanyLCID">
    <vt:lpwstr>1033</vt:lpwstr>
  </property>
  <property fmtid="{D5CDD505-2E9C-101B-9397-08002B2CF9AE}" pid="93" name="AuthorInfoIncluded">
    <vt:lpwstr>False</vt:lpwstr>
  </property>
  <property fmtid="{D5CDD505-2E9C-101B-9397-08002B2CF9AE}" pid="94" name="AuthorInfoName">
    <vt:lpwstr/>
  </property>
  <property fmtid="{D5CDD505-2E9C-101B-9397-08002B2CF9AE}" pid="95" name="AuthorInfoDetails1">
    <vt:lpwstr/>
  </property>
  <property fmtid="{D5CDD505-2E9C-101B-9397-08002B2CF9AE}" pid="96" name="AuthorInfoDetails2">
    <vt:lpwstr/>
  </property>
  <property fmtid="{D5CDD505-2E9C-101B-9397-08002B2CF9AE}" pid="97" name="AuthorInfoEmail">
    <vt:lpwstr/>
  </property>
  <property fmtid="{D5CDD505-2E9C-101B-9397-08002B2CF9AE}" pid="98" name="AuthorInfoPhone">
    <vt:lpwstr/>
  </property>
  <property fmtid="{D5CDD505-2E9C-101B-9397-08002B2CF9AE}" pid="99" name="Endorsement">
    <vt:lpwstr>UBS Investment Bank is a business group of UBS AG_x000d_
UBS Securities LLC is a subsidiary of UBS AG</vt:lpwstr>
  </property>
  <property fmtid="{D5CDD505-2E9C-101B-9397-08002B2CF9AE}" pid="100" name="CoverPage.Ppt">
    <vt:lpwstr>True</vt:lpwstr>
  </property>
  <property fmtid="{D5CDD505-2E9C-101B-9397-08002B2CF9AE}" pid="101" name="CoverPhoto.Ppt">
    <vt:lpwstr/>
  </property>
  <property fmtid="{D5CDD505-2E9C-101B-9397-08002B2CF9AE}" pid="102" name="CoverPhotoLocation.Ppt">
    <vt:lpwstr>0</vt:lpwstr>
  </property>
  <property fmtid="{D5CDD505-2E9C-101B-9397-08002B2CF9AE}" pid="103" name="CoverPhotoPath">
    <vt:lpwstr/>
  </property>
  <property fmtid="{D5CDD505-2E9C-101B-9397-08002B2CF9AE}" pid="104" name="SecurityLevel">
    <vt:lpwstr>4</vt:lpwstr>
  </property>
  <property fmtid="{D5CDD505-2E9C-101B-9397-08002B2CF9AE}" pid="105" name="CoverPhotoIncluded">
    <vt:lpwstr>False</vt:lpwstr>
  </property>
  <property fmtid="{D5CDD505-2E9C-101B-9397-08002B2CF9AE}" pid="106" name="CoverPhotoIsCustom">
    <vt:lpwstr>False</vt:lpwstr>
  </property>
  <property fmtid="{D5CDD505-2E9C-101B-9397-08002B2CF9AE}" pid="107" name="SectionDivider.Ppt">
    <vt:lpwstr>True</vt:lpwstr>
  </property>
  <property fmtid="{D5CDD505-2E9C-101B-9397-08002B2CF9AE}" pid="108" name="IDStampDateFormatID">
    <vt:lpwstr>F1</vt:lpwstr>
  </property>
  <property fmtid="{D5CDD505-2E9C-101B-9397-08002B2CF9AE}" pid="109" name="IDStampDateFormat-T">
    <vt:lpwstr>MMMM d, yyyy h:mm AM/PM</vt:lpwstr>
  </property>
  <property fmtid="{D5CDD505-2E9C-101B-9397-08002B2CF9AE}" pid="110" name="CoverPageDateFormatID">
    <vt:lpwstr>F1</vt:lpwstr>
  </property>
  <property fmtid="{D5CDD505-2E9C-101B-9397-08002B2CF9AE}" pid="111" name="CoverPageDateFormatFilter">
    <vt:lpwstr>0</vt:lpwstr>
  </property>
  <property fmtid="{D5CDD505-2E9C-101B-9397-08002B2CF9AE}" pid="112" name="CoverPageDateFormat-T">
    <vt:lpwstr>MMMM d, yyyy</vt:lpwstr>
  </property>
  <property fmtid="{D5CDD505-2E9C-101B-9397-08002B2CF9AE}" pid="113" name="DisclaimerPage.Ppt">
    <vt:lpwstr>False</vt:lpwstr>
  </property>
  <property fmtid="{D5CDD505-2E9C-101B-9397-08002B2CF9AE}" pid="114" name="DisclaimerID.Ppt">
    <vt:lpwstr>D8</vt:lpwstr>
  </property>
  <property fmtid="{D5CDD505-2E9C-101B-9397-08002B2CF9AE}" pid="115" name="UseInternalUBSFont.Office">
    <vt:lpwstr>True</vt:lpwstr>
  </property>
  <property fmtid="{D5CDD505-2E9C-101B-9397-08002B2CF9AE}" pid="116" name="Subheading-T">
    <vt:lpwstr>&lt;&lt;Table Subheading&gt;&gt;</vt:lpwstr>
  </property>
  <property fmtid="{D5CDD505-2E9C-101B-9397-08002B2CF9AE}" pid="117" name="CalendarDateFormatID">
    <vt:lpwstr>F1</vt:lpwstr>
  </property>
  <property fmtid="{D5CDD505-2E9C-101B-9397-08002B2CF9AE}" pid="118" name="CalendarStartDay">
    <vt:lpwstr>1</vt:lpwstr>
  </property>
  <property fmtid="{D5CDD505-2E9C-101B-9397-08002B2CF9AE}" pid="119" name="DateFormat.Ppt">
    <vt:lpwstr>F1</vt:lpwstr>
  </property>
</Properties>
</file>