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62" r:id="rId3"/>
    <p:sldId id="263" r:id="rId4"/>
    <p:sldId id="265" r:id="rId5"/>
    <p:sldId id="266" r:id="rId6"/>
    <p:sldId id="267" r:id="rId7"/>
    <p:sldId id="272" r:id="rId8"/>
    <p:sldId id="268" r:id="rId9"/>
    <p:sldId id="274" r:id="rId10"/>
    <p:sldId id="269" r:id="rId11"/>
    <p:sldId id="270" r:id="rId12"/>
    <p:sldId id="275" r:id="rId13"/>
    <p:sldId id="276" r:id="rId14"/>
    <p:sldId id="271" r:id="rId15"/>
    <p:sldId id="273" r:id="rId16"/>
    <p:sldId id="277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09" autoAdjust="0"/>
  </p:normalViewPr>
  <p:slideViewPr>
    <p:cSldViewPr>
      <p:cViewPr varScale="1">
        <p:scale>
          <a:sx n="89" d="100"/>
          <a:sy n="89" d="100"/>
        </p:scale>
        <p:origin x="-22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5A527-A996-43A0-ACA7-4282151201AD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9BAF0-8CD5-4446-9915-576B9B8108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33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코드를 작성하는 방법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정리하는 방법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데이터에 대한 생각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 방식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09BAF0-8CD5-4446-9915-576B9B81089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7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65B9A22-EE19-4EDB-806F-FBF6809F8328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F4D39E-0F81-4A1F-8D0F-3931DD0379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B9A22-EE19-4EDB-806F-FBF6809F8328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F4D39E-0F81-4A1F-8D0F-3931DD0379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B9A22-EE19-4EDB-806F-FBF6809F8328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F4D39E-0F81-4A1F-8D0F-3931DD0379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B9A22-EE19-4EDB-806F-FBF6809F8328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F4D39E-0F81-4A1F-8D0F-3931DD0379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B9A22-EE19-4EDB-806F-FBF6809F8328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F4D39E-0F81-4A1F-8D0F-3931DD0379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B9A22-EE19-4EDB-806F-FBF6809F8328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F4D39E-0F81-4A1F-8D0F-3931DD0379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B9A22-EE19-4EDB-806F-FBF6809F8328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F4D39E-0F81-4A1F-8D0F-3931DD0379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B9A22-EE19-4EDB-806F-FBF6809F8328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F4D39E-0F81-4A1F-8D0F-3931DD0379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5B9A22-EE19-4EDB-806F-FBF6809F8328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F4D39E-0F81-4A1F-8D0F-3931DD0379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65B9A22-EE19-4EDB-806F-FBF6809F8328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1F4D39E-0F81-4A1F-8D0F-3931DD0379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5B9A22-EE19-4EDB-806F-FBF6809F8328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F4D39E-0F81-4A1F-8D0F-3931DD0379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65B9A22-EE19-4EDB-806F-FBF6809F8328}" type="datetimeFigureOut">
              <a:rPr lang="ko-KR" altLang="en-US" smtClean="0"/>
              <a:t>2022-06-26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1F4D39E-0F81-4A1F-8D0F-3931DD0379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r>
              <a:rPr lang="en-US" altLang="ko-KR" dirty="0" smtClean="0"/>
              <a:t>(OOP)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절차적 프로그래밍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명령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Procedure </a:t>
            </a:r>
            <a:r>
              <a:rPr lang="ko-KR" altLang="en-US" dirty="0"/>
              <a:t>단위의 </a:t>
            </a:r>
            <a:r>
              <a:rPr lang="en-US" altLang="ko-KR" dirty="0"/>
              <a:t>Top-Down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함수 호출을 통한 추상화와 재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초점</a:t>
            </a:r>
            <a:endParaRPr lang="en-US" altLang="ko-KR" dirty="0" smtClean="0"/>
          </a:p>
        </p:txBody>
      </p:sp>
      <p:sp>
        <p:nvSpPr>
          <p:cNvPr id="8" name="아래쪽 화살표 7"/>
          <p:cNvSpPr/>
          <p:nvPr/>
        </p:nvSpPr>
        <p:spPr>
          <a:xfrm>
            <a:off x="2555776" y="2888940"/>
            <a:ext cx="257891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6547" y="3555887"/>
            <a:ext cx="4014240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객체 지향 프로그래밍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객체 조합의 </a:t>
            </a:r>
            <a:r>
              <a:rPr lang="en-US" altLang="ko-KR" dirty="0" smtClean="0"/>
              <a:t>Bottom-Up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데이터와 함수를 같이 취급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52" y="4225301"/>
            <a:ext cx="4448647" cy="260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187467" y="3301971"/>
            <a:ext cx="3956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 smtClean="0"/>
              <a:t>무엇</a:t>
            </a:r>
            <a:r>
              <a:rPr lang="ko-KR" altLang="en-US" dirty="0" smtClean="0"/>
              <a:t>을 어떤 절차로 진행할 것인가</a:t>
            </a:r>
            <a:r>
              <a:rPr lang="en-US" altLang="ko-KR" dirty="0" smtClean="0"/>
              <a:t>? 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VS </a:t>
            </a:r>
          </a:p>
          <a:p>
            <a:r>
              <a:rPr lang="ko-KR" altLang="en-US" b="1" u="sng" dirty="0" smtClean="0"/>
              <a:t>누가</a:t>
            </a:r>
            <a:r>
              <a:rPr lang="ko-KR" altLang="en-US" dirty="0" smtClean="0"/>
              <a:t> 어떤 일을 할 것인가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38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76672"/>
            <a:ext cx="736499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24944"/>
            <a:ext cx="7579206" cy="249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893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ko-KR" dirty="0" smtClean="0"/>
              <a:t>OOP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94" y="274638"/>
            <a:ext cx="2588820" cy="723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66" y="2348880"/>
            <a:ext cx="6435055" cy="334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89166" y="1628671"/>
            <a:ext cx="710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“</a:t>
            </a:r>
            <a:r>
              <a:rPr lang="ko-KR" altLang="en-US" b="1" dirty="0" smtClean="0"/>
              <a:t>대상이 </a:t>
            </a:r>
            <a:r>
              <a:rPr lang="ko-KR" altLang="en-US" b="1" dirty="0"/>
              <a:t>되는 클래스의 </a:t>
            </a:r>
            <a:r>
              <a:rPr lang="ko-KR" altLang="en-US" b="1" u="sng" dirty="0"/>
              <a:t>모든 </a:t>
            </a:r>
            <a:r>
              <a:rPr lang="ko-KR" altLang="en-US" b="1" u="sng" dirty="0" smtClean="0"/>
              <a:t>특징</a:t>
            </a:r>
            <a:r>
              <a:rPr lang="en-US" altLang="ko-KR" b="1" u="sng" dirty="0" smtClean="0"/>
              <a:t>(</a:t>
            </a:r>
            <a:r>
              <a:rPr lang="ko-KR" altLang="en-US" b="1" u="sng" dirty="0" smtClean="0"/>
              <a:t>속성과 </a:t>
            </a:r>
            <a:r>
              <a:rPr lang="ko-KR" altLang="en-US" b="1" u="sng" dirty="0" err="1" smtClean="0"/>
              <a:t>메소드</a:t>
            </a:r>
            <a:r>
              <a:rPr lang="en-US" altLang="ko-KR" b="1" u="sng" dirty="0" smtClean="0"/>
              <a:t>)</a:t>
            </a:r>
            <a:r>
              <a:rPr lang="ko-KR" altLang="en-US" b="1" dirty="0" smtClean="0"/>
              <a:t>들을 </a:t>
            </a:r>
            <a:r>
              <a:rPr lang="ko-KR" altLang="en-US" b="1" dirty="0"/>
              <a:t>물려 받는 </a:t>
            </a:r>
            <a:r>
              <a:rPr lang="ko-KR" altLang="en-US" b="1" dirty="0" smtClean="0"/>
              <a:t>것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89166" y="3041084"/>
            <a:ext cx="1866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Parent – Super </a:t>
            </a:r>
          </a:p>
          <a:p>
            <a:endParaRPr lang="en-US" altLang="ko-KR" b="1" dirty="0"/>
          </a:p>
          <a:p>
            <a:r>
              <a:rPr lang="en-US" altLang="ko-KR" b="1" dirty="0" smtClean="0"/>
              <a:t>Child - Sub</a:t>
            </a:r>
            <a:endParaRPr lang="ko-KR" altLang="en-US" b="1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668344" y="2555612"/>
            <a:ext cx="0" cy="28176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50312" y="55063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구체화</a:t>
            </a:r>
            <a:endParaRPr lang="ko-KR" altLang="en-US" b="1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8327928" y="2555612"/>
            <a:ext cx="0" cy="28176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89346" y="21642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일반화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48754" y="251089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계층적 구조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4543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41895"/>
            <a:ext cx="72122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코드를 더 작은 단위로 세분화하고 재사용 할 수 있음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더 작게 쪼개서 분할한 후 이를 이용해 새로운 다른 클래스를 구성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/>
              <a:t>분할 및 </a:t>
            </a:r>
            <a:r>
              <a:rPr lang="ko-KR" altLang="en-US" dirty="0" smtClean="0"/>
              <a:t>정복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30" y="2591381"/>
            <a:ext cx="49339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887" y="5125031"/>
            <a:ext cx="241935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607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ko-KR" dirty="0" smtClean="0"/>
              <a:t>OOP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07904" y="476806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추상화</a:t>
            </a:r>
            <a:r>
              <a:rPr lang="en-US" altLang="ko-KR" dirty="0" smtClean="0"/>
              <a:t>(Abstraction)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219058"/>
            <a:ext cx="74430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추상화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구현 세부 정보를 숨기는 일반 인터페이스를 지정하는 행위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사용자로부터 프로세스 또는 </a:t>
            </a:r>
            <a:r>
              <a:rPr lang="ko-KR" altLang="en-US" dirty="0" err="1" smtClean="0"/>
              <a:t>매서드의</a:t>
            </a:r>
            <a:r>
              <a:rPr lang="ko-KR" altLang="en-US" dirty="0" smtClean="0"/>
              <a:t> 세부 구현을 숨기는 데 중점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클래스의 사용</a:t>
            </a:r>
            <a:r>
              <a:rPr lang="en-US" altLang="ko-KR" dirty="0" smtClean="0"/>
              <a:t>(use)</a:t>
            </a:r>
            <a:r>
              <a:rPr lang="ko-KR" altLang="en-US" dirty="0" smtClean="0"/>
              <a:t>와 구현</a:t>
            </a:r>
            <a:r>
              <a:rPr lang="en-US" altLang="ko-KR" dirty="0" smtClean="0"/>
              <a:t>(implementation)</a:t>
            </a:r>
            <a:r>
              <a:rPr lang="ko-KR" altLang="en-US" dirty="0" smtClean="0"/>
              <a:t>을 분리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추상클래스 </a:t>
            </a:r>
            <a:r>
              <a:rPr lang="en-US" altLang="ko-KR" dirty="0" smtClean="0"/>
              <a:t>: 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/>
              <a:t>메서드의</a:t>
            </a:r>
            <a:r>
              <a:rPr lang="ko-KR" altLang="en-US" dirty="0" smtClean="0"/>
              <a:t> 목록만 가진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 불가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상속받는 클래스에서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459867"/>
            <a:ext cx="32670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37298"/>
            <a:ext cx="2280253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05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altLang="ko-KR" dirty="0" smtClean="0"/>
              <a:t>OOP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263" y="330825"/>
            <a:ext cx="2524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98787" y="1124744"/>
            <a:ext cx="702307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“Multi + Shape”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smtClean="0"/>
              <a:t>“</a:t>
            </a:r>
            <a:r>
              <a:rPr lang="ko-KR" altLang="en-US" b="1" dirty="0" smtClean="0"/>
              <a:t>하나의 </a:t>
            </a:r>
            <a:r>
              <a:rPr lang="ko-KR" altLang="en-US" b="1" dirty="0"/>
              <a:t>속성이나 행위가 상황에 따라 다른 의미로 해석될 수 </a:t>
            </a:r>
            <a:r>
              <a:rPr lang="ko-KR" altLang="en-US" b="1" dirty="0" smtClean="0"/>
              <a:t>있다</a:t>
            </a:r>
            <a:r>
              <a:rPr lang="en-US" altLang="ko-KR" b="1" dirty="0" smtClean="0"/>
              <a:t>”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 smtClean="0"/>
              <a:t>“</a:t>
            </a:r>
            <a:r>
              <a:rPr lang="ko-KR" altLang="en-US" b="1" dirty="0" smtClean="0"/>
              <a:t>하나의 </a:t>
            </a:r>
            <a:r>
              <a:rPr lang="ko-KR" altLang="en-US" b="1" dirty="0" err="1"/>
              <a:t>식별자로</a:t>
            </a:r>
            <a:r>
              <a:rPr lang="ko-KR" altLang="en-US" b="1" dirty="0"/>
              <a:t> 다양한 타입</a:t>
            </a:r>
            <a:r>
              <a:rPr lang="en-US" altLang="ko-KR" b="1" dirty="0"/>
              <a:t>(</a:t>
            </a:r>
            <a:r>
              <a:rPr lang="ko-KR" altLang="en-US" b="1" dirty="0"/>
              <a:t>클래스</a:t>
            </a:r>
            <a:r>
              <a:rPr lang="en-US" altLang="ko-KR" b="1" dirty="0"/>
              <a:t>)</a:t>
            </a:r>
            <a:r>
              <a:rPr lang="ko-KR" altLang="en-US" b="1" dirty="0"/>
              <a:t>를 </a:t>
            </a:r>
            <a:r>
              <a:rPr lang="ko-KR" altLang="en-US" b="1" dirty="0" smtClean="0"/>
              <a:t>처리</a:t>
            </a:r>
            <a:r>
              <a:rPr lang="en-US" altLang="ko-KR" b="1" dirty="0" smtClean="0"/>
              <a:t>”</a:t>
            </a:r>
            <a:endParaRPr lang="ko-KR" alt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732" y="2586303"/>
            <a:ext cx="50482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24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551" y="1157699"/>
            <a:ext cx="55721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552" y="3501008"/>
            <a:ext cx="31908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00" y="6017915"/>
            <a:ext cx="1495425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00" y="272926"/>
            <a:ext cx="7212600" cy="88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22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85538" y="980728"/>
            <a:ext cx="727280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동일한 </a:t>
            </a:r>
            <a:r>
              <a:rPr lang="ko-KR" altLang="en-US" sz="1600" dirty="0"/>
              <a:t>클래스 안에서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이름이 </a:t>
            </a:r>
            <a:r>
              <a:rPr lang="ko-KR" altLang="en-US" sz="1600" dirty="0" smtClean="0"/>
              <a:t>같지만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매개변수의 개수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자료형이</a:t>
            </a:r>
            <a:r>
              <a:rPr lang="ko-KR" altLang="en-US" sz="1600" dirty="0"/>
              <a:t> 다른 것을 </a:t>
            </a:r>
            <a:r>
              <a:rPr lang="ko-KR" altLang="en-US" sz="1600" dirty="0" smtClean="0"/>
              <a:t>의미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/>
              <a:t>파이썬은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오버로딩을 지원하지 않는다</a:t>
            </a:r>
            <a:r>
              <a:rPr lang="en-US" altLang="ko-KR" sz="160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6858"/>
            <a:ext cx="52673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43359"/>
            <a:ext cx="423862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7" y="3933056"/>
            <a:ext cx="2857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43359"/>
            <a:ext cx="43053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321" y="4515034"/>
            <a:ext cx="1162050" cy="55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76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문제를 여러 개의 객체 단위로 나눠 작업하는 방식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객체를 정의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역할을 부여</a:t>
            </a:r>
            <a:r>
              <a:rPr lang="en-US" altLang="ko-KR" dirty="0" smtClean="0"/>
              <a:t> + </a:t>
            </a:r>
            <a:r>
              <a:rPr lang="ko-KR" altLang="en-US" dirty="0" smtClean="0"/>
              <a:t>객체간 상호작용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/>
              <a:t>대표 언어 </a:t>
            </a:r>
            <a:r>
              <a:rPr lang="en-US" altLang="ko-KR" dirty="0" smtClean="0"/>
              <a:t>: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r>
              <a:rPr lang="en-US" altLang="ko-KR" dirty="0" smtClean="0"/>
              <a:t>(OOP)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588224" y="4149080"/>
            <a:ext cx="2224324" cy="260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77072"/>
            <a:ext cx="4820181" cy="22040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08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 Everything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물리적 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추상적 개념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클래스에서 실체화된 것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인스턴</a:t>
            </a:r>
            <a:r>
              <a:rPr lang="ko-KR" altLang="en-US" dirty="0" err="1"/>
              <a:t>스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추상화</a:t>
            </a:r>
            <a:r>
              <a:rPr lang="en-US" altLang="ko-KR" dirty="0" smtClean="0"/>
              <a:t>+</a:t>
            </a:r>
            <a:r>
              <a:rPr lang="ko-KR" altLang="en-US" dirty="0" smtClean="0"/>
              <a:t>캡슐화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r>
              <a:rPr lang="en-US" altLang="ko-KR" dirty="0" smtClean="0"/>
              <a:t>(OOP)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65104"/>
            <a:ext cx="5723459" cy="216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85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지향 프로그래밍</a:t>
            </a:r>
            <a:r>
              <a:rPr lang="en-US" altLang="ko-KR" dirty="0" smtClean="0"/>
              <a:t>(OOP)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53088"/>
            <a:ext cx="3341650" cy="192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31640" y="2348880"/>
            <a:ext cx="61093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“</a:t>
            </a:r>
            <a:r>
              <a:rPr lang="ko-KR" altLang="en-US" dirty="0" smtClean="0"/>
              <a:t>현재 내가 구현하고자 하는 프로그램에서의 관심사</a:t>
            </a:r>
            <a:r>
              <a:rPr lang="en-US" altLang="ko-KR" dirty="0" smtClean="0"/>
              <a:t>”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20261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24128" y="1556792"/>
            <a:ext cx="2016224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57192"/>
            <a:ext cx="825976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4499992" y="5221024"/>
            <a:ext cx="2592288" cy="250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053088"/>
            <a:ext cx="3102495" cy="192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63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o-KR" altLang="en-US" smtClean="0"/>
              <a:t>객체 지향 프로그래밍</a:t>
            </a:r>
            <a:r>
              <a:rPr lang="en-US" altLang="ko-KR" smtClean="0"/>
              <a:t>(OOP)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" y="1484784"/>
            <a:ext cx="850741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1"/>
          <p:cNvSpPr txBox="1">
            <a:spLocks/>
          </p:cNvSpPr>
          <p:nvPr/>
        </p:nvSpPr>
        <p:spPr>
          <a:xfrm>
            <a:off x="457200" y="1196752"/>
            <a:ext cx="8229600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2328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83568" y="2204864"/>
            <a:ext cx="8229600" cy="403244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2000" dirty="0"/>
              <a:t>특장점</a:t>
            </a:r>
            <a:endParaRPr lang="en-US" altLang="ko-KR" sz="2000" dirty="0"/>
          </a:p>
          <a:p>
            <a:pPr lvl="1">
              <a:lnSpc>
                <a:spcPct val="170000"/>
              </a:lnSpc>
            </a:pPr>
            <a:r>
              <a:rPr lang="ko-KR" altLang="en-US" sz="2000" dirty="0" smtClean="0"/>
              <a:t>프로젝트를 </a:t>
            </a:r>
            <a:r>
              <a:rPr lang="ko-KR" altLang="en-US" sz="2000" dirty="0"/>
              <a:t>독립된 </a:t>
            </a:r>
            <a:r>
              <a:rPr lang="ko-KR" altLang="en-US" sz="2000" dirty="0" smtClean="0"/>
              <a:t>객체 </a:t>
            </a:r>
            <a:r>
              <a:rPr lang="ko-KR" altLang="en-US" sz="2000" dirty="0"/>
              <a:t>단위로 분리 작업 가능</a:t>
            </a:r>
            <a:endParaRPr lang="en-US" altLang="ko-KR" sz="2000" dirty="0"/>
          </a:p>
          <a:p>
            <a:pPr lvl="1">
              <a:lnSpc>
                <a:spcPct val="170000"/>
              </a:lnSpc>
            </a:pPr>
            <a:r>
              <a:rPr lang="ko-KR" altLang="en-US" sz="2000" dirty="0"/>
              <a:t>협업 및 유지보수가 용이함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70000"/>
              </a:lnSpc>
            </a:pPr>
            <a:r>
              <a:rPr lang="ko-KR" altLang="en-US" sz="2000" dirty="0" smtClean="0"/>
              <a:t>생산성이 향상</a:t>
            </a:r>
            <a:endParaRPr lang="en-US" altLang="ko-KR" sz="2000" dirty="0" smtClean="0"/>
          </a:p>
          <a:p>
            <a:pPr lvl="1">
              <a:lnSpc>
                <a:spcPct val="170000"/>
              </a:lnSpc>
            </a:pPr>
            <a:r>
              <a:rPr lang="ko-KR" altLang="en-US" sz="2000" dirty="0" smtClean="0"/>
              <a:t>실 세계에 대한 쉬운 모델링</a:t>
            </a:r>
            <a:endParaRPr lang="en-US" altLang="ko-KR" sz="2000" dirty="0" smtClean="0"/>
          </a:p>
          <a:p>
            <a:pPr lvl="1">
              <a:lnSpc>
                <a:spcPct val="170000"/>
              </a:lnSpc>
            </a:pPr>
            <a:r>
              <a:rPr lang="ko-KR" altLang="en-US" sz="2000" dirty="0" err="1" smtClean="0"/>
              <a:t>보안성</a:t>
            </a:r>
            <a:r>
              <a:rPr lang="ko-KR" altLang="en-US" sz="2000" dirty="0" smtClean="0"/>
              <a:t> 우수</a:t>
            </a:r>
            <a:endParaRPr lang="en-US" altLang="ko-KR" sz="2000" dirty="0"/>
          </a:p>
          <a:p>
            <a:pPr lvl="1">
              <a:lnSpc>
                <a:spcPct val="170000"/>
              </a:lnSpc>
            </a:pPr>
            <a:r>
              <a:rPr lang="ko-KR" altLang="en-US" sz="2000" dirty="0" err="1" smtClean="0"/>
              <a:t>재사용성</a:t>
            </a:r>
            <a:r>
              <a:rPr lang="ko-KR" altLang="en-US" sz="2000" dirty="0" smtClean="0"/>
              <a:t> 및 </a:t>
            </a:r>
            <a:r>
              <a:rPr lang="ko-KR" altLang="en-US" sz="2000" dirty="0" err="1" smtClean="0"/>
              <a:t>가독성</a:t>
            </a:r>
            <a:r>
              <a:rPr lang="ko-KR" altLang="en-US" sz="2000" dirty="0" smtClean="0"/>
              <a:t> 우수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  <a:r>
              <a:rPr lang="en-US" altLang="ko-KR" dirty="0"/>
              <a:t>(OOP)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1628800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dirty="0"/>
              <a:t>하나의 객체</a:t>
            </a:r>
            <a:r>
              <a:rPr lang="en-US" altLang="ko-KR" dirty="0"/>
              <a:t>(</a:t>
            </a:r>
            <a:r>
              <a:rPr lang="ko-KR" altLang="en-US" dirty="0" err="1" smtClean="0"/>
              <a:t>인스턴스</a:t>
            </a:r>
            <a:r>
              <a:rPr lang="en-US" altLang="ko-KR" dirty="0" smtClean="0"/>
              <a:t>)?  “</a:t>
            </a:r>
            <a:r>
              <a:rPr lang="ko-KR" altLang="en-US" dirty="0" smtClean="0"/>
              <a:t>함수와 데이터를 </a:t>
            </a:r>
            <a:r>
              <a:rPr lang="ko-KR" altLang="en-US" dirty="0"/>
              <a:t>묶어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346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  <a:r>
              <a:rPr lang="en-US" altLang="ko-KR" dirty="0"/>
              <a:t>(OOP)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539552" y="1916832"/>
            <a:ext cx="8229600" cy="2235704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설계에 많은 시간과 노력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느린 실행속도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추가적인 포인터 크기 및 연산에 대한 비용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필요한 메모리 양의 증가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65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OOP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484" y="476672"/>
            <a:ext cx="2706414" cy="576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7601"/>
            <a:ext cx="3102495" cy="192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419871" y="1480522"/>
            <a:ext cx="4129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1. “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데이터를 활용하는 함수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3890" y="4126651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통제 </a:t>
            </a:r>
            <a:r>
              <a:rPr lang="en-US" altLang="ko-KR" b="1" dirty="0" smtClean="0"/>
              <a:t>=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 은닉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560" y="4489514"/>
            <a:ext cx="293702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클래스 내부의 응집도 </a:t>
            </a:r>
            <a:r>
              <a:rPr lang="en-US" altLang="ko-KR" sz="1200" dirty="0" smtClean="0"/>
              <a:t>Up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외부 다른 클래스와의 결합도 </a:t>
            </a:r>
            <a:r>
              <a:rPr lang="en-US" altLang="ko-KR" sz="1200" dirty="0" smtClean="0"/>
              <a:t>Down</a:t>
            </a:r>
            <a:endParaRPr lang="ko-KR" altLang="en-US" sz="1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442865"/>
            <a:ext cx="4204412" cy="171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484" y="1932260"/>
            <a:ext cx="5072637" cy="1593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419871" y="3849652"/>
            <a:ext cx="3716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2. “</a:t>
            </a:r>
            <a:r>
              <a:rPr lang="ko-KR" altLang="en-US" dirty="0" smtClean="0"/>
              <a:t>어떻게 정보에 접근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권한 제공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smtClean="0"/>
              <a:t>표시 속성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숨길 속</a:t>
            </a:r>
            <a:r>
              <a:rPr lang="ko-KR" altLang="en-US" dirty="0"/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364835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41895"/>
            <a:ext cx="752161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/>
              <a:t>파이썬에는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접근지정자</a:t>
            </a:r>
            <a:r>
              <a:rPr lang="ko-KR" altLang="en-US" dirty="0" smtClean="0"/>
              <a:t> 개념이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멤버는 </a:t>
            </a:r>
            <a:r>
              <a:rPr lang="en-US" altLang="ko-KR" dirty="0" smtClean="0"/>
              <a:t>Public.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객체 또는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앞에 밑줄</a:t>
            </a:r>
            <a:r>
              <a:rPr lang="en-US" altLang="ko-KR" dirty="0" smtClean="0"/>
              <a:t>(_) 1</a:t>
            </a:r>
            <a:r>
              <a:rPr lang="ko-KR" altLang="en-US" dirty="0" smtClean="0"/>
              <a:t>개 붙이면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개발자들간의 약속 </a:t>
            </a:r>
            <a:r>
              <a:rPr lang="en-US" altLang="ko-KR" dirty="0" smtClean="0"/>
              <a:t>:  private </a:t>
            </a:r>
            <a:r>
              <a:rPr lang="ko-KR" altLang="en-US" dirty="0" smtClean="0"/>
              <a:t>속성이니 접근하지 말라는 명시적 표현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680723"/>
            <a:ext cx="6811963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4032448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84984"/>
            <a:ext cx="44672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782" y="5393514"/>
            <a:ext cx="1266825" cy="1457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215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665</TotalTime>
  <Words>399</Words>
  <Application>Microsoft Office PowerPoint</Application>
  <PresentationFormat>화면 슬라이드 쇼(4:3)</PresentationFormat>
  <Paragraphs>76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광장</vt:lpstr>
      <vt:lpstr>객체 지향 프로그래밍(OOP)</vt:lpstr>
      <vt:lpstr>객체 지향 프로그래밍(OOP)</vt:lpstr>
      <vt:lpstr>객체 지향 프로그래밍(OOP)</vt:lpstr>
      <vt:lpstr>객체 지향 프로그래밍(OOP)</vt:lpstr>
      <vt:lpstr>PowerPoint 프레젠테이션</vt:lpstr>
      <vt:lpstr>객체 지향 프로그래밍(OOP)</vt:lpstr>
      <vt:lpstr>객체 지향 프로그래밍(OOP)</vt:lpstr>
      <vt:lpstr>OOP 속성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 지향 프로그래밍(OOP)</dc:title>
  <dc:creator>윤영한</dc:creator>
  <cp:lastModifiedBy>윤영한</cp:lastModifiedBy>
  <cp:revision>44</cp:revision>
  <dcterms:created xsi:type="dcterms:W3CDTF">2022-04-05T01:39:58Z</dcterms:created>
  <dcterms:modified xsi:type="dcterms:W3CDTF">2022-06-26T11:39:09Z</dcterms:modified>
</cp:coreProperties>
</file>