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f15f52c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f15f52c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e2ecec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e2ecec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e2c7bf7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e2c7bf7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6e2c7bf7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6e2c7bf7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8f15f52c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8f15f52c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6e2ecec15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6e2ecec15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8f15f52c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8f15f52c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6e2ecec1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6e2ecec1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6e2ecec1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6e2ecec1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6e2ecec15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6e2ecec15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8f15f52c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8f15f52c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structure of our presentation, we will go through each topic.</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6e2ecec1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6e2ecec1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6e2ecec15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6e2ecec15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8f15f52c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8f15f52c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for the coupon system, developers can …. And Customer can… In this system, I use Observer pattern and Decorator Pattern. Observer pattern is used for send out the coupons from developer. And Decorator Pattern is used for calculate the total price. It use the same discount decorator in discount system. There is some problems right now. If the customer have the coupon, then you can use it forever. So I may fix it by Friday.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6e2ecec15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6e2ecec15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notifyAll(CouponReciever)</a:t>
            </a:r>
            <a:endParaRPr/>
          </a:p>
          <a:p>
            <a:pPr indent="0" lvl="0" marL="0" rtl="0" algn="l">
              <a:spcBef>
                <a:spcPts val="0"/>
              </a:spcBef>
              <a:spcAft>
                <a:spcPts val="0"/>
              </a:spcAft>
              <a:buNone/>
            </a:pPr>
            <a:r>
              <a:rPr lang="en"/>
              <a:t>giveOutCoupons(CouponReiciever)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6e2ecec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6e2ecec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6e2ecec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6e2ecec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8f15f52c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8f15f52c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8f15f52c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8f15f52c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different design patterns and architecture principles for the development</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8f15f52c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8f15f52c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8f15f52c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8f15f52c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212121"/>
                </a:solidFill>
                <a:highlight>
                  <a:schemeClr val="lt1"/>
                </a:highlight>
                <a:latin typeface="Roboto"/>
                <a:ea typeface="Roboto"/>
                <a:cs typeface="Roboto"/>
                <a:sym typeface="Roboto"/>
              </a:rPr>
              <a:t>First, a brief introduction of the project. Our software is named Uno. It is an</a:t>
            </a:r>
            <a:r>
              <a:rPr lang="en" sz="1200">
                <a:solidFill>
                  <a:srgbClr val="212121"/>
                </a:solidFill>
                <a:highlight>
                  <a:schemeClr val="lt1"/>
                </a:highlight>
                <a:latin typeface="Roboto"/>
                <a:ea typeface="Roboto"/>
                <a:cs typeface="Roboto"/>
                <a:sym typeface="Roboto"/>
              </a:rPr>
              <a:t> online software sales platform that allows software developers and customers to </a:t>
            </a:r>
            <a:r>
              <a:rPr lang="en" sz="1200">
                <a:highlight>
                  <a:schemeClr val="lt1"/>
                </a:highlight>
                <a:latin typeface="Roboto"/>
                <a:ea typeface="Roboto"/>
                <a:cs typeface="Roboto"/>
                <a:sym typeface="Roboto"/>
              </a:rPr>
              <a:t>trade software online. People can either registered as a developer or a customer. The registered developers can….. The registered customers can…… Besides this, our website also provides social network for registered users, such as search, comment, question network. Will give more details later.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8f15f52c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8f15f52c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I said, Uno is a platform for software trading. Our goal is connecting software developers and users. There are a lot of useful software in the world. And also many people are willing to buy and use those softwares. Sometimes, it is difficult for both the customers and the developers to get in touch. So here is the Uno, which offers an convenient and legal way for software trading. Customers can purchase whatever softwares available here on our website.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8f15f52c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8f15f52c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actually work on this project. We looked into some other eCommence website, like Amazon and Ebay. </a:t>
            </a:r>
            <a:r>
              <a:rPr lang="en"/>
              <a:t>We</a:t>
            </a:r>
            <a:r>
              <a:rPr lang="en"/>
              <a:t> learned some feature from them. </a:t>
            </a:r>
            <a:r>
              <a:rPr lang="en" sz="1200">
                <a:solidFill>
                  <a:srgbClr val="212121"/>
                </a:solidFill>
                <a:highlight>
                  <a:schemeClr val="lt1"/>
                </a:highlight>
                <a:latin typeface="Roboto"/>
                <a:ea typeface="Roboto"/>
                <a:cs typeface="Roboto"/>
                <a:sym typeface="Roboto"/>
              </a:rPr>
              <a:t>As a matter of fact, it’s an </a:t>
            </a:r>
            <a:r>
              <a:rPr lang="en" sz="1200">
                <a:highlight>
                  <a:schemeClr val="lt1"/>
                </a:highlight>
              </a:rPr>
              <a:t>Amazon-like online store, but only for software trading.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6e2c7bf7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6e2c7bf7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6e2ecec1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6e2ecec1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use cases diagram. The customer can search through our website for the products he’s looking for. He can also choose the prefered delivery option. He can add comments to the products listed. He can apply coupons he got from the publisher/developer. He can purchase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roles, customer and publish/developer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6e2c7bf7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6e2c7bf7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 can register and login to our website. The front end is for the interactions of the users and our website. We used HTML, CSS, and JS for the front end part. The main structure of our website is the web server. We use the play framework here for the server. The server offers several services, like search, purchase, delivery, notification, and product management. We save our data in the backend using MySQL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Trigger the backend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6e2c7bf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6e2c7bf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cmusv-sc/18653-Spring2019-Team1"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drive.google.com/file/d/1lwaW1cHWsN6dpVzL5-P_NEJifr_J_2jq/view" TargetMode="Externa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3328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Uno - Software Store</a:t>
            </a:r>
            <a:endParaRPr/>
          </a:p>
        </p:txBody>
      </p:sp>
      <p:sp>
        <p:nvSpPr>
          <p:cNvPr id="86" name="Google Shape;86;p13"/>
          <p:cNvSpPr txBox="1"/>
          <p:nvPr>
            <p:ph idx="1" type="subTitle"/>
          </p:nvPr>
        </p:nvSpPr>
        <p:spPr>
          <a:xfrm>
            <a:off x="598088" y="235528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Instructor - Jia Zhang</a:t>
            </a:r>
            <a:endParaRPr/>
          </a:p>
          <a:p>
            <a:pPr indent="0" lvl="0" marL="0" rtl="0" algn="l">
              <a:spcBef>
                <a:spcPts val="0"/>
              </a:spcBef>
              <a:spcAft>
                <a:spcPts val="0"/>
              </a:spcAft>
              <a:buNone/>
            </a:pPr>
            <a:r>
              <a:rPr lang="en"/>
              <a:t>Team 1 Yuejun Ma</a:t>
            </a:r>
            <a:endParaRPr/>
          </a:p>
          <a:p>
            <a:pPr indent="0" lvl="0" marL="0" rtl="0" algn="l">
              <a:spcBef>
                <a:spcPts val="0"/>
              </a:spcBef>
              <a:spcAft>
                <a:spcPts val="0"/>
              </a:spcAft>
              <a:buNone/>
            </a:pPr>
            <a:r>
              <a:rPr lang="en"/>
              <a:t>		 Litong Xiao</a:t>
            </a:r>
            <a:endParaRPr/>
          </a:p>
          <a:p>
            <a:pPr indent="0" lvl="0" marL="0" rtl="0" algn="l">
              <a:spcBef>
                <a:spcPts val="0"/>
              </a:spcBef>
              <a:spcAft>
                <a:spcPts val="0"/>
              </a:spcAft>
              <a:buNone/>
            </a:pPr>
            <a:r>
              <a:rPr lang="en"/>
              <a:t>               Haoran Li</a:t>
            </a:r>
            <a:endParaRPr/>
          </a:p>
          <a:p>
            <a:pPr indent="0" lvl="0" marL="0" rtl="0" algn="l">
              <a:spcBef>
                <a:spcPts val="0"/>
              </a:spcBef>
              <a:spcAft>
                <a:spcPts val="0"/>
              </a:spcAft>
              <a:buNone/>
            </a:pPr>
            <a:r>
              <a:rPr lang="en"/>
              <a:t> 		 Sriharsha Bandaru</a:t>
            </a:r>
            <a:endParaRPr/>
          </a:p>
        </p:txBody>
      </p:sp>
      <p:sp>
        <p:nvSpPr>
          <p:cNvPr id="87" name="Google Shape;87;p13"/>
          <p:cNvSpPr txBox="1"/>
          <p:nvPr/>
        </p:nvSpPr>
        <p:spPr>
          <a:xfrm>
            <a:off x="3485025" y="4504775"/>
            <a:ext cx="5591700" cy="56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750">
                <a:solidFill>
                  <a:srgbClr val="FFFFFF"/>
                </a:solidFill>
              </a:rPr>
              <a:t>[18653] Software Architecture and Design, Spring 2019</a:t>
            </a:r>
            <a:endParaRPr sz="1750">
              <a:solidFill>
                <a:srgbClr val="FFFFFF"/>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a:t>
            </a:r>
            <a:endParaRPr/>
          </a:p>
        </p:txBody>
      </p:sp>
      <p:sp>
        <p:nvSpPr>
          <p:cNvPr id="141" name="Google Shape;141;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Customer will be using the user interface to perform actions such as search, purchase, etc.</a:t>
            </a:r>
            <a:endParaRPr/>
          </a:p>
          <a:p>
            <a:pPr indent="0" lvl="0" marL="0" rtl="0" algn="l">
              <a:spcBef>
                <a:spcPts val="1600"/>
              </a:spcBef>
              <a:spcAft>
                <a:spcPts val="0"/>
              </a:spcAft>
              <a:buNone/>
            </a:pPr>
            <a:r>
              <a:rPr lang="en"/>
              <a:t>- </a:t>
            </a:r>
            <a:r>
              <a:rPr b="1" lang="en"/>
              <a:t>Design Pattern</a:t>
            </a:r>
            <a:r>
              <a:rPr lang="en"/>
              <a:t>: </a:t>
            </a:r>
            <a:r>
              <a:rPr lang="en">
                <a:solidFill>
                  <a:srgbClr val="0000FF"/>
                </a:solidFill>
              </a:rPr>
              <a:t>Facade Pattern and Command Pattern</a:t>
            </a:r>
            <a:endParaRPr>
              <a:solidFill>
                <a:srgbClr val="0000FF"/>
              </a:solidFill>
            </a:endParaRPr>
          </a:p>
          <a:p>
            <a:pPr indent="0" lvl="0" marL="0" rtl="0" algn="l">
              <a:spcBef>
                <a:spcPts val="1600"/>
              </a:spcBef>
              <a:spcAft>
                <a:spcPts val="0"/>
              </a:spcAft>
              <a:buNone/>
            </a:pPr>
            <a:r>
              <a:rPr lang="en">
                <a:solidFill>
                  <a:srgbClr val="000000"/>
                </a:solidFill>
              </a:rPr>
              <a:t>- Facade pattern to hide the internal details of the functions from the user</a:t>
            </a:r>
            <a:endParaRPr>
              <a:solidFill>
                <a:srgbClr val="000000"/>
              </a:solidFill>
            </a:endParaRPr>
          </a:p>
          <a:p>
            <a:pPr indent="0" lvl="0" marL="0" rtl="0" algn="l">
              <a:spcBef>
                <a:spcPts val="1600"/>
              </a:spcBef>
              <a:spcAft>
                <a:spcPts val="1600"/>
              </a:spcAft>
              <a:buNone/>
            </a:pPr>
            <a:r>
              <a:rPr lang="en">
                <a:solidFill>
                  <a:srgbClr val="000000"/>
                </a:solidFill>
              </a:rPr>
              <a:t>- Command pattern for internally performing the right function (search, purchase, etc.) for the user</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242825" y="50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Implementation</a:t>
            </a:r>
            <a:endParaRPr sz="2400"/>
          </a:p>
        </p:txBody>
      </p:sp>
      <p:pic>
        <p:nvPicPr>
          <p:cNvPr id="147" name="Google Shape;147;p23"/>
          <p:cNvPicPr preferRelativeResize="0"/>
          <p:nvPr/>
        </p:nvPicPr>
        <p:blipFill>
          <a:blip r:embed="rId3">
            <a:alphaModFix/>
          </a:blip>
          <a:stretch>
            <a:fillRect/>
          </a:stretch>
        </p:blipFill>
        <p:spPr>
          <a:xfrm>
            <a:off x="919650" y="481313"/>
            <a:ext cx="7843786" cy="4180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Purchase and Discount</a:t>
            </a:r>
            <a:r>
              <a:rPr lang="en"/>
              <a:t> System</a:t>
            </a:r>
            <a:endParaRPr/>
          </a:p>
        </p:txBody>
      </p:sp>
      <p:sp>
        <p:nvSpPr>
          <p:cNvPr id="153" name="Google Shape;153;p24"/>
          <p:cNvSpPr txBox="1"/>
          <p:nvPr>
            <p:ph idx="1" type="body"/>
          </p:nvPr>
        </p:nvSpPr>
        <p:spPr>
          <a:xfrm>
            <a:off x="588975" y="1118925"/>
            <a:ext cx="79767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Purchase and Discount systems helps the customers to view the total price and discounts applied on the products</a:t>
            </a:r>
            <a:endParaRPr/>
          </a:p>
          <a:p>
            <a:pPr indent="0" lvl="0" marL="0" rtl="0" algn="l">
              <a:spcBef>
                <a:spcPts val="1600"/>
              </a:spcBef>
              <a:spcAft>
                <a:spcPts val="0"/>
              </a:spcAft>
              <a:buNone/>
            </a:pPr>
            <a:r>
              <a:rPr lang="en"/>
              <a:t>- </a:t>
            </a:r>
            <a:r>
              <a:rPr lang="en"/>
              <a:t>Design pattern</a:t>
            </a:r>
            <a:r>
              <a:rPr lang="en"/>
              <a:t> : </a:t>
            </a:r>
            <a:r>
              <a:rPr lang="en">
                <a:solidFill>
                  <a:srgbClr val="0000FF"/>
                </a:solidFill>
              </a:rPr>
              <a:t>Strategy and Decorator Pattern</a:t>
            </a:r>
            <a:endParaRPr>
              <a:solidFill>
                <a:srgbClr val="0000FF"/>
              </a:solidFill>
            </a:endParaRPr>
          </a:p>
          <a:p>
            <a:pPr indent="0" lvl="0" marL="0" rtl="0" algn="l">
              <a:spcBef>
                <a:spcPts val="1600"/>
              </a:spcBef>
              <a:spcAft>
                <a:spcPts val="0"/>
              </a:spcAft>
              <a:buNone/>
            </a:pPr>
            <a:r>
              <a:rPr lang="en"/>
              <a:t>- Strategy pattern used for choosing the proper discount based on the total number of products</a:t>
            </a:r>
            <a:endParaRPr/>
          </a:p>
          <a:p>
            <a:pPr indent="0" lvl="0" marL="0" rtl="0" algn="l">
              <a:spcBef>
                <a:spcPts val="1600"/>
              </a:spcBef>
              <a:spcAft>
                <a:spcPts val="1600"/>
              </a:spcAft>
              <a:buNone/>
            </a:pPr>
            <a:r>
              <a:rPr lang="en"/>
              <a:t>- Decorator pattern used for applying the discount on the the purchase fee during checkout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5"/>
          <p:cNvPicPr preferRelativeResize="0"/>
          <p:nvPr/>
        </p:nvPicPr>
        <p:blipFill>
          <a:blip r:embed="rId3">
            <a:alphaModFix/>
          </a:blip>
          <a:stretch>
            <a:fillRect/>
          </a:stretch>
        </p:blipFill>
        <p:spPr>
          <a:xfrm>
            <a:off x="311700" y="576925"/>
            <a:ext cx="8457426" cy="4471337"/>
          </a:xfrm>
          <a:prstGeom prst="rect">
            <a:avLst/>
          </a:prstGeom>
          <a:noFill/>
          <a:ln>
            <a:noFill/>
          </a:ln>
        </p:spPr>
      </p:pic>
      <p:sp>
        <p:nvSpPr>
          <p:cNvPr id="159" name="Google Shape;159;p25"/>
          <p:cNvSpPr txBox="1"/>
          <p:nvPr>
            <p:ph type="title"/>
          </p:nvPr>
        </p:nvSpPr>
        <p:spPr>
          <a:xfrm>
            <a:off x="248525"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Implementation</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system</a:t>
            </a:r>
            <a:endParaRPr/>
          </a:p>
        </p:txBody>
      </p:sp>
      <p:sp>
        <p:nvSpPr>
          <p:cNvPr id="165" name="Google Shape;165;p26"/>
          <p:cNvSpPr txBox="1"/>
          <p:nvPr>
            <p:ph idx="1" type="body"/>
          </p:nvPr>
        </p:nvSpPr>
        <p:spPr>
          <a:xfrm>
            <a:off x="588975" y="1118925"/>
            <a:ext cx="79767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Developers can send messages to all the customer that purchased their product before</a:t>
            </a:r>
            <a:endParaRPr/>
          </a:p>
          <a:p>
            <a:pPr indent="0" lvl="0" marL="0" rtl="0" algn="l">
              <a:spcBef>
                <a:spcPts val="1600"/>
              </a:spcBef>
              <a:spcAft>
                <a:spcPts val="0"/>
              </a:spcAft>
              <a:buNone/>
            </a:pPr>
            <a:r>
              <a:rPr lang="en"/>
              <a:t>- Customer can view all the messages they receive.</a:t>
            </a:r>
            <a:endParaRPr/>
          </a:p>
          <a:p>
            <a:pPr indent="0" lvl="0" marL="0" rtl="0" algn="l">
              <a:spcBef>
                <a:spcPts val="1600"/>
              </a:spcBef>
              <a:spcAft>
                <a:spcPts val="0"/>
              </a:spcAft>
              <a:buNone/>
            </a:pPr>
            <a:r>
              <a:rPr lang="en"/>
              <a:t>- </a:t>
            </a:r>
            <a:r>
              <a:rPr b="1" lang="en"/>
              <a:t>Design pattern</a:t>
            </a:r>
            <a:r>
              <a:rPr lang="en"/>
              <a:t> : </a:t>
            </a:r>
            <a:r>
              <a:rPr lang="en">
                <a:solidFill>
                  <a:srgbClr val="0000FF"/>
                </a:solidFill>
              </a:rPr>
              <a:t>Mediator Pattern</a:t>
            </a:r>
            <a:endParaRPr>
              <a:solidFill>
                <a:srgbClr val="0000FF"/>
              </a:solidFill>
            </a:endParaRPr>
          </a:p>
          <a:p>
            <a:pPr indent="0" lvl="0" marL="0" rtl="0" algn="l">
              <a:spcBef>
                <a:spcPts val="1600"/>
              </a:spcBef>
              <a:spcAft>
                <a:spcPts val="1600"/>
              </a:spcAft>
              <a:buNone/>
            </a:pPr>
            <a:r>
              <a:rPr lang="en"/>
              <a:t>- Each customer has a message receiver center, and developer has a message send center. And all operations about message are done in MessageController.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94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Implementation</a:t>
            </a:r>
            <a:endParaRPr sz="2400"/>
          </a:p>
        </p:txBody>
      </p:sp>
      <p:pic>
        <p:nvPicPr>
          <p:cNvPr id="171" name="Google Shape;171;p27"/>
          <p:cNvPicPr preferRelativeResize="0"/>
          <p:nvPr/>
        </p:nvPicPr>
        <p:blipFill>
          <a:blip r:embed="rId3">
            <a:alphaModFix/>
          </a:blip>
          <a:stretch>
            <a:fillRect/>
          </a:stretch>
        </p:blipFill>
        <p:spPr>
          <a:xfrm>
            <a:off x="2770000" y="94175"/>
            <a:ext cx="5845726" cy="479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 system</a:t>
            </a:r>
            <a:endParaRPr/>
          </a:p>
        </p:txBody>
      </p:sp>
      <p:sp>
        <p:nvSpPr>
          <p:cNvPr id="177" name="Google Shape;177;p28"/>
          <p:cNvSpPr txBox="1"/>
          <p:nvPr>
            <p:ph idx="1" type="body"/>
          </p:nvPr>
        </p:nvSpPr>
        <p:spPr>
          <a:xfrm>
            <a:off x="311700" y="13819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Customers can make comment on a product.</a:t>
            </a:r>
            <a:endParaRPr/>
          </a:p>
          <a:p>
            <a:pPr indent="0" lvl="0" marL="0" rtl="0" algn="l">
              <a:spcBef>
                <a:spcPts val="1600"/>
              </a:spcBef>
              <a:spcAft>
                <a:spcPts val="0"/>
              </a:spcAft>
              <a:buNone/>
            </a:pPr>
            <a:r>
              <a:rPr lang="en"/>
              <a:t>- All other customers can view comments of any product.</a:t>
            </a:r>
            <a:endParaRPr/>
          </a:p>
          <a:p>
            <a:pPr indent="0" lvl="0" marL="0" rtl="0" algn="l">
              <a:spcBef>
                <a:spcPts val="1600"/>
              </a:spcBef>
              <a:spcAft>
                <a:spcPts val="0"/>
              </a:spcAft>
              <a:buNone/>
            </a:pPr>
            <a:r>
              <a:rPr lang="en"/>
              <a:t>- </a:t>
            </a:r>
            <a:r>
              <a:rPr b="1" lang="en"/>
              <a:t>Design Pattern</a:t>
            </a:r>
            <a:r>
              <a:rPr lang="en"/>
              <a:t> : </a:t>
            </a:r>
            <a:r>
              <a:rPr lang="en">
                <a:solidFill>
                  <a:srgbClr val="0000FF"/>
                </a:solidFill>
              </a:rPr>
              <a:t>Mediator Pattern</a:t>
            </a:r>
            <a:endParaRPr>
              <a:solidFill>
                <a:srgbClr val="0000FF"/>
              </a:solidFill>
            </a:endParaRPr>
          </a:p>
          <a:p>
            <a:pPr indent="0" lvl="0" marL="0" rtl="0" algn="l">
              <a:spcBef>
                <a:spcPts val="1600"/>
              </a:spcBef>
              <a:spcAft>
                <a:spcPts val="0"/>
              </a:spcAft>
              <a:buNone/>
            </a:pPr>
            <a:r>
              <a:rPr lang="en"/>
              <a:t>- Each product has a special class to manage all comments of this product. </a:t>
            </a:r>
            <a:endParaRPr/>
          </a:p>
          <a:p>
            <a:pPr indent="0" lvl="0" marL="0" rtl="0" algn="l">
              <a:spcBef>
                <a:spcPts val="1600"/>
              </a:spcBef>
              <a:spcAft>
                <a:spcPts val="1600"/>
              </a:spcAft>
              <a:buNone/>
            </a:pPr>
            <a:r>
              <a:rPr lang="en"/>
              <a:t>- Comment Manager will handle all operations about comments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128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Implementation</a:t>
            </a:r>
            <a:endParaRPr sz="2400"/>
          </a:p>
        </p:txBody>
      </p:sp>
      <p:pic>
        <p:nvPicPr>
          <p:cNvPr id="183" name="Google Shape;183;p29"/>
          <p:cNvPicPr preferRelativeResize="0"/>
          <p:nvPr/>
        </p:nvPicPr>
        <p:blipFill>
          <a:blip r:embed="rId3">
            <a:alphaModFix/>
          </a:blip>
          <a:stretch>
            <a:fillRect/>
          </a:stretch>
        </p:blipFill>
        <p:spPr>
          <a:xfrm>
            <a:off x="152400" y="686325"/>
            <a:ext cx="8839202" cy="37708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r>
              <a:rPr lang="en"/>
              <a:t> system</a:t>
            </a:r>
            <a:endParaRPr/>
          </a:p>
        </p:txBody>
      </p:sp>
      <p:sp>
        <p:nvSpPr>
          <p:cNvPr id="189" name="Google Shape;189;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Customers can post question about a product</a:t>
            </a:r>
            <a:endParaRPr/>
          </a:p>
          <a:p>
            <a:pPr indent="0" lvl="0" marL="0" rtl="0" algn="l">
              <a:spcBef>
                <a:spcPts val="1600"/>
              </a:spcBef>
              <a:spcAft>
                <a:spcPts val="0"/>
              </a:spcAft>
              <a:buNone/>
            </a:pPr>
            <a:r>
              <a:rPr lang="en"/>
              <a:t>- Customers can view all questions from others, they can either answer the question or pass the question to other customer who also purchased the product</a:t>
            </a:r>
            <a:endParaRPr/>
          </a:p>
          <a:p>
            <a:pPr indent="0" lvl="0" marL="0" rtl="0" algn="l">
              <a:spcBef>
                <a:spcPts val="1600"/>
              </a:spcBef>
              <a:spcAft>
                <a:spcPts val="0"/>
              </a:spcAft>
              <a:buNone/>
            </a:pPr>
            <a:r>
              <a:rPr lang="en"/>
              <a:t>- </a:t>
            </a:r>
            <a:r>
              <a:rPr b="1" lang="en"/>
              <a:t>Design pattern</a:t>
            </a:r>
            <a:r>
              <a:rPr lang="en"/>
              <a:t>: </a:t>
            </a:r>
            <a:r>
              <a:rPr lang="en">
                <a:solidFill>
                  <a:srgbClr val="0000FF"/>
                </a:solidFill>
              </a:rPr>
              <a:t>Chain of Responsibility Pattern + Mediator Pattern</a:t>
            </a:r>
            <a:endParaRPr>
              <a:solidFill>
                <a:srgbClr val="0000FF"/>
              </a:solidFill>
            </a:endParaRPr>
          </a:p>
          <a:p>
            <a:pPr indent="0" lvl="0" marL="0" rtl="0" algn="l">
              <a:spcBef>
                <a:spcPts val="1600"/>
              </a:spcBef>
              <a:spcAft>
                <a:spcPts val="0"/>
              </a:spcAft>
              <a:buNone/>
            </a:pPr>
            <a:r>
              <a:rPr lang="en"/>
              <a:t>- Once the question is answered, the question won’t be passed to the next customer and question poster can see the answer in his own question pool</a:t>
            </a:r>
            <a:endParaRPr/>
          </a:p>
          <a:p>
            <a:pPr indent="0" lvl="0" marL="0" rtl="0" algn="l">
              <a:spcBef>
                <a:spcPts val="1600"/>
              </a:spcBef>
              <a:spcAft>
                <a:spcPts val="1600"/>
              </a:spcAft>
              <a:buNone/>
            </a:pPr>
            <a:r>
              <a:t/>
            </a:r>
            <a:endParaRPr/>
          </a:p>
        </p:txBody>
      </p:sp>
      <p:pic>
        <p:nvPicPr>
          <p:cNvPr id="190" name="Google Shape;190;p30"/>
          <p:cNvPicPr preferRelativeResize="0"/>
          <p:nvPr/>
        </p:nvPicPr>
        <p:blipFill>
          <a:blip r:embed="rId3">
            <a:alphaModFix/>
          </a:blip>
          <a:stretch>
            <a:fillRect/>
          </a:stretch>
        </p:blipFill>
        <p:spPr>
          <a:xfrm>
            <a:off x="95250" y="3881300"/>
            <a:ext cx="8953500" cy="1047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305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Implementation</a:t>
            </a:r>
            <a:endParaRPr sz="2400"/>
          </a:p>
        </p:txBody>
      </p:sp>
      <p:pic>
        <p:nvPicPr>
          <p:cNvPr id="196" name="Google Shape;196;p31"/>
          <p:cNvPicPr preferRelativeResize="0"/>
          <p:nvPr/>
        </p:nvPicPr>
        <p:blipFill>
          <a:blip r:embed="rId3">
            <a:alphaModFix/>
          </a:blip>
          <a:stretch>
            <a:fillRect/>
          </a:stretch>
        </p:blipFill>
        <p:spPr>
          <a:xfrm>
            <a:off x="1559725" y="726800"/>
            <a:ext cx="7315950" cy="4195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93" name="Google Shape;93;p14"/>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sz="2400">
                <a:solidFill>
                  <a:srgbClr val="000000"/>
                </a:solidFill>
                <a:latin typeface="Arial"/>
                <a:ea typeface="Arial"/>
                <a:cs typeface="Arial"/>
                <a:sym typeface="Arial"/>
              </a:rPr>
              <a:t>Introduction</a:t>
            </a:r>
            <a:endParaRPr sz="2400">
              <a:solidFill>
                <a:srgbClr val="000000"/>
              </a:solidFill>
              <a:latin typeface="Arial"/>
              <a:ea typeface="Arial"/>
              <a:cs typeface="Arial"/>
              <a:sym typeface="Arial"/>
            </a:endParaRPr>
          </a:p>
          <a:p>
            <a:pPr indent="0" lvl="0" marL="0" marR="0" rtl="0" algn="l">
              <a:spcBef>
                <a:spcPts val="0"/>
              </a:spcBef>
              <a:spcAft>
                <a:spcPts val="0"/>
              </a:spcAft>
              <a:buNone/>
            </a:pPr>
            <a:r>
              <a:rPr lang="en" sz="2400">
                <a:solidFill>
                  <a:srgbClr val="000000"/>
                </a:solidFill>
                <a:latin typeface="Arial"/>
                <a:ea typeface="Arial"/>
                <a:cs typeface="Arial"/>
                <a:sym typeface="Arial"/>
              </a:rPr>
              <a:t>Motivation</a:t>
            </a:r>
            <a:endParaRPr sz="2400">
              <a:solidFill>
                <a:srgbClr val="000000"/>
              </a:solidFill>
              <a:latin typeface="Arial"/>
              <a:ea typeface="Arial"/>
              <a:cs typeface="Arial"/>
              <a:sym typeface="Arial"/>
            </a:endParaRPr>
          </a:p>
          <a:p>
            <a:pPr indent="0" lvl="0" marL="0" marR="0" rtl="0" algn="l">
              <a:spcBef>
                <a:spcPts val="0"/>
              </a:spcBef>
              <a:spcAft>
                <a:spcPts val="0"/>
              </a:spcAft>
              <a:buNone/>
            </a:pPr>
            <a:r>
              <a:rPr lang="en" sz="2400">
                <a:solidFill>
                  <a:srgbClr val="000000"/>
                </a:solidFill>
                <a:latin typeface="Arial"/>
                <a:ea typeface="Arial"/>
                <a:cs typeface="Arial"/>
                <a:sym typeface="Arial"/>
              </a:rPr>
              <a:t>Related work</a:t>
            </a:r>
            <a:endParaRPr sz="2400">
              <a:solidFill>
                <a:srgbClr val="000000"/>
              </a:solidFill>
              <a:latin typeface="Arial"/>
              <a:ea typeface="Arial"/>
              <a:cs typeface="Arial"/>
              <a:sym typeface="Arial"/>
            </a:endParaRPr>
          </a:p>
          <a:p>
            <a:pPr indent="0" lvl="0" marL="0" marR="0" rtl="0" algn="l">
              <a:spcBef>
                <a:spcPts val="0"/>
              </a:spcBef>
              <a:spcAft>
                <a:spcPts val="0"/>
              </a:spcAft>
              <a:buNone/>
            </a:pPr>
            <a:r>
              <a:rPr lang="en" sz="2400">
                <a:solidFill>
                  <a:srgbClr val="000000"/>
                </a:solidFill>
                <a:latin typeface="Arial"/>
                <a:ea typeface="Arial"/>
                <a:cs typeface="Arial"/>
                <a:sym typeface="Arial"/>
              </a:rPr>
              <a:t>System design</a:t>
            </a:r>
            <a:endParaRPr sz="2400">
              <a:solidFill>
                <a:srgbClr val="000000"/>
              </a:solidFill>
              <a:latin typeface="Arial"/>
              <a:ea typeface="Arial"/>
              <a:cs typeface="Arial"/>
              <a:sym typeface="Arial"/>
            </a:endParaRPr>
          </a:p>
          <a:p>
            <a:pPr indent="0" lvl="0" marL="0" marR="0" rtl="0" algn="l">
              <a:spcBef>
                <a:spcPts val="0"/>
              </a:spcBef>
              <a:spcAft>
                <a:spcPts val="0"/>
              </a:spcAft>
              <a:buNone/>
            </a:pPr>
            <a:r>
              <a:rPr lang="en" sz="2400">
                <a:solidFill>
                  <a:srgbClr val="000000"/>
                </a:solidFill>
                <a:latin typeface="Arial"/>
                <a:ea typeface="Arial"/>
                <a:cs typeface="Arial"/>
                <a:sym typeface="Arial"/>
              </a:rPr>
              <a:t>System implementation</a:t>
            </a:r>
            <a:endParaRPr sz="2400">
              <a:solidFill>
                <a:srgbClr val="000000"/>
              </a:solidFill>
              <a:latin typeface="Arial"/>
              <a:ea typeface="Arial"/>
              <a:cs typeface="Arial"/>
              <a:sym typeface="Arial"/>
            </a:endParaRPr>
          </a:p>
          <a:p>
            <a:pPr indent="0" lvl="0" marL="0" marR="0" rtl="0" algn="l">
              <a:spcBef>
                <a:spcPts val="0"/>
              </a:spcBef>
              <a:spcAft>
                <a:spcPts val="0"/>
              </a:spcAft>
              <a:buNone/>
            </a:pPr>
            <a:r>
              <a:rPr lang="en" sz="2400">
                <a:solidFill>
                  <a:srgbClr val="000000"/>
                </a:solidFill>
                <a:latin typeface="Arial"/>
                <a:ea typeface="Arial"/>
                <a:cs typeface="Arial"/>
                <a:sym typeface="Arial"/>
              </a:rPr>
              <a:t>Demo</a:t>
            </a:r>
            <a:endParaRPr sz="2400">
              <a:solidFill>
                <a:srgbClr val="000000"/>
              </a:solidFill>
              <a:latin typeface="Arial"/>
              <a:ea typeface="Arial"/>
              <a:cs typeface="Arial"/>
              <a:sym typeface="Arial"/>
            </a:endParaRPr>
          </a:p>
          <a:p>
            <a:pPr indent="0" lvl="0" marL="0" marR="0" rtl="0" algn="l">
              <a:spcBef>
                <a:spcPts val="0"/>
              </a:spcBef>
              <a:spcAft>
                <a:spcPts val="0"/>
              </a:spcAft>
              <a:buNone/>
            </a:pPr>
            <a:r>
              <a:rPr lang="en" sz="2400">
                <a:solidFill>
                  <a:srgbClr val="000000"/>
                </a:solidFill>
                <a:latin typeface="Arial"/>
                <a:ea typeface="Arial"/>
                <a:cs typeface="Arial"/>
                <a:sym typeface="Arial"/>
              </a:rPr>
              <a:t>Experiments/analysis</a:t>
            </a:r>
            <a:endParaRPr sz="2400">
              <a:solidFill>
                <a:srgbClr val="000000"/>
              </a:solidFill>
              <a:latin typeface="Arial"/>
              <a:ea typeface="Arial"/>
              <a:cs typeface="Arial"/>
              <a:sym typeface="Arial"/>
            </a:endParaRPr>
          </a:p>
          <a:p>
            <a:pPr indent="0" lvl="0" marL="0" marR="0" rtl="0" algn="l">
              <a:spcBef>
                <a:spcPts val="0"/>
              </a:spcBef>
              <a:spcAft>
                <a:spcPts val="0"/>
              </a:spcAft>
              <a:buNone/>
            </a:pPr>
            <a:r>
              <a:rPr lang="en" sz="2400">
                <a:solidFill>
                  <a:srgbClr val="000000"/>
                </a:solidFill>
                <a:latin typeface="Arial"/>
                <a:ea typeface="Arial"/>
                <a:cs typeface="Arial"/>
                <a:sym typeface="Arial"/>
              </a:rPr>
              <a:t>Conclusions and 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Inventory</a:t>
            </a:r>
            <a:r>
              <a:rPr lang="en"/>
              <a:t> system</a:t>
            </a:r>
            <a:endParaRPr/>
          </a:p>
        </p:txBody>
      </p:sp>
      <p:sp>
        <p:nvSpPr>
          <p:cNvPr id="202" name="Google Shape;202;p32"/>
          <p:cNvSpPr txBox="1"/>
          <p:nvPr>
            <p:ph idx="1" type="body"/>
          </p:nvPr>
        </p:nvSpPr>
        <p:spPr>
          <a:xfrm>
            <a:off x="311700" y="1229875"/>
            <a:ext cx="8520600" cy="33390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a:t>- Each customer has an inventory to monitor the lifecycle of products they ordered</a:t>
            </a:r>
            <a:endParaRPr/>
          </a:p>
          <a:p>
            <a:pPr indent="0" lvl="0" marL="0" rtl="0" algn="l">
              <a:spcBef>
                <a:spcPts val="1600"/>
              </a:spcBef>
              <a:spcAft>
                <a:spcPts val="0"/>
              </a:spcAft>
              <a:buNone/>
            </a:pPr>
            <a:r>
              <a:rPr lang="en"/>
              <a:t>- </a:t>
            </a:r>
            <a:r>
              <a:rPr b="1" lang="en"/>
              <a:t>Design Pattern </a:t>
            </a:r>
            <a:r>
              <a:rPr lang="en"/>
              <a:t>: </a:t>
            </a:r>
            <a:r>
              <a:rPr lang="en">
                <a:solidFill>
                  <a:srgbClr val="0000FF"/>
                </a:solidFill>
              </a:rPr>
              <a:t>State Pattern</a:t>
            </a:r>
            <a:endParaRPr>
              <a:solidFill>
                <a:srgbClr val="0000FF"/>
              </a:solidFill>
            </a:endParaRPr>
          </a:p>
          <a:p>
            <a:pPr indent="0" lvl="0" marL="0" rtl="0" algn="l">
              <a:spcBef>
                <a:spcPts val="1600"/>
              </a:spcBef>
              <a:spcAft>
                <a:spcPts val="0"/>
              </a:spcAft>
              <a:buNone/>
            </a:pPr>
            <a:r>
              <a:rPr lang="en"/>
              <a:t>- Each product order has a status field that can be set by a status object</a:t>
            </a:r>
            <a:endParaRPr/>
          </a:p>
          <a:p>
            <a:pPr indent="0" lvl="0" marL="0" rtl="0" algn="l">
              <a:spcBef>
                <a:spcPts val="1600"/>
              </a:spcBef>
              <a:spcAft>
                <a:spcPts val="0"/>
              </a:spcAft>
              <a:buNone/>
            </a:pPr>
            <a:r>
              <a:rPr lang="en"/>
              <a:t>- Three status: ordered - paid - delivered</a:t>
            </a:r>
            <a:endParaRPr/>
          </a:p>
          <a:p>
            <a:pPr indent="-342900" lvl="0" marL="457200" rtl="0" algn="l">
              <a:spcBef>
                <a:spcPts val="1600"/>
              </a:spcBef>
              <a:spcAft>
                <a:spcPts val="0"/>
              </a:spcAft>
              <a:buSzPts val="1800"/>
              <a:buChar char="●"/>
            </a:pPr>
            <a:r>
              <a:rPr lang="en"/>
              <a:t>Once the product is added into order from cart, its status becomes “ordered”</a:t>
            </a:r>
            <a:endParaRPr/>
          </a:p>
          <a:p>
            <a:pPr indent="-342900" lvl="0" marL="457200" rtl="0" algn="l">
              <a:spcBef>
                <a:spcPts val="0"/>
              </a:spcBef>
              <a:spcAft>
                <a:spcPts val="0"/>
              </a:spcAft>
              <a:buSzPts val="1800"/>
              <a:buChar char="●"/>
            </a:pPr>
            <a:r>
              <a:rPr lang="en"/>
              <a:t>Once customer pay for the order, its status becomes “paid”</a:t>
            </a:r>
            <a:endParaRPr/>
          </a:p>
          <a:p>
            <a:pPr indent="-342900" lvl="0" marL="457200" rtl="0" algn="l">
              <a:spcBef>
                <a:spcPts val="0"/>
              </a:spcBef>
              <a:spcAft>
                <a:spcPts val="0"/>
              </a:spcAft>
              <a:buSzPts val="1800"/>
              <a:buChar char="●"/>
            </a:pPr>
            <a:r>
              <a:rPr lang="en"/>
              <a:t>T</a:t>
            </a:r>
            <a:r>
              <a:rPr lang="en"/>
              <a:t>he delivered status need information about logistics, currently not support</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56025" y="497475"/>
            <a:ext cx="3042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Implementation</a:t>
            </a:r>
            <a:endParaRPr sz="2400"/>
          </a:p>
        </p:txBody>
      </p:sp>
      <p:pic>
        <p:nvPicPr>
          <p:cNvPr id="208" name="Google Shape;208;p33"/>
          <p:cNvPicPr preferRelativeResize="0"/>
          <p:nvPr/>
        </p:nvPicPr>
        <p:blipFill>
          <a:blip r:embed="rId3">
            <a:alphaModFix/>
          </a:blip>
          <a:stretch>
            <a:fillRect/>
          </a:stretch>
        </p:blipFill>
        <p:spPr>
          <a:xfrm>
            <a:off x="2298225" y="126325"/>
            <a:ext cx="6813349" cy="4678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18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Coupon system</a:t>
            </a:r>
            <a:endParaRPr/>
          </a:p>
        </p:txBody>
      </p:sp>
      <p:sp>
        <p:nvSpPr>
          <p:cNvPr id="214" name="Google Shape;214;p34"/>
          <p:cNvSpPr txBox="1"/>
          <p:nvPr>
            <p:ph idx="1" type="body"/>
          </p:nvPr>
        </p:nvSpPr>
        <p:spPr>
          <a:xfrm>
            <a:off x="311700" y="9250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i="1" lang="en"/>
              <a:t>Developers</a:t>
            </a:r>
            <a:r>
              <a:rPr lang="en"/>
              <a:t> can send coupon to all the customer that purchased their product before; they can choose the coupon discount between 20%/40%/60%</a:t>
            </a:r>
            <a:endParaRPr/>
          </a:p>
          <a:p>
            <a:pPr indent="0" lvl="0" marL="0" rtl="0" algn="l">
              <a:spcBef>
                <a:spcPts val="1600"/>
              </a:spcBef>
              <a:spcAft>
                <a:spcPts val="0"/>
              </a:spcAft>
              <a:buNone/>
            </a:pPr>
            <a:r>
              <a:rPr lang="en"/>
              <a:t>- </a:t>
            </a:r>
            <a:r>
              <a:rPr b="1" i="1" lang="en"/>
              <a:t>Customers</a:t>
            </a:r>
            <a:r>
              <a:rPr lang="en"/>
              <a:t> only can use the coupon when they buy the same product again (there is no option for coupon if customer don’t have the coupon); In addition, they can view all the coupon they have (including discount and product). </a:t>
            </a:r>
            <a:endParaRPr/>
          </a:p>
          <a:p>
            <a:pPr indent="0" lvl="0" marL="0" rtl="0" algn="l">
              <a:spcBef>
                <a:spcPts val="1600"/>
              </a:spcBef>
              <a:spcAft>
                <a:spcPts val="0"/>
              </a:spcAft>
              <a:buNone/>
            </a:pPr>
            <a:r>
              <a:rPr lang="en"/>
              <a:t>- </a:t>
            </a:r>
            <a:r>
              <a:rPr b="1" lang="en"/>
              <a:t>Design Pattern</a:t>
            </a:r>
            <a:r>
              <a:rPr lang="en"/>
              <a:t> : </a:t>
            </a:r>
            <a:r>
              <a:rPr lang="en">
                <a:solidFill>
                  <a:srgbClr val="0000FF"/>
                </a:solidFill>
              </a:rPr>
              <a:t>Observer Pattern + Decorator Pattern</a:t>
            </a:r>
            <a:endParaRPr>
              <a:solidFill>
                <a:srgbClr val="0000FF"/>
              </a:solidFill>
            </a:endParaRPr>
          </a:p>
          <a:p>
            <a:pPr indent="0" lvl="0" marL="0" rtl="0" algn="l">
              <a:spcBef>
                <a:spcPts val="1600"/>
              </a:spcBef>
              <a:spcAft>
                <a:spcPts val="0"/>
              </a:spcAft>
              <a:buNone/>
            </a:pPr>
            <a:r>
              <a:rPr lang="en"/>
              <a:t>- Use Notifyall() function to send the coupons to the certain customers.</a:t>
            </a:r>
            <a:endParaRPr/>
          </a:p>
          <a:p>
            <a:pPr indent="0" lvl="0" marL="0" rtl="0" algn="l">
              <a:spcBef>
                <a:spcPts val="1600"/>
              </a:spcBef>
              <a:spcAft>
                <a:spcPts val="0"/>
              </a:spcAft>
              <a:buNone/>
            </a:pPr>
            <a:r>
              <a:rPr lang="en"/>
              <a:t>- Use the same discount decorator to calculate price</a:t>
            </a:r>
            <a:endParaRPr/>
          </a:p>
          <a:p>
            <a:pPr indent="0" lvl="0" marL="0" rtl="0" algn="l">
              <a:spcBef>
                <a:spcPts val="1600"/>
              </a:spcBef>
              <a:spcAft>
                <a:spcPts val="1600"/>
              </a:spcAft>
              <a:buNone/>
            </a:pPr>
            <a:r>
              <a:rPr lang="en"/>
              <a:t>- Future work: Delete the coupon after it used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Implementation - Observer Pattern</a:t>
            </a:r>
            <a:endParaRPr sz="2400"/>
          </a:p>
        </p:txBody>
      </p:sp>
      <p:pic>
        <p:nvPicPr>
          <p:cNvPr id="220" name="Google Shape;220;p35"/>
          <p:cNvPicPr preferRelativeResize="0"/>
          <p:nvPr/>
        </p:nvPicPr>
        <p:blipFill>
          <a:blip r:embed="rId3">
            <a:alphaModFix/>
          </a:blip>
          <a:stretch>
            <a:fillRect/>
          </a:stretch>
        </p:blipFill>
        <p:spPr>
          <a:xfrm>
            <a:off x="518625" y="1017800"/>
            <a:ext cx="8106726" cy="40074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0"/>
            <a:ext cx="8520600" cy="4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Service Oriented Architecture</a:t>
            </a:r>
            <a:endParaRPr sz="2400"/>
          </a:p>
        </p:txBody>
      </p:sp>
      <p:pic>
        <p:nvPicPr>
          <p:cNvPr id="226" name="Google Shape;226;p36"/>
          <p:cNvPicPr preferRelativeResize="0"/>
          <p:nvPr/>
        </p:nvPicPr>
        <p:blipFill>
          <a:blip r:embed="rId3">
            <a:alphaModFix/>
          </a:blip>
          <a:stretch>
            <a:fillRect/>
          </a:stretch>
        </p:blipFill>
        <p:spPr>
          <a:xfrm>
            <a:off x="729025" y="462600"/>
            <a:ext cx="6952606" cy="4620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94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Environment</a:t>
            </a:r>
            <a:endParaRPr/>
          </a:p>
        </p:txBody>
      </p:sp>
      <p:sp>
        <p:nvSpPr>
          <p:cNvPr id="232" name="Google Shape;232;p37"/>
          <p:cNvSpPr txBox="1"/>
          <p:nvPr>
            <p:ph idx="1" type="body"/>
          </p:nvPr>
        </p:nvSpPr>
        <p:spPr>
          <a:xfrm>
            <a:off x="311700" y="701975"/>
            <a:ext cx="8520600" cy="4200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Play framework (Java) </a:t>
            </a:r>
            <a:endParaRPr sz="2400"/>
          </a:p>
          <a:p>
            <a:pPr indent="-381000" lvl="0" marL="457200" rtl="0" algn="l">
              <a:spcBef>
                <a:spcPts val="0"/>
              </a:spcBef>
              <a:spcAft>
                <a:spcPts val="0"/>
              </a:spcAft>
              <a:buSzPts val="2400"/>
              <a:buChar char="●"/>
            </a:pPr>
            <a:r>
              <a:rPr lang="en" sz="2400"/>
              <a:t>IntelliJ IDE for development.</a:t>
            </a:r>
            <a:endParaRPr sz="2400"/>
          </a:p>
          <a:p>
            <a:pPr indent="-381000" lvl="0" marL="457200" rtl="0" algn="l">
              <a:spcBef>
                <a:spcPts val="0"/>
              </a:spcBef>
              <a:spcAft>
                <a:spcPts val="0"/>
              </a:spcAft>
              <a:buSzPts val="2400"/>
              <a:buChar char="●"/>
            </a:pPr>
            <a:r>
              <a:rPr lang="en" sz="2400"/>
              <a:t>Source Code:</a:t>
            </a:r>
            <a:r>
              <a:rPr lang="en"/>
              <a:t> </a:t>
            </a:r>
            <a:r>
              <a:rPr lang="en" u="sng">
                <a:solidFill>
                  <a:schemeClr val="hlink"/>
                </a:solidFill>
                <a:latin typeface="Arial"/>
                <a:ea typeface="Arial"/>
                <a:cs typeface="Arial"/>
                <a:sym typeface="Arial"/>
                <a:hlinkClick r:id="rId3"/>
              </a:rPr>
              <a:t>https://github.com/cmusv-sc/18653-Spring2019-Team1</a:t>
            </a:r>
            <a:endParaRPr/>
          </a:p>
          <a:p>
            <a:pPr indent="-381000" lvl="0" marL="457200" rtl="0" algn="l">
              <a:spcBef>
                <a:spcPts val="0"/>
              </a:spcBef>
              <a:spcAft>
                <a:spcPts val="0"/>
              </a:spcAft>
              <a:buSzPts val="2400"/>
              <a:buChar char="●"/>
            </a:pPr>
            <a:r>
              <a:rPr lang="en" sz="2400"/>
              <a:t>Library dependencies:</a:t>
            </a:r>
            <a:endParaRPr sz="2400"/>
          </a:p>
          <a:p>
            <a:pPr indent="-381000" lvl="1" marL="914400" rtl="0" algn="l">
              <a:spcBef>
                <a:spcPts val="0"/>
              </a:spcBef>
              <a:spcAft>
                <a:spcPts val="0"/>
              </a:spcAft>
              <a:buSzPts val="2400"/>
              <a:buChar char="○"/>
            </a:pPr>
            <a:r>
              <a:rPr lang="en" sz="2400"/>
              <a:t>Java 1.8</a:t>
            </a:r>
            <a:endParaRPr sz="2400"/>
          </a:p>
          <a:p>
            <a:pPr indent="-381000" lvl="1" marL="914400" rtl="0" algn="l">
              <a:spcBef>
                <a:spcPts val="0"/>
              </a:spcBef>
              <a:spcAft>
                <a:spcPts val="0"/>
              </a:spcAft>
              <a:buSzPts val="2400"/>
              <a:buChar char="○"/>
            </a:pPr>
            <a:r>
              <a:rPr lang="en" sz="2400"/>
              <a:t>SBT (scala)</a:t>
            </a:r>
            <a:endParaRPr sz="2400"/>
          </a:p>
          <a:p>
            <a:pPr indent="-381000" lvl="0" marL="457200" rtl="0" algn="l">
              <a:spcBef>
                <a:spcPts val="0"/>
              </a:spcBef>
              <a:spcAft>
                <a:spcPts val="0"/>
              </a:spcAft>
              <a:buSzPts val="2400"/>
              <a:buChar char="●"/>
            </a:pPr>
            <a:r>
              <a:rPr lang="en" sz="2400"/>
              <a:t>How to run:</a:t>
            </a:r>
            <a:endParaRPr sz="2400"/>
          </a:p>
          <a:p>
            <a:pPr indent="-381000" lvl="1" marL="914400" rtl="0" algn="l">
              <a:spcBef>
                <a:spcPts val="0"/>
              </a:spcBef>
              <a:spcAft>
                <a:spcPts val="0"/>
              </a:spcAft>
              <a:buSzPts val="2400"/>
              <a:buChar char="○"/>
            </a:pPr>
            <a:r>
              <a:rPr lang="en" sz="2400"/>
              <a:t>Import project into IntelliJ</a:t>
            </a:r>
            <a:endParaRPr sz="2400"/>
          </a:p>
          <a:p>
            <a:pPr indent="-381000" lvl="1" marL="914400" rtl="0" algn="l">
              <a:spcBef>
                <a:spcPts val="0"/>
              </a:spcBef>
              <a:spcAft>
                <a:spcPts val="0"/>
              </a:spcAft>
              <a:buSzPts val="2400"/>
              <a:buChar char="○"/>
            </a:pPr>
            <a:r>
              <a:rPr lang="en" sz="2400"/>
              <a:t>Run the application using IDE or </a:t>
            </a:r>
            <a:br>
              <a:rPr lang="en" sz="2400"/>
            </a:br>
            <a:r>
              <a:rPr lang="en" sz="2400"/>
              <a:t>use “sbt run” from terminal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238" name="Google Shape;238;p38" title="demo_final.mp4">
            <a:hlinkClick r:id="rId3"/>
          </p:cNvPr>
          <p:cNvPicPr preferRelativeResize="0"/>
          <p:nvPr/>
        </p:nvPicPr>
        <p:blipFill>
          <a:blip r:embed="rId4">
            <a:alphaModFix/>
          </a:blip>
          <a:stretch>
            <a:fillRect/>
          </a:stretch>
        </p:blipFill>
        <p:spPr>
          <a:xfrm>
            <a:off x="2286000" y="1017800"/>
            <a:ext cx="4572000" cy="3429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future work</a:t>
            </a:r>
            <a:endParaRPr/>
          </a:p>
        </p:txBody>
      </p:sp>
      <p:sp>
        <p:nvSpPr>
          <p:cNvPr id="244" name="Google Shape;244;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212121"/>
              </a:buClr>
              <a:buSzPts val="2400"/>
              <a:buChar char="-"/>
            </a:pPr>
            <a:r>
              <a:rPr lang="en" sz="2400">
                <a:solidFill>
                  <a:srgbClr val="212121"/>
                </a:solidFill>
              </a:rPr>
              <a:t>Used design patterns and architecture principles for the application development</a:t>
            </a:r>
            <a:endParaRPr sz="2400">
              <a:solidFill>
                <a:srgbClr val="212121"/>
              </a:solidFill>
            </a:endParaRPr>
          </a:p>
          <a:p>
            <a:pPr indent="-381000" lvl="0" marL="457200" rtl="0" algn="l">
              <a:spcBef>
                <a:spcPts val="0"/>
              </a:spcBef>
              <a:spcAft>
                <a:spcPts val="0"/>
              </a:spcAft>
              <a:buClr>
                <a:srgbClr val="212121"/>
              </a:buClr>
              <a:buSzPts val="2400"/>
              <a:buChar char="-"/>
            </a:pPr>
            <a:r>
              <a:rPr lang="en" sz="2400">
                <a:solidFill>
                  <a:srgbClr val="212121"/>
                </a:solidFill>
              </a:rPr>
              <a:t>Multiple instances of the web server and database for increased availability of the server</a:t>
            </a:r>
            <a:endParaRPr sz="2400">
              <a:solidFill>
                <a:srgbClr val="212121"/>
              </a:solidFill>
            </a:endParaRPr>
          </a:p>
          <a:p>
            <a:pPr indent="-381000" lvl="0" marL="457200" rtl="0" algn="l">
              <a:spcBef>
                <a:spcPts val="0"/>
              </a:spcBef>
              <a:spcAft>
                <a:spcPts val="0"/>
              </a:spcAft>
              <a:buClr>
                <a:srgbClr val="212121"/>
              </a:buClr>
              <a:buSzPts val="2400"/>
              <a:buChar char="●"/>
            </a:pPr>
            <a:r>
              <a:rPr lang="en" sz="2400">
                <a:solidFill>
                  <a:srgbClr val="212121"/>
                </a:solidFill>
              </a:rPr>
              <a:t>Improved security for authentication system</a:t>
            </a:r>
            <a:endParaRPr sz="2400">
              <a:solidFill>
                <a:srgbClr val="212121"/>
              </a:solidFill>
            </a:endParaRPr>
          </a:p>
          <a:p>
            <a:pPr indent="-381000" lvl="0" marL="457200" rtl="0" algn="l">
              <a:spcBef>
                <a:spcPts val="0"/>
              </a:spcBef>
              <a:spcAft>
                <a:spcPts val="0"/>
              </a:spcAft>
              <a:buClr>
                <a:srgbClr val="212121"/>
              </a:buClr>
              <a:buSzPts val="2400"/>
              <a:buChar char="●"/>
            </a:pPr>
            <a:r>
              <a:rPr lang="en" sz="2400">
                <a:solidFill>
                  <a:srgbClr val="212121"/>
                </a:solidFill>
              </a:rPr>
              <a:t>Adopt Devops</a:t>
            </a:r>
            <a:r>
              <a:rPr lang="en" sz="2400">
                <a:solidFill>
                  <a:srgbClr val="212121"/>
                </a:solidFill>
                <a:highlight>
                  <a:srgbClr val="FFFFFF"/>
                </a:highlight>
                <a:latin typeface="Arial"/>
                <a:ea typeface="Arial"/>
                <a:cs typeface="Arial"/>
                <a:sym typeface="Arial"/>
              </a:rPr>
              <a:t> using</a:t>
            </a:r>
            <a:r>
              <a:rPr lang="en" sz="2400">
                <a:solidFill>
                  <a:srgbClr val="212121"/>
                </a:solidFill>
              </a:rPr>
              <a:t> Docker containers for a faster test and deploy </a:t>
            </a:r>
            <a:endParaRPr sz="2400">
              <a:solidFill>
                <a:srgbClr val="212121"/>
              </a:solidFill>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2204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Uno</a:t>
            </a:r>
            <a:endParaRPr/>
          </a:p>
        </p:txBody>
      </p:sp>
      <p:sp>
        <p:nvSpPr>
          <p:cNvPr id="99" name="Google Shape;99;p15"/>
          <p:cNvSpPr txBox="1"/>
          <p:nvPr>
            <p:ph idx="1" type="body"/>
          </p:nvPr>
        </p:nvSpPr>
        <p:spPr>
          <a:xfrm>
            <a:off x="311700" y="989750"/>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212121"/>
              </a:buClr>
              <a:buSzPts val="2400"/>
              <a:buChar char="●"/>
            </a:pPr>
            <a:r>
              <a:rPr lang="en" sz="2400">
                <a:solidFill>
                  <a:srgbClr val="212121"/>
                </a:solidFill>
                <a:highlight>
                  <a:srgbClr val="FFFFFF"/>
                </a:highlight>
              </a:rPr>
              <a:t>Uno is an online software sales platform that allows software developers and customers to </a:t>
            </a:r>
            <a:r>
              <a:rPr lang="en" sz="2400">
                <a:solidFill>
                  <a:schemeClr val="accent4"/>
                </a:solidFill>
                <a:highlight>
                  <a:srgbClr val="FFFFFF"/>
                </a:highlight>
              </a:rPr>
              <a:t>trade software online</a:t>
            </a:r>
            <a:endParaRPr sz="2400">
              <a:solidFill>
                <a:srgbClr val="212121"/>
              </a:solidFill>
              <a:highlight>
                <a:srgbClr val="FFFFFF"/>
              </a:highlight>
            </a:endParaRPr>
          </a:p>
          <a:p>
            <a:pPr indent="-381000" lvl="0" marL="457200" rtl="0" algn="l">
              <a:spcBef>
                <a:spcPts val="0"/>
              </a:spcBef>
              <a:spcAft>
                <a:spcPts val="0"/>
              </a:spcAft>
              <a:buClr>
                <a:srgbClr val="212121"/>
              </a:buClr>
              <a:buSzPts val="2400"/>
              <a:buChar char="●"/>
            </a:pPr>
            <a:r>
              <a:rPr lang="en" sz="2400">
                <a:solidFill>
                  <a:srgbClr val="212121"/>
                </a:solidFill>
                <a:highlight>
                  <a:srgbClr val="FFFFFF"/>
                </a:highlight>
                <a:latin typeface="Arial"/>
                <a:ea typeface="Arial"/>
                <a:cs typeface="Arial"/>
                <a:sym typeface="Arial"/>
              </a:rPr>
              <a:t>Registered software developers can post products on Uno and set prices. Customers can purchase softwares already on the site </a:t>
            </a:r>
            <a:endParaRPr sz="2400">
              <a:solidFill>
                <a:srgbClr val="212121"/>
              </a:solidFill>
              <a:highlight>
                <a:srgbClr val="FFFFFF"/>
              </a:highlight>
              <a:latin typeface="Arial"/>
              <a:ea typeface="Arial"/>
              <a:cs typeface="Arial"/>
              <a:sym typeface="Arial"/>
            </a:endParaRPr>
          </a:p>
          <a:p>
            <a:pPr indent="-381000" lvl="0" marL="457200" rtl="0" algn="l">
              <a:spcBef>
                <a:spcPts val="0"/>
              </a:spcBef>
              <a:spcAft>
                <a:spcPts val="0"/>
              </a:spcAft>
              <a:buClr>
                <a:srgbClr val="212121"/>
              </a:buClr>
              <a:buSzPts val="2400"/>
              <a:buChar char="●"/>
            </a:pPr>
            <a:r>
              <a:rPr lang="en" sz="2400">
                <a:solidFill>
                  <a:srgbClr val="212121"/>
                </a:solidFill>
                <a:highlight>
                  <a:srgbClr val="FFFFFF"/>
                </a:highlight>
                <a:latin typeface="Arial"/>
                <a:ea typeface="Arial"/>
                <a:cs typeface="Arial"/>
                <a:sym typeface="Arial"/>
              </a:rPr>
              <a:t>In addition, the website provides a social network for customers and developers</a:t>
            </a:r>
            <a:endParaRPr sz="2400">
              <a:solidFill>
                <a:srgbClr val="212121"/>
              </a:solidFill>
              <a:highlight>
                <a:srgbClr val="FFFFFF"/>
              </a:highlight>
              <a:latin typeface="Arial"/>
              <a:ea typeface="Arial"/>
              <a:cs typeface="Arial"/>
              <a:sym typeface="Arial"/>
            </a:endParaRPr>
          </a:p>
          <a:p>
            <a:pPr indent="0" lvl="0" marL="0" rtl="0" algn="l">
              <a:spcBef>
                <a:spcPts val="1600"/>
              </a:spcBef>
              <a:spcAft>
                <a:spcPts val="0"/>
              </a:spcAft>
              <a:buNone/>
            </a:pPr>
            <a:r>
              <a:t/>
            </a:r>
            <a:endParaRPr sz="2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2400">
              <a:solidFill>
                <a:srgbClr val="212121"/>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131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 Connecting developers and users</a:t>
            </a:r>
            <a:endParaRPr/>
          </a:p>
        </p:txBody>
      </p:sp>
      <p:sp>
        <p:nvSpPr>
          <p:cNvPr id="105" name="Google Shape;105;p16"/>
          <p:cNvSpPr txBox="1"/>
          <p:nvPr>
            <p:ph idx="1" type="body"/>
          </p:nvPr>
        </p:nvSpPr>
        <p:spPr>
          <a:xfrm>
            <a:off x="311700" y="853525"/>
            <a:ext cx="8520600" cy="3766500"/>
          </a:xfrm>
          <a:prstGeom prst="rect">
            <a:avLst/>
          </a:prstGeom>
          <a:solidFill>
            <a:schemeClr val="lt1"/>
          </a:solidFill>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solidFill>
                  <a:srgbClr val="000000"/>
                </a:solidFill>
                <a:highlight>
                  <a:srgbClr val="FFFFFF"/>
                </a:highlight>
              </a:rPr>
              <a:t>High number of software developers in the world (we may be one of them) building software, and also higher number of people who use these software</a:t>
            </a:r>
            <a:endParaRPr sz="2400">
              <a:solidFill>
                <a:srgbClr val="000000"/>
              </a:solidFill>
              <a:highlight>
                <a:srgbClr val="FFFFFF"/>
              </a:highlight>
            </a:endParaRPr>
          </a:p>
          <a:p>
            <a:pPr indent="-381000" lvl="0" marL="457200" rtl="0" algn="l">
              <a:spcBef>
                <a:spcPts val="0"/>
              </a:spcBef>
              <a:spcAft>
                <a:spcPts val="0"/>
              </a:spcAft>
              <a:buSzPts val="2400"/>
              <a:buChar char="-"/>
            </a:pPr>
            <a:r>
              <a:rPr lang="en" sz="2400">
                <a:solidFill>
                  <a:srgbClr val="000000"/>
                </a:solidFill>
                <a:highlight>
                  <a:srgbClr val="FFFFFF"/>
                </a:highlight>
              </a:rPr>
              <a:t>Most of these useful </a:t>
            </a:r>
            <a:r>
              <a:rPr i="1" lang="en" sz="2400">
                <a:solidFill>
                  <a:schemeClr val="accent4"/>
                </a:solidFill>
                <a:highlight>
                  <a:srgbClr val="FFFFFF"/>
                </a:highlight>
              </a:rPr>
              <a:t>software difficult to find for users</a:t>
            </a:r>
            <a:r>
              <a:rPr lang="en" sz="2400">
                <a:solidFill>
                  <a:srgbClr val="000000"/>
                </a:solidFill>
                <a:highlight>
                  <a:srgbClr val="FFFFFF"/>
                </a:highlight>
              </a:rPr>
              <a:t> and developers </a:t>
            </a:r>
            <a:r>
              <a:rPr i="1" lang="en" sz="2400">
                <a:solidFill>
                  <a:schemeClr val="accent4"/>
                </a:solidFill>
                <a:highlight>
                  <a:srgbClr val="FFFFFF"/>
                </a:highlight>
              </a:rPr>
              <a:t>have difficulties in reaching out to users</a:t>
            </a:r>
            <a:endParaRPr sz="2400">
              <a:solidFill>
                <a:srgbClr val="000000"/>
              </a:solidFill>
              <a:highlight>
                <a:srgbClr val="FFFFFF"/>
              </a:highlight>
            </a:endParaRPr>
          </a:p>
          <a:p>
            <a:pPr indent="-381000" lvl="0" marL="457200" rtl="0" algn="l">
              <a:spcBef>
                <a:spcPts val="0"/>
              </a:spcBef>
              <a:spcAft>
                <a:spcPts val="0"/>
              </a:spcAft>
              <a:buSzPts val="2400"/>
              <a:buChar char="-"/>
            </a:pPr>
            <a:r>
              <a:rPr lang="en" sz="2400">
                <a:solidFill>
                  <a:srgbClr val="000000"/>
                </a:solidFill>
                <a:highlight>
                  <a:srgbClr val="FFFFFF"/>
                </a:highlight>
              </a:rPr>
              <a:t>Users </a:t>
            </a:r>
            <a:r>
              <a:rPr lang="en" sz="2400">
                <a:solidFill>
                  <a:srgbClr val="000000"/>
                </a:solidFill>
                <a:highlight>
                  <a:srgbClr val="FFFFFF"/>
                </a:highlight>
              </a:rPr>
              <a:t>want to be able to find all the softwares they need on a single platform</a:t>
            </a:r>
            <a:r>
              <a:rPr lang="en" sz="2400">
                <a:solidFill>
                  <a:srgbClr val="000000"/>
                </a:solidFill>
                <a:highlight>
                  <a:srgbClr val="FFFFFF"/>
                </a:highlight>
              </a:rPr>
              <a:t> and </a:t>
            </a:r>
            <a:r>
              <a:rPr i="1" lang="en" sz="2400">
                <a:solidFill>
                  <a:schemeClr val="accent4"/>
                </a:solidFill>
                <a:highlight>
                  <a:srgbClr val="FFFFFF"/>
                </a:highlight>
              </a:rPr>
              <a:t>buy them legally and conveniently</a:t>
            </a:r>
            <a:endParaRPr sz="2400">
              <a:solidFill>
                <a:srgbClr val="000000"/>
              </a:solidFill>
              <a:highlight>
                <a:srgbClr val="FFFFFF"/>
              </a:highlight>
            </a:endParaRPr>
          </a:p>
          <a:p>
            <a:pPr indent="-381000" lvl="0" marL="457200" rtl="0" algn="l">
              <a:spcBef>
                <a:spcPts val="0"/>
              </a:spcBef>
              <a:spcAft>
                <a:spcPts val="0"/>
              </a:spcAft>
              <a:buSzPts val="2400"/>
              <a:buChar char="-"/>
            </a:pPr>
            <a:r>
              <a:rPr lang="en" sz="2400">
                <a:solidFill>
                  <a:srgbClr val="000000"/>
                </a:solidFill>
                <a:highlight>
                  <a:srgbClr val="FFFFFF"/>
                </a:highlight>
              </a:rPr>
              <a:t>B</a:t>
            </a:r>
            <a:r>
              <a:rPr lang="en" sz="2400">
                <a:solidFill>
                  <a:srgbClr val="000000"/>
                </a:solidFill>
              </a:rPr>
              <a:t>uilt </a:t>
            </a:r>
            <a:r>
              <a:rPr lang="en" sz="2400">
                <a:solidFill>
                  <a:srgbClr val="000000"/>
                </a:solidFill>
              </a:rPr>
              <a:t>Uno which is more </a:t>
            </a:r>
            <a:r>
              <a:rPr i="1" lang="en" sz="2400">
                <a:solidFill>
                  <a:schemeClr val="accent4"/>
                </a:solidFill>
              </a:rPr>
              <a:t>focus on software trading</a:t>
            </a:r>
            <a:endParaRPr sz="2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111" name="Google Shape;111;p17"/>
          <p:cNvSpPr txBox="1"/>
          <p:nvPr>
            <p:ph idx="1" type="body"/>
          </p:nvPr>
        </p:nvSpPr>
        <p:spPr>
          <a:xfrm>
            <a:off x="311700" y="1229875"/>
            <a:ext cx="76122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Platforms like </a:t>
            </a:r>
            <a:r>
              <a:rPr lang="en" sz="2400">
                <a:solidFill>
                  <a:schemeClr val="accent4"/>
                </a:solidFill>
              </a:rPr>
              <a:t>amazon.com </a:t>
            </a:r>
            <a:r>
              <a:rPr lang="en" sz="2400"/>
              <a:t>and </a:t>
            </a:r>
            <a:r>
              <a:rPr lang="en" sz="2400">
                <a:solidFill>
                  <a:schemeClr val="accent4"/>
                </a:solidFill>
              </a:rPr>
              <a:t>ebay.com </a:t>
            </a:r>
            <a:r>
              <a:rPr lang="en" sz="2400">
                <a:solidFill>
                  <a:srgbClr val="000000"/>
                </a:solidFill>
              </a:rPr>
              <a:t>provide a way to publish products and purchase them </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These platforms are much more generic</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Our platform focuses specifically on software products</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12800" y="16737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System Design</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2" name="Google Shape;122;p19"/>
          <p:cNvSpPr txBox="1"/>
          <p:nvPr>
            <p:ph idx="1" type="body"/>
          </p:nvPr>
        </p:nvSpPr>
        <p:spPr>
          <a:xfrm>
            <a:off x="311700" y="1229875"/>
            <a:ext cx="2133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Search</a:t>
            </a:r>
            <a:endParaRPr/>
          </a:p>
          <a:p>
            <a:pPr indent="-342900" lvl="0" marL="457200" rtl="0" algn="l">
              <a:spcBef>
                <a:spcPts val="0"/>
              </a:spcBef>
              <a:spcAft>
                <a:spcPts val="0"/>
              </a:spcAft>
              <a:buSzPts val="1800"/>
              <a:buChar char="❖"/>
            </a:pPr>
            <a:r>
              <a:rPr lang="en"/>
              <a:t>Delivery</a:t>
            </a:r>
            <a:endParaRPr/>
          </a:p>
          <a:p>
            <a:pPr indent="-342900" lvl="0" marL="457200" rtl="0" algn="l">
              <a:spcBef>
                <a:spcPts val="0"/>
              </a:spcBef>
              <a:spcAft>
                <a:spcPts val="0"/>
              </a:spcAft>
              <a:buSzPts val="1800"/>
              <a:buChar char="❖"/>
            </a:pPr>
            <a:r>
              <a:rPr lang="en"/>
              <a:t>Comment</a:t>
            </a:r>
            <a:endParaRPr/>
          </a:p>
          <a:p>
            <a:pPr indent="-342900" lvl="0" marL="457200" rtl="0" algn="l">
              <a:spcBef>
                <a:spcPts val="0"/>
              </a:spcBef>
              <a:spcAft>
                <a:spcPts val="0"/>
              </a:spcAft>
              <a:buSzPts val="1800"/>
              <a:buChar char="❖"/>
            </a:pPr>
            <a:r>
              <a:rPr lang="en"/>
              <a:t>Coupon</a:t>
            </a:r>
            <a:endParaRPr/>
          </a:p>
          <a:p>
            <a:pPr indent="-342900" lvl="0" marL="457200" rtl="0" algn="l">
              <a:spcBef>
                <a:spcPts val="0"/>
              </a:spcBef>
              <a:spcAft>
                <a:spcPts val="0"/>
              </a:spcAft>
              <a:buSzPts val="1800"/>
              <a:buChar char="❖"/>
            </a:pPr>
            <a:r>
              <a:rPr lang="en"/>
              <a:t>Shopping cart</a:t>
            </a:r>
            <a:endParaRPr/>
          </a:p>
          <a:p>
            <a:pPr indent="-342900" lvl="0" marL="457200" rtl="0" algn="l">
              <a:spcBef>
                <a:spcPts val="0"/>
              </a:spcBef>
              <a:spcAft>
                <a:spcPts val="0"/>
              </a:spcAft>
              <a:buSzPts val="1800"/>
              <a:buChar char="❖"/>
            </a:pPr>
            <a:r>
              <a:rPr lang="en"/>
              <a:t>Purchase</a:t>
            </a:r>
            <a:endParaRPr/>
          </a:p>
          <a:p>
            <a:pPr indent="-342900" lvl="0" marL="457200" rtl="0" algn="l">
              <a:spcBef>
                <a:spcPts val="0"/>
              </a:spcBef>
              <a:spcAft>
                <a:spcPts val="0"/>
              </a:spcAft>
              <a:buSzPts val="1800"/>
              <a:buChar char="❖"/>
            </a:pPr>
            <a:r>
              <a:rPr lang="en"/>
              <a:t>Post question</a:t>
            </a:r>
            <a:endParaRPr/>
          </a:p>
        </p:txBody>
      </p:sp>
      <p:pic>
        <p:nvPicPr>
          <p:cNvPr id="123" name="Google Shape;123;p19"/>
          <p:cNvPicPr preferRelativeResize="0"/>
          <p:nvPr/>
        </p:nvPicPr>
        <p:blipFill>
          <a:blip r:embed="rId3">
            <a:alphaModFix/>
          </a:blip>
          <a:stretch>
            <a:fillRect/>
          </a:stretch>
        </p:blipFill>
        <p:spPr>
          <a:xfrm>
            <a:off x="4489275" y="0"/>
            <a:ext cx="4460101" cy="5143500"/>
          </a:xfrm>
          <a:prstGeom prst="rect">
            <a:avLst/>
          </a:prstGeom>
          <a:noFill/>
          <a:ln>
            <a:noFill/>
          </a:ln>
        </p:spPr>
      </p:pic>
      <p:sp>
        <p:nvSpPr>
          <p:cNvPr id="124" name="Google Shape;124;p19"/>
          <p:cNvSpPr txBox="1"/>
          <p:nvPr/>
        </p:nvSpPr>
        <p:spPr>
          <a:xfrm>
            <a:off x="311700" y="3637800"/>
            <a:ext cx="3276300" cy="1192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Comment</a:t>
            </a:r>
            <a:endParaRPr sz="1800">
              <a:solidFill>
                <a:srgbClr val="434343"/>
              </a:solidFill>
              <a:latin typeface="Roboto"/>
              <a:ea typeface="Roboto"/>
              <a:cs typeface="Roboto"/>
              <a:sym typeface="Roboto"/>
            </a:endParaRPr>
          </a:p>
          <a:p>
            <a:pPr indent="-342900" lvl="0" marL="457200" rtl="0" algn="l">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Search</a:t>
            </a:r>
            <a:endParaRPr sz="1800">
              <a:solidFill>
                <a:srgbClr val="434343"/>
              </a:solidFill>
              <a:latin typeface="Roboto"/>
              <a:ea typeface="Roboto"/>
              <a:cs typeface="Roboto"/>
              <a:sym typeface="Roboto"/>
            </a:endParaRPr>
          </a:p>
          <a:p>
            <a:pPr indent="-342900" lvl="0" marL="457200" rtl="0" algn="l">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Manage coupons</a:t>
            </a:r>
            <a:endParaRPr sz="1800">
              <a:solidFill>
                <a:srgbClr val="434343"/>
              </a:solidFill>
              <a:latin typeface="Roboto"/>
              <a:ea typeface="Roboto"/>
              <a:cs typeface="Roboto"/>
              <a:sym typeface="Roboto"/>
            </a:endParaRPr>
          </a:p>
          <a:p>
            <a:pPr indent="-342900" lvl="0" marL="457200" rtl="0" algn="l">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Manage products</a:t>
            </a:r>
            <a:endParaRPr sz="1800">
              <a:solidFill>
                <a:srgbClr val="434343"/>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2204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view - Monolithic</a:t>
            </a:r>
            <a:endParaRPr/>
          </a:p>
        </p:txBody>
      </p:sp>
      <p:pic>
        <p:nvPicPr>
          <p:cNvPr id="130" name="Google Shape;130;p20"/>
          <p:cNvPicPr preferRelativeResize="0"/>
          <p:nvPr/>
        </p:nvPicPr>
        <p:blipFill>
          <a:blip r:embed="rId3">
            <a:alphaModFix/>
          </a:blip>
          <a:stretch>
            <a:fillRect/>
          </a:stretch>
        </p:blipFill>
        <p:spPr>
          <a:xfrm>
            <a:off x="152400" y="1258650"/>
            <a:ext cx="8991599" cy="29112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12800" y="16737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System Implementation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